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13"/>
  </p:notesMasterIdLst>
  <p:sldIdLst>
    <p:sldId id="259" r:id="rId2"/>
    <p:sldId id="331" r:id="rId3"/>
    <p:sldId id="324" r:id="rId4"/>
    <p:sldId id="330" r:id="rId5"/>
    <p:sldId id="323" r:id="rId6"/>
    <p:sldId id="260" r:id="rId7"/>
    <p:sldId id="325" r:id="rId8"/>
    <p:sldId id="327" r:id="rId9"/>
    <p:sldId id="264" r:id="rId10"/>
    <p:sldId id="265" r:id="rId11"/>
    <p:sldId id="32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8" autoAdjust="0"/>
    <p:restoredTop sz="94737" autoAdjust="0"/>
  </p:normalViewPr>
  <p:slideViewPr>
    <p:cSldViewPr snapToGrid="0" snapToObjects="1">
      <p:cViewPr varScale="1">
        <p:scale>
          <a:sx n="152" d="100"/>
          <a:sy n="152" d="100"/>
        </p:scale>
        <p:origin x="154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5566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9242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8936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39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185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2852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5819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271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5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998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723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8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Side Effects / 1</a:t>
            </a:r>
            <a:endParaRPr dirty="0"/>
          </a:p>
        </p:txBody>
      </p:sp>
      <p:sp>
        <p:nvSpPr>
          <p:cNvPr id="59" name="Shape 5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defRPr sz="2400"/>
            </a:pPr>
            <a:r>
              <a:rPr sz="2800" dirty="0"/>
              <a:t>In </a:t>
            </a:r>
            <a:r>
              <a:rPr lang="en-GB" sz="2800" dirty="0"/>
              <a:t>a traditional imperative language such as </a:t>
            </a:r>
            <a:r>
              <a:rPr sz="2800" dirty="0"/>
              <a:t>C</a:t>
            </a:r>
            <a:r>
              <a:rPr lang="en-GB" sz="2800" dirty="0"/>
              <a:t> </a:t>
            </a:r>
            <a:r>
              <a:rPr sz="2800" dirty="0"/>
              <a:t>it is easy to write a function </a:t>
            </a:r>
            <a:r>
              <a:rPr lang="en-GB" sz="2800" dirty="0"/>
              <a:t>with </a:t>
            </a:r>
            <a:r>
              <a:rPr lang="en-GB" sz="2800" i="1" dirty="0"/>
              <a:t>side effects</a:t>
            </a:r>
            <a:r>
              <a:rPr sz="2800" dirty="0"/>
              <a:t>. </a:t>
            </a:r>
            <a:endParaRPr lang="en-GB" sz="2800" dirty="0"/>
          </a:p>
          <a:p>
            <a:pPr>
              <a:defRPr sz="2400"/>
            </a:pPr>
            <a:r>
              <a:rPr lang="en-GB" sz="2800" dirty="0"/>
              <a:t>Indeed, such programming style is part of the idiom of these languages.</a:t>
            </a:r>
          </a:p>
          <a:p>
            <a:pPr>
              <a:defRPr sz="2400"/>
            </a:pPr>
            <a:r>
              <a:rPr lang="en-GB" sz="2800" dirty="0"/>
              <a:t>This means that</a:t>
            </a:r>
            <a:r>
              <a:rPr sz="2800" dirty="0"/>
              <a:t> </a:t>
            </a:r>
            <a:r>
              <a:rPr lang="en-GB" sz="2800" dirty="0"/>
              <a:t>it is possible for the following equivalence test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			</a:t>
            </a:r>
            <a:r>
              <a:rPr sz="2800" dirty="0">
                <a:solidFill>
                  <a:srgbClr val="FF0000"/>
                </a:solidFill>
              </a:rPr>
              <a:t>foo(3) == foo(3)</a:t>
            </a:r>
            <a:br>
              <a:rPr lang="en-GB" sz="2800" dirty="0">
                <a:solidFill>
                  <a:srgbClr val="FF0000"/>
                </a:solidFill>
              </a:rPr>
            </a:br>
            <a:br>
              <a:rPr lang="en-GB" sz="2800" dirty="0"/>
            </a:br>
            <a:r>
              <a:rPr lang="en-GB" sz="2800" dirty="0"/>
              <a:t>to</a:t>
            </a:r>
            <a:r>
              <a:rPr sz="2800" dirty="0"/>
              <a:t> return false</a:t>
            </a:r>
            <a:r>
              <a:rPr lang="en-GB" sz="2800" dirty="0"/>
              <a:t>!</a:t>
            </a:r>
            <a:endParaRPr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Becoming Functional / 1</a:t>
            </a:r>
            <a:endParaRPr dirty="0"/>
          </a:p>
        </p:txBody>
      </p:sp>
      <p:sp>
        <p:nvSpPr>
          <p:cNvPr id="77" name="Shape 7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 sz="2400"/>
            </a:pPr>
            <a:endParaRPr lang="en-GB" sz="2800" dirty="0"/>
          </a:p>
          <a:p>
            <a:pPr>
              <a:defRPr sz="2400"/>
            </a:pPr>
            <a:r>
              <a:rPr sz="2800" dirty="0"/>
              <a:t>Adapting from a “traditional” programming paradigm to FP can pose a significant challenge</a:t>
            </a:r>
            <a:r>
              <a:rPr lang="en-GB" sz="2800" dirty="0"/>
              <a:t>.</a:t>
            </a:r>
            <a:endParaRPr sz="2800" dirty="0"/>
          </a:p>
          <a:p>
            <a:pPr>
              <a:defRPr sz="2400"/>
            </a:pPr>
            <a:endParaRPr lang="en-GB" sz="2800" dirty="0"/>
          </a:p>
          <a:p>
            <a:pPr>
              <a:defRPr sz="2400"/>
            </a:pPr>
            <a:r>
              <a:rPr sz="2800" dirty="0"/>
              <a:t>Some concepts can be </a:t>
            </a:r>
            <a:r>
              <a:rPr sz="2800" i="1" dirty="0"/>
              <a:t>borrowed</a:t>
            </a:r>
            <a:r>
              <a:rPr sz="2800" dirty="0"/>
              <a:t> such as types (int, char) and expressions (a&lt;b, </a:t>
            </a:r>
            <a:r>
              <a:rPr sz="2800" dirty="0" err="1"/>
              <a:t>i</a:t>
            </a:r>
            <a:r>
              <a:rPr sz="2800" dirty="0"/>
              <a:t>==j, etc.)</a:t>
            </a:r>
          </a:p>
          <a:p>
            <a:pPr>
              <a:defRPr sz="2400"/>
            </a:pPr>
            <a:endParaRPr lang="en-GB" sz="2800" dirty="0"/>
          </a:p>
          <a:p>
            <a:pPr>
              <a:defRPr sz="2400"/>
            </a:pPr>
            <a:r>
              <a:rPr sz="2800" dirty="0"/>
              <a:t>However, </a:t>
            </a:r>
            <a:r>
              <a:rPr lang="en-GB" sz="2800" dirty="0"/>
              <a:t>traditional </a:t>
            </a:r>
            <a:r>
              <a:rPr sz="2800" dirty="0"/>
              <a:t>algorithms that</a:t>
            </a:r>
            <a:r>
              <a:rPr lang="en-GB" sz="2800" dirty="0"/>
              <a:t> </a:t>
            </a:r>
            <a:r>
              <a:rPr sz="2800" dirty="0"/>
              <a:t>use mutable state need to be re-considered</a:t>
            </a:r>
            <a:r>
              <a:rPr lang="en-GB" sz="2800" dirty="0"/>
              <a:t>.</a:t>
            </a:r>
            <a:endParaRPr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Becoming Functional / 2</a:t>
            </a:r>
            <a:endParaRPr dirty="0"/>
          </a:p>
        </p:txBody>
      </p:sp>
      <p:sp>
        <p:nvSpPr>
          <p:cNvPr id="77" name="Shape 77"/>
          <p:cNvSpPr>
            <a:spLocks noGrp="1"/>
          </p:cNvSpPr>
          <p:nvPr>
            <p:ph idx="1"/>
          </p:nvPr>
        </p:nvSpPr>
        <p:spPr>
          <a:xfrm>
            <a:off x="1443491" y="1979940"/>
            <a:ext cx="7243308" cy="399011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defRPr sz="2400"/>
            </a:pPr>
            <a:endParaRPr lang="en-GB" dirty="0"/>
          </a:p>
          <a:p>
            <a:pPr>
              <a:defRPr sz="2400"/>
            </a:pPr>
            <a:r>
              <a:rPr sz="2800" dirty="0">
                <a:solidFill>
                  <a:srgbClr val="FF0000"/>
                </a:solidFill>
              </a:rPr>
              <a:t>Higher Order Functions </a:t>
            </a:r>
            <a:r>
              <a:rPr sz="2800" dirty="0"/>
              <a:t>(HOFs) provide an extremely powerful abstraction mechanism for combining and </a:t>
            </a:r>
            <a:r>
              <a:rPr sz="2800" dirty="0" err="1"/>
              <a:t>parameterising</a:t>
            </a:r>
            <a:r>
              <a:rPr sz="2800" dirty="0"/>
              <a:t> </a:t>
            </a:r>
            <a:r>
              <a:rPr sz="2800" dirty="0" err="1"/>
              <a:t>behaviour</a:t>
            </a:r>
            <a:r>
              <a:rPr lang="en-GB" sz="2800" dirty="0"/>
              <a:t>.</a:t>
            </a:r>
            <a:endParaRPr sz="2800" dirty="0"/>
          </a:p>
          <a:p>
            <a:pPr>
              <a:defRPr sz="2400"/>
            </a:pPr>
            <a:endParaRPr lang="en-GB" sz="2800" dirty="0"/>
          </a:p>
          <a:p>
            <a:pPr>
              <a:defRPr sz="2400"/>
            </a:pPr>
            <a:r>
              <a:rPr lang="en-GB" sz="2800" dirty="0">
                <a:solidFill>
                  <a:srgbClr val="FF0000"/>
                </a:solidFill>
              </a:rPr>
              <a:t>Lazy</a:t>
            </a:r>
            <a:r>
              <a:rPr lang="en-GB" sz="2800" dirty="0"/>
              <a:t> (non-strict) </a:t>
            </a:r>
            <a:r>
              <a:rPr lang="en-GB" sz="2800" dirty="0">
                <a:solidFill>
                  <a:srgbClr val="FF0000"/>
                </a:solidFill>
              </a:rPr>
              <a:t>evaluation</a:t>
            </a:r>
            <a:r>
              <a:rPr lang="en-GB" sz="2800" dirty="0"/>
              <a:t> can greatly simplify an algorithm by removing arbitrary limits.</a:t>
            </a:r>
          </a:p>
          <a:p>
            <a:pPr>
              <a:defRPr sz="2400"/>
            </a:pPr>
            <a:endParaRPr lang="en-GB" sz="2800" dirty="0"/>
          </a:p>
          <a:p>
            <a:pPr>
              <a:defRPr sz="2400"/>
            </a:pPr>
            <a:r>
              <a:rPr lang="en-GB" sz="2800" dirty="0"/>
              <a:t>The use of </a:t>
            </a:r>
            <a:r>
              <a:rPr lang="en-GB" sz="2800" dirty="0">
                <a:solidFill>
                  <a:srgbClr val="FF0000"/>
                </a:solidFill>
              </a:rPr>
              <a:t>immutable data structures </a:t>
            </a:r>
            <a:r>
              <a:rPr lang="en-GB" sz="2800" dirty="0"/>
              <a:t>provides significant support for the functional model in Scala.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Side Effects / 2</a:t>
            </a:r>
            <a:endParaRPr dirty="0"/>
          </a:p>
        </p:txBody>
      </p:sp>
      <p:sp>
        <p:nvSpPr>
          <p:cNvPr id="59" name="Shape 59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3012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defRPr sz="2400"/>
            </a:pPr>
            <a:r>
              <a:rPr lang="en-GB" sz="2800" dirty="0"/>
              <a:t>This should be alarming.</a:t>
            </a:r>
          </a:p>
          <a:p>
            <a:pPr>
              <a:defRPr sz="2400"/>
            </a:pPr>
            <a:r>
              <a:rPr lang="en-GB" sz="2800" dirty="0"/>
              <a:t>After all, you would expect each of the following to return true, wouldn’t you?</a:t>
            </a:r>
            <a:br>
              <a:rPr lang="en-GB" sz="2800" dirty="0">
                <a:solidFill>
                  <a:srgbClr val="00B050"/>
                </a:solidFill>
              </a:rPr>
            </a:br>
            <a:r>
              <a:rPr lang="en-GB" sz="2800" dirty="0">
                <a:solidFill>
                  <a:srgbClr val="00B050"/>
                </a:solidFill>
              </a:rPr>
              <a:t>		</a:t>
            </a:r>
            <a:r>
              <a:rPr lang="en-GB" sz="2800" dirty="0">
                <a:solidFill>
                  <a:srgbClr val="0070C0"/>
                </a:solidFill>
              </a:rPr>
              <a:t>	</a:t>
            </a:r>
            <a:r>
              <a:rPr lang="en-GB" sz="2800" dirty="0" err="1">
                <a:solidFill>
                  <a:srgbClr val="0070C0"/>
                </a:solidFill>
              </a:rPr>
              <a:t>inc</a:t>
            </a:r>
            <a:r>
              <a:rPr sz="2800" dirty="0">
                <a:solidFill>
                  <a:srgbClr val="0070C0"/>
                </a:solidFill>
              </a:rPr>
              <a:t>(3) == </a:t>
            </a:r>
            <a:r>
              <a:rPr lang="en-GB" sz="2800" dirty="0" err="1">
                <a:solidFill>
                  <a:srgbClr val="0070C0"/>
                </a:solidFill>
              </a:rPr>
              <a:t>inc</a:t>
            </a:r>
            <a:r>
              <a:rPr sz="2800" dirty="0">
                <a:solidFill>
                  <a:srgbClr val="0070C0"/>
                </a:solidFill>
              </a:rPr>
              <a:t>(3)</a:t>
            </a:r>
            <a:endParaRPr lang="en-GB" sz="2800" dirty="0">
              <a:solidFill>
                <a:srgbClr val="0070C0"/>
              </a:solidFill>
            </a:endParaRPr>
          </a:p>
          <a:p>
            <a:pPr marL="0" indent="0">
              <a:buNone/>
              <a:defRPr sz="2400"/>
            </a:pPr>
            <a:r>
              <a:rPr lang="en-GB" sz="2800" dirty="0">
                <a:solidFill>
                  <a:srgbClr val="0070C0"/>
                </a:solidFill>
              </a:rPr>
              <a:t>			tan(4.2) == tan(4.2)</a:t>
            </a:r>
          </a:p>
          <a:p>
            <a:pPr marL="0" indent="0">
              <a:buNone/>
              <a:defRPr sz="2400"/>
            </a:pPr>
            <a:r>
              <a:rPr lang="en-GB" sz="2800" dirty="0">
                <a:solidFill>
                  <a:srgbClr val="0070C0"/>
                </a:solidFill>
              </a:rPr>
              <a:t>			length(“</a:t>
            </a:r>
            <a:r>
              <a:rPr lang="en-GB" sz="2800" dirty="0" err="1">
                <a:solidFill>
                  <a:srgbClr val="0070C0"/>
                </a:solidFill>
              </a:rPr>
              <a:t>abc</a:t>
            </a:r>
            <a:r>
              <a:rPr lang="en-GB" sz="2800" dirty="0">
                <a:solidFill>
                  <a:srgbClr val="0070C0"/>
                </a:solidFill>
              </a:rPr>
              <a:t>”) == length(“</a:t>
            </a:r>
            <a:r>
              <a:rPr lang="en-GB" sz="2800" dirty="0" err="1">
                <a:solidFill>
                  <a:srgbClr val="0070C0"/>
                </a:solidFill>
              </a:rPr>
              <a:t>abc</a:t>
            </a:r>
            <a:r>
              <a:rPr lang="en-GB" sz="2800" dirty="0">
                <a:solidFill>
                  <a:srgbClr val="0070C0"/>
                </a:solidFill>
              </a:rPr>
              <a:t>”)</a:t>
            </a:r>
            <a:br>
              <a:rPr lang="en-GB" sz="2800" dirty="0">
                <a:solidFill>
                  <a:srgbClr val="0070C0"/>
                </a:solidFill>
              </a:rPr>
            </a:br>
            <a:endParaRPr lang="en-GB" sz="2800" dirty="0">
              <a:solidFill>
                <a:srgbClr val="0070C0"/>
              </a:solidFill>
            </a:endParaRPr>
          </a:p>
          <a:p>
            <a:pPr>
              <a:defRPr sz="2400"/>
            </a:pPr>
            <a:r>
              <a:rPr lang="en-GB" sz="2800" dirty="0"/>
              <a:t>So how can it be that</a:t>
            </a:r>
            <a:br>
              <a:rPr lang="en-GB" sz="2800" dirty="0"/>
            </a:br>
            <a:r>
              <a:rPr lang="en-GB" sz="2800" dirty="0"/>
              <a:t>			</a:t>
            </a:r>
            <a:r>
              <a:rPr lang="en-GB" sz="2800" dirty="0">
                <a:solidFill>
                  <a:srgbClr val="FF0000"/>
                </a:solidFill>
              </a:rPr>
              <a:t>foo(3) == foo(3)</a:t>
            </a:r>
            <a:br>
              <a:rPr lang="en-GB" sz="2800" dirty="0"/>
            </a:br>
            <a:r>
              <a:rPr lang="en-GB" sz="2800" dirty="0"/>
              <a:t>is false?</a:t>
            </a:r>
            <a:endParaRPr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27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Side Effects / 3</a:t>
            </a:r>
            <a:endParaRPr dirty="0"/>
          </a:p>
        </p:txBody>
      </p:sp>
      <p:sp>
        <p:nvSpPr>
          <p:cNvPr id="59" name="Shape 59"/>
          <p:cNvSpPr>
            <a:spLocks noGrp="1"/>
          </p:cNvSpPr>
          <p:nvPr>
            <p:ph idx="1"/>
          </p:nvPr>
        </p:nvSpPr>
        <p:spPr>
          <a:xfrm>
            <a:off x="1443491" y="1972382"/>
            <a:ext cx="7243308" cy="4081098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 sz="2400"/>
            </a:pPr>
            <a:r>
              <a:rPr lang="en-GB" sz="2800" dirty="0">
                <a:latin typeface="+mn-lt"/>
              </a:rPr>
              <a:t>Demonstrating how foo(3) == foo(3) could be false…</a:t>
            </a:r>
          </a:p>
          <a:p>
            <a:pPr marL="0" indent="0">
              <a:buNone/>
              <a:defRPr sz="2400"/>
            </a:pPr>
            <a:r>
              <a:rPr lang="en-GB" sz="2800" dirty="0">
                <a:latin typeface="Courier" pitchFamily="49" charset="0"/>
              </a:rPr>
              <a:t>(Using C)</a:t>
            </a:r>
          </a:p>
          <a:p>
            <a:pPr marL="0" indent="0">
              <a:buNone/>
              <a:defRPr sz="2400"/>
            </a:pPr>
            <a:r>
              <a:rPr lang="en-GB" sz="2800" b="1" dirty="0">
                <a:latin typeface="Courier" pitchFamily="49" charset="0"/>
              </a:rPr>
              <a:t>int</a:t>
            </a:r>
            <a:r>
              <a:rPr lang="en-GB" sz="2800" dirty="0">
                <a:latin typeface="Courier" pitchFamily="49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Courier" pitchFamily="49" charset="0"/>
              </a:rPr>
              <a:t>y</a:t>
            </a:r>
            <a:r>
              <a:rPr lang="en-GB" sz="2800" dirty="0">
                <a:latin typeface="Courier" pitchFamily="49" charset="0"/>
              </a:rPr>
              <a:t> = 0;  // </a:t>
            </a:r>
            <a:r>
              <a:rPr lang="en-GB" sz="2800" b="1" dirty="0">
                <a:solidFill>
                  <a:srgbClr val="FF0000"/>
                </a:solidFill>
                <a:latin typeface="Courier" pitchFamily="49" charset="0"/>
              </a:rPr>
              <a:t>y</a:t>
            </a:r>
            <a:r>
              <a:rPr lang="en-GB" sz="2800" dirty="0">
                <a:latin typeface="Courier" pitchFamily="49" charset="0"/>
              </a:rPr>
              <a:t> is outside the scope of foo</a:t>
            </a:r>
          </a:p>
          <a:p>
            <a:pPr marL="0" indent="0">
              <a:buNone/>
              <a:defRPr sz="2400"/>
            </a:pPr>
            <a:r>
              <a:rPr lang="en-GB" sz="2800" b="1" dirty="0">
                <a:latin typeface="Courier" pitchFamily="49" charset="0"/>
              </a:rPr>
              <a:t>int</a:t>
            </a:r>
            <a:r>
              <a:rPr lang="en-GB" sz="2800" dirty="0">
                <a:latin typeface="Courier" pitchFamily="49" charset="0"/>
              </a:rPr>
              <a:t> foo(int </a:t>
            </a:r>
            <a:r>
              <a:rPr lang="en-GB" sz="2800" dirty="0">
                <a:solidFill>
                  <a:srgbClr val="0070C0"/>
                </a:solidFill>
                <a:latin typeface="Courier" pitchFamily="49" charset="0"/>
              </a:rPr>
              <a:t>x</a:t>
            </a:r>
            <a:r>
              <a:rPr lang="en-GB" sz="2800" dirty="0">
                <a:latin typeface="Courier" pitchFamily="49" charset="0"/>
              </a:rPr>
              <a:t>){</a:t>
            </a:r>
          </a:p>
          <a:p>
            <a:pPr marL="0" indent="0">
              <a:buNone/>
              <a:defRPr sz="2400"/>
            </a:pPr>
            <a:r>
              <a:rPr lang="en-GB" sz="2800" dirty="0">
                <a:latin typeface="Courier" pitchFamily="49" charset="0"/>
              </a:rPr>
              <a:t>	</a:t>
            </a:r>
            <a:r>
              <a:rPr lang="en-GB" sz="2800" b="1" dirty="0">
                <a:solidFill>
                  <a:srgbClr val="FF0000"/>
                </a:solidFill>
                <a:latin typeface="Courier" pitchFamily="49" charset="0"/>
              </a:rPr>
              <a:t>y</a:t>
            </a:r>
            <a:r>
              <a:rPr lang="en-GB" sz="2800" dirty="0">
                <a:latin typeface="Courier" pitchFamily="49" charset="0"/>
              </a:rPr>
              <a:t> = </a:t>
            </a:r>
            <a:r>
              <a:rPr lang="en-GB" sz="2800" b="1" dirty="0">
                <a:solidFill>
                  <a:srgbClr val="FF0000"/>
                </a:solidFill>
                <a:latin typeface="Courier" pitchFamily="49" charset="0"/>
              </a:rPr>
              <a:t>y</a:t>
            </a:r>
            <a:r>
              <a:rPr lang="en-GB" sz="2800" dirty="0">
                <a:latin typeface="Courier" pitchFamily="49" charset="0"/>
              </a:rPr>
              <a:t> + 1;	// Updating </a:t>
            </a:r>
            <a:r>
              <a:rPr lang="en-GB" sz="2800" b="1" dirty="0">
                <a:solidFill>
                  <a:srgbClr val="FF0000"/>
                </a:solidFill>
                <a:latin typeface="Courier" pitchFamily="49" charset="0"/>
              </a:rPr>
              <a:t>y</a:t>
            </a:r>
            <a:r>
              <a:rPr lang="en-GB" sz="2800" dirty="0">
                <a:latin typeface="Courier" pitchFamily="49" charset="0"/>
              </a:rPr>
              <a:t> is a “side-effect”</a:t>
            </a:r>
          </a:p>
          <a:p>
            <a:pPr marL="0" indent="0">
              <a:buNone/>
              <a:defRPr sz="2400"/>
            </a:pPr>
            <a:r>
              <a:rPr lang="en-GB" sz="2800" dirty="0">
                <a:latin typeface="Courier" pitchFamily="49" charset="0"/>
              </a:rPr>
              <a:t>	</a:t>
            </a:r>
            <a:r>
              <a:rPr lang="en-GB" sz="2800" b="1" dirty="0">
                <a:latin typeface="Courier" pitchFamily="49" charset="0"/>
              </a:rPr>
              <a:t>return</a:t>
            </a:r>
            <a:r>
              <a:rPr lang="en-GB" sz="2800" dirty="0">
                <a:latin typeface="Courier" pitchFamily="49" charset="0"/>
              </a:rPr>
              <a:t> </a:t>
            </a:r>
            <a:r>
              <a:rPr lang="en-GB" sz="2800" dirty="0">
                <a:solidFill>
                  <a:srgbClr val="0070C0"/>
                </a:solidFill>
                <a:latin typeface="Courier" pitchFamily="49" charset="0"/>
              </a:rPr>
              <a:t>x</a:t>
            </a:r>
            <a:r>
              <a:rPr lang="en-GB" sz="2800" dirty="0">
                <a:latin typeface="Courier" pitchFamily="49" charset="0"/>
              </a:rPr>
              <a:t> + </a:t>
            </a:r>
            <a:r>
              <a:rPr lang="en-GB" sz="2800" b="1" dirty="0">
                <a:solidFill>
                  <a:srgbClr val="FF0000"/>
                </a:solidFill>
                <a:latin typeface="Courier" pitchFamily="49" charset="0"/>
              </a:rPr>
              <a:t>y</a:t>
            </a:r>
            <a:r>
              <a:rPr lang="en-GB" sz="2800" dirty="0">
                <a:latin typeface="Courier" pitchFamily="49" charset="0"/>
              </a:rPr>
              <a:t>;</a:t>
            </a:r>
          </a:p>
          <a:p>
            <a:pPr marL="0" indent="0">
              <a:buNone/>
              <a:defRPr sz="2400"/>
            </a:pPr>
            <a:r>
              <a:rPr lang="en-GB" sz="2800" dirty="0">
                <a:latin typeface="Courier" pitchFamily="49" charset="0"/>
              </a:rPr>
              <a:t>}</a:t>
            </a:r>
          </a:p>
          <a:p>
            <a:pPr marL="0" indent="0">
              <a:buNone/>
              <a:defRPr sz="2400"/>
            </a:pPr>
            <a:r>
              <a:rPr lang="en-GB" sz="2800" dirty="0">
                <a:solidFill>
                  <a:srgbClr val="FF0000"/>
                </a:solidFill>
                <a:latin typeface="Courier" pitchFamily="49" charset="0"/>
              </a:rPr>
              <a:t>foo(3) == foo(3)</a:t>
            </a:r>
          </a:p>
          <a:p>
            <a:pPr marL="0" indent="0">
              <a:buNone/>
              <a:defRPr sz="2400"/>
            </a:pPr>
            <a:r>
              <a:rPr lang="en-GB" sz="2800" dirty="0">
                <a:latin typeface="Courier" pitchFamily="49" charset="0"/>
                <a:sym typeface="Wingdings" panose="05000000000000000000" pitchFamily="2" charset="2"/>
              </a:rPr>
              <a:t></a:t>
            </a:r>
            <a:r>
              <a:rPr lang="en-GB" sz="2800" dirty="0">
                <a:solidFill>
                  <a:srgbClr val="FF0000"/>
                </a:solidFill>
                <a:latin typeface="Courier" pitchFamily="49" charset="0"/>
                <a:sym typeface="Wingdings" panose="05000000000000000000" pitchFamily="2" charset="2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Courier" pitchFamily="49" charset="0"/>
              </a:rPr>
              <a:t>4 == 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Side Effects / 4</a:t>
            </a:r>
            <a:endParaRPr dirty="0"/>
          </a:p>
        </p:txBody>
      </p:sp>
      <p:sp>
        <p:nvSpPr>
          <p:cNvPr id="59" name="Shape 59"/>
          <p:cNvSpPr>
            <a:spLocks noGrp="1"/>
          </p:cNvSpPr>
          <p:nvPr>
            <p:ph idx="1"/>
          </p:nvPr>
        </p:nvSpPr>
        <p:spPr>
          <a:xfrm>
            <a:off x="1443490" y="1972382"/>
            <a:ext cx="7243309" cy="376626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defRPr sz="2400"/>
            </a:pPr>
            <a:r>
              <a:rPr lang="en-GB" sz="2800" dirty="0">
                <a:latin typeface="+mn-lt"/>
              </a:rPr>
              <a:t>But why are side effects a bad thing?</a:t>
            </a:r>
          </a:p>
          <a:p>
            <a:pPr>
              <a:defRPr sz="2400"/>
            </a:pPr>
            <a:r>
              <a:rPr lang="en-GB" sz="2800" dirty="0"/>
              <a:t>If a function’s meaning depends upon external variables then the order of evaluation of that function becomes significant.</a:t>
            </a:r>
          </a:p>
          <a:p>
            <a:pPr>
              <a:defRPr sz="2400"/>
            </a:pPr>
            <a:r>
              <a:rPr lang="en-GB" sz="2800" dirty="0"/>
              <a:t>Managing access to shared mutable state is a logistical challenge – think of shared state in concurrent applications.</a:t>
            </a:r>
          </a:p>
          <a:p>
            <a:pPr>
              <a:defRPr sz="2400"/>
            </a:pPr>
            <a:r>
              <a:rPr lang="en-GB" sz="2800" dirty="0"/>
              <a:t>And think how confusing it is that foo(3) might not equal foo(3).</a:t>
            </a:r>
          </a:p>
          <a:p>
            <a:pPr>
              <a:defRPr sz="2400"/>
            </a:pPr>
            <a:r>
              <a:rPr lang="en-GB" sz="2800" dirty="0"/>
              <a:t>Side effects compromise the benefits of a declarative style of programming.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Side Effects / 5</a:t>
            </a:r>
            <a:endParaRPr dirty="0"/>
          </a:p>
        </p:txBody>
      </p:sp>
      <p:sp>
        <p:nvSpPr>
          <p:cNvPr id="59" name="Shape 59"/>
          <p:cNvSpPr>
            <a:spLocks noGrp="1"/>
          </p:cNvSpPr>
          <p:nvPr>
            <p:ph idx="1"/>
          </p:nvPr>
        </p:nvSpPr>
        <p:spPr>
          <a:xfrm>
            <a:off x="1381059" y="2015733"/>
            <a:ext cx="6633775" cy="4265249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 sz="2400"/>
            </a:pPr>
            <a:r>
              <a:rPr sz="2800" dirty="0"/>
              <a:t>In a </a:t>
            </a:r>
            <a:r>
              <a:rPr sz="2800" i="1" dirty="0"/>
              <a:t>pure</a:t>
            </a:r>
            <a:r>
              <a:rPr sz="2800" dirty="0"/>
              <a:t> functional language this is not possible.  foo(3) represents a </a:t>
            </a:r>
            <a:r>
              <a:rPr sz="2800" i="1" dirty="0"/>
              <a:t>value</a:t>
            </a:r>
            <a:r>
              <a:rPr lang="en-GB" sz="2800" dirty="0"/>
              <a:t>, and therefore:</a:t>
            </a:r>
            <a:br>
              <a:rPr lang="en-GB" sz="2800" dirty="0"/>
            </a:br>
            <a:r>
              <a:rPr lang="en-GB" sz="2800" dirty="0"/>
              <a:t>	</a:t>
            </a:r>
            <a:r>
              <a:rPr sz="2800" dirty="0">
                <a:solidFill>
                  <a:srgbClr val="0070C0"/>
                </a:solidFill>
              </a:rPr>
              <a:t>foo(3) == foo(3)</a:t>
            </a:r>
            <a:r>
              <a:rPr sz="2800" dirty="0"/>
              <a:t> </a:t>
            </a:r>
            <a:r>
              <a:rPr lang="en-GB" sz="2800" dirty="0"/>
              <a:t>  </a:t>
            </a:r>
            <a:r>
              <a:rPr sz="2800" dirty="0"/>
              <a:t>is</a:t>
            </a:r>
            <a:r>
              <a:rPr lang="en-GB" sz="2800" dirty="0"/>
              <a:t>  </a:t>
            </a:r>
            <a:r>
              <a:rPr sz="2800" dirty="0"/>
              <a:t> </a:t>
            </a:r>
            <a:r>
              <a:rPr sz="2800" i="1" dirty="0">
                <a:solidFill>
                  <a:srgbClr val="00B050"/>
                </a:solidFill>
              </a:rPr>
              <a:t>always true</a:t>
            </a:r>
            <a:r>
              <a:rPr sz="2800" dirty="0"/>
              <a:t>.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Computing the value of foo(3) cannot be affected by any mutable state variables that are outside the scope of the function.</a:t>
            </a:r>
          </a:p>
          <a:p>
            <a:pPr>
              <a:defRPr sz="2400"/>
            </a:pPr>
            <a:r>
              <a:rPr lang="en-GB" sz="2800" dirty="0"/>
              <a:t>Side </a:t>
            </a:r>
            <a:r>
              <a:rPr sz="2800" dirty="0"/>
              <a:t>effects are not possible</a:t>
            </a:r>
            <a:r>
              <a:rPr lang="en-GB" sz="2800" dirty="0"/>
              <a:t>.</a:t>
            </a:r>
            <a:endParaRPr sz="2800" dirty="0"/>
          </a:p>
          <a:p>
            <a:pPr>
              <a:defRPr sz="2400"/>
            </a:pPr>
            <a:r>
              <a:rPr sz="2800" dirty="0"/>
              <a:t>Side effects can be made impossible by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	</a:t>
            </a:r>
            <a:r>
              <a:rPr sz="2800" i="1" dirty="0">
                <a:solidFill>
                  <a:srgbClr val="FF0000"/>
                </a:solidFill>
              </a:rPr>
              <a:t>disallowing</a:t>
            </a:r>
            <a:r>
              <a:rPr sz="2800" dirty="0">
                <a:solidFill>
                  <a:srgbClr val="FF0000"/>
                </a:solidFill>
              </a:rPr>
              <a:t> </a:t>
            </a:r>
            <a:r>
              <a:rPr sz="2800" i="1" dirty="0" err="1">
                <a:solidFill>
                  <a:srgbClr val="FF0000"/>
                </a:solidFill>
              </a:rPr>
              <a:t>variab</a:t>
            </a:r>
            <a:r>
              <a:rPr lang="en-GB" sz="2800" i="1" dirty="0">
                <a:solidFill>
                  <a:srgbClr val="FF0000"/>
                </a:solidFill>
              </a:rPr>
              <a:t>l</a:t>
            </a:r>
            <a:r>
              <a:rPr sz="2800" i="1" dirty="0">
                <a:solidFill>
                  <a:srgbClr val="FF0000"/>
                </a:solidFill>
              </a:rPr>
              <a:t>e updates</a:t>
            </a:r>
            <a:br>
              <a:rPr lang="en-GB" sz="2800" i="1" dirty="0">
                <a:solidFill>
                  <a:srgbClr val="FF0000"/>
                </a:solidFill>
              </a:rPr>
            </a:br>
            <a:br>
              <a:rPr lang="en-GB" sz="2800" i="1" dirty="0">
                <a:solidFill>
                  <a:srgbClr val="FF0000"/>
                </a:solidFill>
              </a:rPr>
            </a:br>
            <a:r>
              <a:rPr sz="2800" dirty="0"/>
              <a:t>(</a:t>
            </a:r>
            <a:r>
              <a:rPr lang="en-GB" sz="2800" dirty="0"/>
              <a:t>i.e. banning</a:t>
            </a:r>
            <a:r>
              <a:rPr sz="2800" dirty="0"/>
              <a:t> assignment</a:t>
            </a:r>
            <a:r>
              <a:rPr lang="en-GB" sz="2800"/>
              <a:t> and only </a:t>
            </a:r>
            <a:r>
              <a:rPr lang="en-GB" sz="2800" dirty="0"/>
              <a:t>using immutable values</a:t>
            </a:r>
            <a:r>
              <a:rPr sz="2800" dirty="0"/>
              <a:t>)</a:t>
            </a:r>
            <a:r>
              <a:rPr lang="en-GB" sz="2800" dirty="0"/>
              <a:t>.</a:t>
            </a:r>
            <a:endParaRPr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Strict </a:t>
            </a:r>
            <a:r>
              <a:rPr lang="en-GB" dirty="0" err="1"/>
              <a:t>vs</a:t>
            </a:r>
            <a:r>
              <a:rPr lang="en-GB" dirty="0"/>
              <a:t> Non-strict / 1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idx="1"/>
          </p:nvPr>
        </p:nvSpPr>
        <p:spPr>
          <a:xfrm>
            <a:off x="1443491" y="2002611"/>
            <a:ext cx="7243308" cy="368558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defRPr sz="2400"/>
            </a:pPr>
            <a:r>
              <a:rPr lang="en-GB" sz="2800" dirty="0"/>
              <a:t>In (strict) </a:t>
            </a:r>
            <a:r>
              <a:rPr lang="en-GB" sz="2800" dirty="0" err="1"/>
              <a:t>Scala</a:t>
            </a:r>
            <a:r>
              <a:rPr lang="en-GB" sz="2800" dirty="0"/>
              <a:t>:</a:t>
            </a:r>
            <a:br>
              <a:rPr lang="en-GB" sz="2800" dirty="0"/>
            </a:br>
            <a:endParaRPr lang="en-GB" sz="2800" dirty="0"/>
          </a:p>
          <a:p>
            <a:pPr marL="440871" lvl="1" indent="0">
              <a:buNone/>
              <a:defRPr sz="2400"/>
            </a:pPr>
            <a:r>
              <a:rPr lang="en-GB" sz="2800" dirty="0">
                <a:latin typeface="Courier" pitchFamily="49" charset="0"/>
              </a:rPr>
              <a:t>	</a:t>
            </a:r>
            <a:r>
              <a:rPr lang="en-GB" sz="2800" b="1" dirty="0">
                <a:solidFill>
                  <a:srgbClr val="0070C0"/>
                </a:solidFill>
                <a:latin typeface="Courier" pitchFamily="49" charset="0"/>
              </a:rPr>
              <a:t>((1 to 10).map (x =&gt; x/0)).length</a:t>
            </a:r>
            <a:br>
              <a:rPr lang="en-GB" sz="2800" dirty="0">
                <a:latin typeface="Courier" pitchFamily="49" charset="0"/>
              </a:rPr>
            </a:br>
            <a:endParaRPr lang="en-GB" sz="2800" dirty="0">
              <a:latin typeface="Courier" pitchFamily="49" charset="0"/>
            </a:endParaRPr>
          </a:p>
          <a:p>
            <a:pPr marL="440871" lvl="1" indent="0">
              <a:buNone/>
              <a:defRPr sz="2400"/>
            </a:pPr>
            <a:r>
              <a:rPr lang="en-GB" sz="2800" i="1" dirty="0">
                <a:latin typeface="+mn-lt"/>
              </a:rPr>
              <a:t>What happens?</a:t>
            </a:r>
          </a:p>
          <a:p>
            <a:pPr marL="440871" lvl="1" indent="0">
              <a:buNone/>
              <a:defRPr sz="2400"/>
            </a:pPr>
            <a:br>
              <a:rPr lang="en-GB" sz="2800" dirty="0">
                <a:latin typeface="Courier" pitchFamily="49" charset="0"/>
              </a:rPr>
            </a:br>
            <a:r>
              <a:rPr lang="en-GB" sz="2800" dirty="0">
                <a:latin typeface="Courier" pitchFamily="49" charset="0"/>
              </a:rPr>
              <a:t>[1,2,3,4,5,6,7,8,9,10]</a:t>
            </a:r>
          </a:p>
          <a:p>
            <a:pPr marL="440871" lvl="1" indent="0">
              <a:buNone/>
              <a:defRPr sz="2400"/>
            </a:pPr>
            <a:r>
              <a:rPr lang="en-GB" sz="2800" dirty="0">
                <a:latin typeface="Courier" pitchFamily="49" charset="0"/>
              </a:rPr>
              <a:t>[1/0,</a:t>
            </a:r>
          </a:p>
          <a:p>
            <a:pPr marL="440871" lvl="1" indent="0">
              <a:buNone/>
              <a:defRPr sz="2400"/>
            </a:pPr>
            <a:r>
              <a:rPr lang="en-GB" sz="2800" dirty="0">
                <a:solidFill>
                  <a:srgbClr val="FF0000"/>
                </a:solidFill>
                <a:latin typeface="Courier" pitchFamily="49" charset="0"/>
              </a:rPr>
              <a:t>Error</a:t>
            </a:r>
            <a:r>
              <a:rPr lang="en-GB" sz="2800" dirty="0">
                <a:latin typeface="Courier" pitchFamily="49" charset="0"/>
              </a:rPr>
              <a:t>!</a:t>
            </a:r>
          </a:p>
          <a:p>
            <a:pPr marL="440871" lvl="1" indent="0">
              <a:buNone/>
              <a:defRPr sz="2400"/>
            </a:pP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Strict </a:t>
            </a:r>
            <a:r>
              <a:rPr lang="en-GB" dirty="0" err="1"/>
              <a:t>vs</a:t>
            </a:r>
            <a:r>
              <a:rPr lang="en-GB" dirty="0"/>
              <a:t> Non-strict / 2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idx="1"/>
          </p:nvPr>
        </p:nvSpPr>
        <p:spPr>
          <a:xfrm>
            <a:off x="1443491" y="1957269"/>
            <a:ext cx="7243310" cy="397056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 sz="2400"/>
            </a:pPr>
            <a:r>
              <a:rPr lang="en-GB" sz="2800" dirty="0"/>
              <a:t>What happens in non-strict (lazy) Haskell?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     </a:t>
            </a:r>
            <a:r>
              <a:rPr lang="en-GB" sz="2800" b="1" dirty="0">
                <a:solidFill>
                  <a:srgbClr val="00B050"/>
                </a:solidFill>
                <a:latin typeface="Courier" pitchFamily="49" charset="0"/>
              </a:rPr>
              <a:t>length (map (x -&gt; x `div` 0) [1..10])</a:t>
            </a:r>
            <a:br>
              <a:rPr lang="en-GB" sz="2800" dirty="0">
                <a:latin typeface="Courier" pitchFamily="49" charset="0"/>
              </a:rPr>
            </a:br>
            <a:endParaRPr lang="en-GB" sz="2800" dirty="0"/>
          </a:p>
          <a:p>
            <a:pPr marL="0" indent="0">
              <a:buNone/>
              <a:defRPr sz="2400"/>
            </a:pPr>
            <a:r>
              <a:rPr lang="en-GB" sz="2800" i="1" dirty="0"/>
              <a:t>	</a:t>
            </a:r>
            <a:r>
              <a:rPr lang="en-GB" sz="2900" dirty="0">
                <a:latin typeface="Courier" pitchFamily="49" charset="0"/>
              </a:rPr>
              <a:t>length [1`div` 0,  2 `div` 0,  …,  10 `div` 0]</a:t>
            </a:r>
          </a:p>
          <a:p>
            <a:pPr marL="0" indent="0">
              <a:buNone/>
              <a:defRPr sz="2400"/>
            </a:pPr>
            <a:r>
              <a:rPr lang="en-GB" sz="2900" dirty="0">
                <a:latin typeface="Courier" pitchFamily="49" charset="0"/>
              </a:rPr>
              <a:t>	= 10</a:t>
            </a:r>
            <a:endParaRPr lang="en-GB" sz="2800" i="1" dirty="0"/>
          </a:p>
          <a:p>
            <a:pPr>
              <a:defRPr sz="2400"/>
            </a:pPr>
            <a:r>
              <a:rPr lang="en-GB" sz="2800" dirty="0"/>
              <a:t>The length of the list is 10.</a:t>
            </a:r>
          </a:p>
          <a:p>
            <a:pPr>
              <a:defRPr sz="2400"/>
            </a:pPr>
            <a:r>
              <a:rPr lang="en-GB" sz="2800" dirty="0"/>
              <a:t>The values in the list have not been computed because they are not needed.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This is an example of non-strict (lazy) evaluation.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3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Object/Functional Programming</a:t>
            </a:r>
          </a:p>
        </p:txBody>
      </p:sp>
      <p:sp>
        <p:nvSpPr>
          <p:cNvPr id="65" name="Shape 6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 sz="2400"/>
            </a:pPr>
            <a:r>
              <a:rPr sz="2800" dirty="0"/>
              <a:t>The evolution of programming languages to incorporate FP has been driven by changes to computer hardware</a:t>
            </a:r>
          </a:p>
          <a:p>
            <a:pPr>
              <a:defRPr sz="2400"/>
            </a:pPr>
            <a:r>
              <a:rPr sz="2800" dirty="0"/>
              <a:t>Pure functional programs are easy to distribute across multiple cores</a:t>
            </a:r>
            <a:endParaRPr lang="en-GB" sz="2800" dirty="0"/>
          </a:p>
          <a:p>
            <a:pPr>
              <a:defRPr sz="2400"/>
            </a:pPr>
            <a:r>
              <a:rPr lang="en-GB" sz="2800" dirty="0"/>
              <a:t>Combining Object-oriented Programming (OOP) and Functional Programming (FP) currently popular</a:t>
            </a:r>
          </a:p>
          <a:p>
            <a:pPr>
              <a:defRPr sz="2400"/>
            </a:pPr>
            <a:r>
              <a:rPr lang="en-GB" sz="2800" dirty="0"/>
              <a:t>Martin </a:t>
            </a:r>
            <a:r>
              <a:rPr lang="en-GB" sz="2800" dirty="0" err="1"/>
              <a:t>Odersky</a:t>
            </a:r>
            <a:r>
              <a:rPr lang="en-GB" sz="2800" dirty="0"/>
              <a:t> (author of </a:t>
            </a:r>
            <a:r>
              <a:rPr lang="en-GB" sz="2800" dirty="0" err="1"/>
              <a:t>Scala</a:t>
            </a:r>
            <a:r>
              <a:rPr lang="en-GB" sz="2800" dirty="0"/>
              <a:t>) addresses this issue in “</a:t>
            </a:r>
            <a:r>
              <a:rPr lang="en-GB" sz="2800" i="1" dirty="0"/>
              <a:t>Unifying Functional and Object-Oriented Programming with </a:t>
            </a:r>
            <a:r>
              <a:rPr lang="en-GB" sz="2800" i="1" dirty="0" err="1"/>
              <a:t>Scala</a:t>
            </a:r>
            <a:r>
              <a:rPr lang="en-GB" sz="2800" dirty="0"/>
              <a:t>”, Communications of the ACM, </a:t>
            </a:r>
            <a:r>
              <a:rPr lang="en-GB" sz="2800" dirty="0" err="1"/>
              <a:t>Vol</a:t>
            </a:r>
            <a:r>
              <a:rPr lang="en-GB" sz="2800" dirty="0"/>
              <a:t> 57, No 4, April 2014, pp76-86.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2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JVM interoperability</a:t>
            </a:r>
            <a:endParaRPr dirty="0"/>
          </a:p>
        </p:txBody>
      </p:sp>
      <p:sp>
        <p:nvSpPr>
          <p:cNvPr id="74" name="Shape 7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 sz="2400"/>
            </a:pPr>
            <a:endParaRPr lang="en-GB" sz="2800" dirty="0"/>
          </a:p>
          <a:p>
            <a:pPr>
              <a:defRPr sz="2400"/>
            </a:pPr>
            <a:r>
              <a:rPr sz="2800" dirty="0" err="1"/>
              <a:t>Scala</a:t>
            </a:r>
            <a:r>
              <a:rPr sz="2800" dirty="0"/>
              <a:t> was able to start with a “clean slate”.  There was no user-base to consider</a:t>
            </a:r>
            <a:endParaRPr lang="en-GB" sz="2800" dirty="0"/>
          </a:p>
          <a:p>
            <a:pPr>
              <a:defRPr sz="2400"/>
            </a:pPr>
            <a:endParaRPr sz="2800" dirty="0"/>
          </a:p>
          <a:p>
            <a:pPr>
              <a:defRPr sz="2400"/>
            </a:pPr>
            <a:r>
              <a:rPr sz="2800" dirty="0"/>
              <a:t>The </a:t>
            </a:r>
            <a:r>
              <a:rPr sz="2800" dirty="0" err="1"/>
              <a:t>Scala</a:t>
            </a:r>
            <a:r>
              <a:rPr sz="2800" dirty="0"/>
              <a:t> designers had significant experience with Java compiler development and were able to exploit this knowledge</a:t>
            </a:r>
            <a:endParaRPr lang="en-GB" sz="2800" dirty="0"/>
          </a:p>
          <a:p>
            <a:pPr>
              <a:defRPr sz="2400"/>
            </a:pPr>
            <a:endParaRPr sz="2800" dirty="0"/>
          </a:p>
          <a:p>
            <a:pPr>
              <a:defRPr sz="2400"/>
            </a:pPr>
            <a:r>
              <a:rPr sz="2800" dirty="0" err="1"/>
              <a:t>Scala</a:t>
            </a:r>
            <a:r>
              <a:rPr sz="2800" dirty="0"/>
              <a:t> compiles to Java </a:t>
            </a:r>
            <a:r>
              <a:rPr sz="2800" dirty="0" err="1"/>
              <a:t>bytecode</a:t>
            </a:r>
            <a:r>
              <a:rPr sz="2800" dirty="0"/>
              <a:t> thus simplifying </a:t>
            </a:r>
            <a:r>
              <a:rPr sz="2800" dirty="0" err="1"/>
              <a:t>interop</a:t>
            </a:r>
            <a:r>
              <a:rPr lang="en-GB" sz="2800" dirty="0" err="1"/>
              <a:t>er</a:t>
            </a:r>
            <a:r>
              <a:rPr sz="2800" dirty="0"/>
              <a:t>ability with other JVM </a:t>
            </a:r>
            <a:r>
              <a:rPr sz="2800" dirty="0" err="1"/>
              <a:t>langu</a:t>
            </a:r>
            <a:r>
              <a:rPr lang="en-GB" sz="2800" dirty="0"/>
              <a:t>a</a:t>
            </a:r>
            <a:r>
              <a:rPr sz="2800" dirty="0" err="1"/>
              <a:t>ges</a:t>
            </a:r>
            <a:endParaRPr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905</TotalTime>
  <Words>809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</vt:lpstr>
      <vt:lpstr>Gill Sans MT</vt:lpstr>
      <vt:lpstr>Helvetica Neue</vt:lpstr>
      <vt:lpstr>Wingdings</vt:lpstr>
      <vt:lpstr>Gallery</vt:lpstr>
      <vt:lpstr>Side Effects / 1</vt:lpstr>
      <vt:lpstr>Side Effects / 2</vt:lpstr>
      <vt:lpstr>Side Effects / 3</vt:lpstr>
      <vt:lpstr>Side Effects / 4</vt:lpstr>
      <vt:lpstr>Side Effects / 5</vt:lpstr>
      <vt:lpstr>Strict vs Non-strict / 1</vt:lpstr>
      <vt:lpstr>Strict vs Non-strict / 2</vt:lpstr>
      <vt:lpstr>Object/Functional Programming</vt:lpstr>
      <vt:lpstr>JVM interoperability</vt:lpstr>
      <vt:lpstr>Becoming Functional / 1</vt:lpstr>
      <vt:lpstr>Becoming Functional /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Smallwood</cp:lastModifiedBy>
  <cp:revision>81</cp:revision>
  <dcterms:modified xsi:type="dcterms:W3CDTF">2021-01-24T16:14:04Z</dcterms:modified>
</cp:coreProperties>
</file>