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20"/>
  </p:notesMasterIdLst>
  <p:sldIdLst>
    <p:sldId id="337" r:id="rId2"/>
    <p:sldId id="308" r:id="rId3"/>
    <p:sldId id="352" r:id="rId4"/>
    <p:sldId id="354" r:id="rId5"/>
    <p:sldId id="355" r:id="rId6"/>
    <p:sldId id="336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52" d="100"/>
          <a:sy n="152" d="100"/>
        </p:scale>
        <p:origin x="154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4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47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7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7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3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34" y="798973"/>
            <a:ext cx="7587367" cy="1014713"/>
          </a:xfrm>
        </p:spPr>
        <p:txBody>
          <a:bodyPr>
            <a:normAutofit/>
          </a:bodyPr>
          <a:lstStyle/>
          <a:p>
            <a:r>
              <a:rPr lang="en-GB" dirty="0"/>
              <a:t>Functions are mappings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35835" y="1942155"/>
            <a:ext cx="7358843" cy="3974995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A function is a mapping from a source type to a target type, thus  f: </a:t>
            </a:r>
            <a:r>
              <a:rPr lang="en-GB" sz="2800" dirty="0">
                <a:solidFill>
                  <a:srgbClr val="FF0000"/>
                </a:solidFill>
              </a:rPr>
              <a:t>A =&gt; B</a:t>
            </a:r>
          </a:p>
          <a:p>
            <a:r>
              <a:rPr lang="en-GB" sz="2800" dirty="0"/>
              <a:t>We consider pure functions that avoid side effects – i.e. no variable (state) outside the function is modified when the function is evaluated</a:t>
            </a:r>
          </a:p>
          <a:p>
            <a:r>
              <a:rPr lang="en-GB" sz="2800" dirty="0"/>
              <a:t>Let us write a simple function using the lambda notation first of all: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8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It is possible to combine functions using the operators </a:t>
            </a:r>
            <a:r>
              <a:rPr lang="en-GB" sz="2400" b="1" dirty="0"/>
              <a:t>compose</a:t>
            </a:r>
            <a:r>
              <a:rPr lang="en-GB" sz="2400" dirty="0"/>
              <a:t> and </a:t>
            </a:r>
            <a:r>
              <a:rPr lang="en-GB" sz="2400" b="1" dirty="0" err="1"/>
              <a:t>andThen</a:t>
            </a:r>
            <a:r>
              <a:rPr lang="en-GB" sz="2400" dirty="0"/>
              <a:t>.</a:t>
            </a:r>
          </a:p>
          <a:p>
            <a:r>
              <a:rPr lang="en-GB" sz="2400" dirty="0"/>
              <a:t>So, just as one might write an expression such as  x + y  for two integer arguments, x and y, and operator +</a:t>
            </a:r>
          </a:p>
          <a:p>
            <a:r>
              <a:rPr lang="en-GB" sz="2400" dirty="0"/>
              <a:t>We could write  f </a:t>
            </a:r>
            <a:r>
              <a:rPr lang="en-GB" sz="2400" b="1" dirty="0"/>
              <a:t>compose</a:t>
            </a:r>
            <a:r>
              <a:rPr lang="en-GB" sz="2400" dirty="0"/>
              <a:t> g  for two function arguments, f and g, and operator compose</a:t>
            </a:r>
          </a:p>
          <a:p>
            <a:r>
              <a:rPr lang="en-GB" sz="2400" dirty="0"/>
              <a:t>In a similar way we can write  f </a:t>
            </a:r>
            <a:r>
              <a:rPr lang="en-GB" sz="2400" b="1" dirty="0" err="1"/>
              <a:t>andThen</a:t>
            </a:r>
            <a:r>
              <a:rPr lang="en-GB" sz="2400" dirty="0"/>
              <a:t> g</a:t>
            </a:r>
          </a:p>
          <a:p>
            <a:r>
              <a:rPr lang="en-GB" sz="2400" dirty="0"/>
              <a:t>But what do these operators do?</a:t>
            </a:r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Mathematical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/>
          </a:bodyPr>
          <a:lstStyle/>
          <a:p>
            <a:r>
              <a:rPr lang="en-GB" sz="2400" dirty="0"/>
              <a:t>In mathematics the composition of two functions is denoted using the symbol o</a:t>
            </a:r>
          </a:p>
          <a:p>
            <a:r>
              <a:rPr lang="en-GB" sz="2400" dirty="0"/>
              <a:t>(f o g)(x) is defined to be equal to  f( g(x) )</a:t>
            </a:r>
          </a:p>
          <a:p>
            <a:r>
              <a:rPr lang="en-GB" sz="2400" dirty="0"/>
              <a:t>Thus, the composition (f o g) represents the application of function f </a:t>
            </a:r>
            <a:r>
              <a:rPr lang="en-GB" sz="2400" i="1" dirty="0"/>
              <a:t>after</a:t>
            </a:r>
            <a:r>
              <a:rPr lang="en-GB" sz="2400" dirty="0"/>
              <a:t> the application of function g (to x).</a:t>
            </a:r>
          </a:p>
          <a:p>
            <a:r>
              <a:rPr lang="en-GB" sz="2400" dirty="0"/>
              <a:t>(f ; g)(x) is defined to be equal to g( f(x) )</a:t>
            </a:r>
          </a:p>
          <a:p>
            <a:r>
              <a:rPr lang="en-GB" sz="2400" dirty="0"/>
              <a:t>The forward-composition operator applies the functions in the order f and then g (f before g)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Autofit/>
          </a:bodyPr>
          <a:lstStyle/>
          <a:p>
            <a:r>
              <a:rPr lang="en-GB" dirty="0"/>
              <a:t>Thus:</a:t>
            </a:r>
            <a:br>
              <a:rPr lang="en-GB" dirty="0"/>
            </a:br>
            <a:r>
              <a:rPr lang="en-GB" b="1" dirty="0" err="1"/>
              <a:t>val</a:t>
            </a:r>
            <a:r>
              <a:rPr lang="en-GB" dirty="0"/>
              <a:t> </a:t>
            </a:r>
            <a:r>
              <a:rPr lang="en-GB" dirty="0" err="1"/>
              <a:t>inc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Int =&gt; Int </a:t>
            </a:r>
            <a:r>
              <a:rPr lang="en-GB" dirty="0"/>
              <a:t>= x =&gt; x+1</a:t>
            </a:r>
            <a:br>
              <a:rPr lang="en-GB" dirty="0"/>
            </a:br>
            <a:r>
              <a:rPr lang="en-GB" b="1" dirty="0" err="1"/>
              <a:t>val</a:t>
            </a:r>
            <a:r>
              <a:rPr lang="en-GB" dirty="0"/>
              <a:t> </a:t>
            </a:r>
            <a:r>
              <a:rPr lang="en-GB" dirty="0" err="1"/>
              <a:t>dbl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Int =&gt; Int </a:t>
            </a:r>
            <a:r>
              <a:rPr lang="en-GB" dirty="0"/>
              <a:t>= x =&gt; x*2</a:t>
            </a:r>
          </a:p>
          <a:p>
            <a:r>
              <a:rPr lang="en-GB" dirty="0"/>
              <a:t>(</a:t>
            </a:r>
            <a:r>
              <a:rPr lang="en-GB" dirty="0" err="1"/>
              <a:t>inc</a:t>
            </a:r>
            <a:r>
              <a:rPr lang="en-GB" dirty="0"/>
              <a:t> o </a:t>
            </a:r>
            <a:r>
              <a:rPr lang="en-GB" dirty="0" err="1"/>
              <a:t>dbl</a:t>
            </a:r>
            <a:r>
              <a:rPr lang="en-GB" dirty="0"/>
              <a:t>)(7)</a:t>
            </a:r>
            <a:br>
              <a:rPr lang="en-GB" dirty="0"/>
            </a:br>
            <a:r>
              <a:rPr lang="en-GB" dirty="0"/>
              <a:t>= </a:t>
            </a:r>
            <a:r>
              <a:rPr lang="en-GB" dirty="0" err="1"/>
              <a:t>inc</a:t>
            </a:r>
            <a:r>
              <a:rPr lang="en-GB" dirty="0"/>
              <a:t>( </a:t>
            </a:r>
            <a:r>
              <a:rPr lang="en-GB" dirty="0" err="1"/>
              <a:t>dbl</a:t>
            </a:r>
            <a:r>
              <a:rPr lang="en-GB" dirty="0"/>
              <a:t>(7) )			- Definition of o</a:t>
            </a:r>
            <a:br>
              <a:rPr lang="en-GB" dirty="0"/>
            </a:br>
            <a:r>
              <a:rPr lang="en-GB" dirty="0"/>
              <a:t>= </a:t>
            </a:r>
            <a:r>
              <a:rPr lang="en-GB" dirty="0" err="1"/>
              <a:t>inc</a:t>
            </a:r>
            <a:r>
              <a:rPr lang="en-GB" dirty="0"/>
              <a:t>(14)				- Application: </a:t>
            </a:r>
            <a:r>
              <a:rPr lang="en-GB" dirty="0" err="1"/>
              <a:t>dbl</a:t>
            </a:r>
            <a:r>
              <a:rPr lang="en-GB" dirty="0"/>
              <a:t>(7)</a:t>
            </a:r>
            <a:br>
              <a:rPr lang="en-GB" dirty="0"/>
            </a:br>
            <a:r>
              <a:rPr lang="en-GB" dirty="0"/>
              <a:t>= 15				- Application: </a:t>
            </a:r>
            <a:r>
              <a:rPr lang="en-GB" dirty="0" err="1"/>
              <a:t>inc</a:t>
            </a:r>
            <a:r>
              <a:rPr lang="en-GB" dirty="0"/>
              <a:t>(14)</a:t>
            </a:r>
          </a:p>
          <a:p>
            <a:r>
              <a:rPr lang="en-GB" dirty="0"/>
              <a:t>The point is that we can consider (</a:t>
            </a:r>
            <a:r>
              <a:rPr lang="en-GB" dirty="0" err="1"/>
              <a:t>inc</a:t>
            </a:r>
            <a:r>
              <a:rPr lang="en-GB" dirty="0"/>
              <a:t> o </a:t>
            </a:r>
            <a:r>
              <a:rPr lang="en-GB" dirty="0" err="1"/>
              <a:t>dbl</a:t>
            </a:r>
            <a:r>
              <a:rPr lang="en-GB" dirty="0"/>
              <a:t>) as a function in its own right</a:t>
            </a:r>
          </a:p>
          <a:p>
            <a:r>
              <a:rPr lang="en-GB" dirty="0"/>
              <a:t>In Scala we write (</a:t>
            </a:r>
            <a:r>
              <a:rPr lang="en-GB" dirty="0" err="1"/>
              <a:t>inc</a:t>
            </a:r>
            <a:r>
              <a:rPr lang="en-GB" dirty="0"/>
              <a:t>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dbl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Autofit/>
          </a:bodyPr>
          <a:lstStyle/>
          <a:p>
            <a:r>
              <a:rPr lang="en-GB" dirty="0"/>
              <a:t>Thus:</a:t>
            </a:r>
            <a:br>
              <a:rPr lang="en-GB" dirty="0"/>
            </a:br>
            <a:r>
              <a:rPr lang="en-GB" b="1" dirty="0" err="1"/>
              <a:t>val</a:t>
            </a:r>
            <a:r>
              <a:rPr lang="en-GB" dirty="0"/>
              <a:t> </a:t>
            </a:r>
            <a:r>
              <a:rPr lang="en-GB" dirty="0" err="1"/>
              <a:t>inc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Int =&gt; Int </a:t>
            </a:r>
            <a:r>
              <a:rPr lang="en-GB" dirty="0"/>
              <a:t>= x =&gt; x+1</a:t>
            </a:r>
            <a:br>
              <a:rPr lang="en-GB" dirty="0"/>
            </a:br>
            <a:r>
              <a:rPr lang="en-GB" b="1" dirty="0" err="1"/>
              <a:t>val</a:t>
            </a:r>
            <a:r>
              <a:rPr lang="en-GB" dirty="0"/>
              <a:t> </a:t>
            </a:r>
            <a:r>
              <a:rPr lang="en-GB" dirty="0" err="1"/>
              <a:t>dbl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Int =&gt; Int </a:t>
            </a:r>
            <a:r>
              <a:rPr lang="en-GB"/>
              <a:t>= x =&gt; x</a:t>
            </a:r>
            <a:r>
              <a:rPr lang="en-GB" dirty="0"/>
              <a:t>*2</a:t>
            </a:r>
          </a:p>
          <a:p>
            <a:r>
              <a:rPr lang="en-GB" dirty="0"/>
              <a:t>(</a:t>
            </a:r>
            <a:r>
              <a:rPr lang="en-GB" dirty="0" err="1"/>
              <a:t>inc</a:t>
            </a:r>
            <a:r>
              <a:rPr lang="en-GB" dirty="0"/>
              <a:t> ; </a:t>
            </a:r>
            <a:r>
              <a:rPr lang="en-GB" dirty="0" err="1"/>
              <a:t>dbl</a:t>
            </a:r>
            <a:r>
              <a:rPr lang="en-GB" dirty="0"/>
              <a:t>)(7)</a:t>
            </a:r>
            <a:br>
              <a:rPr lang="en-GB" dirty="0"/>
            </a:br>
            <a:r>
              <a:rPr lang="en-GB" dirty="0"/>
              <a:t>= </a:t>
            </a:r>
            <a:r>
              <a:rPr lang="en-GB" dirty="0" err="1"/>
              <a:t>dbl</a:t>
            </a:r>
            <a:r>
              <a:rPr lang="en-GB" dirty="0"/>
              <a:t>( </a:t>
            </a:r>
            <a:r>
              <a:rPr lang="en-GB" dirty="0" err="1"/>
              <a:t>inc</a:t>
            </a:r>
            <a:r>
              <a:rPr lang="en-GB" dirty="0"/>
              <a:t>(7) )			- Definition of ;</a:t>
            </a:r>
            <a:br>
              <a:rPr lang="en-GB" dirty="0"/>
            </a:br>
            <a:r>
              <a:rPr lang="en-GB" dirty="0"/>
              <a:t>= </a:t>
            </a:r>
            <a:r>
              <a:rPr lang="en-GB" dirty="0" err="1"/>
              <a:t>dbl</a:t>
            </a:r>
            <a:r>
              <a:rPr lang="en-GB" dirty="0"/>
              <a:t>(8)				- Application: </a:t>
            </a:r>
            <a:r>
              <a:rPr lang="en-GB" dirty="0" err="1"/>
              <a:t>inc</a:t>
            </a:r>
            <a:r>
              <a:rPr lang="en-GB" dirty="0"/>
              <a:t>(7)</a:t>
            </a:r>
            <a:br>
              <a:rPr lang="en-GB" dirty="0"/>
            </a:br>
            <a:r>
              <a:rPr lang="en-GB" dirty="0"/>
              <a:t>= 16				- Application: </a:t>
            </a:r>
            <a:r>
              <a:rPr lang="en-GB" dirty="0" err="1"/>
              <a:t>dbl</a:t>
            </a:r>
            <a:r>
              <a:rPr lang="en-GB" dirty="0"/>
              <a:t>(8)</a:t>
            </a:r>
          </a:p>
          <a:p>
            <a:r>
              <a:rPr lang="en-GB" dirty="0"/>
              <a:t>Once again, we can consider (</a:t>
            </a:r>
            <a:r>
              <a:rPr lang="en-GB" dirty="0" err="1"/>
              <a:t>inc</a:t>
            </a:r>
            <a:r>
              <a:rPr lang="en-GB" dirty="0"/>
              <a:t> ; </a:t>
            </a:r>
            <a:r>
              <a:rPr lang="en-GB" dirty="0" err="1"/>
              <a:t>dbl</a:t>
            </a:r>
            <a:r>
              <a:rPr lang="en-GB" dirty="0"/>
              <a:t>) as a function in its own right</a:t>
            </a:r>
          </a:p>
          <a:p>
            <a:r>
              <a:rPr lang="en-GB" dirty="0"/>
              <a:t>In Scala we write (</a:t>
            </a:r>
            <a:r>
              <a:rPr lang="en-GB" dirty="0" err="1"/>
              <a:t>inc</a:t>
            </a:r>
            <a:r>
              <a:rPr lang="en-GB" dirty="0"/>
              <a:t> </a:t>
            </a:r>
            <a:r>
              <a:rPr lang="en-GB" b="1" dirty="0" err="1"/>
              <a:t>andThen</a:t>
            </a:r>
            <a:r>
              <a:rPr lang="en-GB" dirty="0"/>
              <a:t> </a:t>
            </a:r>
            <a:r>
              <a:rPr lang="en-GB" dirty="0" err="1"/>
              <a:t>dbl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Autofit/>
          </a:bodyPr>
          <a:lstStyle/>
          <a:p>
            <a:r>
              <a:rPr lang="en-GB" dirty="0"/>
              <a:t>The </a:t>
            </a:r>
            <a:r>
              <a:rPr lang="en-GB" dirty="0" err="1"/>
              <a:t>compositon</a:t>
            </a:r>
            <a:r>
              <a:rPr lang="en-GB" dirty="0"/>
              <a:t> operators can be used with partial application with powerful effect.</a:t>
            </a:r>
          </a:p>
          <a:p>
            <a:r>
              <a:rPr lang="en-GB" dirty="0"/>
              <a:t>Work out the answers to the following compositions</a:t>
            </a:r>
            <a:br>
              <a:rPr lang="en-GB" dirty="0"/>
            </a:br>
            <a:r>
              <a:rPr lang="en-GB" dirty="0"/>
              <a:t>(add(3)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mul</a:t>
            </a:r>
            <a:r>
              <a:rPr lang="en-GB" dirty="0"/>
              <a:t>(7)) (9)</a:t>
            </a:r>
            <a:br>
              <a:rPr lang="en-GB" dirty="0"/>
            </a:br>
            <a:r>
              <a:rPr lang="en-GB" dirty="0"/>
              <a:t>(add(5) </a:t>
            </a:r>
            <a:r>
              <a:rPr lang="en-GB" b="1" dirty="0" err="1"/>
              <a:t>andThen</a:t>
            </a:r>
            <a:r>
              <a:rPr lang="en-GB" dirty="0"/>
              <a:t> </a:t>
            </a:r>
            <a:r>
              <a:rPr lang="en-GB" dirty="0" err="1"/>
              <a:t>incr</a:t>
            </a:r>
            <a:r>
              <a:rPr lang="en-GB" dirty="0"/>
              <a:t>) (14)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mul</a:t>
            </a:r>
            <a:r>
              <a:rPr lang="en-GB" dirty="0"/>
              <a:t>(3)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incr</a:t>
            </a:r>
            <a:r>
              <a:rPr lang="en-GB" dirty="0"/>
              <a:t>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dbl</a:t>
            </a:r>
            <a:r>
              <a:rPr lang="en-GB" dirty="0"/>
              <a:t>) (6)</a:t>
            </a:r>
          </a:p>
          <a:p>
            <a:r>
              <a:rPr lang="en-GB" dirty="0"/>
              <a:t>The operators </a:t>
            </a:r>
            <a:r>
              <a:rPr lang="en-GB" b="1" dirty="0" err="1"/>
              <a:t>andThen</a:t>
            </a:r>
            <a:r>
              <a:rPr lang="en-GB" dirty="0"/>
              <a:t> and </a:t>
            </a:r>
            <a:r>
              <a:rPr lang="en-GB" b="1" dirty="0"/>
              <a:t>compose</a:t>
            </a:r>
            <a:r>
              <a:rPr lang="en-GB" dirty="0"/>
              <a:t> are </a:t>
            </a:r>
            <a:r>
              <a:rPr lang="en-GB" i="1" dirty="0"/>
              <a:t>associative</a:t>
            </a:r>
            <a:r>
              <a:rPr lang="en-GB" dirty="0"/>
              <a:t> and </a:t>
            </a:r>
            <a:r>
              <a:rPr lang="en-GB" i="1" dirty="0"/>
              <a:t>bind to the left</a:t>
            </a:r>
            <a:r>
              <a:rPr lang="en-GB" dirty="0"/>
              <a:t>.  Thus, e.g.,</a:t>
            </a:r>
            <a:br>
              <a:rPr lang="en-GB" dirty="0"/>
            </a:br>
            <a:r>
              <a:rPr lang="en-GB" dirty="0"/>
              <a:t> f </a:t>
            </a:r>
            <a:r>
              <a:rPr lang="en-GB" b="1" dirty="0"/>
              <a:t>compose</a:t>
            </a:r>
            <a:r>
              <a:rPr lang="en-GB" dirty="0"/>
              <a:t> g </a:t>
            </a:r>
            <a:r>
              <a:rPr lang="en-GB" b="1" dirty="0"/>
              <a:t>compose</a:t>
            </a:r>
            <a:r>
              <a:rPr lang="en-GB" dirty="0"/>
              <a:t> h = (f </a:t>
            </a:r>
            <a:r>
              <a:rPr lang="en-GB" b="1" dirty="0"/>
              <a:t>compose</a:t>
            </a:r>
            <a:r>
              <a:rPr lang="en-GB" dirty="0"/>
              <a:t> g) </a:t>
            </a:r>
            <a:r>
              <a:rPr lang="en-GB" b="1" dirty="0"/>
              <a:t>compose</a:t>
            </a:r>
            <a:r>
              <a:rPr lang="en-GB" dirty="0"/>
              <a:t> h</a:t>
            </a:r>
            <a:br>
              <a:rPr lang="en-GB" dirty="0"/>
            </a:br>
            <a:r>
              <a:rPr lang="en-GB" dirty="0"/>
              <a:t>and this is equivalent to  f </a:t>
            </a:r>
            <a:r>
              <a:rPr lang="en-GB" b="1" dirty="0"/>
              <a:t>compose</a:t>
            </a:r>
            <a:r>
              <a:rPr lang="en-GB" dirty="0"/>
              <a:t> (g </a:t>
            </a:r>
            <a:r>
              <a:rPr lang="en-GB" b="1" dirty="0"/>
              <a:t>compose</a:t>
            </a:r>
            <a:r>
              <a:rPr lang="en-GB" dirty="0"/>
              <a:t> h)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Autofit/>
          </a:bodyPr>
          <a:lstStyle/>
          <a:p>
            <a:r>
              <a:rPr lang="en-GB" dirty="0"/>
              <a:t>The </a:t>
            </a:r>
            <a:r>
              <a:rPr lang="en-GB" dirty="0" err="1"/>
              <a:t>compositon</a:t>
            </a:r>
            <a:r>
              <a:rPr lang="en-GB" dirty="0"/>
              <a:t> operators can be used with partial application with powerful effect.</a:t>
            </a:r>
          </a:p>
          <a:p>
            <a:r>
              <a:rPr lang="en-GB" dirty="0"/>
              <a:t>Work out the answers to the following compositions</a:t>
            </a:r>
            <a:br>
              <a:rPr lang="en-GB" dirty="0"/>
            </a:br>
            <a:r>
              <a:rPr lang="en-GB" dirty="0"/>
              <a:t>(add(3)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mul</a:t>
            </a:r>
            <a:r>
              <a:rPr lang="en-GB" dirty="0"/>
              <a:t>(7)) (9) </a:t>
            </a:r>
            <a:r>
              <a:rPr lang="en-GB" dirty="0">
                <a:highlight>
                  <a:srgbClr val="FFFF00"/>
                </a:highlight>
              </a:rPr>
              <a:t>= add(3)(</a:t>
            </a:r>
            <a:r>
              <a:rPr lang="en-GB" dirty="0" err="1">
                <a:highlight>
                  <a:srgbClr val="FFFF00"/>
                </a:highlight>
              </a:rPr>
              <a:t>mul</a:t>
            </a:r>
            <a:r>
              <a:rPr lang="en-GB" dirty="0">
                <a:highlight>
                  <a:srgbClr val="FFFF00"/>
                </a:highlight>
              </a:rPr>
              <a:t>(7)(9)) = 66</a:t>
            </a:r>
            <a:br>
              <a:rPr lang="en-GB" dirty="0"/>
            </a:br>
            <a:r>
              <a:rPr lang="en-GB" dirty="0"/>
              <a:t>(add(5) </a:t>
            </a:r>
            <a:r>
              <a:rPr lang="en-GB" b="1" dirty="0" err="1"/>
              <a:t>andThen</a:t>
            </a:r>
            <a:r>
              <a:rPr lang="en-GB" dirty="0"/>
              <a:t> </a:t>
            </a:r>
            <a:r>
              <a:rPr lang="en-GB" dirty="0" err="1"/>
              <a:t>incr</a:t>
            </a:r>
            <a:r>
              <a:rPr lang="en-GB" dirty="0"/>
              <a:t>) (14)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mul</a:t>
            </a:r>
            <a:r>
              <a:rPr lang="en-GB" dirty="0"/>
              <a:t>(3)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incr</a:t>
            </a:r>
            <a:r>
              <a:rPr lang="en-GB" dirty="0"/>
              <a:t>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dbl</a:t>
            </a:r>
            <a:r>
              <a:rPr lang="en-GB" dirty="0"/>
              <a:t>) (6)</a:t>
            </a:r>
          </a:p>
          <a:p>
            <a:r>
              <a:rPr lang="en-GB" dirty="0"/>
              <a:t>The operators </a:t>
            </a:r>
            <a:r>
              <a:rPr lang="en-GB" b="1" dirty="0" err="1"/>
              <a:t>andThen</a:t>
            </a:r>
            <a:r>
              <a:rPr lang="en-GB" dirty="0"/>
              <a:t> and </a:t>
            </a:r>
            <a:r>
              <a:rPr lang="en-GB" b="1" dirty="0"/>
              <a:t>compose</a:t>
            </a:r>
            <a:r>
              <a:rPr lang="en-GB" dirty="0"/>
              <a:t> are </a:t>
            </a:r>
            <a:r>
              <a:rPr lang="en-GB" i="1" dirty="0"/>
              <a:t>associative</a:t>
            </a:r>
            <a:r>
              <a:rPr lang="en-GB" dirty="0"/>
              <a:t> and </a:t>
            </a:r>
            <a:r>
              <a:rPr lang="en-GB" i="1" dirty="0"/>
              <a:t>bind to the left</a:t>
            </a:r>
            <a:r>
              <a:rPr lang="en-GB" dirty="0"/>
              <a:t>.  Thus, e.g.,</a:t>
            </a:r>
            <a:br>
              <a:rPr lang="en-GB" dirty="0"/>
            </a:br>
            <a:r>
              <a:rPr lang="en-GB" dirty="0"/>
              <a:t> f </a:t>
            </a:r>
            <a:r>
              <a:rPr lang="en-GB" b="1" dirty="0"/>
              <a:t>compose</a:t>
            </a:r>
            <a:r>
              <a:rPr lang="en-GB" dirty="0"/>
              <a:t> g </a:t>
            </a:r>
            <a:r>
              <a:rPr lang="en-GB" b="1" dirty="0"/>
              <a:t>compose</a:t>
            </a:r>
            <a:r>
              <a:rPr lang="en-GB" dirty="0"/>
              <a:t> h = (f </a:t>
            </a:r>
            <a:r>
              <a:rPr lang="en-GB" b="1" dirty="0"/>
              <a:t>compose</a:t>
            </a:r>
            <a:r>
              <a:rPr lang="en-GB" dirty="0"/>
              <a:t> g) </a:t>
            </a:r>
            <a:r>
              <a:rPr lang="en-GB" b="1" dirty="0"/>
              <a:t>compose</a:t>
            </a:r>
            <a:r>
              <a:rPr lang="en-GB" dirty="0"/>
              <a:t> h</a:t>
            </a:r>
            <a:br>
              <a:rPr lang="en-GB" dirty="0"/>
            </a:br>
            <a:r>
              <a:rPr lang="en-GB" dirty="0"/>
              <a:t>and this is equivalent to  f </a:t>
            </a:r>
            <a:r>
              <a:rPr lang="en-GB" b="1" dirty="0"/>
              <a:t>compose</a:t>
            </a:r>
            <a:r>
              <a:rPr lang="en-GB" dirty="0"/>
              <a:t> (g </a:t>
            </a:r>
            <a:r>
              <a:rPr lang="en-GB" b="1" dirty="0"/>
              <a:t>compose</a:t>
            </a:r>
            <a:r>
              <a:rPr lang="en-GB" dirty="0"/>
              <a:t> h)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Autofit/>
          </a:bodyPr>
          <a:lstStyle/>
          <a:p>
            <a:r>
              <a:rPr lang="en-GB" dirty="0"/>
              <a:t>The </a:t>
            </a:r>
            <a:r>
              <a:rPr lang="en-GB" dirty="0" err="1"/>
              <a:t>compositon</a:t>
            </a:r>
            <a:r>
              <a:rPr lang="en-GB" dirty="0"/>
              <a:t> operators can be used with partial application with powerful effect.</a:t>
            </a:r>
          </a:p>
          <a:p>
            <a:r>
              <a:rPr lang="en-GB" dirty="0"/>
              <a:t>Work out the answers to the following compositions</a:t>
            </a:r>
            <a:br>
              <a:rPr lang="en-GB" dirty="0"/>
            </a:br>
            <a:r>
              <a:rPr lang="en-GB" dirty="0"/>
              <a:t>(add(3)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mul</a:t>
            </a:r>
            <a:r>
              <a:rPr lang="en-GB" dirty="0"/>
              <a:t>(7)) (9) </a:t>
            </a:r>
            <a:r>
              <a:rPr lang="en-GB" dirty="0">
                <a:highlight>
                  <a:srgbClr val="FFFF00"/>
                </a:highlight>
              </a:rPr>
              <a:t>= add(3)(</a:t>
            </a:r>
            <a:r>
              <a:rPr lang="en-GB" dirty="0" err="1">
                <a:highlight>
                  <a:srgbClr val="FFFF00"/>
                </a:highlight>
              </a:rPr>
              <a:t>mul</a:t>
            </a:r>
            <a:r>
              <a:rPr lang="en-GB" dirty="0">
                <a:highlight>
                  <a:srgbClr val="FFFF00"/>
                </a:highlight>
              </a:rPr>
              <a:t>(7)(9)) = 66</a:t>
            </a:r>
            <a:br>
              <a:rPr lang="en-GB" dirty="0"/>
            </a:br>
            <a:r>
              <a:rPr lang="en-GB" dirty="0"/>
              <a:t>(add(5) </a:t>
            </a:r>
            <a:r>
              <a:rPr lang="en-GB" b="1" dirty="0" err="1"/>
              <a:t>andThen</a:t>
            </a:r>
            <a:r>
              <a:rPr lang="en-GB" dirty="0"/>
              <a:t> </a:t>
            </a:r>
            <a:r>
              <a:rPr lang="en-GB" dirty="0" err="1"/>
              <a:t>incr</a:t>
            </a:r>
            <a:r>
              <a:rPr lang="en-GB" dirty="0"/>
              <a:t>) (14) </a:t>
            </a:r>
            <a:r>
              <a:rPr lang="en-GB" dirty="0">
                <a:highlight>
                  <a:srgbClr val="FFFF00"/>
                </a:highlight>
              </a:rPr>
              <a:t>= </a:t>
            </a:r>
            <a:r>
              <a:rPr lang="en-GB" dirty="0" err="1">
                <a:highlight>
                  <a:srgbClr val="FFFF00"/>
                </a:highlight>
              </a:rPr>
              <a:t>incr</a:t>
            </a:r>
            <a:r>
              <a:rPr lang="en-GB" dirty="0">
                <a:highlight>
                  <a:srgbClr val="FFFF00"/>
                </a:highlight>
              </a:rPr>
              <a:t>(add(5)(14)) = 20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mul</a:t>
            </a:r>
            <a:r>
              <a:rPr lang="en-GB" dirty="0"/>
              <a:t>(3)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incr</a:t>
            </a:r>
            <a:r>
              <a:rPr lang="en-GB" dirty="0"/>
              <a:t>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dbl</a:t>
            </a:r>
            <a:r>
              <a:rPr lang="en-GB" dirty="0"/>
              <a:t>) (6)</a:t>
            </a:r>
          </a:p>
          <a:p>
            <a:r>
              <a:rPr lang="en-GB" dirty="0"/>
              <a:t>The operators </a:t>
            </a:r>
            <a:r>
              <a:rPr lang="en-GB" b="1" dirty="0" err="1"/>
              <a:t>andThen</a:t>
            </a:r>
            <a:r>
              <a:rPr lang="en-GB" dirty="0"/>
              <a:t> and </a:t>
            </a:r>
            <a:r>
              <a:rPr lang="en-GB" b="1" dirty="0"/>
              <a:t>compose</a:t>
            </a:r>
            <a:r>
              <a:rPr lang="en-GB" dirty="0"/>
              <a:t> are </a:t>
            </a:r>
            <a:r>
              <a:rPr lang="en-GB" i="1" dirty="0"/>
              <a:t>associative</a:t>
            </a:r>
            <a:r>
              <a:rPr lang="en-GB" dirty="0"/>
              <a:t> and </a:t>
            </a:r>
            <a:r>
              <a:rPr lang="en-GB" i="1" dirty="0"/>
              <a:t>bind to the left</a:t>
            </a:r>
            <a:r>
              <a:rPr lang="en-GB" dirty="0"/>
              <a:t>.  Thus, e.g.,</a:t>
            </a:r>
            <a:br>
              <a:rPr lang="en-GB" dirty="0"/>
            </a:br>
            <a:r>
              <a:rPr lang="en-GB" dirty="0"/>
              <a:t> f </a:t>
            </a:r>
            <a:r>
              <a:rPr lang="en-GB" b="1" dirty="0"/>
              <a:t>compose</a:t>
            </a:r>
            <a:r>
              <a:rPr lang="en-GB" dirty="0"/>
              <a:t> g </a:t>
            </a:r>
            <a:r>
              <a:rPr lang="en-GB" b="1" dirty="0"/>
              <a:t>compose</a:t>
            </a:r>
            <a:r>
              <a:rPr lang="en-GB" dirty="0"/>
              <a:t> h = (f </a:t>
            </a:r>
            <a:r>
              <a:rPr lang="en-GB" b="1" dirty="0"/>
              <a:t>compose</a:t>
            </a:r>
            <a:r>
              <a:rPr lang="en-GB" dirty="0"/>
              <a:t> g) </a:t>
            </a:r>
            <a:r>
              <a:rPr lang="en-GB" b="1" dirty="0"/>
              <a:t>compose</a:t>
            </a:r>
            <a:r>
              <a:rPr lang="en-GB" dirty="0"/>
              <a:t> h</a:t>
            </a:r>
            <a:br>
              <a:rPr lang="en-GB" dirty="0"/>
            </a:br>
            <a:r>
              <a:rPr lang="en-GB" dirty="0"/>
              <a:t>and this is equivalent to  f </a:t>
            </a:r>
            <a:r>
              <a:rPr lang="en-GB" b="1" dirty="0"/>
              <a:t>compose</a:t>
            </a:r>
            <a:r>
              <a:rPr lang="en-GB" dirty="0"/>
              <a:t> (g </a:t>
            </a:r>
            <a:r>
              <a:rPr lang="en-GB" b="1" dirty="0"/>
              <a:t>compose</a:t>
            </a:r>
            <a:r>
              <a:rPr lang="en-GB" dirty="0"/>
              <a:t> h)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Autofit/>
          </a:bodyPr>
          <a:lstStyle/>
          <a:p>
            <a:r>
              <a:rPr lang="en-GB" dirty="0"/>
              <a:t>The </a:t>
            </a:r>
            <a:r>
              <a:rPr lang="en-GB" dirty="0" err="1"/>
              <a:t>compositon</a:t>
            </a:r>
            <a:r>
              <a:rPr lang="en-GB" dirty="0"/>
              <a:t> operators can be used with partial application with powerful effect.</a:t>
            </a:r>
          </a:p>
          <a:p>
            <a:r>
              <a:rPr lang="en-GB" dirty="0"/>
              <a:t>Work out the answers to the following compositions</a:t>
            </a:r>
            <a:br>
              <a:rPr lang="en-GB" dirty="0"/>
            </a:br>
            <a:r>
              <a:rPr lang="en-GB" dirty="0"/>
              <a:t>(add(3)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mul</a:t>
            </a:r>
            <a:r>
              <a:rPr lang="en-GB" dirty="0"/>
              <a:t>(7)) (9) </a:t>
            </a:r>
            <a:r>
              <a:rPr lang="en-GB" dirty="0">
                <a:highlight>
                  <a:srgbClr val="FFFF00"/>
                </a:highlight>
              </a:rPr>
              <a:t>= add(3)(</a:t>
            </a:r>
            <a:r>
              <a:rPr lang="en-GB" dirty="0" err="1">
                <a:highlight>
                  <a:srgbClr val="FFFF00"/>
                </a:highlight>
              </a:rPr>
              <a:t>mul</a:t>
            </a:r>
            <a:r>
              <a:rPr lang="en-GB" dirty="0">
                <a:highlight>
                  <a:srgbClr val="FFFF00"/>
                </a:highlight>
              </a:rPr>
              <a:t>(7)(9)) = 66</a:t>
            </a:r>
            <a:br>
              <a:rPr lang="en-GB" dirty="0"/>
            </a:br>
            <a:r>
              <a:rPr lang="en-GB" dirty="0"/>
              <a:t>(add(5) </a:t>
            </a:r>
            <a:r>
              <a:rPr lang="en-GB" b="1" dirty="0" err="1"/>
              <a:t>andThen</a:t>
            </a:r>
            <a:r>
              <a:rPr lang="en-GB" dirty="0"/>
              <a:t> </a:t>
            </a:r>
            <a:r>
              <a:rPr lang="en-GB" dirty="0" err="1"/>
              <a:t>incr</a:t>
            </a:r>
            <a:r>
              <a:rPr lang="en-GB" dirty="0"/>
              <a:t>) (14) </a:t>
            </a:r>
            <a:r>
              <a:rPr lang="en-GB" dirty="0">
                <a:highlight>
                  <a:srgbClr val="FFFF00"/>
                </a:highlight>
              </a:rPr>
              <a:t>= </a:t>
            </a:r>
            <a:r>
              <a:rPr lang="en-GB" dirty="0" err="1">
                <a:highlight>
                  <a:srgbClr val="FFFF00"/>
                </a:highlight>
              </a:rPr>
              <a:t>incr</a:t>
            </a:r>
            <a:r>
              <a:rPr lang="en-GB" dirty="0">
                <a:highlight>
                  <a:srgbClr val="FFFF00"/>
                </a:highlight>
              </a:rPr>
              <a:t>(add(5)(14)) = 20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mul</a:t>
            </a:r>
            <a:r>
              <a:rPr lang="en-GB" dirty="0"/>
              <a:t>(3)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incr</a:t>
            </a:r>
            <a:r>
              <a:rPr lang="en-GB" dirty="0"/>
              <a:t> </a:t>
            </a:r>
            <a:r>
              <a:rPr lang="en-GB" b="1" dirty="0"/>
              <a:t>compose</a:t>
            </a:r>
            <a:r>
              <a:rPr lang="en-GB" dirty="0"/>
              <a:t> </a:t>
            </a:r>
            <a:r>
              <a:rPr lang="en-GB" dirty="0" err="1"/>
              <a:t>dbl</a:t>
            </a:r>
            <a:r>
              <a:rPr lang="en-GB" dirty="0"/>
              <a:t>) (6) </a:t>
            </a:r>
            <a:r>
              <a:rPr lang="en-GB" dirty="0">
                <a:highlight>
                  <a:srgbClr val="FFFF00"/>
                </a:highlight>
              </a:rPr>
              <a:t>= 39</a:t>
            </a:r>
          </a:p>
          <a:p>
            <a:r>
              <a:rPr lang="en-GB" dirty="0"/>
              <a:t>The operators </a:t>
            </a:r>
            <a:r>
              <a:rPr lang="en-GB" b="1" dirty="0" err="1"/>
              <a:t>andThen</a:t>
            </a:r>
            <a:r>
              <a:rPr lang="en-GB" dirty="0"/>
              <a:t> and </a:t>
            </a:r>
            <a:r>
              <a:rPr lang="en-GB" b="1" dirty="0"/>
              <a:t>compose</a:t>
            </a:r>
            <a:r>
              <a:rPr lang="en-GB" dirty="0"/>
              <a:t> are </a:t>
            </a:r>
            <a:r>
              <a:rPr lang="en-GB" i="1" dirty="0"/>
              <a:t>associative</a:t>
            </a:r>
            <a:r>
              <a:rPr lang="en-GB" dirty="0"/>
              <a:t> and </a:t>
            </a:r>
            <a:r>
              <a:rPr lang="en-GB" i="1" dirty="0"/>
              <a:t>bind to the left</a:t>
            </a:r>
            <a:r>
              <a:rPr lang="en-GB" dirty="0"/>
              <a:t>.  Thus, e.g.,</a:t>
            </a:r>
            <a:br>
              <a:rPr lang="en-GB" dirty="0"/>
            </a:br>
            <a:r>
              <a:rPr lang="en-GB" dirty="0"/>
              <a:t> f </a:t>
            </a:r>
            <a:r>
              <a:rPr lang="en-GB" b="1" dirty="0"/>
              <a:t>compose</a:t>
            </a:r>
            <a:r>
              <a:rPr lang="en-GB" dirty="0"/>
              <a:t> g </a:t>
            </a:r>
            <a:r>
              <a:rPr lang="en-GB" b="1" dirty="0"/>
              <a:t>compose</a:t>
            </a:r>
            <a:r>
              <a:rPr lang="en-GB" dirty="0"/>
              <a:t> h = (f </a:t>
            </a:r>
            <a:r>
              <a:rPr lang="en-GB" b="1" dirty="0"/>
              <a:t>compose</a:t>
            </a:r>
            <a:r>
              <a:rPr lang="en-GB" dirty="0"/>
              <a:t> g) </a:t>
            </a:r>
            <a:r>
              <a:rPr lang="en-GB" b="1" dirty="0"/>
              <a:t>compose</a:t>
            </a:r>
            <a:r>
              <a:rPr lang="en-GB" dirty="0"/>
              <a:t> h</a:t>
            </a:r>
            <a:br>
              <a:rPr lang="en-GB" dirty="0"/>
            </a:br>
            <a:r>
              <a:rPr lang="en-GB" dirty="0"/>
              <a:t>and this is equivalent to  f </a:t>
            </a:r>
            <a:r>
              <a:rPr lang="en-GB" b="1" dirty="0"/>
              <a:t>compose</a:t>
            </a:r>
            <a:r>
              <a:rPr lang="en-GB" dirty="0"/>
              <a:t> (g </a:t>
            </a:r>
            <a:r>
              <a:rPr lang="en-GB" b="1" dirty="0"/>
              <a:t>compose</a:t>
            </a:r>
            <a:r>
              <a:rPr lang="en-GB" dirty="0"/>
              <a:t> h)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4BF0E7-889D-449E-AF6E-7C2F2CB6461C}"/>
              </a:ext>
            </a:extLst>
          </p:cNvPr>
          <p:cNvCxnSpPr>
            <a:cxnSpLocks/>
          </p:cNvCxnSpPr>
          <p:nvPr/>
        </p:nvCxnSpPr>
        <p:spPr>
          <a:xfrm flipH="1">
            <a:off x="5690441" y="4346548"/>
            <a:ext cx="2191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EBC26-4AFC-40FF-87D5-23C22AC86946}"/>
              </a:ext>
            </a:extLst>
          </p:cNvPr>
          <p:cNvCxnSpPr>
            <a:cxnSpLocks/>
          </p:cNvCxnSpPr>
          <p:nvPr/>
        </p:nvCxnSpPr>
        <p:spPr>
          <a:xfrm flipH="1">
            <a:off x="4233194" y="4346548"/>
            <a:ext cx="95848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C73488-F89C-4F74-A186-384E7B03A91B}"/>
              </a:ext>
            </a:extLst>
          </p:cNvPr>
          <p:cNvCxnSpPr>
            <a:cxnSpLocks/>
          </p:cNvCxnSpPr>
          <p:nvPr/>
        </p:nvCxnSpPr>
        <p:spPr>
          <a:xfrm flipH="1">
            <a:off x="2623987" y="4337732"/>
            <a:ext cx="973157" cy="440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F3FC-85B4-421D-8A2F-0902849D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7CD6-87F0-44FA-B9A3-3154230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have seen that functions are (first class) values in Scala</a:t>
            </a:r>
          </a:p>
          <a:p>
            <a:r>
              <a:rPr lang="en-GB" dirty="0"/>
              <a:t>They can be used anonymously or named (</a:t>
            </a:r>
            <a:r>
              <a:rPr lang="en-GB" b="1" dirty="0" err="1"/>
              <a:t>val</a:t>
            </a:r>
            <a:r>
              <a:rPr lang="en-GB" dirty="0"/>
              <a:t> f = …)</a:t>
            </a:r>
          </a:p>
          <a:p>
            <a:r>
              <a:rPr lang="en-GB" dirty="0"/>
              <a:t>By using </a:t>
            </a:r>
            <a:r>
              <a:rPr lang="en-GB" i="1" dirty="0"/>
              <a:t>curried</a:t>
            </a:r>
            <a:r>
              <a:rPr lang="en-GB" dirty="0"/>
              <a:t> arguments (one after the other rather than passed all at once) we can </a:t>
            </a:r>
            <a:r>
              <a:rPr lang="en-GB" i="1" dirty="0"/>
              <a:t>partially apply </a:t>
            </a:r>
            <a:r>
              <a:rPr lang="en-GB" dirty="0"/>
              <a:t>functions</a:t>
            </a:r>
          </a:p>
          <a:p>
            <a:r>
              <a:rPr lang="en-GB" dirty="0"/>
              <a:t>Partial application allows new functions to be generated from existing ones</a:t>
            </a:r>
          </a:p>
          <a:p>
            <a:r>
              <a:rPr lang="en-GB" dirty="0"/>
              <a:t>Forward (;) and backward (o) composition can be used to make new functions from combinations of existing ones. In Scala the operators are </a:t>
            </a:r>
            <a:r>
              <a:rPr lang="en-GB" b="1" dirty="0" err="1"/>
              <a:t>andThen</a:t>
            </a:r>
            <a:r>
              <a:rPr lang="en-GB" dirty="0"/>
              <a:t> and </a:t>
            </a:r>
            <a:r>
              <a:rPr lang="en-GB" b="1" dirty="0"/>
              <a:t>compose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85C23-C93E-4347-AE07-03F9731E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6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Lambda example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xfrm>
            <a:off x="158698" y="2007909"/>
            <a:ext cx="8528101" cy="37127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r>
              <a:rPr lang="en-GB" sz="2800" dirty="0"/>
              <a:t>We can write a function using lambda calculus notation:</a:t>
            </a:r>
          </a:p>
          <a:p>
            <a:pPr marL="0" indent="0">
              <a:buNone/>
              <a:defRPr sz="2400"/>
            </a:pPr>
            <a:r>
              <a:rPr lang="en-GB" sz="2800" dirty="0"/>
              <a:t>    (</a:t>
            </a:r>
            <a:r>
              <a:rPr lang="el-GR" sz="2800" dirty="0"/>
              <a:t>λ</a:t>
            </a:r>
            <a:r>
              <a:rPr lang="en-GB" sz="2800" dirty="0"/>
              <a:t> n -&gt; n+1)		“the increment function”</a:t>
            </a:r>
          </a:p>
          <a:p>
            <a:pPr>
              <a:defRPr sz="2400"/>
            </a:pPr>
            <a:endParaRPr lang="en-GB" sz="2800" dirty="0"/>
          </a:p>
          <a:p>
            <a:pPr marL="0" indent="0">
              <a:buNone/>
              <a:defRPr sz="2400"/>
            </a:pP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/>
              <a:pPr/>
              <a:t>2</a:t>
            </a:fld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9618" y="3106164"/>
            <a:ext cx="952107" cy="2312686"/>
            <a:chOff x="282804" y="2007910"/>
            <a:chExt cx="952107" cy="231268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6755" y="2007910"/>
              <a:ext cx="480769" cy="110293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TextBox 5"/>
            <p:cNvSpPr txBox="1"/>
            <p:nvPr/>
          </p:nvSpPr>
          <p:spPr>
            <a:xfrm>
              <a:off x="282804" y="3120271"/>
              <a:ext cx="952107" cy="1200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The function that takes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4338" y="3201664"/>
            <a:ext cx="1201918" cy="2887217"/>
            <a:chOff x="1027524" y="2007912"/>
            <a:chExt cx="1201918" cy="288721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1282047" y="2007912"/>
              <a:ext cx="122546" cy="196389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027524" y="3971803"/>
              <a:ext cx="1201918" cy="92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a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 formal parameter called 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38997" y="3220688"/>
            <a:ext cx="1871221" cy="2887217"/>
            <a:chOff x="1527142" y="2007912"/>
            <a:chExt cx="1871221" cy="2887217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527142" y="2007912"/>
              <a:ext cx="1197204" cy="2425554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2125744" y="4525801"/>
              <a:ext cx="127261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a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nd returns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14282" y="3220688"/>
            <a:ext cx="2092742" cy="2887218"/>
            <a:chOff x="2125745" y="2007911"/>
            <a:chExt cx="2092742" cy="2887218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2125745" y="2007911"/>
              <a:ext cx="1682684" cy="242555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/>
            <p:cNvSpPr txBox="1"/>
            <p:nvPr/>
          </p:nvSpPr>
          <p:spPr>
            <a:xfrm>
              <a:off x="3586906" y="4525801"/>
              <a:ext cx="631581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n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 + 1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836910" y="3652138"/>
            <a:ext cx="3035431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sym typeface="Helvetica Neue"/>
              </a:rPr>
              <a:t>(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sym typeface="Helvetica Neue"/>
              </a:rPr>
              <a:t>λ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sym typeface="Helvetica Neue"/>
              </a:rPr>
              <a:t> n -&gt; n+1)  3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sym typeface="Helvetica Neue"/>
              </a:rPr>
              <a:t>       =  3+1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sym typeface="Helvetica Neue"/>
              </a:rPr>
              <a:t>       =  4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kern="0" dirty="0">
                <a:solidFill>
                  <a:srgbClr val="0070C0"/>
                </a:solidFill>
                <a:latin typeface="Helvetica Neue"/>
                <a:sym typeface="Helvetica Neue"/>
              </a:rPr>
              <a:t>(Applying a function to an argument is called beta reduction)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00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34" y="798973"/>
            <a:ext cx="7587367" cy="1014713"/>
          </a:xfrm>
        </p:spPr>
        <p:txBody>
          <a:bodyPr>
            <a:normAutofit/>
          </a:bodyPr>
          <a:lstStyle/>
          <a:p>
            <a:r>
              <a:rPr lang="en-GB" dirty="0"/>
              <a:t>Functions as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35835" y="1942155"/>
            <a:ext cx="7358843" cy="3974995"/>
          </a:xfrm>
        </p:spPr>
        <p:txBody>
          <a:bodyPr>
            <a:normAutofit/>
          </a:bodyPr>
          <a:lstStyle/>
          <a:p>
            <a:r>
              <a:rPr lang="en-GB" sz="2800" dirty="0"/>
              <a:t>We can represent the increment function</a:t>
            </a:r>
            <a:br>
              <a:rPr lang="en-GB" sz="2800" dirty="0"/>
            </a:br>
            <a:r>
              <a:rPr lang="en-GB" sz="2800" dirty="0"/>
              <a:t>(</a:t>
            </a:r>
            <a:r>
              <a:rPr lang="el-GR" sz="2800" dirty="0"/>
              <a:t>λ</a:t>
            </a:r>
            <a:r>
              <a:rPr lang="en-GB" sz="2800" dirty="0"/>
              <a:t> n -&gt; n+1) in Scala like this:</a:t>
            </a:r>
            <a:br>
              <a:rPr lang="en-GB" sz="2800" dirty="0"/>
            </a:br>
            <a:r>
              <a:rPr lang="en-GB" sz="2800" dirty="0"/>
              <a:t>(n: </a:t>
            </a:r>
            <a:r>
              <a:rPr lang="en-GB" sz="2800" dirty="0">
                <a:solidFill>
                  <a:srgbClr val="FF0000"/>
                </a:solidFill>
              </a:rPr>
              <a:t>Int</a:t>
            </a:r>
            <a:r>
              <a:rPr lang="en-GB" sz="2800" dirty="0"/>
              <a:t>) =&gt; n+1</a:t>
            </a:r>
          </a:p>
          <a:p>
            <a:r>
              <a:rPr lang="en-GB" sz="2800" dirty="0"/>
              <a:t>And </a:t>
            </a:r>
            <a:r>
              <a:rPr lang="en-GB" sz="2800" i="1" dirty="0"/>
              <a:t>apply</a:t>
            </a:r>
            <a:r>
              <a:rPr lang="en-GB" sz="2800" dirty="0"/>
              <a:t> it like this:</a:t>
            </a:r>
            <a:br>
              <a:rPr lang="en-GB" sz="2800" dirty="0"/>
            </a:br>
            <a:r>
              <a:rPr lang="en-GB" sz="2800" dirty="0"/>
              <a:t> ((n: </a:t>
            </a:r>
            <a:r>
              <a:rPr lang="en-GB" sz="2800" dirty="0">
                <a:solidFill>
                  <a:srgbClr val="FF0000"/>
                </a:solidFill>
              </a:rPr>
              <a:t>Int</a:t>
            </a:r>
            <a:r>
              <a:rPr lang="en-GB" sz="2800" dirty="0"/>
              <a:t>) =&gt; n+1)(3)</a:t>
            </a:r>
            <a:br>
              <a:rPr lang="en-GB" sz="2800" dirty="0"/>
            </a:br>
            <a:r>
              <a:rPr lang="en-GB" sz="2800" dirty="0"/>
              <a:t>= 3+1</a:t>
            </a:r>
            <a:br>
              <a:rPr lang="en-GB" sz="2800" dirty="0"/>
            </a:br>
            <a:r>
              <a:rPr lang="en-GB" sz="2800" dirty="0"/>
              <a:t>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8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34" y="798973"/>
            <a:ext cx="7587367" cy="1014713"/>
          </a:xfrm>
        </p:spPr>
        <p:txBody>
          <a:bodyPr>
            <a:normAutofit/>
          </a:bodyPr>
          <a:lstStyle/>
          <a:p>
            <a:r>
              <a:rPr lang="en-GB" dirty="0"/>
              <a:t>Anonymous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35835" y="1942155"/>
            <a:ext cx="7358843" cy="3974995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The benefit of using anonymous functions is that they can be constructed at the point of need</a:t>
            </a:r>
          </a:p>
          <a:p>
            <a:r>
              <a:rPr lang="en-GB" sz="2800" dirty="0"/>
              <a:t>Thus, e.g.,</a:t>
            </a:r>
            <a:br>
              <a:rPr lang="en-GB" sz="2800" dirty="0"/>
            </a:br>
            <a:r>
              <a:rPr lang="en-GB" sz="2800" dirty="0"/>
              <a:t>  </a:t>
            </a:r>
            <a:r>
              <a:rPr lang="en-GB" sz="2800" dirty="0" err="1"/>
              <a:t>someList.map</a:t>
            </a:r>
            <a:r>
              <a:rPr lang="en-GB" sz="2800" dirty="0"/>
              <a:t>( </a:t>
            </a:r>
            <a:r>
              <a:rPr lang="en-GB" sz="2800" dirty="0">
                <a:solidFill>
                  <a:srgbClr val="0070C0"/>
                </a:solidFill>
              </a:rPr>
              <a:t>n =&gt; n + 10 </a:t>
            </a:r>
            <a:r>
              <a:rPr lang="en-GB" sz="2800" dirty="0"/>
              <a:t>)</a:t>
            </a:r>
            <a:br>
              <a:rPr lang="en-GB" sz="2800" dirty="0"/>
            </a:br>
            <a:r>
              <a:rPr lang="en-GB" sz="2800" dirty="0"/>
              <a:t>adds 10 to every item in a list of numbers</a:t>
            </a:r>
          </a:p>
          <a:p>
            <a:r>
              <a:rPr lang="en-GB" sz="2800" dirty="0"/>
              <a:t>The map takes a function as an argument and we can define this function “on the fly”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34" y="798973"/>
            <a:ext cx="7587367" cy="1014713"/>
          </a:xfrm>
        </p:spPr>
        <p:txBody>
          <a:bodyPr>
            <a:normAutofit/>
          </a:bodyPr>
          <a:lstStyle/>
          <a:p>
            <a:r>
              <a:rPr lang="en-GB" dirty="0"/>
              <a:t>naming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35835" y="1942155"/>
            <a:ext cx="7358843" cy="3974995"/>
          </a:xfrm>
        </p:spPr>
        <p:txBody>
          <a:bodyPr>
            <a:normAutofit/>
          </a:bodyPr>
          <a:lstStyle/>
          <a:p>
            <a:r>
              <a:rPr lang="en-GB" sz="2800" dirty="0"/>
              <a:t>If you want to use a function multiple times then it can be useful to give it a name</a:t>
            </a:r>
            <a:br>
              <a:rPr lang="en-GB" sz="2800" dirty="0"/>
            </a:br>
            <a:r>
              <a:rPr lang="en-GB" sz="2800" dirty="0"/>
              <a:t>  </a:t>
            </a:r>
            <a:r>
              <a:rPr lang="en-GB" sz="2800" dirty="0" err="1"/>
              <a:t>val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7030A0"/>
                </a:solidFill>
              </a:rPr>
              <a:t>add10</a:t>
            </a:r>
            <a:r>
              <a:rPr lang="en-GB" sz="2800" dirty="0"/>
              <a:t>: </a:t>
            </a:r>
            <a:r>
              <a:rPr lang="en-GB" sz="2800" dirty="0">
                <a:solidFill>
                  <a:srgbClr val="FF0000"/>
                </a:solidFill>
              </a:rPr>
              <a:t>Int =&gt; Int </a:t>
            </a: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n =&gt; n + 10 </a:t>
            </a:r>
          </a:p>
          <a:p>
            <a:r>
              <a:rPr lang="en-GB" sz="2800" dirty="0"/>
              <a:t>Thus we can write:</a:t>
            </a:r>
            <a:br>
              <a:rPr lang="en-GB" sz="2800" dirty="0"/>
            </a:br>
            <a:r>
              <a:rPr lang="en-GB" sz="2800" dirty="0"/>
              <a:t>  </a:t>
            </a:r>
            <a:r>
              <a:rPr lang="en-GB" sz="2800" dirty="0" err="1"/>
              <a:t>someList.map</a:t>
            </a:r>
            <a:r>
              <a:rPr lang="en-GB" sz="2800" dirty="0"/>
              <a:t>( </a:t>
            </a:r>
            <a:r>
              <a:rPr lang="en-GB" sz="2800" dirty="0">
                <a:solidFill>
                  <a:srgbClr val="7030A0"/>
                </a:solidFill>
              </a:rPr>
              <a:t>add10</a:t>
            </a:r>
            <a:r>
              <a:rPr lang="en-GB" sz="2800" dirty="0"/>
              <a:t> )</a:t>
            </a:r>
          </a:p>
          <a:p>
            <a:r>
              <a:rPr lang="en-GB" sz="2800" dirty="0"/>
              <a:t>This is similar to defining any other value:</a:t>
            </a:r>
            <a:br>
              <a:rPr lang="en-GB" sz="2800" dirty="0"/>
            </a:br>
            <a:r>
              <a:rPr lang="en-GB" sz="2800" dirty="0"/>
              <a:t>  </a:t>
            </a:r>
            <a:r>
              <a:rPr lang="en-GB" sz="2800" dirty="0" err="1"/>
              <a:t>val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7030A0"/>
                </a:solidFill>
              </a:rPr>
              <a:t>maxWidth</a:t>
            </a:r>
            <a:r>
              <a:rPr lang="en-GB" sz="2800" dirty="0"/>
              <a:t>: </a:t>
            </a:r>
            <a:r>
              <a:rPr lang="en-GB" sz="2800" dirty="0">
                <a:solidFill>
                  <a:srgbClr val="FF0000"/>
                </a:solidFill>
              </a:rPr>
              <a:t>Int</a:t>
            </a:r>
            <a:r>
              <a:rPr lang="en-GB" sz="2800" dirty="0"/>
              <a:t> = 100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Simple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A function is a mapping from an input to an output		f : </a:t>
            </a:r>
            <a:r>
              <a:rPr lang="en-GB" sz="2800" dirty="0">
                <a:solidFill>
                  <a:srgbClr val="FF0000"/>
                </a:solidFill>
              </a:rPr>
              <a:t>A =&gt; B</a:t>
            </a:r>
          </a:p>
          <a:p>
            <a:pPr marL="0" indent="0">
              <a:buNone/>
            </a:pPr>
            <a:r>
              <a:rPr lang="en-GB" sz="3200" b="1" dirty="0"/>
              <a:t>	</a:t>
            </a:r>
            <a:r>
              <a:rPr lang="en-GB" sz="3200" b="1" dirty="0" err="1"/>
              <a:t>val</a:t>
            </a:r>
            <a:r>
              <a:rPr lang="en-GB" sz="3200" dirty="0"/>
              <a:t> </a:t>
            </a:r>
            <a:r>
              <a:rPr lang="en-GB" sz="3200" dirty="0" err="1"/>
              <a:t>incr</a:t>
            </a:r>
            <a:r>
              <a:rPr lang="en-GB" sz="3200" dirty="0"/>
              <a:t>: </a:t>
            </a:r>
            <a:r>
              <a:rPr lang="en-GB" sz="3200" dirty="0">
                <a:solidFill>
                  <a:srgbClr val="FF0000"/>
                </a:solidFill>
              </a:rPr>
              <a:t>Int =&gt; Int </a:t>
            </a:r>
            <a:r>
              <a:rPr lang="en-GB" sz="3200" dirty="0"/>
              <a:t>= n =&gt; n+1</a:t>
            </a:r>
          </a:p>
          <a:p>
            <a:pPr marL="0" indent="0">
              <a:buNone/>
            </a:pPr>
            <a:r>
              <a:rPr lang="en-GB" sz="3200" b="1" dirty="0"/>
              <a:t>	</a:t>
            </a:r>
            <a:r>
              <a:rPr lang="en-GB" sz="3200" b="1" dirty="0" err="1"/>
              <a:t>val</a:t>
            </a:r>
            <a:r>
              <a:rPr lang="en-GB" sz="3200" dirty="0"/>
              <a:t> </a:t>
            </a:r>
            <a:r>
              <a:rPr lang="en-GB" sz="3200" dirty="0" err="1"/>
              <a:t>isPal</a:t>
            </a:r>
            <a:r>
              <a:rPr lang="en-GB" sz="3200" dirty="0"/>
              <a:t>: </a:t>
            </a:r>
            <a:r>
              <a:rPr lang="en-GB" sz="3200" dirty="0">
                <a:solidFill>
                  <a:srgbClr val="FF0000"/>
                </a:solidFill>
              </a:rPr>
              <a:t>String =&gt; Boolean </a:t>
            </a:r>
            <a:r>
              <a:rPr lang="en-GB" sz="3200" dirty="0"/>
              <a:t>=</a:t>
            </a:r>
            <a:br>
              <a:rPr lang="en-GB" sz="3200" dirty="0"/>
            </a:br>
            <a:r>
              <a:rPr lang="en-GB" sz="3200" dirty="0"/>
              <a:t>   		s =&gt; s == </a:t>
            </a:r>
            <a:r>
              <a:rPr lang="en-GB" sz="3200" dirty="0" err="1"/>
              <a:t>s.reverse</a:t>
            </a:r>
            <a:endParaRPr lang="en-GB" sz="3200" dirty="0"/>
          </a:p>
          <a:p>
            <a:pPr marL="0" indent="0">
              <a:buNone/>
            </a:pPr>
            <a:r>
              <a:rPr lang="en-GB" sz="3200" b="1" dirty="0"/>
              <a:t>	</a:t>
            </a:r>
            <a:r>
              <a:rPr lang="en-GB" sz="3200" b="1" dirty="0" err="1"/>
              <a:t>val</a:t>
            </a:r>
            <a:r>
              <a:rPr lang="en-GB" sz="3200" dirty="0"/>
              <a:t> double: </a:t>
            </a:r>
            <a:r>
              <a:rPr lang="en-GB" sz="3200" dirty="0">
                <a:solidFill>
                  <a:srgbClr val="FF0000"/>
                </a:solidFill>
              </a:rPr>
              <a:t>Float =&gt; Float </a:t>
            </a:r>
            <a:r>
              <a:rPr lang="en-GB" sz="3200" dirty="0"/>
              <a:t>= x =&gt; x*2.0</a:t>
            </a:r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 err="1"/>
              <a:t>curied</a:t>
            </a:r>
            <a:r>
              <a:rPr lang="en-GB" dirty="0"/>
              <a:t>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/>
          </a:bodyPr>
          <a:lstStyle/>
          <a:p>
            <a:r>
              <a:rPr lang="en-GB" sz="2600" dirty="0"/>
              <a:t>A function that takes more than one argument can be written like this:</a:t>
            </a:r>
            <a:br>
              <a:rPr lang="en-GB" sz="2600" dirty="0"/>
            </a:br>
            <a:r>
              <a:rPr lang="en-GB" sz="2600" b="1" dirty="0" err="1"/>
              <a:t>val</a:t>
            </a:r>
            <a:r>
              <a:rPr lang="en-GB" sz="2600" dirty="0"/>
              <a:t> add: </a:t>
            </a:r>
            <a:r>
              <a:rPr lang="en-GB" sz="2600" dirty="0">
                <a:solidFill>
                  <a:srgbClr val="FF0000"/>
                </a:solidFill>
              </a:rPr>
              <a:t>Int =&gt; Int =&gt; Int </a:t>
            </a:r>
            <a:r>
              <a:rPr lang="en-GB" sz="2600" dirty="0"/>
              <a:t>= x =&gt; y =&gt; </a:t>
            </a:r>
            <a:r>
              <a:rPr lang="en-GB" sz="2600" dirty="0" err="1"/>
              <a:t>x+y</a:t>
            </a:r>
            <a:endParaRPr lang="en-GB" sz="2600" dirty="0"/>
          </a:p>
          <a:p>
            <a:r>
              <a:rPr lang="en-GB" sz="2600" dirty="0"/>
              <a:t>This is parsed as:</a:t>
            </a:r>
            <a:br>
              <a:rPr lang="en-GB" sz="2600" dirty="0"/>
            </a:br>
            <a:r>
              <a:rPr lang="en-GB" sz="2600" b="1" dirty="0" err="1"/>
              <a:t>val</a:t>
            </a:r>
            <a:r>
              <a:rPr lang="en-GB" sz="2600" dirty="0"/>
              <a:t> add: </a:t>
            </a:r>
            <a:r>
              <a:rPr lang="en-GB" sz="2600" dirty="0">
                <a:solidFill>
                  <a:srgbClr val="FF0000"/>
                </a:solidFill>
              </a:rPr>
              <a:t>Int</a:t>
            </a:r>
            <a:r>
              <a:rPr lang="en-GB" sz="2600" dirty="0"/>
              <a:t> =&gt; </a:t>
            </a:r>
            <a:r>
              <a:rPr lang="en-GB" sz="2600" dirty="0">
                <a:solidFill>
                  <a:srgbClr val="0070C0"/>
                </a:solidFill>
              </a:rPr>
              <a:t>(Int =&gt; Int) </a:t>
            </a:r>
            <a:r>
              <a:rPr lang="en-GB" sz="2600" dirty="0"/>
              <a:t>= </a:t>
            </a:r>
            <a:r>
              <a:rPr lang="en-GB" sz="2600" dirty="0">
                <a:solidFill>
                  <a:srgbClr val="FF0000"/>
                </a:solidFill>
              </a:rPr>
              <a:t>x </a:t>
            </a:r>
            <a:r>
              <a:rPr lang="en-GB" sz="2600" dirty="0"/>
              <a:t>=&gt; </a:t>
            </a:r>
            <a:r>
              <a:rPr lang="en-GB" sz="2600" dirty="0">
                <a:solidFill>
                  <a:srgbClr val="0070C0"/>
                </a:solidFill>
              </a:rPr>
              <a:t>(y =&gt; </a:t>
            </a:r>
            <a:r>
              <a:rPr lang="en-GB" sz="2600" dirty="0" err="1">
                <a:solidFill>
                  <a:srgbClr val="0070C0"/>
                </a:solidFill>
              </a:rPr>
              <a:t>x+y</a:t>
            </a:r>
            <a:r>
              <a:rPr lang="en-GB" sz="2600" dirty="0">
                <a:solidFill>
                  <a:srgbClr val="0070C0"/>
                </a:solidFill>
              </a:rPr>
              <a:t>)</a:t>
            </a:r>
          </a:p>
          <a:p>
            <a:r>
              <a:rPr lang="en-GB" sz="2600" dirty="0"/>
              <a:t>Thus add takes an Int argument as input</a:t>
            </a:r>
          </a:p>
          <a:p>
            <a:r>
              <a:rPr lang="en-GB" sz="2600" dirty="0"/>
              <a:t>And returns a function (Int =&gt; Int) as result</a:t>
            </a:r>
          </a:p>
          <a:p>
            <a:endParaRPr lang="en-GB" sz="3200" dirty="0"/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 err="1"/>
              <a:t>curied</a:t>
            </a:r>
            <a:r>
              <a:rPr lang="en-GB" dirty="0"/>
              <a:t>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Given:</a:t>
            </a:r>
            <a:br>
              <a:rPr lang="en-GB" sz="2400" dirty="0"/>
            </a:br>
            <a:r>
              <a:rPr lang="en-GB" sz="2400" b="1" dirty="0" err="1"/>
              <a:t>val</a:t>
            </a:r>
            <a:r>
              <a:rPr lang="en-GB" sz="2400" dirty="0"/>
              <a:t> add: </a:t>
            </a:r>
            <a:r>
              <a:rPr lang="en-GB" sz="2400" dirty="0">
                <a:solidFill>
                  <a:srgbClr val="FF0000"/>
                </a:solidFill>
              </a:rPr>
              <a:t>Int</a:t>
            </a:r>
            <a:r>
              <a:rPr lang="en-GB" sz="2400" dirty="0"/>
              <a:t> =&gt; </a:t>
            </a:r>
            <a:r>
              <a:rPr lang="en-GB" sz="2400" dirty="0">
                <a:solidFill>
                  <a:srgbClr val="0070C0"/>
                </a:solidFill>
              </a:rPr>
              <a:t>(Int =&gt; Int) </a:t>
            </a:r>
            <a:r>
              <a:rPr lang="en-GB" sz="2400" dirty="0"/>
              <a:t>= </a:t>
            </a:r>
            <a:r>
              <a:rPr lang="en-GB" sz="2400" dirty="0">
                <a:solidFill>
                  <a:srgbClr val="FF0000"/>
                </a:solidFill>
              </a:rPr>
              <a:t>x </a:t>
            </a:r>
            <a:r>
              <a:rPr lang="en-GB" sz="2400" dirty="0"/>
              <a:t>=&gt; </a:t>
            </a:r>
            <a:r>
              <a:rPr lang="en-GB" sz="2400" dirty="0">
                <a:solidFill>
                  <a:srgbClr val="0070C0"/>
                </a:solidFill>
              </a:rPr>
              <a:t>(y =&gt; </a:t>
            </a:r>
            <a:r>
              <a:rPr lang="en-GB" sz="2400" dirty="0" err="1">
                <a:solidFill>
                  <a:srgbClr val="0070C0"/>
                </a:solidFill>
              </a:rPr>
              <a:t>x+y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</a:p>
          <a:p>
            <a:r>
              <a:rPr lang="en-GB" sz="2400" dirty="0"/>
              <a:t>Calculate the application add(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)(3):</a:t>
            </a:r>
            <a:br>
              <a:rPr lang="en-GB" sz="2400" dirty="0"/>
            </a:br>
            <a:r>
              <a:rPr lang="en-GB" sz="2400" dirty="0"/>
              <a:t>= (</a:t>
            </a:r>
            <a:r>
              <a:rPr lang="en-GB" sz="2400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 =&gt; (y =&gt; </a:t>
            </a:r>
            <a:r>
              <a:rPr lang="en-GB" sz="2400" dirty="0" err="1">
                <a:solidFill>
                  <a:srgbClr val="FF0000"/>
                </a:solidFill>
              </a:rPr>
              <a:t>x</a:t>
            </a:r>
            <a:r>
              <a:rPr lang="en-GB" sz="2400" dirty="0" err="1"/>
              <a:t>+y</a:t>
            </a:r>
            <a:r>
              <a:rPr lang="en-GB" sz="2400" dirty="0"/>
              <a:t>))(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)(3)		– Definition of add</a:t>
            </a:r>
            <a:br>
              <a:rPr lang="en-GB" sz="2400" dirty="0"/>
            </a:br>
            <a:r>
              <a:rPr lang="en-GB" sz="2400" dirty="0"/>
              <a:t>= </a:t>
            </a:r>
            <a:r>
              <a:rPr lang="en-GB" sz="2400" dirty="0">
                <a:solidFill>
                  <a:srgbClr val="0070C0"/>
                </a:solidFill>
              </a:rPr>
              <a:t>(y =&gt;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0070C0"/>
                </a:solidFill>
              </a:rPr>
              <a:t>+y)</a:t>
            </a:r>
            <a:r>
              <a:rPr lang="en-GB" sz="2400" dirty="0"/>
              <a:t>(3)			– Beta reduction</a:t>
            </a:r>
            <a:br>
              <a:rPr lang="en-GB" sz="2400" dirty="0"/>
            </a:br>
            <a:r>
              <a:rPr lang="en-GB" sz="2400" dirty="0"/>
              <a:t>=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+3					– Beta reduction</a:t>
            </a:r>
            <a:br>
              <a:rPr lang="en-GB" sz="2400" dirty="0"/>
            </a:br>
            <a:r>
              <a:rPr lang="en-GB" sz="2400" dirty="0"/>
              <a:t>= 5						– Arithmetic</a:t>
            </a:r>
          </a:p>
          <a:p>
            <a:r>
              <a:rPr lang="en-GB" sz="2400" dirty="0"/>
              <a:t>Thus the input arguments are processed one at a time – function application associates to the left</a:t>
            </a:r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Partial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Given:</a:t>
            </a:r>
            <a:br>
              <a:rPr lang="en-GB" sz="2400" dirty="0"/>
            </a:br>
            <a:r>
              <a:rPr lang="en-GB" sz="2400" b="1" dirty="0" err="1"/>
              <a:t>val</a:t>
            </a:r>
            <a:r>
              <a:rPr lang="en-GB" sz="2400" dirty="0"/>
              <a:t> add: </a:t>
            </a:r>
            <a:r>
              <a:rPr lang="en-GB" sz="2400" dirty="0">
                <a:solidFill>
                  <a:srgbClr val="FF0000"/>
                </a:solidFill>
              </a:rPr>
              <a:t>Int</a:t>
            </a:r>
            <a:r>
              <a:rPr lang="en-GB" sz="2400" dirty="0"/>
              <a:t> =&gt; </a:t>
            </a:r>
            <a:r>
              <a:rPr lang="en-GB" sz="2400" dirty="0">
                <a:solidFill>
                  <a:srgbClr val="0070C0"/>
                </a:solidFill>
              </a:rPr>
              <a:t>(Int =&gt; Int) </a:t>
            </a:r>
            <a:r>
              <a:rPr lang="en-GB" sz="2400" dirty="0"/>
              <a:t>= </a:t>
            </a:r>
            <a:r>
              <a:rPr lang="en-GB" sz="2400" dirty="0">
                <a:solidFill>
                  <a:srgbClr val="FF0000"/>
                </a:solidFill>
              </a:rPr>
              <a:t>x </a:t>
            </a:r>
            <a:r>
              <a:rPr lang="en-GB" sz="2400" dirty="0"/>
              <a:t>=&gt; </a:t>
            </a:r>
            <a:r>
              <a:rPr lang="en-GB" sz="2400" dirty="0">
                <a:solidFill>
                  <a:srgbClr val="0070C0"/>
                </a:solidFill>
              </a:rPr>
              <a:t>(y =&gt; </a:t>
            </a:r>
            <a:r>
              <a:rPr lang="en-GB" sz="2400" dirty="0" err="1">
                <a:solidFill>
                  <a:srgbClr val="0070C0"/>
                </a:solidFill>
              </a:rPr>
              <a:t>x+y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</a:p>
          <a:p>
            <a:r>
              <a:rPr lang="en-GB" sz="2400" dirty="0"/>
              <a:t>Calculate the application add(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):</a:t>
            </a:r>
            <a:br>
              <a:rPr lang="en-GB" sz="2400" dirty="0"/>
            </a:br>
            <a:r>
              <a:rPr lang="en-GB" sz="2400" dirty="0"/>
              <a:t>= (</a:t>
            </a:r>
            <a:r>
              <a:rPr lang="en-GB" sz="2400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 =&gt; (y =&gt; </a:t>
            </a:r>
            <a:r>
              <a:rPr lang="en-GB" sz="2400" dirty="0" err="1">
                <a:solidFill>
                  <a:srgbClr val="FF0000"/>
                </a:solidFill>
              </a:rPr>
              <a:t>x</a:t>
            </a:r>
            <a:r>
              <a:rPr lang="en-GB" sz="2400" dirty="0" err="1"/>
              <a:t>+y</a:t>
            </a:r>
            <a:r>
              <a:rPr lang="en-GB" sz="2400" dirty="0"/>
              <a:t>))(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)		– Definition of add</a:t>
            </a:r>
            <a:br>
              <a:rPr lang="en-GB" sz="2400" dirty="0"/>
            </a:br>
            <a:r>
              <a:rPr lang="en-GB" sz="2400" dirty="0"/>
              <a:t>= </a:t>
            </a:r>
            <a:r>
              <a:rPr lang="en-GB" sz="2400" dirty="0">
                <a:solidFill>
                  <a:srgbClr val="0070C0"/>
                </a:solidFill>
              </a:rPr>
              <a:t>(y =&gt;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0070C0"/>
                </a:solidFill>
              </a:rPr>
              <a:t>+y)</a:t>
            </a:r>
            <a:r>
              <a:rPr lang="en-GB" sz="2400" dirty="0"/>
              <a:t>				– Beta reduction</a:t>
            </a:r>
          </a:p>
          <a:p>
            <a:r>
              <a:rPr lang="en-GB" sz="2400" dirty="0"/>
              <a:t>The result of this partial application is a function: the function that adds two.</a:t>
            </a:r>
          </a:p>
          <a:p>
            <a:r>
              <a:rPr lang="en-GB" sz="2400" dirty="0"/>
              <a:t>This is a powerful technique which allows us to construct new functions by partially applying existing ones.</a:t>
            </a:r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1035</TotalTime>
  <Words>1685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Helvetica Neue</vt:lpstr>
      <vt:lpstr>Gallery</vt:lpstr>
      <vt:lpstr>Functions are mappings</vt:lpstr>
      <vt:lpstr>Lambda example</vt:lpstr>
      <vt:lpstr>Functions as values</vt:lpstr>
      <vt:lpstr>Anonymous functions</vt:lpstr>
      <vt:lpstr>naming functions</vt:lpstr>
      <vt:lpstr>Simple functions</vt:lpstr>
      <vt:lpstr>curied functions</vt:lpstr>
      <vt:lpstr>curied functions</vt:lpstr>
      <vt:lpstr>Partial application</vt:lpstr>
      <vt:lpstr>composition</vt:lpstr>
      <vt:lpstr>Mathematical interlude</vt:lpstr>
      <vt:lpstr>composition</vt:lpstr>
      <vt:lpstr>composition</vt:lpstr>
      <vt:lpstr>composition</vt:lpstr>
      <vt:lpstr>composition</vt:lpstr>
      <vt:lpstr>composition</vt:lpstr>
      <vt:lpstr>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99</cp:revision>
  <dcterms:modified xsi:type="dcterms:W3CDTF">2021-01-24T20:07:32Z</dcterms:modified>
</cp:coreProperties>
</file>