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  <p:sldMasterId id="2147483706" r:id="rId2"/>
  </p:sldMasterIdLst>
  <p:notesMasterIdLst>
    <p:notesMasterId r:id="rId23"/>
  </p:notesMasterIdLst>
  <p:sldIdLst>
    <p:sldId id="352" r:id="rId3"/>
    <p:sldId id="269" r:id="rId4"/>
    <p:sldId id="308" r:id="rId5"/>
    <p:sldId id="281" r:id="rId6"/>
    <p:sldId id="282" r:id="rId7"/>
    <p:sldId id="283" r:id="rId8"/>
    <p:sldId id="284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1" r:id="rId21"/>
    <p:sldId id="32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8" autoAdjust="0"/>
    <p:restoredTop sz="94737" autoAdjust="0"/>
  </p:normalViewPr>
  <p:slideViewPr>
    <p:cSldViewPr snapToGrid="0" snapToObjects="1">
      <p:cViewPr varScale="1">
        <p:scale>
          <a:sx n="152" d="100"/>
          <a:sy n="152" d="100"/>
        </p:scale>
        <p:origin x="154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542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3122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339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758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1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08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431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1308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4571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87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126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87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7970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4833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401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905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32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107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932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3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939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038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6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B233-1D6A-4D15-8697-EDC473DF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7168-277F-42B2-9063-844C01B1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understand functions we need to dip into the lambda calculus.</a:t>
            </a:r>
          </a:p>
          <a:p>
            <a:r>
              <a:rPr lang="en-GB" dirty="0"/>
              <a:t>We will not cover the lambda calculus formally in this module although we will provide slides that contain the formal definitions</a:t>
            </a:r>
          </a:p>
          <a:p>
            <a:r>
              <a:rPr lang="en-GB" dirty="0"/>
              <a:t>Our emphasis we will be on how lambda expressions are written and evaluated.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351E9-E167-4B85-909B-3FFC0EBB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4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Partial application / 2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 sz="2400"/>
            </a:pPr>
            <a:r>
              <a:rPr lang="en-GB" sz="2800" dirty="0"/>
              <a:t>(</a:t>
            </a:r>
            <a:r>
              <a:rPr lang="en-GB" sz="2800" dirty="0">
                <a:solidFill>
                  <a:srgbClr val="FF0000"/>
                </a:solidFill>
              </a:rPr>
              <a:t>m</a:t>
            </a:r>
            <a:r>
              <a:rPr lang="en-GB" sz="2800" dirty="0"/>
              <a:t> -&gt; (</a:t>
            </a:r>
            <a:r>
              <a:rPr lang="en-GB" sz="2800" dirty="0">
                <a:solidFill>
                  <a:srgbClr val="7030A0"/>
                </a:solidFill>
              </a:rPr>
              <a:t>n</a:t>
            </a:r>
            <a:r>
              <a:rPr lang="en-GB" sz="2800" dirty="0"/>
              <a:t> -&gt; </a:t>
            </a:r>
            <a:r>
              <a:rPr lang="en-GB" sz="2800" dirty="0" err="1"/>
              <a:t>n+m</a:t>
            </a:r>
            <a:r>
              <a:rPr lang="en-GB" sz="2800" dirty="0"/>
              <a:t>))	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/>
              <a:t>	</a:t>
            </a:r>
            <a:r>
              <a:rPr lang="en-GB" sz="2800" dirty="0">
                <a:solidFill>
                  <a:srgbClr val="7030A0"/>
                </a:solidFill>
              </a:rPr>
              <a:t>2</a:t>
            </a:r>
            <a:br>
              <a:rPr lang="en-GB" sz="2800" dirty="0"/>
            </a:br>
            <a:r>
              <a:rPr lang="en-GB" sz="2800" dirty="0"/>
              <a:t>=        (</a:t>
            </a:r>
            <a:r>
              <a:rPr lang="en-GB" sz="2800" dirty="0">
                <a:solidFill>
                  <a:srgbClr val="7030A0"/>
                </a:solidFill>
              </a:rPr>
              <a:t>n</a:t>
            </a:r>
            <a:r>
              <a:rPr lang="en-GB" sz="2800" dirty="0"/>
              <a:t> -&gt; n+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/>
              <a:t>)		</a:t>
            </a:r>
            <a:r>
              <a:rPr lang="en-GB" sz="2800" dirty="0">
                <a:solidFill>
                  <a:srgbClr val="7030A0"/>
                </a:solidFill>
              </a:rPr>
              <a:t>2</a:t>
            </a:r>
            <a:br>
              <a:rPr lang="en-GB" sz="2800" dirty="0"/>
            </a:br>
            <a:r>
              <a:rPr lang="en-GB" sz="2800" dirty="0"/>
              <a:t>=                </a:t>
            </a:r>
            <a:r>
              <a:rPr lang="en-GB" sz="2800" dirty="0">
                <a:solidFill>
                  <a:srgbClr val="7030A0"/>
                </a:solidFill>
              </a:rPr>
              <a:t>2</a:t>
            </a:r>
            <a:r>
              <a:rPr lang="en-GB" sz="2800" dirty="0"/>
              <a:t>+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br>
              <a:rPr lang="en-GB" sz="2800" dirty="0"/>
            </a:br>
            <a:r>
              <a:rPr lang="en-GB" sz="2800" dirty="0"/>
              <a:t>=                3</a:t>
            </a:r>
          </a:p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lang="en-GB" sz="2800" dirty="0" err="1"/>
              <a:t>inc</a:t>
            </a:r>
            <a:r>
              <a:rPr lang="en-GB" sz="2800" dirty="0"/>
              <a:t> 	= (</a:t>
            </a:r>
            <a:r>
              <a:rPr lang="en-GB" sz="2800" dirty="0">
                <a:solidFill>
                  <a:srgbClr val="FF0000"/>
                </a:solidFill>
              </a:rPr>
              <a:t>m</a:t>
            </a:r>
            <a:r>
              <a:rPr lang="en-GB" sz="2800" dirty="0"/>
              <a:t> -&gt; (n -&gt; </a:t>
            </a:r>
            <a:r>
              <a:rPr lang="en-GB" sz="2800" dirty="0" err="1"/>
              <a:t>n+m</a:t>
            </a:r>
            <a:r>
              <a:rPr lang="en-GB" sz="2800" dirty="0"/>
              <a:t>))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br>
              <a:rPr lang="en-GB" sz="2800" dirty="0"/>
            </a:br>
            <a:r>
              <a:rPr lang="en-GB" sz="2800" dirty="0"/>
              <a:t>		= (n -&gt; n+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/>
              <a:t>)</a:t>
            </a:r>
          </a:p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lang="en-GB" sz="2800" dirty="0" err="1"/>
              <a:t>dec</a:t>
            </a:r>
            <a:r>
              <a:rPr lang="en-GB" sz="2800" dirty="0"/>
              <a:t> = (</a:t>
            </a:r>
            <a:r>
              <a:rPr lang="en-GB" sz="2800" dirty="0">
                <a:solidFill>
                  <a:srgbClr val="FF0000"/>
                </a:solidFill>
              </a:rPr>
              <a:t>m</a:t>
            </a:r>
            <a:r>
              <a:rPr lang="en-GB" sz="2800" dirty="0"/>
              <a:t> -&gt; (n -&gt; </a:t>
            </a:r>
            <a:r>
              <a:rPr lang="en-GB" sz="2800" dirty="0" err="1"/>
              <a:t>n+m</a:t>
            </a:r>
            <a:r>
              <a:rPr lang="en-GB" sz="2800" dirty="0"/>
              <a:t>)) (</a:t>
            </a:r>
            <a:r>
              <a:rPr lang="en-GB" sz="2800" dirty="0">
                <a:solidFill>
                  <a:srgbClr val="FF0000"/>
                </a:solidFill>
              </a:rPr>
              <a:t>-1</a:t>
            </a:r>
            <a:r>
              <a:rPr lang="en-GB" sz="2800" dirty="0"/>
              <a:t>)</a:t>
            </a:r>
            <a:br>
              <a:rPr lang="en-GB" sz="2800" dirty="0"/>
            </a:br>
            <a:r>
              <a:rPr lang="en-GB" sz="2800" dirty="0"/>
              <a:t>		= (n -&gt; n</a:t>
            </a:r>
            <a:r>
              <a:rPr lang="en-GB" sz="2800" dirty="0">
                <a:solidFill>
                  <a:srgbClr val="FF0000"/>
                </a:solidFill>
              </a:rPr>
              <a:t>-1</a:t>
            </a:r>
            <a:r>
              <a:rPr lang="en-GB" sz="2800" dirty="0"/>
              <a:t>)</a:t>
            </a:r>
          </a:p>
          <a:p>
            <a:pPr marL="0" indent="0">
              <a:buNone/>
              <a:defRPr sz="2400"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74360" y="2335109"/>
            <a:ext cx="5320846" cy="738660"/>
            <a:chOff x="3327402" y="1562938"/>
            <a:chExt cx="5467544" cy="1646043"/>
          </a:xfrm>
        </p:grpSpPr>
        <p:cxnSp>
          <p:nvCxnSpPr>
            <p:cNvPr id="4" name="Straight Arrow Connector 3"/>
            <p:cNvCxnSpPr>
              <a:cxnSpLocks/>
              <a:stCxn id="5" idx="1"/>
            </p:cNvCxnSpPr>
            <p:nvPr/>
          </p:nvCxnSpPr>
          <p:spPr>
            <a:xfrm flipH="1" flipV="1">
              <a:off x="3327402" y="1562940"/>
              <a:ext cx="2889898" cy="823019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" name="TextBox 4"/>
            <p:cNvSpPr txBox="1"/>
            <p:nvPr/>
          </p:nvSpPr>
          <p:spPr>
            <a:xfrm>
              <a:off x="6217300" y="1562938"/>
              <a:ext cx="2577646" cy="1646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Functions that return functions are called “Higher Order Functions” (HOFs)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49071" y="3184858"/>
            <a:ext cx="4765011" cy="1714548"/>
            <a:chOff x="4349071" y="3184858"/>
            <a:chExt cx="4765011" cy="1714548"/>
          </a:xfrm>
        </p:grpSpPr>
        <p:sp>
          <p:nvSpPr>
            <p:cNvPr id="15" name="TextBox 14"/>
            <p:cNvSpPr txBox="1"/>
            <p:nvPr/>
          </p:nvSpPr>
          <p:spPr>
            <a:xfrm>
              <a:off x="6262489" y="3184858"/>
              <a:ext cx="2851593" cy="1077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Providing </a:t>
              </a: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one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 input to a function that “</a:t>
              </a: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expects more inputs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” is called “partial application”</a:t>
              </a:r>
            </a:p>
          </p:txBody>
        </p: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4349071" y="3429000"/>
              <a:ext cx="1840132" cy="38765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>
              <a:off x="4444737" y="3429000"/>
              <a:ext cx="1744466" cy="1470406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/>
          <p:cNvGrpSpPr/>
          <p:nvPr/>
        </p:nvGrpSpPr>
        <p:grpSpPr>
          <a:xfrm>
            <a:off x="3592375" y="4252700"/>
            <a:ext cx="5475932" cy="950299"/>
            <a:chOff x="3087381" y="4521159"/>
            <a:chExt cx="6038578" cy="843766"/>
          </a:xfrm>
        </p:grpSpPr>
        <p:sp>
          <p:nvSpPr>
            <p:cNvPr id="16" name="TextBox 15"/>
            <p:cNvSpPr txBox="1"/>
            <p:nvPr/>
          </p:nvSpPr>
          <p:spPr>
            <a:xfrm>
              <a:off x="6024539" y="4675482"/>
              <a:ext cx="3101420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Partial application is used to generate a function as a result</a:t>
              </a:r>
            </a:p>
          </p:txBody>
        </p:sp>
        <p:cxnSp>
          <p:nvCxnSpPr>
            <p:cNvPr id="24" name="Straight Arrow Connector 23"/>
            <p:cNvCxnSpPr>
              <a:cxnSpLocks/>
              <a:stCxn id="16" idx="1"/>
            </p:cNvCxnSpPr>
            <p:nvPr/>
          </p:nvCxnSpPr>
          <p:spPr>
            <a:xfrm flipH="1" flipV="1">
              <a:off x="3087381" y="4521159"/>
              <a:ext cx="2937158" cy="446709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Arrow Connector 25"/>
            <p:cNvCxnSpPr>
              <a:cxnSpLocks/>
              <a:stCxn id="16" idx="1"/>
            </p:cNvCxnSpPr>
            <p:nvPr/>
          </p:nvCxnSpPr>
          <p:spPr>
            <a:xfrm flipH="1">
              <a:off x="3617578" y="4967868"/>
              <a:ext cx="2406961" cy="397057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2737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Examples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(x -&gt; x * 2)  6</a:t>
            </a:r>
            <a:br>
              <a:rPr lang="en-GB" sz="2800" dirty="0"/>
            </a:br>
            <a:r>
              <a:rPr lang="en-GB" sz="2800" dirty="0"/>
              <a:t>= 6 * 2</a:t>
            </a:r>
            <a:br>
              <a:rPr lang="en-GB" sz="2800" dirty="0"/>
            </a:br>
            <a:r>
              <a:rPr lang="en-GB" sz="2800" dirty="0"/>
              <a:t>= 12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(x -&gt; x)  (y -&gt; y * 2)  9</a:t>
            </a:r>
            <a:br>
              <a:rPr lang="en-GB" sz="2800" dirty="0"/>
            </a:br>
            <a:r>
              <a:rPr lang="en-GB" sz="2800" dirty="0"/>
              <a:t>= (y -&gt; y * 2)  9</a:t>
            </a:r>
            <a:br>
              <a:rPr lang="en-GB" sz="2800" dirty="0"/>
            </a:br>
            <a:r>
              <a:rPr lang="en-GB" sz="2800" dirty="0"/>
              <a:t>= 9 * 2</a:t>
            </a:r>
            <a:br>
              <a:rPr lang="en-GB" sz="2800" dirty="0"/>
            </a:br>
            <a:r>
              <a:rPr lang="en-GB" sz="2800" dirty="0"/>
              <a:t>= 18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(m -&gt; (n -&gt; n * m))  3  7</a:t>
            </a:r>
            <a:br>
              <a:rPr lang="en-GB" sz="2800" dirty="0"/>
            </a:br>
            <a:r>
              <a:rPr lang="en-GB" sz="2800" dirty="0"/>
              <a:t>= (n -&gt; n * 3)  7</a:t>
            </a:r>
            <a:br>
              <a:rPr lang="en-GB" sz="2800" dirty="0"/>
            </a:br>
            <a:r>
              <a:rPr lang="en-GB" sz="2800" dirty="0"/>
              <a:t>= 7 * 3</a:t>
            </a:r>
            <a:br>
              <a:rPr lang="en-GB" sz="2800" dirty="0"/>
            </a:br>
            <a:r>
              <a:rPr lang="en-GB" sz="2800" dirty="0"/>
              <a:t>= 21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4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Quiz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(x -&gt; (y -&gt; y))  4  9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(b -&gt; b – a))  1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(p -&gt; p)  (q -&gt; q + 1)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8  2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1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b -&gt; a)  “yes”</a:t>
            </a:r>
          </a:p>
          <a:p>
            <a:pPr marL="0" indent="0">
              <a:buNone/>
              <a:defRPr sz="2400"/>
            </a:pPr>
            <a:br>
              <a:rPr lang="en-GB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26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Quiz – answers 1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(x -&gt; (y -&gt; y))  4  9		</a:t>
            </a:r>
            <a:r>
              <a:rPr lang="en-GB" sz="2800" dirty="0">
                <a:solidFill>
                  <a:srgbClr val="0070C0"/>
                </a:solidFill>
              </a:rPr>
              <a:t>=  (y -&gt; y)  9  =  9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(b -&gt; b – a))  1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(p -&gt; p)  (q -&gt; q + 1)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8  2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1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b -&gt; a)  “yes”</a:t>
            </a:r>
          </a:p>
          <a:p>
            <a:pPr marL="0" indent="0">
              <a:buNone/>
              <a:defRPr sz="2400"/>
            </a:pPr>
            <a:br>
              <a:rPr lang="en-GB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6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Quiz – answers 2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(x -&gt; (y -&gt; y))  4  9		</a:t>
            </a:r>
            <a:r>
              <a:rPr lang="en-GB" sz="2800" dirty="0">
                <a:solidFill>
                  <a:srgbClr val="0070C0"/>
                </a:solidFill>
              </a:rPr>
              <a:t>=  (y -&gt; y)  9  =  9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(b -&gt; b – a))  1		</a:t>
            </a:r>
            <a:r>
              <a:rPr lang="en-GB" sz="2800" dirty="0">
                <a:solidFill>
                  <a:srgbClr val="0070C0"/>
                </a:solidFill>
              </a:rPr>
              <a:t>=  (b -&gt; b –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(p -&gt; p)  (q -&gt; q + 1)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8  2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1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b -&gt; a)  “yes”</a:t>
            </a:r>
          </a:p>
          <a:p>
            <a:pPr marL="0" indent="0">
              <a:buNone/>
              <a:defRPr sz="2400"/>
            </a:pPr>
            <a:br>
              <a:rPr lang="en-GB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6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Quiz – answers 3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(x -&gt; (y -&gt; y))  4  9		</a:t>
            </a:r>
            <a:r>
              <a:rPr lang="en-GB" sz="2800" dirty="0">
                <a:solidFill>
                  <a:srgbClr val="0070C0"/>
                </a:solidFill>
              </a:rPr>
              <a:t>=  (y -&gt; y)  9  =  9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(b -&gt; b – a))  1		</a:t>
            </a:r>
            <a:r>
              <a:rPr lang="en-GB" sz="2800" dirty="0">
                <a:solidFill>
                  <a:srgbClr val="0070C0"/>
                </a:solidFill>
              </a:rPr>
              <a:t>=  (b -&gt; b –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(p -&gt; p)  (q -&gt; q + 1)		</a:t>
            </a:r>
            <a:r>
              <a:rPr lang="en-GB" sz="2800" dirty="0">
                <a:solidFill>
                  <a:srgbClr val="0070C0"/>
                </a:solidFill>
              </a:rPr>
              <a:t>=  (q -&gt; q + 1)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8  2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1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b -&gt; a)  “yes”</a:t>
            </a:r>
          </a:p>
          <a:p>
            <a:pPr marL="0" indent="0">
              <a:buNone/>
              <a:defRPr sz="2400"/>
            </a:pPr>
            <a:br>
              <a:rPr lang="en-GB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2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Quiz – answers 4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(x -&gt; (y -&gt; y))  4  9		</a:t>
            </a:r>
            <a:r>
              <a:rPr lang="en-GB" sz="2800" dirty="0">
                <a:solidFill>
                  <a:srgbClr val="0070C0"/>
                </a:solidFill>
              </a:rPr>
              <a:t>=  (y -&gt; y)  9  =  9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(b -&gt; b – a))  1		</a:t>
            </a:r>
            <a:r>
              <a:rPr lang="en-GB" sz="2800" dirty="0">
                <a:solidFill>
                  <a:srgbClr val="0070C0"/>
                </a:solidFill>
              </a:rPr>
              <a:t>=  (b -&gt; b –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(p -&gt; p)  (q -&gt; q + 1)		</a:t>
            </a:r>
            <a:r>
              <a:rPr lang="en-GB" sz="2800" dirty="0">
                <a:solidFill>
                  <a:srgbClr val="0070C0"/>
                </a:solidFill>
              </a:rPr>
              <a:t>=  (q -&gt; q + 1)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8  2		</a:t>
            </a:r>
            <a:r>
              <a:rPr lang="en-GB" sz="2800" dirty="0">
                <a:solidFill>
                  <a:srgbClr val="0070C0"/>
                </a:solidFill>
              </a:rPr>
              <a:t>=  (k -&gt; 8 / k)  2  =  8 / 2  =  4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1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b -&gt; a)  “yes”</a:t>
            </a:r>
          </a:p>
          <a:p>
            <a:pPr marL="0" indent="0">
              <a:buNone/>
              <a:defRPr sz="2400"/>
            </a:pPr>
            <a:br>
              <a:rPr lang="en-GB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8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Quiz – answers 5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(x -&gt; (y -&gt; y))  4  9		</a:t>
            </a:r>
            <a:r>
              <a:rPr lang="en-GB" sz="2800" dirty="0">
                <a:solidFill>
                  <a:srgbClr val="0070C0"/>
                </a:solidFill>
              </a:rPr>
              <a:t>=  (y -&gt; y)  9  =  9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(b -&gt; b – a))  1		</a:t>
            </a:r>
            <a:r>
              <a:rPr lang="en-GB" sz="2800" dirty="0">
                <a:solidFill>
                  <a:srgbClr val="0070C0"/>
                </a:solidFill>
              </a:rPr>
              <a:t>=  (b -&gt; b –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(p -&gt; p)  (q -&gt; q + 1)		</a:t>
            </a:r>
            <a:r>
              <a:rPr lang="en-GB" sz="2800" dirty="0">
                <a:solidFill>
                  <a:srgbClr val="0070C0"/>
                </a:solidFill>
              </a:rPr>
              <a:t>=  (q -&gt; q + 1)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8  2		</a:t>
            </a:r>
            <a:r>
              <a:rPr lang="en-GB" sz="2800" dirty="0">
                <a:solidFill>
                  <a:srgbClr val="0070C0"/>
                </a:solidFill>
              </a:rPr>
              <a:t>=  (k -&gt; 8 / k)  2  =  8 / 2  =  4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1		</a:t>
            </a:r>
            <a:r>
              <a:rPr lang="en-GB" sz="2800" dirty="0">
                <a:solidFill>
                  <a:srgbClr val="0070C0"/>
                </a:solidFill>
              </a:rPr>
              <a:t>=  (k -&gt; 1 / k)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b -&gt; a)  “yes”</a:t>
            </a:r>
          </a:p>
          <a:p>
            <a:pPr marL="0" indent="0">
              <a:buNone/>
              <a:defRPr sz="2400"/>
            </a:pPr>
            <a:br>
              <a:rPr lang="en-GB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0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Quiz – answers 6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(x -&gt; (y -&gt; y))  4  9		</a:t>
            </a:r>
            <a:r>
              <a:rPr lang="en-GB" sz="2800" dirty="0">
                <a:solidFill>
                  <a:srgbClr val="0070C0"/>
                </a:solidFill>
              </a:rPr>
              <a:t>=  (y -&gt; y)  9  =  9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(b -&gt; b – a))  1		</a:t>
            </a:r>
            <a:r>
              <a:rPr lang="en-GB" sz="2800" dirty="0">
                <a:solidFill>
                  <a:srgbClr val="0070C0"/>
                </a:solidFill>
              </a:rPr>
              <a:t>=  (b -&gt; b –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(p -&gt; p)  (q -&gt; q + 1)		</a:t>
            </a:r>
            <a:r>
              <a:rPr lang="en-GB" sz="2800" dirty="0">
                <a:solidFill>
                  <a:srgbClr val="0070C0"/>
                </a:solidFill>
              </a:rPr>
              <a:t>=  (q -&gt; q + 1)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8  2		</a:t>
            </a:r>
            <a:r>
              <a:rPr lang="en-GB" sz="2800" dirty="0">
                <a:solidFill>
                  <a:srgbClr val="0070C0"/>
                </a:solidFill>
              </a:rPr>
              <a:t>=  (k -&gt; 8 / k)  2  =  8 / 2  =  4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(j -&gt; k -&gt; j / k)  1		</a:t>
            </a:r>
            <a:r>
              <a:rPr lang="en-GB" sz="2800" dirty="0">
                <a:solidFill>
                  <a:srgbClr val="0070C0"/>
                </a:solidFill>
              </a:rPr>
              <a:t>=  (k -&gt; 1 / k)</a:t>
            </a:r>
          </a:p>
          <a:p>
            <a:pPr marL="514350" indent="-514350">
              <a:buFont typeface="+mj-lt"/>
              <a:buAutoNum type="arabicPeriod"/>
              <a:defRPr sz="2400"/>
            </a:pPr>
            <a:r>
              <a:rPr lang="en-GB" sz="2800" dirty="0"/>
              <a:t>(a -&gt; b -&gt; a)  “yes”		</a:t>
            </a:r>
            <a:r>
              <a:rPr lang="en-GB" sz="2800" dirty="0">
                <a:solidFill>
                  <a:srgbClr val="0070C0"/>
                </a:solidFill>
              </a:rPr>
              <a:t>=  (b -&gt; “yes”)</a:t>
            </a:r>
          </a:p>
          <a:p>
            <a:pPr marL="0" indent="0">
              <a:buNone/>
              <a:defRPr sz="2400"/>
            </a:pPr>
            <a:br>
              <a:rPr lang="en-GB" sz="2800" dirty="0"/>
            </a:b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32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Using lambdas in programming languages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 sz="2400"/>
            </a:pPr>
            <a:r>
              <a:rPr lang="en-GB" sz="2800" dirty="0"/>
              <a:t>Many modern functional languages make using the lambda calculus easy. For example, in Haskell, the types are inferred: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(\m -&gt; \n -&gt; </a:t>
            </a:r>
            <a:r>
              <a:rPr lang="en-GB" sz="2800" dirty="0" err="1"/>
              <a:t>n+m</a:t>
            </a:r>
            <a:r>
              <a:rPr lang="en-GB" sz="2800" dirty="0"/>
              <a:t>)  2  3</a:t>
            </a:r>
            <a:br>
              <a:rPr lang="en-GB" sz="2800" dirty="0"/>
            </a:br>
            <a:r>
              <a:rPr lang="en-GB" sz="2800" dirty="0"/>
              <a:t>5 :: Integer</a:t>
            </a:r>
          </a:p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lang="en-GB" sz="2800" dirty="0"/>
              <a:t>Type inference is a sophisticated mechanism used by modern compilers when resolving generic types</a:t>
            </a:r>
            <a:br>
              <a:rPr lang="en-GB" sz="2800" dirty="0"/>
            </a:br>
            <a:endParaRPr lang="en-GB" sz="2800" dirty="0"/>
          </a:p>
          <a:p>
            <a:pPr>
              <a:defRPr sz="2400"/>
            </a:pPr>
            <a:r>
              <a:rPr lang="en-GB" sz="2800" dirty="0"/>
              <a:t>ML (R. Milner, Edinburgh, 1970s) pioneered work in this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8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Lambda Calculus - Syntax</a:t>
            </a:r>
          </a:p>
        </p:txBody>
      </p:sp>
      <p:sp>
        <p:nvSpPr>
          <p:cNvPr id="89" name="Shape 8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 sz="2400"/>
            </a:pPr>
            <a:r>
              <a:rPr dirty="0"/>
              <a:t>Syntax:</a:t>
            </a:r>
            <a:br>
              <a:rPr dirty="0"/>
            </a:br>
            <a:r>
              <a:rPr dirty="0"/>
              <a:t>			expr	::=	var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dirty="0"/>
              <a:t>				|	expr  expr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dirty="0"/>
              <a:t>				|	“(λ”  var  “-&gt;”  expr  “)”</a:t>
            </a:r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dirty="0"/>
              <a:t>				|	“(“  expr  “)”.</a:t>
            </a:r>
            <a:br>
              <a:rPr dirty="0"/>
            </a:br>
            <a:endParaRPr dirty="0"/>
          </a:p>
          <a:p>
            <a:pPr>
              <a:defRPr sz="2400"/>
            </a:pPr>
            <a:r>
              <a:rPr dirty="0"/>
              <a:t>Note that var represents variable names, e.g. x, y, add, etc.</a:t>
            </a:r>
          </a:p>
          <a:p>
            <a:pPr>
              <a:defRPr sz="2400"/>
            </a:pPr>
            <a:r>
              <a:rPr dirty="0"/>
              <a:t>expr expr				is called an </a:t>
            </a:r>
            <a:r>
              <a:rPr b="1" dirty="0"/>
              <a:t>application</a:t>
            </a:r>
          </a:p>
          <a:p>
            <a:pPr>
              <a:defRPr sz="2400"/>
            </a:pPr>
            <a:r>
              <a:rPr dirty="0"/>
              <a:t>“(λ” var “-&gt;” expr “)”	</a:t>
            </a:r>
            <a:r>
              <a:rPr lang="en-GB" dirty="0"/>
              <a:t>	</a:t>
            </a:r>
            <a:r>
              <a:rPr dirty="0"/>
              <a:t>is called an </a:t>
            </a:r>
            <a:r>
              <a:rPr b="1" dirty="0"/>
              <a:t>abstraction</a:t>
            </a:r>
          </a:p>
          <a:p>
            <a:pPr>
              <a:defRPr sz="2400"/>
            </a:pPr>
            <a:r>
              <a:rPr dirty="0"/>
              <a:t>“λ” is the Greek letter ‘lambda’</a:t>
            </a:r>
          </a:p>
          <a:p>
            <a:pPr>
              <a:defRPr sz="2400"/>
            </a:pPr>
            <a:r>
              <a:rPr dirty="0"/>
              <a:t>NB: Other definitions of the syntax of the lambda calculus may use slightly different symbols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1B44A-9BA5-324A-A495-92ABBC4C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Using lambdas in Scala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lang="en-GB" sz="2800" dirty="0"/>
              <a:t>However, Scala sometimes </a:t>
            </a:r>
            <a:r>
              <a:rPr lang="en-GB" sz="2800"/>
              <a:t>requires a </a:t>
            </a:r>
            <a:r>
              <a:rPr lang="en-GB" sz="2800" dirty="0"/>
              <a:t>little assistance</a:t>
            </a:r>
          </a:p>
          <a:p>
            <a:pPr marL="0" indent="0">
              <a:buNone/>
              <a:defRPr sz="2400"/>
            </a:pPr>
            <a:r>
              <a:rPr lang="pt-BR" sz="2400" dirty="0"/>
              <a:t>	((m: Int) =&gt; (n: Int) =&gt; m+n) (2) (3)</a:t>
            </a:r>
            <a:br>
              <a:rPr lang="en-GB" sz="2800" dirty="0"/>
            </a:br>
            <a:endParaRPr lang="en-GB" sz="2800" dirty="0"/>
          </a:p>
          <a:p>
            <a:pPr>
              <a:defRPr sz="2400"/>
            </a:pPr>
            <a:r>
              <a:rPr lang="en-GB" sz="2800" dirty="0"/>
              <a:t>Later we will see that there are many occasions in which the type annotations can be left off completely</a:t>
            </a:r>
          </a:p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lang="en-GB" sz="2800" dirty="0"/>
              <a:t>This happens when functions are used as parameters to other functions and the types are fully known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3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Lambda example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xfrm>
            <a:off x="158698" y="2007909"/>
            <a:ext cx="8528101" cy="37127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/>
            </a:pPr>
            <a:endParaRPr lang="en-GB" sz="2800" dirty="0"/>
          </a:p>
          <a:p>
            <a:pPr marL="0" indent="0">
              <a:buNone/>
              <a:defRPr sz="2400"/>
            </a:pPr>
            <a:r>
              <a:rPr lang="en-GB" sz="2800" dirty="0"/>
              <a:t>    (</a:t>
            </a:r>
            <a:r>
              <a:rPr lang="el-GR" sz="2800" dirty="0"/>
              <a:t>λ</a:t>
            </a:r>
            <a:r>
              <a:rPr lang="en-GB" sz="2800" dirty="0"/>
              <a:t> n -&gt; n+1)		“the increment function”</a:t>
            </a:r>
          </a:p>
          <a:p>
            <a:pPr>
              <a:defRPr sz="2400"/>
            </a:pPr>
            <a:endParaRPr lang="en-GB" sz="2800" dirty="0"/>
          </a:p>
          <a:p>
            <a:pPr marL="0" indent="0">
              <a:buNone/>
              <a:defRPr sz="2400"/>
            </a:pPr>
            <a:endParaRPr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9618" y="3106164"/>
            <a:ext cx="952107" cy="2312686"/>
            <a:chOff x="282804" y="2007910"/>
            <a:chExt cx="952107" cy="231268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6755" y="2007910"/>
              <a:ext cx="480769" cy="110293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TextBox 5"/>
            <p:cNvSpPr txBox="1"/>
            <p:nvPr/>
          </p:nvSpPr>
          <p:spPr>
            <a:xfrm>
              <a:off x="282804" y="3120271"/>
              <a:ext cx="952107" cy="1200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The function that takes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4338" y="3201664"/>
            <a:ext cx="1201918" cy="2887217"/>
            <a:chOff x="1027524" y="2007912"/>
            <a:chExt cx="1201918" cy="288721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1282047" y="2007912"/>
              <a:ext cx="122546" cy="1963891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027524" y="3971803"/>
              <a:ext cx="1201918" cy="92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a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 formal parameter called 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38997" y="3220688"/>
            <a:ext cx="1871221" cy="2887217"/>
            <a:chOff x="1527142" y="2007912"/>
            <a:chExt cx="1871221" cy="2887217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527142" y="2007912"/>
              <a:ext cx="1197204" cy="2425554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/>
            <p:cNvSpPr txBox="1"/>
            <p:nvPr/>
          </p:nvSpPr>
          <p:spPr>
            <a:xfrm>
              <a:off x="2125744" y="4525801"/>
              <a:ext cx="127261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a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nd returns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14282" y="3220688"/>
            <a:ext cx="2092742" cy="2887218"/>
            <a:chOff x="2125745" y="2007911"/>
            <a:chExt cx="2092742" cy="2887218"/>
          </a:xfrm>
        </p:grpSpPr>
        <p:cxnSp>
          <p:nvCxnSpPr>
            <p:cNvPr id="21" name="Straight Arrow Connector 20"/>
            <p:cNvCxnSpPr/>
            <p:nvPr/>
          </p:nvCxnSpPr>
          <p:spPr>
            <a:xfrm flipH="1" flipV="1">
              <a:off x="2125745" y="2007911"/>
              <a:ext cx="1682684" cy="242555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/>
            <p:cNvSpPr txBox="1"/>
            <p:nvPr/>
          </p:nvSpPr>
          <p:spPr>
            <a:xfrm>
              <a:off x="3586906" y="4525801"/>
              <a:ext cx="631581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sym typeface="Helvetica Neue"/>
                </a:rPr>
                <a:t>n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  <a:sym typeface="Helvetica Neue"/>
                </a:rPr>
                <a:t> + 1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836910" y="3652138"/>
            <a:ext cx="3035431" cy="1384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(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λ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n -&gt; n+1)  3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      =  3+1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       =  4</a:t>
            </a:r>
          </a:p>
        </p:txBody>
      </p:sp>
    </p:spTree>
    <p:extLst>
      <p:ext uri="{BB962C8B-B14F-4D97-AF65-F5344CB8AC3E}">
        <p14:creationId xmlns:p14="http://schemas.microsoft.com/office/powerpoint/2010/main" val="12900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Conversion Rules</a:t>
            </a:r>
          </a:p>
        </p:txBody>
      </p:sp>
      <p:sp>
        <p:nvSpPr>
          <p:cNvPr id="125" name="Shape 12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defRPr sz="2400"/>
            </a:pPr>
            <a:r>
              <a:rPr dirty="0"/>
              <a:t>The lambda calculus has three rules for converting expressions</a:t>
            </a:r>
          </a:p>
          <a:p>
            <a:pPr>
              <a:lnSpc>
                <a:spcPct val="80000"/>
              </a:lnSpc>
              <a:defRPr sz="2400"/>
            </a:pPr>
            <a:endParaRPr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α-conversion		(alpha-conversion)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β-conversion		(beta-conversion)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η-conversion		(eta-conversion)</a:t>
            </a:r>
          </a:p>
          <a:p>
            <a:pPr>
              <a:lnSpc>
                <a:spcPct val="80000"/>
              </a:lnSpc>
              <a:defRPr sz="2400"/>
            </a:pPr>
            <a:endParaRPr dirty="0"/>
          </a:p>
          <a:p>
            <a:pPr>
              <a:lnSpc>
                <a:spcPct val="80000"/>
              </a:lnSpc>
              <a:defRPr sz="2400"/>
            </a:pPr>
            <a:r>
              <a:rPr dirty="0"/>
              <a:t>These rules are used to modify and simplify expressions so that they can be reduced</a:t>
            </a:r>
            <a:endParaRPr i="1" dirty="0"/>
          </a:p>
          <a:p>
            <a:pPr>
              <a:lnSpc>
                <a:spcPct val="80000"/>
              </a:lnSpc>
              <a:defRPr sz="2400" i="1"/>
            </a:pPr>
            <a:endParaRPr i="1" dirty="0"/>
          </a:p>
          <a:p>
            <a:pPr>
              <a:lnSpc>
                <a:spcPct val="80000"/>
              </a:lnSpc>
              <a:defRPr sz="2400"/>
            </a:pPr>
            <a:r>
              <a:rPr dirty="0"/>
              <a:t>Reducing lambda expressions is essentially ‘evaluating’ them and this is the process that occurs in a programming language that supports lambda expressions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E3520-E3DD-2E4F-9CBE-B0868698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α</a:t>
            </a:r>
            <a:r>
              <a:rPr lang="en-GB" dirty="0" err="1"/>
              <a:t>lpha</a:t>
            </a:r>
            <a:r>
              <a:rPr dirty="0"/>
              <a:t>-conversion</a:t>
            </a:r>
          </a:p>
        </p:txBody>
      </p:sp>
      <p:sp>
        <p:nvSpPr>
          <p:cNvPr id="128" name="Shape 12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defRPr sz="2400"/>
            </a:pPr>
            <a:r>
              <a:rPr dirty="0"/>
              <a:t>The α-conversion rule is stated below:</a:t>
            </a:r>
          </a:p>
          <a:p>
            <a:pPr>
              <a:lnSpc>
                <a:spcPct val="80000"/>
              </a:lnSpc>
              <a:defRPr sz="2400"/>
            </a:pPr>
            <a:endParaRPr dirty="0"/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dirty="0"/>
              <a:t>(</a:t>
            </a:r>
            <a:r>
              <a:rPr dirty="0" err="1"/>
              <a:t>λx</a:t>
            </a:r>
            <a:r>
              <a:rPr dirty="0"/>
              <a:t> -&gt; </a:t>
            </a:r>
            <a:r>
              <a:rPr lang="en-GB" dirty="0"/>
              <a:t>M</a:t>
            </a:r>
            <a:r>
              <a:rPr dirty="0"/>
              <a:t>)	</a:t>
            </a:r>
            <a:r>
              <a:rPr dirty="0" err="1"/>
              <a:t>cnv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𝞪</a:t>
            </a:r>
            <a:r>
              <a:rPr dirty="0"/>
              <a:t>	(</a:t>
            </a:r>
            <a:r>
              <a:rPr dirty="0" err="1"/>
              <a:t>λy</a:t>
            </a:r>
            <a:r>
              <a:rPr dirty="0"/>
              <a:t> -&gt; [y/x]</a:t>
            </a:r>
            <a:r>
              <a:rPr lang="en-GB" dirty="0"/>
              <a:t>M</a:t>
            </a:r>
            <a:r>
              <a:rPr dirty="0"/>
              <a:t>)</a:t>
            </a:r>
            <a:endParaRPr lang="en-GB" dirty="0"/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lang="en-GB" dirty="0"/>
              <a:t>				</a:t>
            </a:r>
            <a:r>
              <a:rPr dirty="0"/>
              <a:t>provided  y  is not free in  </a:t>
            </a:r>
            <a:r>
              <a:rPr lang="en-GB" dirty="0"/>
              <a:t>M</a:t>
            </a:r>
            <a:endParaRPr dirty="0"/>
          </a:p>
          <a:p>
            <a:pPr>
              <a:lnSpc>
                <a:spcPct val="80000"/>
              </a:lnSpc>
              <a:defRPr sz="2400"/>
            </a:pPr>
            <a:endParaRPr dirty="0"/>
          </a:p>
          <a:p>
            <a:pPr>
              <a:lnSpc>
                <a:spcPct val="80000"/>
              </a:lnSpc>
              <a:defRPr sz="2400"/>
            </a:pPr>
            <a:r>
              <a:rPr dirty="0"/>
              <a:t>This simply states that we are free to rename bound variables</a:t>
            </a:r>
          </a:p>
          <a:p>
            <a:pPr>
              <a:lnSpc>
                <a:spcPct val="80000"/>
              </a:lnSpc>
              <a:defRPr sz="2400"/>
            </a:pPr>
            <a:endParaRPr dirty="0"/>
          </a:p>
          <a:p>
            <a:pPr>
              <a:lnSpc>
                <a:spcPct val="80000"/>
              </a:lnSpc>
              <a:defRPr sz="2400"/>
            </a:pPr>
            <a:r>
              <a:rPr dirty="0"/>
              <a:t>Examples: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(</a:t>
            </a:r>
            <a:r>
              <a:rPr dirty="0" err="1"/>
              <a:t>λa</a:t>
            </a:r>
            <a:r>
              <a:rPr dirty="0"/>
              <a:t> -&gt; a b) 			</a:t>
            </a:r>
            <a:r>
              <a:rPr dirty="0" err="1"/>
              <a:t>cnv</a:t>
            </a:r>
            <a:r>
              <a:rPr dirty="0"/>
              <a:t>𝞪	(</a:t>
            </a:r>
            <a:r>
              <a:rPr dirty="0" err="1"/>
              <a:t>λc</a:t>
            </a:r>
            <a:r>
              <a:rPr dirty="0"/>
              <a:t> -&gt; c b)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(</a:t>
            </a:r>
            <a:r>
              <a:rPr dirty="0" err="1"/>
              <a:t>λa</a:t>
            </a:r>
            <a:r>
              <a:rPr dirty="0"/>
              <a:t> -&gt; a(</a:t>
            </a:r>
            <a:r>
              <a:rPr dirty="0" err="1"/>
              <a:t>λa</a:t>
            </a:r>
            <a:r>
              <a:rPr dirty="0"/>
              <a:t> -&gt; ac))	</a:t>
            </a:r>
            <a:r>
              <a:rPr dirty="0" err="1"/>
              <a:t>cnv</a:t>
            </a:r>
            <a:r>
              <a:rPr dirty="0"/>
              <a:t>𝞪	(</a:t>
            </a:r>
            <a:r>
              <a:rPr dirty="0" err="1"/>
              <a:t>λb</a:t>
            </a:r>
            <a:r>
              <a:rPr dirty="0"/>
              <a:t> -&gt; b(</a:t>
            </a:r>
            <a:r>
              <a:rPr dirty="0" err="1"/>
              <a:t>λa</a:t>
            </a:r>
            <a:r>
              <a:rPr dirty="0"/>
              <a:t> -&gt; ac))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(</a:t>
            </a:r>
            <a:r>
              <a:rPr dirty="0" err="1"/>
              <a:t>λa</a:t>
            </a:r>
            <a:r>
              <a:rPr dirty="0"/>
              <a:t> -&gt; a(</a:t>
            </a:r>
            <a:r>
              <a:rPr dirty="0" err="1"/>
              <a:t>λb</a:t>
            </a:r>
            <a:r>
              <a:rPr dirty="0"/>
              <a:t> -&gt; </a:t>
            </a:r>
            <a:r>
              <a:rPr dirty="0" err="1"/>
              <a:t>bc</a:t>
            </a:r>
            <a:r>
              <a:rPr dirty="0"/>
              <a:t>))	</a:t>
            </a:r>
            <a:r>
              <a:rPr dirty="0" err="1"/>
              <a:t>cnv</a:t>
            </a:r>
            <a:r>
              <a:rPr dirty="0"/>
              <a:t>𝞪	(</a:t>
            </a:r>
            <a:r>
              <a:rPr dirty="0" err="1"/>
              <a:t>λb</a:t>
            </a:r>
            <a:r>
              <a:rPr dirty="0"/>
              <a:t> -&gt; b(</a:t>
            </a:r>
            <a:r>
              <a:rPr dirty="0" err="1"/>
              <a:t>λb</a:t>
            </a:r>
            <a:r>
              <a:rPr dirty="0"/>
              <a:t> -&gt; </a:t>
            </a:r>
            <a:r>
              <a:rPr dirty="0" err="1"/>
              <a:t>bc</a:t>
            </a:r>
            <a:r>
              <a:rPr dirty="0"/>
              <a:t>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B2F6D-6EBC-FE45-8542-57EB4E33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beta</a:t>
            </a:r>
            <a:r>
              <a:rPr dirty="0"/>
              <a:t>-conversion</a:t>
            </a:r>
          </a:p>
        </p:txBody>
      </p:sp>
      <p:sp>
        <p:nvSpPr>
          <p:cNvPr id="131" name="Shape 13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 sz="2400"/>
            </a:pPr>
            <a:r>
              <a:rPr dirty="0"/>
              <a:t>The β-conversion rule is stated below:</a:t>
            </a:r>
          </a:p>
          <a:p>
            <a:pPr>
              <a:lnSpc>
                <a:spcPct val="80000"/>
              </a:lnSpc>
              <a:defRPr sz="2400"/>
            </a:pPr>
            <a:endParaRPr dirty="0"/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dirty="0"/>
              <a:t>(λx -&gt; M)N		cnv𝞫		M[N/x]</a:t>
            </a:r>
          </a:p>
          <a:p>
            <a:pPr>
              <a:lnSpc>
                <a:spcPct val="80000"/>
              </a:lnSpc>
              <a:defRPr sz="2400"/>
            </a:pPr>
            <a:endParaRPr dirty="0"/>
          </a:p>
          <a:p>
            <a:pPr>
              <a:lnSpc>
                <a:spcPct val="80000"/>
              </a:lnSpc>
              <a:defRPr sz="2400"/>
            </a:pPr>
            <a:r>
              <a:rPr dirty="0"/>
              <a:t>This is essentially “function application”</a:t>
            </a:r>
          </a:p>
          <a:p>
            <a:pPr>
              <a:lnSpc>
                <a:spcPct val="80000"/>
              </a:lnSpc>
              <a:defRPr sz="2400"/>
            </a:pPr>
            <a:endParaRPr dirty="0"/>
          </a:p>
          <a:p>
            <a:pPr>
              <a:lnSpc>
                <a:spcPct val="80000"/>
              </a:lnSpc>
              <a:defRPr sz="2400"/>
            </a:pPr>
            <a:r>
              <a:rPr dirty="0"/>
              <a:t>Examples: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(λa -&gt; a)</a:t>
            </a:r>
            <a:r>
              <a:rPr lang="en-GB" dirty="0"/>
              <a:t> </a:t>
            </a:r>
            <a:r>
              <a:rPr dirty="0">
                <a:solidFill>
                  <a:srgbClr val="FF0000"/>
                </a:solidFill>
              </a:rPr>
              <a:t>x</a:t>
            </a:r>
            <a:r>
              <a:rPr dirty="0"/>
              <a:t>		</a:t>
            </a:r>
            <a:r>
              <a:rPr dirty="0" err="1"/>
              <a:t>cnv</a:t>
            </a:r>
            <a:r>
              <a:rPr dirty="0"/>
              <a:t>𝞫	</a:t>
            </a:r>
            <a:r>
              <a:rPr dirty="0">
                <a:solidFill>
                  <a:srgbClr val="FF0000"/>
                </a:solidFill>
              </a:rPr>
              <a:t>x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(λa -&gt; a(λa -&gt; ac))</a:t>
            </a:r>
            <a:r>
              <a:rPr lang="en-GB" dirty="0"/>
              <a:t> </a:t>
            </a:r>
            <a:r>
              <a:rPr dirty="0">
                <a:solidFill>
                  <a:srgbClr val="FF0000"/>
                </a:solidFill>
              </a:rPr>
              <a:t>x	</a:t>
            </a:r>
            <a:r>
              <a:rPr dirty="0" err="1"/>
              <a:t>cnv</a:t>
            </a:r>
            <a:r>
              <a:rPr dirty="0"/>
              <a:t>𝞫	</a:t>
            </a:r>
            <a:r>
              <a:rPr dirty="0">
                <a:solidFill>
                  <a:srgbClr val="FF0000"/>
                </a:solidFill>
              </a:rPr>
              <a:t>x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dirty="0"/>
              <a:t>(λa -&gt; ac)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(λa -&gt; (λb -&gt; b)a)</a:t>
            </a:r>
            <a:r>
              <a:rPr lang="en-GB" dirty="0"/>
              <a:t> </a:t>
            </a:r>
            <a:r>
              <a:rPr dirty="0">
                <a:solidFill>
                  <a:srgbClr val="FF0000"/>
                </a:solidFill>
              </a:rPr>
              <a:t>x	</a:t>
            </a:r>
            <a:r>
              <a:rPr dirty="0" err="1"/>
              <a:t>cnv</a:t>
            </a:r>
            <a:r>
              <a:rPr dirty="0"/>
              <a:t>𝞫	(λb -&gt; b)</a:t>
            </a:r>
            <a:r>
              <a:rPr lang="en-GB" dirty="0"/>
              <a:t> </a:t>
            </a:r>
            <a:r>
              <a:rPr dirty="0">
                <a:solidFill>
                  <a:srgbClr val="FF0000"/>
                </a:solidFill>
              </a:rPr>
              <a:t>x</a:t>
            </a:r>
            <a:endParaRPr lang="en-GB" dirty="0"/>
          </a:p>
          <a:p>
            <a:pPr marL="457200" lvl="1" indent="0">
              <a:lnSpc>
                <a:spcPct val="80000"/>
              </a:lnSpc>
              <a:buNone/>
              <a:defRPr sz="2400"/>
            </a:pPr>
            <a:r>
              <a:rPr lang="en-GB" dirty="0">
                <a:solidFill>
                  <a:srgbClr val="FF0000"/>
                </a:solidFill>
              </a:rPr>
              <a:t>					</a:t>
            </a:r>
            <a:r>
              <a:rPr lang="en-GB" dirty="0" err="1"/>
              <a:t>cnv</a:t>
            </a:r>
            <a:r>
              <a:rPr lang="en-GB" dirty="0"/>
              <a:t>𝞫</a:t>
            </a:r>
            <a:r>
              <a:rPr lang="en-GB" dirty="0">
                <a:solidFill>
                  <a:srgbClr val="FF0000"/>
                </a:solidFill>
              </a:rPr>
              <a:t>	</a:t>
            </a:r>
            <a:r>
              <a:rPr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202BD-8C2B-0842-81C5-65F7D7DB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eta</a:t>
            </a:r>
            <a:r>
              <a:rPr dirty="0"/>
              <a:t>-conversion</a:t>
            </a:r>
          </a:p>
        </p:txBody>
      </p:sp>
      <p:sp>
        <p:nvSpPr>
          <p:cNvPr id="134" name="Shape 13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defRPr sz="2400"/>
            </a:pPr>
            <a:r>
              <a:rPr lang="en-US" dirty="0"/>
              <a:t>The η-conversion rule is stated below:</a:t>
            </a:r>
          </a:p>
          <a:p>
            <a:pPr>
              <a:lnSpc>
                <a:spcPct val="80000"/>
              </a:lnSpc>
              <a:defRPr sz="2400"/>
            </a:pPr>
            <a:endParaRPr lang="en-GB" dirty="0"/>
          </a:p>
          <a:p>
            <a:pPr marL="0" lvl="1" indent="457200">
              <a:lnSpc>
                <a:spcPct val="80000"/>
              </a:lnSpc>
              <a:buSzTx/>
              <a:buNone/>
              <a:defRPr sz="2400"/>
            </a:pPr>
            <a:r>
              <a:rPr dirty="0"/>
              <a:t>(λx -&gt; Mx)	</a:t>
            </a:r>
            <a:r>
              <a:rPr dirty="0" err="1"/>
              <a:t>cnv</a:t>
            </a:r>
            <a:r>
              <a:rPr dirty="0"/>
              <a:t>𝞰	M</a:t>
            </a:r>
            <a:r>
              <a:rPr lang="en-GB" dirty="0"/>
              <a:t>	</a:t>
            </a:r>
            <a:r>
              <a:rPr dirty="0"/>
              <a:t>provided  x  is not free in  M</a:t>
            </a:r>
          </a:p>
          <a:p>
            <a:pPr>
              <a:lnSpc>
                <a:spcPct val="80000"/>
              </a:lnSpc>
              <a:defRPr sz="2400"/>
            </a:pPr>
            <a:endParaRPr lang="en-GB" dirty="0"/>
          </a:p>
          <a:p>
            <a:pPr>
              <a:defRPr sz="2400"/>
            </a:pPr>
            <a:r>
              <a:rPr dirty="0"/>
              <a:t>This reflects a property of functions called </a:t>
            </a:r>
            <a:r>
              <a:rPr i="1" dirty="0"/>
              <a:t>extensionality. </a:t>
            </a:r>
            <a:br>
              <a:rPr lang="en-GB" i="1" dirty="0"/>
            </a:br>
            <a:r>
              <a:rPr dirty="0"/>
              <a:t>If  </a:t>
            </a:r>
            <a:r>
              <a:rPr i="1" dirty="0" err="1"/>
              <a:t>f</a:t>
            </a:r>
            <a:r>
              <a:rPr i="1" dirty="0" err="1">
                <a:solidFill>
                  <a:srgbClr val="FF0000"/>
                </a:solidFill>
              </a:rPr>
              <a:t>x</a:t>
            </a:r>
            <a:r>
              <a:rPr i="1" dirty="0"/>
              <a:t> </a:t>
            </a:r>
            <a:r>
              <a:rPr lang="en-GB" i="1" dirty="0"/>
              <a:t>=</a:t>
            </a:r>
            <a:r>
              <a:rPr i="1" dirty="0"/>
              <a:t> g</a:t>
            </a:r>
            <a:r>
              <a:rPr i="1" dirty="0">
                <a:solidFill>
                  <a:srgbClr val="FF0000"/>
                </a:solidFill>
              </a:rPr>
              <a:t>x</a:t>
            </a:r>
            <a:r>
              <a:rPr i="1" dirty="0"/>
              <a:t> for </a:t>
            </a:r>
            <a:r>
              <a:rPr i="1" dirty="0">
                <a:solidFill>
                  <a:srgbClr val="FF0000"/>
                </a:solidFill>
              </a:rPr>
              <a:t>all x</a:t>
            </a:r>
            <a:r>
              <a:rPr dirty="0"/>
              <a:t>, then </a:t>
            </a:r>
            <a:r>
              <a:rPr i="1" dirty="0"/>
              <a:t>f</a:t>
            </a:r>
            <a:r>
              <a:rPr lang="en-GB" i="1" dirty="0"/>
              <a:t> </a:t>
            </a:r>
            <a:r>
              <a:rPr i="1" dirty="0"/>
              <a:t>=</a:t>
            </a:r>
            <a:r>
              <a:rPr lang="en-GB" i="1" dirty="0"/>
              <a:t> </a:t>
            </a:r>
            <a:r>
              <a:rPr i="1" dirty="0"/>
              <a:t>g</a:t>
            </a:r>
            <a:r>
              <a:rPr dirty="0"/>
              <a:t>  (</a:t>
            </a:r>
            <a:r>
              <a:rPr i="1" dirty="0"/>
              <a:t>f</a:t>
            </a:r>
            <a:r>
              <a:rPr dirty="0"/>
              <a:t> and </a:t>
            </a:r>
            <a:r>
              <a:rPr i="1" dirty="0"/>
              <a:t>g</a:t>
            </a:r>
            <a:r>
              <a:rPr dirty="0"/>
              <a:t> are the same function)</a:t>
            </a:r>
          </a:p>
          <a:p>
            <a:pPr>
              <a:lnSpc>
                <a:spcPct val="80000"/>
              </a:lnSpc>
              <a:defRPr sz="2400"/>
            </a:pPr>
            <a:endParaRPr lang="en-GB" dirty="0"/>
          </a:p>
          <a:p>
            <a:pPr>
              <a:lnSpc>
                <a:spcPct val="80000"/>
              </a:lnSpc>
              <a:defRPr sz="2400"/>
            </a:pPr>
            <a:r>
              <a:rPr dirty="0"/>
              <a:t>Examples: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(λb -&gt; cb)		</a:t>
            </a:r>
            <a:r>
              <a:rPr lang="en-GB" dirty="0"/>
              <a:t>	</a:t>
            </a:r>
            <a:r>
              <a:rPr dirty="0" err="1"/>
              <a:t>cnv</a:t>
            </a:r>
            <a:r>
              <a:rPr dirty="0"/>
              <a:t>𝞰	c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(λa -&gt; (λb -&gt; cb)a)</a:t>
            </a:r>
            <a:r>
              <a:rPr lang="en-GB" dirty="0"/>
              <a:t>	</a:t>
            </a:r>
            <a:r>
              <a:rPr dirty="0" err="1"/>
              <a:t>cnv</a:t>
            </a:r>
            <a:r>
              <a:rPr dirty="0"/>
              <a:t>𝞰	(λb -&gt; </a:t>
            </a:r>
            <a:r>
              <a:rPr dirty="0" err="1"/>
              <a:t>cb</a:t>
            </a:r>
            <a:r>
              <a:rPr dirty="0"/>
              <a:t>)</a:t>
            </a:r>
            <a:r>
              <a:rPr lang="en-GB" dirty="0"/>
              <a:t>	</a:t>
            </a:r>
            <a:r>
              <a:rPr dirty="0" err="1"/>
              <a:t>cnv</a:t>
            </a:r>
            <a:r>
              <a:rPr dirty="0"/>
              <a:t>𝞰</a:t>
            </a:r>
            <a:r>
              <a:rPr lang="en-GB" dirty="0"/>
              <a:t>	</a:t>
            </a:r>
            <a:r>
              <a:rPr dirty="0"/>
              <a:t>c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  <a:defRPr sz="2400"/>
            </a:pPr>
            <a:r>
              <a:rPr dirty="0"/>
              <a:t>(λa -&gt; (λb -&gt; cb)a)</a:t>
            </a:r>
            <a:r>
              <a:rPr lang="en-GB" dirty="0"/>
              <a:t>	</a:t>
            </a:r>
            <a:r>
              <a:rPr dirty="0" err="1"/>
              <a:t>cnv</a:t>
            </a:r>
            <a:r>
              <a:rPr dirty="0"/>
              <a:t>𝞰</a:t>
            </a:r>
            <a:r>
              <a:rPr lang="en-GB" dirty="0"/>
              <a:t>	</a:t>
            </a:r>
            <a:r>
              <a:rPr dirty="0"/>
              <a:t>(λa -&gt; ca)</a:t>
            </a:r>
            <a:r>
              <a:rPr lang="en-GB" dirty="0"/>
              <a:t>	</a:t>
            </a:r>
            <a:r>
              <a:rPr dirty="0" err="1"/>
              <a:t>cnv</a:t>
            </a:r>
            <a:r>
              <a:rPr dirty="0"/>
              <a:t>𝞰	c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FA6FF4-E51F-A44E-87E8-8A079E19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Lambda syntax in </a:t>
            </a:r>
            <a:r>
              <a:rPr lang="en-GB" dirty="0" err="1"/>
              <a:t>Scala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defRPr sz="2400"/>
            </a:pPr>
            <a:r>
              <a:rPr lang="en-GB" sz="2800" dirty="0"/>
              <a:t>In Scala we do not include the lambda symbol,</a:t>
            </a:r>
            <a:r>
              <a:rPr lang="el-GR" sz="2800" dirty="0"/>
              <a:t> λ</a:t>
            </a:r>
            <a:r>
              <a:rPr lang="en-GB" sz="2800" dirty="0"/>
              <a:t>, when writing a lambda expression</a:t>
            </a:r>
          </a:p>
          <a:p>
            <a:pPr>
              <a:defRPr sz="2400"/>
            </a:pPr>
            <a:endParaRPr lang="en-GB" sz="2800" dirty="0"/>
          </a:p>
          <a:p>
            <a:pPr>
              <a:defRPr sz="2400"/>
            </a:pPr>
            <a:r>
              <a:rPr lang="en-GB" sz="2800" dirty="0"/>
              <a:t>The increment function is written simply as</a:t>
            </a:r>
            <a:br>
              <a:rPr lang="en-GB" sz="2800" dirty="0"/>
            </a:br>
            <a:r>
              <a:rPr lang="en-GB" sz="2800" dirty="0"/>
              <a:t>((n: Int) =&gt; n+1)</a:t>
            </a:r>
            <a:br>
              <a:rPr lang="en-GB" sz="2800" dirty="0"/>
            </a:br>
            <a:endParaRPr lang="en-GB" sz="2800" dirty="0"/>
          </a:p>
          <a:p>
            <a:pPr>
              <a:defRPr sz="2400"/>
            </a:pPr>
            <a:r>
              <a:rPr lang="en-GB" sz="2800" dirty="0"/>
              <a:t>Application, e.g. 			</a:t>
            </a:r>
            <a:r>
              <a:rPr lang="en-GB" sz="2800" dirty="0">
                <a:sym typeface="Helvetica Neue"/>
              </a:rPr>
              <a:t>(</a:t>
            </a:r>
            <a:r>
              <a:rPr lang="el-GR" sz="2800" dirty="0"/>
              <a:t>λ</a:t>
            </a:r>
            <a:r>
              <a:rPr lang="en-GB" sz="2800" dirty="0"/>
              <a:t> n =&gt; n+1)  3,</a:t>
            </a:r>
            <a:br>
              <a:rPr lang="en-GB" sz="2800" dirty="0"/>
            </a:br>
            <a:r>
              <a:rPr lang="en-GB" sz="2800" dirty="0"/>
              <a:t>is written using parentheses:</a:t>
            </a:r>
            <a:br>
              <a:rPr lang="en-GB" sz="2800" dirty="0"/>
            </a:br>
            <a:r>
              <a:rPr lang="en-GB" sz="2800" dirty="0"/>
              <a:t>					((n: Int) =&gt; n+1)(3)</a:t>
            </a:r>
          </a:p>
          <a:p>
            <a:pPr marL="0" indent="0">
              <a:buNone/>
              <a:defRPr sz="2400"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186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Partial application / 1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>
              <a:defRPr sz="2400"/>
            </a:pPr>
            <a:r>
              <a:rPr lang="en-GB" sz="2800" dirty="0"/>
              <a:t>In the lambda calculus we can replace a function that takes a single, structured argument, e.g.</a:t>
            </a:r>
          </a:p>
          <a:p>
            <a:pPr marL="457200" lvl="1" indent="0">
              <a:buNone/>
              <a:defRPr sz="2400"/>
            </a:pPr>
            <a:r>
              <a:rPr lang="en-GB" sz="2800" dirty="0"/>
              <a:t>((</a:t>
            </a:r>
            <a:r>
              <a:rPr lang="en-GB" sz="2800" dirty="0" err="1">
                <a:solidFill>
                  <a:srgbClr val="FF0000"/>
                </a:solidFill>
              </a:rPr>
              <a:t>m,n</a:t>
            </a:r>
            <a:r>
              <a:rPr lang="en-GB" sz="2800" dirty="0"/>
              <a:t>) -&gt; </a:t>
            </a:r>
            <a:r>
              <a:rPr lang="en-GB" sz="2800" dirty="0" err="1"/>
              <a:t>n+m</a:t>
            </a:r>
            <a:r>
              <a:rPr lang="en-GB" sz="2800" dirty="0"/>
              <a:t>) (</a:t>
            </a:r>
            <a:r>
              <a:rPr lang="en-GB" sz="2800" dirty="0">
                <a:solidFill>
                  <a:srgbClr val="FF0000"/>
                </a:solidFill>
              </a:rPr>
              <a:t>2,3</a:t>
            </a:r>
            <a:r>
              <a:rPr lang="en-GB" sz="2800" dirty="0"/>
              <a:t>) = </a:t>
            </a:r>
            <a:r>
              <a:rPr lang="en-GB" sz="2800" dirty="0">
                <a:solidFill>
                  <a:srgbClr val="FF0000"/>
                </a:solidFill>
              </a:rPr>
              <a:t>2</a:t>
            </a:r>
            <a:r>
              <a:rPr lang="en-GB" sz="2800" dirty="0"/>
              <a:t>+</a:t>
            </a:r>
            <a:r>
              <a:rPr lang="en-GB" sz="2800" dirty="0">
                <a:solidFill>
                  <a:srgbClr val="FF0000"/>
                </a:solidFill>
              </a:rPr>
              <a:t>3</a:t>
            </a:r>
            <a:r>
              <a:rPr lang="en-GB" sz="2800" dirty="0"/>
              <a:t> = 5</a:t>
            </a:r>
          </a:p>
          <a:p>
            <a:pPr marL="457200" lvl="1" indent="0">
              <a:buNone/>
              <a:defRPr sz="2400"/>
            </a:pPr>
            <a:endParaRPr lang="en-GB" sz="2800" dirty="0"/>
          </a:p>
          <a:p>
            <a:pPr marL="457200" lvl="1" indent="0">
              <a:buNone/>
              <a:defRPr sz="2400"/>
            </a:pPr>
            <a:r>
              <a:rPr lang="en-GB" sz="2800" dirty="0"/>
              <a:t> with a </a:t>
            </a:r>
            <a:r>
              <a:rPr lang="en-GB" sz="2800" b="1" i="1" dirty="0"/>
              <a:t>curried</a:t>
            </a:r>
            <a:r>
              <a:rPr lang="en-GB" sz="2800" b="1" dirty="0"/>
              <a:t> </a:t>
            </a:r>
            <a:r>
              <a:rPr lang="en-GB" sz="2800" b="1" i="1" dirty="0"/>
              <a:t>function</a:t>
            </a:r>
            <a:r>
              <a:rPr lang="en-GB" sz="2800" dirty="0"/>
              <a:t>:</a:t>
            </a:r>
          </a:p>
          <a:p>
            <a:pPr>
              <a:defRPr sz="2400"/>
            </a:pPr>
            <a:r>
              <a:rPr lang="en-GB" sz="2800" dirty="0"/>
              <a:t>(m -&gt; (n -&gt; </a:t>
            </a:r>
            <a:r>
              <a:rPr lang="en-GB" sz="2800" dirty="0" err="1"/>
              <a:t>n+m</a:t>
            </a:r>
            <a:r>
              <a:rPr lang="en-GB" sz="2800" dirty="0"/>
              <a:t>))			“the addition function”</a:t>
            </a:r>
          </a:p>
          <a:p>
            <a:pPr>
              <a:defRPr sz="2400"/>
            </a:pPr>
            <a:r>
              <a:rPr lang="en-GB" sz="2800" dirty="0"/>
              <a:t>(m -&gt; (n -&gt; </a:t>
            </a:r>
            <a:r>
              <a:rPr lang="en-GB" sz="2800" dirty="0" err="1"/>
              <a:t>n+m</a:t>
            </a:r>
            <a:r>
              <a:rPr lang="en-GB" sz="2800" dirty="0"/>
              <a:t>))  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br>
              <a:rPr lang="en-GB" sz="2800" dirty="0"/>
            </a:br>
            <a:r>
              <a:rPr lang="en-GB" sz="2800" dirty="0"/>
              <a:t>=        (n -&gt; n+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/>
              <a:t>)			“the increment function”</a:t>
            </a:r>
          </a:p>
          <a:p>
            <a:pPr>
              <a:defRPr sz="2400"/>
            </a:pPr>
            <a:r>
              <a:rPr lang="en-GB" sz="2800" dirty="0"/>
              <a:t>(m -&gt; (n -&gt; </a:t>
            </a:r>
            <a:r>
              <a:rPr lang="en-GB" sz="2800" dirty="0" err="1"/>
              <a:t>n+m</a:t>
            </a:r>
            <a:r>
              <a:rPr lang="en-GB" sz="2800" dirty="0"/>
              <a:t>))  (</a:t>
            </a:r>
            <a:r>
              <a:rPr lang="en-GB" sz="2800" dirty="0">
                <a:solidFill>
                  <a:srgbClr val="FF0000"/>
                </a:solidFill>
              </a:rPr>
              <a:t>-1</a:t>
            </a:r>
            <a:r>
              <a:rPr lang="en-GB" sz="2800" dirty="0"/>
              <a:t>)</a:t>
            </a:r>
            <a:br>
              <a:rPr lang="en-GB" sz="2800" dirty="0"/>
            </a:br>
            <a:r>
              <a:rPr lang="en-GB" sz="2800" dirty="0"/>
              <a:t>=        (n -&gt; n-</a:t>
            </a:r>
            <a:r>
              <a:rPr lang="en-GB" sz="2800" dirty="0">
                <a:solidFill>
                  <a:srgbClr val="FF0000"/>
                </a:solidFill>
              </a:rPr>
              <a:t>1</a:t>
            </a:r>
            <a:r>
              <a:rPr lang="en-GB" sz="2800" dirty="0"/>
              <a:t>)			“the decrement function”</a:t>
            </a:r>
          </a:p>
          <a:p>
            <a:pPr marL="0" indent="0">
              <a:buNone/>
              <a:defRPr sz="2400"/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47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983</TotalTime>
  <Words>1906</Words>
  <Application>Microsoft Office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Helvetica Neue</vt:lpstr>
      <vt:lpstr>Symbol</vt:lpstr>
      <vt:lpstr>Gallery</vt:lpstr>
      <vt:lpstr>1_Gallery</vt:lpstr>
      <vt:lpstr>Background theory</vt:lpstr>
      <vt:lpstr>The Lambda Calculus - Syntax</vt:lpstr>
      <vt:lpstr>Lambda example</vt:lpstr>
      <vt:lpstr>Conversion Rules</vt:lpstr>
      <vt:lpstr>αlpha-conversion</vt:lpstr>
      <vt:lpstr>beta-conversion</vt:lpstr>
      <vt:lpstr>eta-conversion</vt:lpstr>
      <vt:lpstr>Lambda syntax in Scala</vt:lpstr>
      <vt:lpstr>Partial application / 1</vt:lpstr>
      <vt:lpstr>Partial application / 2</vt:lpstr>
      <vt:lpstr>Examples</vt:lpstr>
      <vt:lpstr>Quiz</vt:lpstr>
      <vt:lpstr>Quiz – answers 1</vt:lpstr>
      <vt:lpstr>Quiz – answers 2</vt:lpstr>
      <vt:lpstr>Quiz – answers 3</vt:lpstr>
      <vt:lpstr>Quiz – answers 4</vt:lpstr>
      <vt:lpstr>Quiz – answers 5</vt:lpstr>
      <vt:lpstr>Quiz – answers 6</vt:lpstr>
      <vt:lpstr>Using lambdas in programming languages</vt:lpstr>
      <vt:lpstr>Using lambdas in Scala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Smallwood</cp:lastModifiedBy>
  <cp:revision>92</cp:revision>
  <dcterms:modified xsi:type="dcterms:W3CDTF">2021-01-24T17:36:49Z</dcterms:modified>
</cp:coreProperties>
</file>