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7" r:id="rId1"/>
  </p:sldMasterIdLst>
  <p:notesMasterIdLst>
    <p:notesMasterId r:id="rId9"/>
  </p:notesMasterIdLst>
  <p:sldIdLst>
    <p:sldId id="373" r:id="rId2"/>
    <p:sldId id="374" r:id="rId3"/>
    <p:sldId id="377" r:id="rId4"/>
    <p:sldId id="375" r:id="rId5"/>
    <p:sldId id="378" r:id="rId6"/>
    <p:sldId id="376" r:id="rId7"/>
    <p:sldId id="37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8" autoAdjust="0"/>
    <p:restoredTop sz="94737" autoAdjust="0"/>
  </p:normalViewPr>
  <p:slideViewPr>
    <p:cSldViewPr snapToGrid="0" snapToObjects="1">
      <p:cViewPr varScale="1">
        <p:scale>
          <a:sx n="131" d="100"/>
          <a:sy n="131" d="100"/>
        </p:scale>
        <p:origin x="20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864311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89387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77476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14131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50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94722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25513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07801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06779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51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32327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87610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9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Peano’s</a:t>
            </a:r>
            <a:r>
              <a:rPr lang="en-GB" dirty="0"/>
              <a:t>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sealed abstract class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Num</a:t>
            </a:r>
            <a:br>
              <a:rPr lang="en-US" sz="1800" dirty="0"/>
            </a:br>
            <a:r>
              <a:rPr lang="en-US" sz="1800" b="1" dirty="0"/>
              <a:t>case object </a:t>
            </a:r>
            <a:r>
              <a:rPr lang="en-US" sz="1800" dirty="0">
                <a:solidFill>
                  <a:srgbClr val="C00000"/>
                </a:solidFill>
              </a:rPr>
              <a:t>Zero</a:t>
            </a:r>
            <a:r>
              <a:rPr lang="en-US" sz="1800" dirty="0"/>
              <a:t> </a:t>
            </a:r>
            <a:r>
              <a:rPr lang="en-US" sz="1800" b="1" dirty="0"/>
              <a:t>extends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Num</a:t>
            </a:r>
            <a:br>
              <a:rPr lang="en-US" sz="1800" dirty="0"/>
            </a:br>
            <a:r>
              <a:rPr lang="en-US" sz="1800" b="1" dirty="0"/>
              <a:t>case class </a:t>
            </a:r>
            <a:r>
              <a:rPr lang="en-US" sz="1800" dirty="0" err="1">
                <a:solidFill>
                  <a:srgbClr val="C00000"/>
                </a:solidFill>
              </a:rPr>
              <a:t>Succ</a:t>
            </a:r>
            <a:r>
              <a:rPr lang="en-US" sz="1800" dirty="0"/>
              <a:t>(n: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Num</a:t>
            </a:r>
            <a:r>
              <a:rPr lang="en-US" sz="1800" dirty="0"/>
              <a:t>) </a:t>
            </a:r>
            <a:r>
              <a:rPr lang="en-US" sz="1800" b="1" dirty="0"/>
              <a:t>extends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Num</a:t>
            </a:r>
          </a:p>
          <a:p>
            <a:pPr marL="0" indent="0">
              <a:buNone/>
            </a:pPr>
            <a:r>
              <a:rPr lang="en-US" sz="1800" b="1" dirty="0" err="1"/>
              <a:t>val</a:t>
            </a:r>
            <a:r>
              <a:rPr lang="en-US" sz="1800" dirty="0"/>
              <a:t> zero	= Zero</a:t>
            </a:r>
          </a:p>
          <a:p>
            <a:pPr marL="0" indent="0">
              <a:buNone/>
            </a:pPr>
            <a:r>
              <a:rPr lang="en-US" sz="1800" b="1" dirty="0" err="1"/>
              <a:t>val</a:t>
            </a:r>
            <a:r>
              <a:rPr lang="en-US" sz="1800" dirty="0"/>
              <a:t> one	= </a:t>
            </a:r>
            <a:r>
              <a:rPr lang="en-US" sz="1800" dirty="0" err="1"/>
              <a:t>Succ</a:t>
            </a:r>
            <a:r>
              <a:rPr lang="en-US" sz="1800" dirty="0"/>
              <a:t>(Zero)</a:t>
            </a:r>
          </a:p>
          <a:p>
            <a:pPr marL="0" indent="0">
              <a:buNone/>
            </a:pPr>
            <a:r>
              <a:rPr lang="en-US" sz="1800" b="1" dirty="0" err="1"/>
              <a:t>val</a:t>
            </a:r>
            <a:r>
              <a:rPr lang="en-US" sz="1800" dirty="0"/>
              <a:t> two	= </a:t>
            </a:r>
            <a:r>
              <a:rPr lang="en-US" sz="1800" dirty="0" err="1"/>
              <a:t>Succ</a:t>
            </a:r>
            <a:r>
              <a:rPr lang="en-US" sz="1800" dirty="0"/>
              <a:t>(</a:t>
            </a:r>
            <a:r>
              <a:rPr lang="en-US" sz="1800" dirty="0" err="1"/>
              <a:t>Succ</a:t>
            </a:r>
            <a:r>
              <a:rPr lang="en-US" sz="1800" dirty="0"/>
              <a:t>(Zero))</a:t>
            </a:r>
          </a:p>
          <a:p>
            <a:pPr marL="0" indent="0">
              <a:buNone/>
            </a:pPr>
            <a:r>
              <a:rPr lang="en-US" sz="1800" b="1" dirty="0" err="1"/>
              <a:t>val</a:t>
            </a:r>
            <a:r>
              <a:rPr lang="en-US" sz="1800" dirty="0"/>
              <a:t> three	= </a:t>
            </a:r>
            <a:r>
              <a:rPr lang="en-US" sz="1800" dirty="0" err="1"/>
              <a:t>Succ</a:t>
            </a:r>
            <a:r>
              <a:rPr lang="en-US" sz="1800" dirty="0"/>
              <a:t>(</a:t>
            </a:r>
            <a:r>
              <a:rPr lang="en-US" sz="1800" dirty="0" err="1"/>
              <a:t>Succ</a:t>
            </a:r>
            <a:r>
              <a:rPr lang="en-US" sz="1800" dirty="0"/>
              <a:t>(</a:t>
            </a:r>
            <a:r>
              <a:rPr lang="en-US" sz="1800" dirty="0" err="1"/>
              <a:t>Succ</a:t>
            </a:r>
            <a:r>
              <a:rPr lang="en-US" sz="1800" dirty="0"/>
              <a:t>(Zero)))</a:t>
            </a:r>
          </a:p>
          <a:p>
            <a:pPr marL="0" indent="0">
              <a:buNone/>
            </a:pPr>
            <a:r>
              <a:rPr lang="en-US" sz="1800" b="1" dirty="0" err="1"/>
              <a:t>val</a:t>
            </a:r>
            <a:r>
              <a:rPr lang="en-US" sz="1800" dirty="0"/>
              <a:t> four	= </a:t>
            </a:r>
            <a:r>
              <a:rPr lang="en-US" sz="1800" dirty="0" err="1"/>
              <a:t>Succ</a:t>
            </a:r>
            <a:r>
              <a:rPr lang="en-US" sz="1800" dirty="0"/>
              <a:t>(</a:t>
            </a:r>
            <a:r>
              <a:rPr lang="en-US" sz="1800" dirty="0" err="1"/>
              <a:t>Succ</a:t>
            </a:r>
            <a:r>
              <a:rPr lang="en-US" sz="1800" dirty="0"/>
              <a:t>(</a:t>
            </a:r>
            <a:r>
              <a:rPr lang="en-US" sz="1800" dirty="0" err="1"/>
              <a:t>Succ</a:t>
            </a:r>
            <a:r>
              <a:rPr lang="en-US" sz="1800" dirty="0"/>
              <a:t>(</a:t>
            </a:r>
            <a:r>
              <a:rPr lang="en-US" sz="1800" dirty="0" err="1"/>
              <a:t>Succ</a:t>
            </a:r>
            <a:r>
              <a:rPr lang="en-US" sz="1800" dirty="0"/>
              <a:t>(Zero))))</a:t>
            </a: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2AD966-F686-4F9F-812C-B4C0DF04FF9A}"/>
              </a:ext>
            </a:extLst>
          </p:cNvPr>
          <p:cNvSpPr/>
          <p:nvPr/>
        </p:nvSpPr>
        <p:spPr>
          <a:xfrm>
            <a:off x="6161302" y="1915524"/>
            <a:ext cx="1319132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9010B2-02C5-40F5-9A7D-BF5A31C00E5D}"/>
              </a:ext>
            </a:extLst>
          </p:cNvPr>
          <p:cNvSpPr/>
          <p:nvPr/>
        </p:nvSpPr>
        <p:spPr>
          <a:xfrm>
            <a:off x="5303563" y="3935577"/>
            <a:ext cx="131913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Zero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D384BB-CD18-44EC-B4AC-5D6FA1FBF27F}"/>
              </a:ext>
            </a:extLst>
          </p:cNvPr>
          <p:cNvSpPr/>
          <p:nvPr/>
        </p:nvSpPr>
        <p:spPr>
          <a:xfrm>
            <a:off x="7061607" y="3935577"/>
            <a:ext cx="131913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Succ</a:t>
            </a:r>
            <a:r>
              <a:rPr lang="en-GB" dirty="0"/>
              <a:t>(</a:t>
            </a:r>
            <a:r>
              <a:rPr lang="en-GB" dirty="0" err="1"/>
              <a:t>Num</a:t>
            </a:r>
            <a:r>
              <a:rPr lang="en-GB" dirty="0"/>
              <a:t>)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80670EB-8B42-45E8-91D6-9D5EF0364970}"/>
              </a:ext>
            </a:extLst>
          </p:cNvPr>
          <p:cNvCxnSpPr>
            <a:stCxn id="10" idx="0"/>
          </p:cNvCxnSpPr>
          <p:nvPr/>
        </p:nvCxnSpPr>
        <p:spPr>
          <a:xfrm rot="5400000" flipH="1" flipV="1">
            <a:off x="5847699" y="2970386"/>
            <a:ext cx="1080623" cy="84976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CE4F8ED-418A-4C24-8298-8EBFE49D23D1}"/>
              </a:ext>
            </a:extLst>
          </p:cNvPr>
          <p:cNvCxnSpPr>
            <a:stCxn id="11" idx="0"/>
          </p:cNvCxnSpPr>
          <p:nvPr/>
        </p:nvCxnSpPr>
        <p:spPr>
          <a:xfrm rot="16200000" flipV="1">
            <a:off x="6946870" y="3161272"/>
            <a:ext cx="540311" cy="1008299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4B2DB5F6-5785-4BDF-A4EB-6CBFFD087071}"/>
              </a:ext>
            </a:extLst>
          </p:cNvPr>
          <p:cNvSpPr/>
          <p:nvPr/>
        </p:nvSpPr>
        <p:spPr>
          <a:xfrm>
            <a:off x="6692190" y="2829924"/>
            <a:ext cx="241401" cy="2371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4098F624-7BF2-4756-85A9-FBDE3AA86EF9}"/>
              </a:ext>
            </a:extLst>
          </p:cNvPr>
          <p:cNvSpPr/>
          <p:nvPr/>
        </p:nvSpPr>
        <p:spPr>
          <a:xfrm>
            <a:off x="8384765" y="4213555"/>
            <a:ext cx="344706" cy="3064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BD9AB49-003B-4F4C-B135-D0804D551EB9}"/>
              </a:ext>
            </a:extLst>
          </p:cNvPr>
          <p:cNvCxnSpPr>
            <a:stCxn id="22" idx="0"/>
            <a:endCxn id="9" idx="3"/>
          </p:cNvCxnSpPr>
          <p:nvPr/>
        </p:nvCxnSpPr>
        <p:spPr>
          <a:xfrm rot="16200000" flipV="1">
            <a:off x="7098361" y="2754798"/>
            <a:ext cx="1840831" cy="1076684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95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20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Peano’s</a:t>
            </a:r>
            <a:r>
              <a:rPr lang="en-GB" dirty="0"/>
              <a:t> numbers: increment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sealed abstract class</a:t>
            </a:r>
            <a:r>
              <a:rPr lang="en-US" sz="1800" dirty="0"/>
              <a:t> Num</a:t>
            </a:r>
            <a:br>
              <a:rPr lang="en-US" sz="1800" dirty="0"/>
            </a:br>
            <a:r>
              <a:rPr lang="en-US" sz="1800" b="1" dirty="0"/>
              <a:t>case object </a:t>
            </a:r>
            <a:r>
              <a:rPr lang="en-US" sz="1800" dirty="0"/>
              <a:t>Zero </a:t>
            </a:r>
            <a:r>
              <a:rPr lang="en-US" sz="1800" b="1" dirty="0"/>
              <a:t>extends</a:t>
            </a:r>
            <a:r>
              <a:rPr lang="en-US" sz="1800" dirty="0"/>
              <a:t> Num</a:t>
            </a:r>
            <a:br>
              <a:rPr lang="en-US" sz="1800" dirty="0"/>
            </a:br>
            <a:r>
              <a:rPr lang="en-US" sz="1800" b="1" dirty="0"/>
              <a:t>case class </a:t>
            </a:r>
            <a:r>
              <a:rPr lang="en-US" sz="1800" dirty="0" err="1"/>
              <a:t>Succ</a:t>
            </a:r>
            <a:r>
              <a:rPr lang="en-US" sz="1800" dirty="0"/>
              <a:t>(n: Num) </a:t>
            </a:r>
            <a:r>
              <a:rPr lang="en-US" sz="1800" b="1" dirty="0"/>
              <a:t>extends</a:t>
            </a:r>
            <a:r>
              <a:rPr lang="en-US" sz="1800" dirty="0"/>
              <a:t> Num</a:t>
            </a:r>
          </a:p>
          <a:p>
            <a:pPr marL="0" indent="0">
              <a:buNone/>
            </a:pPr>
            <a:r>
              <a:rPr lang="en-US" sz="1800" b="1" dirty="0"/>
              <a:t>def</a:t>
            </a:r>
            <a:r>
              <a:rPr lang="en-US" sz="1800" dirty="0"/>
              <a:t> </a:t>
            </a:r>
            <a:r>
              <a:rPr lang="en-US" sz="1800" dirty="0" err="1"/>
              <a:t>incr</a:t>
            </a:r>
            <a:r>
              <a:rPr lang="en-US" sz="1800" dirty="0"/>
              <a:t>(n: Num): Num = </a:t>
            </a:r>
            <a:r>
              <a:rPr lang="en-US" sz="1800" dirty="0" err="1"/>
              <a:t>Succ</a:t>
            </a:r>
            <a:r>
              <a:rPr lang="en-US" sz="1800" dirty="0"/>
              <a:t>(n)</a:t>
            </a:r>
          </a:p>
          <a:p>
            <a:pPr marL="0" indent="0">
              <a:buNone/>
            </a:pPr>
            <a:r>
              <a:rPr lang="en-GB" sz="1800" dirty="0" err="1"/>
              <a:t>incr</a:t>
            </a:r>
            <a:r>
              <a:rPr lang="en-GB" sz="1800" dirty="0"/>
              <a:t>(one)</a:t>
            </a:r>
          </a:p>
          <a:p>
            <a:pPr marL="0" indent="0">
              <a:buNone/>
            </a:pPr>
            <a:r>
              <a:rPr lang="en-GB" sz="1800" dirty="0"/>
              <a:t>= </a:t>
            </a:r>
            <a:r>
              <a:rPr lang="en-GB" sz="1800" dirty="0" err="1"/>
              <a:t>incr</a:t>
            </a:r>
            <a:r>
              <a:rPr lang="en-GB" sz="1800" dirty="0"/>
              <a:t>(</a:t>
            </a:r>
            <a:r>
              <a:rPr lang="en-GB" sz="1800" dirty="0" err="1"/>
              <a:t>Succ</a:t>
            </a:r>
            <a:r>
              <a:rPr lang="en-GB" sz="1800" dirty="0"/>
              <a:t>(Zero))</a:t>
            </a:r>
          </a:p>
          <a:p>
            <a:pPr marL="0" indent="0">
              <a:buNone/>
            </a:pPr>
            <a:r>
              <a:rPr lang="en-GB" sz="1800" dirty="0"/>
              <a:t>= </a:t>
            </a:r>
            <a:r>
              <a:rPr lang="en-GB" sz="1800" dirty="0" err="1"/>
              <a:t>Succ</a:t>
            </a:r>
            <a:r>
              <a:rPr lang="en-GB" sz="1800" dirty="0"/>
              <a:t>(</a:t>
            </a:r>
            <a:r>
              <a:rPr lang="en-GB" sz="1800" dirty="0" err="1"/>
              <a:t>Succ</a:t>
            </a:r>
            <a:r>
              <a:rPr lang="en-GB" sz="1800" dirty="0"/>
              <a:t>(Zero))</a:t>
            </a:r>
          </a:p>
          <a:p>
            <a:pPr marL="0" indent="0">
              <a:buNone/>
            </a:pPr>
            <a:r>
              <a:rPr lang="en-GB" sz="1800" dirty="0"/>
              <a:t>{ = two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50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Peano’s</a:t>
            </a:r>
            <a:r>
              <a:rPr lang="en-GB" dirty="0"/>
              <a:t> numbers: increment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/>
          </a:bodyPr>
          <a:lstStyle/>
          <a:p>
            <a:r>
              <a:rPr lang="en-GB" sz="1800" dirty="0"/>
              <a:t>Similarly</a:t>
            </a:r>
            <a:br>
              <a:rPr lang="en-GB" sz="1800" dirty="0"/>
            </a:br>
            <a:r>
              <a:rPr lang="en-GB" sz="1800" dirty="0" err="1"/>
              <a:t>incr</a:t>
            </a:r>
            <a:r>
              <a:rPr lang="en-GB" sz="1800" dirty="0"/>
              <a:t>(two)</a:t>
            </a:r>
            <a:br>
              <a:rPr lang="en-GB" sz="1800" dirty="0"/>
            </a:br>
            <a:r>
              <a:rPr lang="en-GB" sz="1800" dirty="0"/>
              <a:t>= </a:t>
            </a:r>
            <a:r>
              <a:rPr lang="en-GB" sz="1800" dirty="0" err="1"/>
              <a:t>Succ</a:t>
            </a:r>
            <a:r>
              <a:rPr lang="en-GB" sz="1800" dirty="0"/>
              <a:t>(</a:t>
            </a:r>
            <a:r>
              <a:rPr lang="en-GB" sz="1800" dirty="0" err="1"/>
              <a:t>Succ</a:t>
            </a:r>
            <a:r>
              <a:rPr lang="en-GB" sz="1800" dirty="0"/>
              <a:t>(</a:t>
            </a:r>
            <a:r>
              <a:rPr lang="en-GB" sz="1800" dirty="0" err="1"/>
              <a:t>Succ</a:t>
            </a:r>
            <a:r>
              <a:rPr lang="en-GB" sz="1800" dirty="0"/>
              <a:t>(Zero)))</a:t>
            </a:r>
            <a:br>
              <a:rPr lang="en-GB" sz="1800" dirty="0"/>
            </a:br>
            <a:r>
              <a:rPr lang="en-GB" sz="1800" dirty="0"/>
              <a:t>{ = three }</a:t>
            </a:r>
          </a:p>
          <a:p>
            <a:r>
              <a:rPr lang="en-GB" sz="1800" dirty="0"/>
              <a:t>And…</a:t>
            </a:r>
            <a:br>
              <a:rPr lang="en-GB" sz="1800" dirty="0"/>
            </a:br>
            <a:r>
              <a:rPr lang="en-GB" sz="1800" dirty="0" err="1"/>
              <a:t>incr</a:t>
            </a:r>
            <a:r>
              <a:rPr lang="en-GB" sz="1800" dirty="0"/>
              <a:t>(three)</a:t>
            </a:r>
            <a:br>
              <a:rPr lang="en-GB" sz="1800" dirty="0"/>
            </a:br>
            <a:r>
              <a:rPr lang="en-GB" sz="1800" dirty="0"/>
              <a:t>= </a:t>
            </a:r>
            <a:r>
              <a:rPr lang="en-GB" sz="1800" dirty="0" err="1"/>
              <a:t>incr</a:t>
            </a:r>
            <a:r>
              <a:rPr lang="en-GB" sz="1800" dirty="0"/>
              <a:t>(</a:t>
            </a:r>
            <a:r>
              <a:rPr lang="en-GB" sz="1800" dirty="0" err="1"/>
              <a:t>Succ</a:t>
            </a:r>
            <a:r>
              <a:rPr lang="en-GB" sz="1800" dirty="0"/>
              <a:t>(</a:t>
            </a:r>
            <a:r>
              <a:rPr lang="en-GB" sz="1800" dirty="0" err="1"/>
              <a:t>Succ</a:t>
            </a:r>
            <a:r>
              <a:rPr lang="en-GB" sz="1800" dirty="0"/>
              <a:t>(</a:t>
            </a:r>
            <a:r>
              <a:rPr lang="en-GB" sz="1800" dirty="0" err="1"/>
              <a:t>Succ</a:t>
            </a:r>
            <a:r>
              <a:rPr lang="en-GB" sz="1800" dirty="0"/>
              <a:t>(Zero))))</a:t>
            </a:r>
            <a:br>
              <a:rPr lang="en-GB" sz="1800" dirty="0"/>
            </a:br>
            <a:r>
              <a:rPr lang="en-GB" sz="1800" dirty="0"/>
              <a:t>= </a:t>
            </a:r>
            <a:r>
              <a:rPr lang="en-GB" sz="1800" dirty="0" err="1"/>
              <a:t>Succ</a:t>
            </a:r>
            <a:r>
              <a:rPr lang="en-GB" sz="1800" dirty="0"/>
              <a:t>(</a:t>
            </a:r>
            <a:r>
              <a:rPr lang="en-GB" sz="1800" dirty="0" err="1"/>
              <a:t>Succ</a:t>
            </a:r>
            <a:r>
              <a:rPr lang="en-GB" sz="1800" dirty="0"/>
              <a:t>(</a:t>
            </a:r>
            <a:r>
              <a:rPr lang="en-GB" sz="1800" dirty="0" err="1"/>
              <a:t>Succ</a:t>
            </a:r>
            <a:r>
              <a:rPr lang="en-GB" sz="1800" dirty="0"/>
              <a:t>(</a:t>
            </a:r>
            <a:r>
              <a:rPr lang="en-GB" sz="1800" dirty="0" err="1"/>
              <a:t>Succ</a:t>
            </a:r>
            <a:r>
              <a:rPr lang="en-GB" sz="1800" dirty="0"/>
              <a:t>(Zero))))</a:t>
            </a:r>
            <a:br>
              <a:rPr lang="en-GB" sz="1800" dirty="0"/>
            </a:br>
            <a:r>
              <a:rPr lang="en-GB" sz="1800" dirty="0"/>
              <a:t>{ = four }</a:t>
            </a:r>
          </a:p>
          <a:p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20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Peano’s</a:t>
            </a:r>
            <a:r>
              <a:rPr lang="en-GB" dirty="0"/>
              <a:t> numbers: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b="1" dirty="0"/>
              <a:t>def</a:t>
            </a:r>
            <a:r>
              <a:rPr lang="en-GB" sz="1800" dirty="0"/>
              <a:t> </a:t>
            </a:r>
            <a:r>
              <a:rPr lang="en-GB" sz="1800" dirty="0" err="1"/>
              <a:t>toInt</a:t>
            </a:r>
            <a:r>
              <a:rPr lang="en-GB" sz="1800" dirty="0"/>
              <a:t>(n: </a:t>
            </a:r>
            <a:r>
              <a:rPr lang="en-GB" sz="1800" dirty="0" err="1"/>
              <a:t>Num</a:t>
            </a:r>
            <a:r>
              <a:rPr lang="en-GB" sz="1800" dirty="0"/>
              <a:t>): Int = n </a:t>
            </a:r>
            <a:r>
              <a:rPr lang="en-GB" sz="1800" b="1" dirty="0"/>
              <a:t>match</a:t>
            </a:r>
            <a:r>
              <a:rPr lang="en-GB" sz="1800" dirty="0"/>
              <a:t> {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b="1" dirty="0"/>
              <a:t>case</a:t>
            </a:r>
            <a:r>
              <a:rPr lang="en-GB" sz="1800" dirty="0"/>
              <a:t> </a:t>
            </a:r>
            <a:r>
              <a:rPr lang="en-GB" sz="1800" dirty="0">
                <a:solidFill>
                  <a:srgbClr val="7030A0"/>
                </a:solidFill>
              </a:rPr>
              <a:t>Zero</a:t>
            </a:r>
            <a:r>
              <a:rPr lang="en-GB" sz="1800" dirty="0"/>
              <a:t> </a:t>
            </a:r>
            <a:r>
              <a:rPr lang="en-GB" sz="1800" b="1" dirty="0"/>
              <a:t>=&gt;</a:t>
            </a:r>
            <a:r>
              <a:rPr lang="en-GB" sz="1800" dirty="0"/>
              <a:t> 0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b="1" dirty="0"/>
              <a:t>case</a:t>
            </a:r>
            <a:r>
              <a:rPr lang="en-GB" sz="1800" dirty="0"/>
              <a:t> </a:t>
            </a:r>
            <a:r>
              <a:rPr lang="en-GB" sz="1800" dirty="0" err="1">
                <a:solidFill>
                  <a:srgbClr val="7030A0"/>
                </a:solidFill>
              </a:rPr>
              <a:t>Succ</a:t>
            </a:r>
            <a:r>
              <a:rPr lang="en-GB" sz="1800" dirty="0"/>
              <a:t>(</a:t>
            </a:r>
            <a:r>
              <a:rPr lang="en-GB" sz="1800" dirty="0">
                <a:solidFill>
                  <a:srgbClr val="FF0000"/>
                </a:solidFill>
              </a:rPr>
              <a:t>m</a:t>
            </a:r>
            <a:r>
              <a:rPr lang="en-GB" sz="1800" dirty="0"/>
              <a:t>) </a:t>
            </a:r>
            <a:r>
              <a:rPr lang="en-GB" sz="1800" b="1" dirty="0"/>
              <a:t>=&gt;</a:t>
            </a:r>
            <a:r>
              <a:rPr lang="en-GB" sz="1800" dirty="0"/>
              <a:t> 1 + </a:t>
            </a:r>
            <a:r>
              <a:rPr lang="en-GB" sz="1800" dirty="0" err="1"/>
              <a:t>toInt</a:t>
            </a:r>
            <a:r>
              <a:rPr lang="en-GB" sz="1800" dirty="0"/>
              <a:t>(m)</a:t>
            </a:r>
            <a:br>
              <a:rPr lang="en-GB" sz="1800" dirty="0"/>
            </a:br>
            <a:r>
              <a:rPr lang="en-GB" sz="1800" dirty="0"/>
              <a:t>}</a:t>
            </a:r>
          </a:p>
          <a:p>
            <a:pPr marL="0" indent="0">
              <a:buNone/>
            </a:pPr>
            <a:r>
              <a:rPr lang="en-GB" sz="1800" dirty="0" err="1"/>
              <a:t>toInt</a:t>
            </a:r>
            <a:r>
              <a:rPr lang="en-GB" sz="1800" dirty="0"/>
              <a:t>(two)</a:t>
            </a:r>
          </a:p>
          <a:p>
            <a:pPr marL="0" indent="0">
              <a:buNone/>
            </a:pPr>
            <a:r>
              <a:rPr lang="en-GB" sz="1800" dirty="0"/>
              <a:t>= </a:t>
            </a:r>
            <a:r>
              <a:rPr lang="en-GB" sz="1800" dirty="0" err="1"/>
              <a:t>toInt</a:t>
            </a:r>
            <a:r>
              <a:rPr lang="en-GB" sz="1800" dirty="0"/>
              <a:t>(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</a:rPr>
              <a:t>n = </a:t>
            </a:r>
            <a:r>
              <a:rPr lang="en-GB" sz="1800" dirty="0" err="1">
                <a:solidFill>
                  <a:srgbClr val="7030A0"/>
                </a:solidFill>
              </a:rPr>
              <a:t>Succ</a:t>
            </a:r>
            <a:r>
              <a:rPr lang="en-GB" sz="1800" dirty="0"/>
              <a:t>(</a:t>
            </a:r>
            <a:r>
              <a:rPr lang="en-GB" sz="1800" dirty="0" err="1">
                <a:solidFill>
                  <a:srgbClr val="FF0000"/>
                </a:solidFill>
              </a:rPr>
              <a:t>Succ</a:t>
            </a:r>
            <a:r>
              <a:rPr lang="en-GB" sz="1800" dirty="0">
                <a:solidFill>
                  <a:srgbClr val="FF0000"/>
                </a:solidFill>
              </a:rPr>
              <a:t>(Zero)</a:t>
            </a:r>
            <a:r>
              <a:rPr lang="en-GB" sz="1800" dirty="0"/>
              <a:t>))</a:t>
            </a:r>
          </a:p>
          <a:p>
            <a:pPr marL="0" indent="0">
              <a:buNone/>
            </a:pPr>
            <a:r>
              <a:rPr lang="en-GB" sz="1800" dirty="0"/>
              <a:t>= 1 + </a:t>
            </a:r>
            <a:r>
              <a:rPr lang="en-GB" sz="1800" dirty="0" err="1"/>
              <a:t>toInt</a:t>
            </a:r>
            <a:r>
              <a:rPr lang="en-GB" sz="1800" dirty="0"/>
              <a:t>(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</a:rPr>
              <a:t>n = </a:t>
            </a:r>
            <a:r>
              <a:rPr lang="en-GB" sz="1800" dirty="0" err="1">
                <a:solidFill>
                  <a:srgbClr val="7030A0"/>
                </a:solidFill>
              </a:rPr>
              <a:t>Succ</a:t>
            </a:r>
            <a:r>
              <a:rPr lang="en-GB" sz="1800" dirty="0">
                <a:solidFill>
                  <a:srgbClr val="FF0000"/>
                </a:solidFill>
              </a:rPr>
              <a:t>(Zero)</a:t>
            </a:r>
            <a:r>
              <a:rPr lang="en-GB" sz="1800" dirty="0"/>
              <a:t>)</a:t>
            </a:r>
          </a:p>
          <a:p>
            <a:pPr marL="0" indent="0">
              <a:buNone/>
            </a:pPr>
            <a:r>
              <a:rPr lang="en-GB" sz="1800" dirty="0"/>
              <a:t>= 1 + (1 + </a:t>
            </a:r>
            <a:r>
              <a:rPr lang="en-GB" sz="1800" dirty="0" err="1"/>
              <a:t>toInt</a:t>
            </a:r>
            <a:r>
              <a:rPr lang="en-GB" sz="1800" dirty="0"/>
              <a:t>(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</a:rPr>
              <a:t>n = </a:t>
            </a:r>
            <a:r>
              <a:rPr lang="en-GB" sz="1800" dirty="0">
                <a:solidFill>
                  <a:srgbClr val="7030A0"/>
                </a:solidFill>
              </a:rPr>
              <a:t>Zero</a:t>
            </a:r>
            <a:r>
              <a:rPr lang="en-GB" sz="1800" dirty="0"/>
              <a:t>))</a:t>
            </a:r>
          </a:p>
          <a:p>
            <a:pPr marL="0" indent="0">
              <a:buNone/>
            </a:pPr>
            <a:r>
              <a:rPr lang="en-GB" sz="1800" dirty="0"/>
              <a:t>= 1 + (1 + 0)</a:t>
            </a:r>
          </a:p>
          <a:p>
            <a:pPr marL="0" indent="0">
              <a:buNone/>
            </a:pPr>
            <a:r>
              <a:rPr lang="en-GB" sz="1800" dirty="0"/>
              <a:t>=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74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Peano’s</a:t>
            </a:r>
            <a:r>
              <a:rPr lang="en-GB" dirty="0"/>
              <a:t> numbers: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b="1" dirty="0"/>
              <a:t>def</a:t>
            </a:r>
            <a:r>
              <a:rPr lang="en-GB" sz="1800" dirty="0"/>
              <a:t> </a:t>
            </a:r>
            <a:r>
              <a:rPr lang="en-GB" sz="1800" dirty="0" err="1"/>
              <a:t>toNum</a:t>
            </a:r>
            <a:r>
              <a:rPr lang="en-GB" sz="1800" dirty="0"/>
              <a:t>(</a:t>
            </a:r>
            <a:r>
              <a:rPr lang="en-GB" sz="1800" dirty="0" err="1"/>
              <a:t>i</a:t>
            </a:r>
            <a:r>
              <a:rPr lang="en-GB" sz="1800" dirty="0"/>
              <a:t>: Int): </a:t>
            </a:r>
            <a:r>
              <a:rPr lang="en-GB" sz="1800" dirty="0" err="1"/>
              <a:t>Num</a:t>
            </a:r>
            <a:r>
              <a:rPr lang="en-GB" sz="1800" dirty="0"/>
              <a:t> =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b="1" dirty="0"/>
              <a:t>if</a:t>
            </a:r>
            <a:r>
              <a:rPr lang="en-GB" sz="1800" dirty="0"/>
              <a:t> (</a:t>
            </a:r>
            <a:r>
              <a:rPr lang="en-GB" sz="1800" dirty="0" err="1"/>
              <a:t>i</a:t>
            </a:r>
            <a:r>
              <a:rPr lang="en-GB" sz="1800" dirty="0"/>
              <a:t> == 0) Zero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b="1" dirty="0"/>
              <a:t>else </a:t>
            </a:r>
            <a:r>
              <a:rPr lang="en-GB" sz="1800" dirty="0" err="1"/>
              <a:t>Succ</a:t>
            </a:r>
            <a:r>
              <a:rPr lang="en-GB" sz="1800" dirty="0"/>
              <a:t>( </a:t>
            </a:r>
            <a:r>
              <a:rPr lang="en-GB" sz="1800" dirty="0" err="1"/>
              <a:t>toNum</a:t>
            </a:r>
            <a:r>
              <a:rPr lang="en-GB" sz="1800" dirty="0"/>
              <a:t>(i-1) )</a:t>
            </a:r>
          </a:p>
          <a:p>
            <a:pPr marL="0" indent="0">
              <a:buNone/>
            </a:pPr>
            <a:br>
              <a:rPr lang="en-GB" sz="1800" b="1" dirty="0"/>
            </a:br>
            <a:r>
              <a:rPr lang="en-GB" sz="1800" dirty="0" err="1"/>
              <a:t>toNum</a:t>
            </a:r>
            <a:r>
              <a:rPr lang="en-GB" sz="1800" dirty="0"/>
              <a:t>(3)</a:t>
            </a:r>
          </a:p>
          <a:p>
            <a:pPr marL="0" indent="0">
              <a:buNone/>
            </a:pPr>
            <a:r>
              <a:rPr lang="en-GB" sz="1800" dirty="0"/>
              <a:t>= </a:t>
            </a:r>
            <a:r>
              <a:rPr lang="en-GB" sz="1800" dirty="0" err="1"/>
              <a:t>Succ</a:t>
            </a:r>
            <a:r>
              <a:rPr lang="en-GB" sz="1800" dirty="0"/>
              <a:t>( </a:t>
            </a:r>
            <a:r>
              <a:rPr lang="en-GB" sz="1800" dirty="0" err="1"/>
              <a:t>toNum</a:t>
            </a:r>
            <a:r>
              <a:rPr lang="en-GB" sz="1800" dirty="0"/>
              <a:t>( 2 ))</a:t>
            </a:r>
          </a:p>
          <a:p>
            <a:pPr marL="0" indent="0">
              <a:buNone/>
            </a:pPr>
            <a:r>
              <a:rPr lang="en-GB" sz="1800" dirty="0"/>
              <a:t>= </a:t>
            </a:r>
            <a:r>
              <a:rPr lang="en-GB" sz="1800" dirty="0" err="1"/>
              <a:t>Succ</a:t>
            </a:r>
            <a:r>
              <a:rPr lang="en-GB" sz="1800" dirty="0"/>
              <a:t>(</a:t>
            </a:r>
            <a:r>
              <a:rPr lang="en-GB" sz="1800" dirty="0" err="1"/>
              <a:t>Succ</a:t>
            </a:r>
            <a:r>
              <a:rPr lang="en-GB" sz="1800" dirty="0"/>
              <a:t>( </a:t>
            </a:r>
            <a:r>
              <a:rPr lang="en-GB" sz="1800" dirty="0" err="1"/>
              <a:t>toNum</a:t>
            </a:r>
            <a:r>
              <a:rPr lang="en-GB" sz="1800" dirty="0"/>
              <a:t>( 1 )))</a:t>
            </a:r>
          </a:p>
          <a:p>
            <a:pPr marL="0" indent="0">
              <a:buNone/>
            </a:pPr>
            <a:r>
              <a:rPr lang="en-GB" sz="1800" dirty="0"/>
              <a:t>= </a:t>
            </a:r>
            <a:r>
              <a:rPr lang="en-GB" sz="1800" dirty="0" err="1"/>
              <a:t>Succ</a:t>
            </a:r>
            <a:r>
              <a:rPr lang="en-GB" sz="1800" dirty="0"/>
              <a:t>(</a:t>
            </a:r>
            <a:r>
              <a:rPr lang="en-GB" sz="1800" dirty="0" err="1"/>
              <a:t>Succ</a:t>
            </a:r>
            <a:r>
              <a:rPr lang="en-GB" sz="1800" dirty="0"/>
              <a:t>(</a:t>
            </a:r>
            <a:r>
              <a:rPr lang="en-GB" sz="1800" dirty="0" err="1"/>
              <a:t>Succ</a:t>
            </a:r>
            <a:r>
              <a:rPr lang="en-GB" sz="1800" dirty="0"/>
              <a:t>( </a:t>
            </a:r>
            <a:r>
              <a:rPr lang="en-GB" sz="1800" dirty="0" err="1"/>
              <a:t>toNum</a:t>
            </a:r>
            <a:r>
              <a:rPr lang="en-GB" sz="1800" dirty="0"/>
              <a:t>( 0 ))))</a:t>
            </a:r>
          </a:p>
          <a:p>
            <a:pPr marL="0" indent="0">
              <a:buNone/>
            </a:pPr>
            <a:r>
              <a:rPr lang="en-GB" sz="1800" dirty="0"/>
              <a:t>= </a:t>
            </a:r>
            <a:r>
              <a:rPr lang="en-GB" sz="1800" dirty="0" err="1"/>
              <a:t>Succ</a:t>
            </a:r>
            <a:r>
              <a:rPr lang="en-GB" sz="1800" dirty="0"/>
              <a:t>( </a:t>
            </a:r>
            <a:r>
              <a:rPr lang="en-GB" sz="1800" dirty="0" err="1"/>
              <a:t>Succ</a:t>
            </a:r>
            <a:r>
              <a:rPr lang="en-GB" sz="1800" dirty="0"/>
              <a:t>( </a:t>
            </a:r>
            <a:r>
              <a:rPr lang="en-GB" sz="1800" dirty="0" err="1"/>
              <a:t>Succ</a:t>
            </a:r>
            <a:r>
              <a:rPr lang="en-GB" sz="1800" dirty="0"/>
              <a:t>( Zero)))</a:t>
            </a:r>
          </a:p>
          <a:p>
            <a:pPr marL="0" indent="0">
              <a:buNone/>
            </a:pPr>
            <a:r>
              <a:rPr lang="en-GB" sz="1800" dirty="0"/>
              <a:t>{ = three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32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Peano’s</a:t>
            </a:r>
            <a:r>
              <a:rPr lang="en-GB" dirty="0"/>
              <a:t> numbers: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b="1" dirty="0"/>
              <a:t>def</a:t>
            </a:r>
            <a:r>
              <a:rPr lang="en-GB" sz="1800" dirty="0"/>
              <a:t> add(m: </a:t>
            </a:r>
            <a:r>
              <a:rPr lang="en-GB" sz="1800" dirty="0" err="1"/>
              <a:t>Num</a:t>
            </a:r>
            <a:r>
              <a:rPr lang="en-GB" sz="1800" dirty="0"/>
              <a:t>)(n: </a:t>
            </a:r>
            <a:r>
              <a:rPr lang="en-GB" sz="1800" dirty="0" err="1"/>
              <a:t>Num</a:t>
            </a:r>
            <a:r>
              <a:rPr lang="en-GB" sz="1800" dirty="0"/>
              <a:t>): </a:t>
            </a:r>
            <a:r>
              <a:rPr lang="en-GB" sz="1800" dirty="0" err="1"/>
              <a:t>Num</a:t>
            </a:r>
            <a:r>
              <a:rPr lang="en-GB" sz="1800" dirty="0"/>
              <a:t> = m </a:t>
            </a:r>
            <a:r>
              <a:rPr lang="en-GB" sz="1800" b="1" dirty="0"/>
              <a:t>match</a:t>
            </a:r>
            <a:r>
              <a:rPr lang="en-GB" sz="1800" dirty="0"/>
              <a:t> {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b="1" dirty="0"/>
              <a:t>case</a:t>
            </a:r>
            <a:r>
              <a:rPr lang="en-GB" sz="1800" dirty="0"/>
              <a:t> </a:t>
            </a:r>
            <a:r>
              <a:rPr lang="en-GB" sz="1800" dirty="0">
                <a:solidFill>
                  <a:srgbClr val="7030A0"/>
                </a:solidFill>
              </a:rPr>
              <a:t>Zero</a:t>
            </a:r>
            <a:r>
              <a:rPr lang="en-GB" sz="1800" dirty="0"/>
              <a:t> </a:t>
            </a:r>
            <a:r>
              <a:rPr lang="en-GB" sz="1800" b="1" dirty="0"/>
              <a:t>=&gt;</a:t>
            </a:r>
            <a:r>
              <a:rPr lang="en-GB" sz="1800" dirty="0"/>
              <a:t> n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b="1" dirty="0"/>
              <a:t>case</a:t>
            </a:r>
            <a:r>
              <a:rPr lang="en-GB" sz="1800" dirty="0"/>
              <a:t> </a:t>
            </a:r>
            <a:r>
              <a:rPr lang="en-GB" sz="1800" dirty="0" err="1">
                <a:solidFill>
                  <a:srgbClr val="7030A0"/>
                </a:solidFill>
              </a:rPr>
              <a:t>Succ</a:t>
            </a:r>
            <a:r>
              <a:rPr lang="en-GB" sz="1800" dirty="0"/>
              <a:t>(</a:t>
            </a:r>
            <a:r>
              <a:rPr lang="en-GB" sz="1800" dirty="0">
                <a:solidFill>
                  <a:srgbClr val="FF0000"/>
                </a:solidFill>
              </a:rPr>
              <a:t>k</a:t>
            </a:r>
            <a:r>
              <a:rPr lang="en-GB" sz="1800" dirty="0"/>
              <a:t>) </a:t>
            </a:r>
            <a:r>
              <a:rPr lang="en-GB" sz="1800" b="1" dirty="0"/>
              <a:t>=&gt;</a:t>
            </a:r>
            <a:r>
              <a:rPr lang="en-GB" sz="1800" dirty="0"/>
              <a:t> </a:t>
            </a:r>
            <a:r>
              <a:rPr lang="en-GB" sz="1800" dirty="0" err="1">
                <a:solidFill>
                  <a:srgbClr val="0070C0"/>
                </a:solidFill>
              </a:rPr>
              <a:t>Succ</a:t>
            </a:r>
            <a:r>
              <a:rPr lang="en-GB" sz="1800" dirty="0"/>
              <a:t>(add(k)(n))</a:t>
            </a:r>
            <a:br>
              <a:rPr lang="en-GB" sz="1800" dirty="0"/>
            </a:br>
            <a:r>
              <a:rPr lang="en-GB" sz="1800" dirty="0"/>
              <a:t>}</a:t>
            </a:r>
          </a:p>
          <a:p>
            <a:pPr marL="0" indent="0">
              <a:buNone/>
            </a:pPr>
            <a:r>
              <a:rPr lang="en-GB" sz="1800" dirty="0"/>
              <a:t>add(two)(one)</a:t>
            </a:r>
          </a:p>
          <a:p>
            <a:pPr marL="0" indent="0">
              <a:buNone/>
            </a:pPr>
            <a:r>
              <a:rPr lang="en-GB" sz="1800" dirty="0"/>
              <a:t>= add(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</a:rPr>
              <a:t>m = </a:t>
            </a:r>
            <a:r>
              <a:rPr lang="en-GB" sz="1800" dirty="0" err="1">
                <a:solidFill>
                  <a:srgbClr val="7030A0"/>
                </a:solidFill>
              </a:rPr>
              <a:t>Succ</a:t>
            </a:r>
            <a:r>
              <a:rPr lang="en-GB" sz="1800" dirty="0"/>
              <a:t>(</a:t>
            </a:r>
            <a:r>
              <a:rPr lang="en-GB" sz="1800" dirty="0" err="1">
                <a:solidFill>
                  <a:srgbClr val="FF0000"/>
                </a:solidFill>
              </a:rPr>
              <a:t>Succ</a:t>
            </a:r>
            <a:r>
              <a:rPr lang="en-GB" sz="1800" dirty="0">
                <a:solidFill>
                  <a:srgbClr val="FF0000"/>
                </a:solidFill>
              </a:rPr>
              <a:t>(Zero)</a:t>
            </a:r>
            <a:r>
              <a:rPr lang="en-GB" sz="1800" dirty="0"/>
              <a:t>))(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</a:rPr>
              <a:t>n = </a:t>
            </a:r>
            <a:r>
              <a:rPr lang="en-GB" sz="1800" dirty="0" err="1"/>
              <a:t>Succ</a:t>
            </a:r>
            <a:r>
              <a:rPr lang="en-GB" sz="1800" dirty="0"/>
              <a:t>(Zero))</a:t>
            </a:r>
          </a:p>
          <a:p>
            <a:pPr marL="0" indent="0">
              <a:buNone/>
            </a:pPr>
            <a:r>
              <a:rPr lang="en-GB" sz="1800" dirty="0"/>
              <a:t>= </a:t>
            </a:r>
            <a:r>
              <a:rPr lang="en-GB" sz="1800" dirty="0" err="1">
                <a:solidFill>
                  <a:srgbClr val="0070C0"/>
                </a:solidFill>
              </a:rPr>
              <a:t>Succ</a:t>
            </a:r>
            <a:r>
              <a:rPr lang="en-GB" sz="1800" dirty="0"/>
              <a:t>( add(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</a:rPr>
              <a:t>m = </a:t>
            </a:r>
            <a:r>
              <a:rPr lang="en-GB" sz="1800" dirty="0" err="1">
                <a:solidFill>
                  <a:srgbClr val="7030A0"/>
                </a:solidFill>
              </a:rPr>
              <a:t>Succ</a:t>
            </a:r>
            <a:r>
              <a:rPr lang="en-GB" sz="1800" dirty="0"/>
              <a:t>(</a:t>
            </a:r>
            <a:r>
              <a:rPr lang="en-GB" sz="1800" dirty="0">
                <a:solidFill>
                  <a:srgbClr val="FF0000"/>
                </a:solidFill>
              </a:rPr>
              <a:t>Zero</a:t>
            </a:r>
            <a:r>
              <a:rPr lang="en-GB" sz="1800" dirty="0"/>
              <a:t>))(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</a:rPr>
              <a:t>n = </a:t>
            </a:r>
            <a:r>
              <a:rPr lang="en-GB" sz="1800" dirty="0" err="1"/>
              <a:t>Succ</a:t>
            </a:r>
            <a:r>
              <a:rPr lang="en-GB" sz="1800" dirty="0"/>
              <a:t>(Zero)) )</a:t>
            </a:r>
          </a:p>
          <a:p>
            <a:pPr marL="0" indent="0">
              <a:buNone/>
            </a:pPr>
            <a:r>
              <a:rPr lang="en-GB" sz="1800" dirty="0"/>
              <a:t>= </a:t>
            </a:r>
            <a:r>
              <a:rPr lang="en-GB" sz="1800" dirty="0" err="1">
                <a:solidFill>
                  <a:srgbClr val="0070C0"/>
                </a:solidFill>
              </a:rPr>
              <a:t>Succ</a:t>
            </a:r>
            <a:r>
              <a:rPr lang="en-GB" sz="1800" dirty="0"/>
              <a:t>( </a:t>
            </a:r>
            <a:r>
              <a:rPr lang="en-GB" sz="1800" dirty="0" err="1">
                <a:solidFill>
                  <a:srgbClr val="0070C0"/>
                </a:solidFill>
              </a:rPr>
              <a:t>Succ</a:t>
            </a:r>
            <a:r>
              <a:rPr lang="en-GB" sz="1800" dirty="0"/>
              <a:t> ( add(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</a:rPr>
              <a:t>m = </a:t>
            </a:r>
            <a:r>
              <a:rPr lang="en-GB" sz="1800" dirty="0">
                <a:solidFill>
                  <a:srgbClr val="7030A0"/>
                </a:solidFill>
              </a:rPr>
              <a:t>Zero</a:t>
            </a:r>
            <a:r>
              <a:rPr lang="en-GB" sz="1800" dirty="0"/>
              <a:t>)(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</a:rPr>
              <a:t>n = </a:t>
            </a:r>
            <a:r>
              <a:rPr lang="en-GB" sz="1800" dirty="0" err="1"/>
              <a:t>Succ</a:t>
            </a:r>
            <a:r>
              <a:rPr lang="en-GB" sz="1800" dirty="0"/>
              <a:t>(Zero)) ))</a:t>
            </a:r>
          </a:p>
          <a:p>
            <a:pPr marL="0" indent="0">
              <a:buNone/>
            </a:pPr>
            <a:r>
              <a:rPr lang="en-GB" sz="1800" dirty="0"/>
              <a:t>= </a:t>
            </a:r>
            <a:r>
              <a:rPr lang="en-GB" sz="1800" dirty="0" err="1">
                <a:solidFill>
                  <a:srgbClr val="0070C0"/>
                </a:solidFill>
              </a:rPr>
              <a:t>Succ</a:t>
            </a:r>
            <a:r>
              <a:rPr lang="en-GB" sz="1800" dirty="0"/>
              <a:t>( </a:t>
            </a:r>
            <a:r>
              <a:rPr lang="en-GB" sz="1800" dirty="0" err="1">
                <a:solidFill>
                  <a:srgbClr val="0070C0"/>
                </a:solidFill>
              </a:rPr>
              <a:t>Succ</a:t>
            </a:r>
            <a:r>
              <a:rPr lang="en-GB" sz="1800" dirty="0"/>
              <a:t> ( </a:t>
            </a:r>
            <a:r>
              <a:rPr lang="en-GB" sz="1800" dirty="0" err="1"/>
              <a:t>Succ</a:t>
            </a:r>
            <a:r>
              <a:rPr lang="en-GB" sz="1800" dirty="0"/>
              <a:t>(Zero) ))</a:t>
            </a:r>
          </a:p>
          <a:p>
            <a:pPr marL="0" indent="0">
              <a:buNone/>
            </a:pPr>
            <a:r>
              <a:rPr lang="en-GB" sz="1800" dirty="0"/>
              <a:t>= three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90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Peano’s</a:t>
            </a:r>
            <a:r>
              <a:rPr lang="en-GB" dirty="0"/>
              <a:t>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/>
          </a:bodyPr>
          <a:lstStyle/>
          <a:p>
            <a:r>
              <a:rPr lang="en-US" sz="1800" dirty="0"/>
              <a:t>In the lab exercises you are encouraged to experiment with these definitions of </a:t>
            </a:r>
            <a:r>
              <a:rPr lang="en-US" sz="1800" dirty="0" err="1"/>
              <a:t>Peano’s</a:t>
            </a:r>
            <a:r>
              <a:rPr lang="en-US" sz="1800" dirty="0"/>
              <a:t> numbers.</a:t>
            </a:r>
          </a:p>
          <a:p>
            <a:r>
              <a:rPr lang="en-US" sz="1800" dirty="0"/>
              <a:t>You are also invited to consider how you might develop functions to perform other arithmetic operations such as:</a:t>
            </a:r>
          </a:p>
          <a:p>
            <a:pPr lvl="1"/>
            <a:r>
              <a:rPr lang="en-US" sz="1400" dirty="0"/>
              <a:t>Subtraction</a:t>
            </a:r>
          </a:p>
          <a:p>
            <a:pPr lvl="1"/>
            <a:r>
              <a:rPr lang="en-US" sz="1400" dirty="0"/>
              <a:t>Multiplication</a:t>
            </a:r>
          </a:p>
          <a:p>
            <a:pPr lvl="1"/>
            <a:r>
              <a:rPr lang="en-US" sz="1400" dirty="0"/>
              <a:t>Division</a:t>
            </a:r>
          </a:p>
          <a:p>
            <a:pPr lvl="1"/>
            <a:r>
              <a:rPr lang="en-US" sz="1400" dirty="0"/>
              <a:t>Modulus</a:t>
            </a:r>
          </a:p>
          <a:p>
            <a:r>
              <a:rPr lang="en-US" sz="1800" dirty="0"/>
              <a:t>These examples will give you </a:t>
            </a:r>
            <a:r>
              <a:rPr lang="en-US" sz="1800"/>
              <a:t>practice defining </a:t>
            </a:r>
            <a:r>
              <a:rPr lang="en-US" sz="1800" dirty="0"/>
              <a:t>recursive functions over a recursive data structure (with pattern matching).</a:t>
            </a: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50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1103</TotalTime>
  <Words>544</Words>
  <Application>Microsoft Office PowerPoint</Application>
  <PresentationFormat>On-screen Show 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Helvetica Neue</vt:lpstr>
      <vt:lpstr>Gallery</vt:lpstr>
      <vt:lpstr>Peano’s numbers</vt:lpstr>
      <vt:lpstr>Peano’s numbers: increment</vt:lpstr>
      <vt:lpstr>Peano’s numbers: increment</vt:lpstr>
      <vt:lpstr>Peano’s numbers: conversion</vt:lpstr>
      <vt:lpstr>Peano’s numbers: conversion</vt:lpstr>
      <vt:lpstr>Peano’s numbers: addition</vt:lpstr>
      <vt:lpstr>Peano’s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Smallwood</cp:lastModifiedBy>
  <cp:revision>105</cp:revision>
  <dcterms:modified xsi:type="dcterms:W3CDTF">2021-02-03T18:26:51Z</dcterms:modified>
</cp:coreProperties>
</file>