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12"/>
  </p:notesMasterIdLst>
  <p:sldIdLst>
    <p:sldId id="382" r:id="rId2"/>
    <p:sldId id="381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8" autoAdjust="0"/>
    <p:restoredTop sz="94737" autoAdjust="0"/>
  </p:normalViewPr>
  <p:slideViewPr>
    <p:cSldViewPr snapToGrid="0" snapToObjects="1">
      <p:cViewPr varScale="1">
        <p:scale>
          <a:sx n="126" d="100"/>
          <a:sy n="126" d="100"/>
        </p:scale>
        <p:origin x="13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6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9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747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41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472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551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78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77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23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We have already defined (singly-linked) lists like this: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sealed abstract class </a:t>
            </a:r>
            <a:r>
              <a:rPr lang="en-US" sz="1400" dirty="0">
                <a:solidFill>
                  <a:srgbClr val="0070C0"/>
                </a:solidFill>
              </a:rPr>
              <a:t>List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object </a:t>
            </a:r>
            <a:r>
              <a:rPr lang="en-US" sz="1400" dirty="0">
                <a:solidFill>
                  <a:srgbClr val="0070C0"/>
                </a:solidFill>
              </a:rPr>
              <a:t>Nil</a:t>
            </a:r>
            <a:r>
              <a:rPr lang="en-US" sz="1400" b="1" dirty="0">
                <a:solidFill>
                  <a:srgbClr val="0070C0"/>
                </a:solidFill>
              </a:rPr>
              <a:t> extends </a:t>
            </a:r>
            <a:r>
              <a:rPr lang="en-US" sz="1400" dirty="0">
                <a:solidFill>
                  <a:srgbClr val="0070C0"/>
                </a:solidFill>
              </a:rPr>
              <a:t>List</a:t>
            </a:r>
            <a:br>
              <a:rPr lang="en-US" sz="1400" b="1" dirty="0">
                <a:solidFill>
                  <a:srgbClr val="0070C0"/>
                </a:solidFill>
              </a:rPr>
            </a:br>
            <a:r>
              <a:rPr lang="en-US" sz="1400" b="1" dirty="0">
                <a:solidFill>
                  <a:srgbClr val="0070C0"/>
                </a:solidFill>
              </a:rPr>
              <a:t>case class </a:t>
            </a:r>
            <a:r>
              <a:rPr lang="en-US" sz="1400" dirty="0">
                <a:solidFill>
                  <a:srgbClr val="0070C0"/>
                </a:solidFill>
              </a:rPr>
              <a:t>Cons(h: Int, t: List) </a:t>
            </a:r>
            <a:r>
              <a:rPr lang="en-US" sz="1400" b="1" dirty="0">
                <a:solidFill>
                  <a:srgbClr val="0070C0"/>
                </a:solidFill>
              </a:rPr>
              <a:t>extends </a:t>
            </a:r>
            <a:r>
              <a:rPr lang="en-US" sz="1400" dirty="0">
                <a:solidFill>
                  <a:srgbClr val="0070C0"/>
                </a:solidFill>
              </a:rPr>
              <a:t>List</a:t>
            </a:r>
          </a:p>
          <a:p>
            <a:r>
              <a:rPr lang="en-US" sz="1800" dirty="0"/>
              <a:t>However, we would prefer to make these lists </a:t>
            </a:r>
            <a:r>
              <a:rPr lang="en-US" sz="1800" i="1" dirty="0"/>
              <a:t>generic</a:t>
            </a:r>
            <a:r>
              <a:rPr lang="en-US" sz="1800" dirty="0"/>
              <a:t> so that they can be used with values of </a:t>
            </a:r>
            <a:r>
              <a:rPr lang="en-US" sz="1800" i="1" dirty="0"/>
              <a:t>any</a:t>
            </a:r>
            <a:r>
              <a:rPr lang="en-US" sz="1800" dirty="0"/>
              <a:t> type – not just integer values.</a:t>
            </a:r>
          </a:p>
          <a:p>
            <a:r>
              <a:rPr lang="en-US" sz="1800" dirty="0"/>
              <a:t>We would also like to adapt the notation so that we can get rid of the </a:t>
            </a:r>
            <a:r>
              <a:rPr lang="en-US" sz="1800" dirty="0">
                <a:solidFill>
                  <a:srgbClr val="FF0000"/>
                </a:solidFill>
              </a:rPr>
              <a:t>Cons</a:t>
            </a:r>
            <a:r>
              <a:rPr lang="en-US" sz="1800" dirty="0"/>
              <a:t> constructor and the associated parentheses. </a:t>
            </a:r>
          </a:p>
          <a:p>
            <a:r>
              <a:rPr lang="en-US" sz="1800" dirty="0"/>
              <a:t>The list expression</a:t>
            </a:r>
            <a:br>
              <a:rPr lang="en-US" sz="1800" dirty="0"/>
            </a:br>
            <a:r>
              <a:rPr lang="en-US" sz="1800" dirty="0"/>
              <a:t>	Cons( 2, Cons( 4, Cons( 7, Nil )))</a:t>
            </a:r>
            <a:br>
              <a:rPr lang="en-US" sz="1800" dirty="0"/>
            </a:br>
            <a:r>
              <a:rPr lang="en-US" sz="1800" dirty="0"/>
              <a:t>is much easier to read when written, for example, like this:</a:t>
            </a:r>
            <a:br>
              <a:rPr lang="en-US" sz="1800" dirty="0"/>
            </a:br>
            <a:r>
              <a:rPr lang="en-US" sz="1800" dirty="0"/>
              <a:t>	2 :: 4 :: 7 :: Nil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– </a:t>
            </a:r>
            <a:r>
              <a:rPr lang="en-GB" dirty="0" err="1"/>
              <a:t>scala.collection.immutable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Fortunately, you do not need to construct your own List type as we have done on the previous slides.</a:t>
            </a:r>
          </a:p>
          <a:p>
            <a:r>
              <a:rPr lang="en-US" sz="1800" dirty="0"/>
              <a:t>We included the discussion to show how the singly-linked list was derived from a simpler recursive data structure.</a:t>
            </a:r>
          </a:p>
          <a:p>
            <a:r>
              <a:rPr lang="en-US" sz="1800" dirty="0"/>
              <a:t>You should look at the standard Scala documentation for </a:t>
            </a:r>
            <a:r>
              <a:rPr lang="en-US" sz="1800" dirty="0" err="1">
                <a:solidFill>
                  <a:srgbClr val="FF0000"/>
                </a:solidFill>
              </a:rPr>
              <a:t>scala.collection.immutable.List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The List type is part of an elaborate hierarchy of collections which have all been designed to work consistently with one another.</a:t>
            </a:r>
          </a:p>
          <a:p>
            <a:r>
              <a:rPr lang="en-US" sz="1800" dirty="0"/>
              <a:t>We will concentrate on Scala’s List type from now 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– introducing ::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Let us introduce a new symbolic constructor “::”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sealed abstract class </a:t>
            </a:r>
            <a:r>
              <a:rPr lang="en-US" dirty="0">
                <a:solidFill>
                  <a:srgbClr val="0070C0"/>
                </a:solidFill>
              </a:rPr>
              <a:t>List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def ::(h: Int) = Cons(h, this)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case object </a:t>
            </a:r>
            <a:r>
              <a:rPr lang="en-US" dirty="0">
                <a:solidFill>
                  <a:srgbClr val="0070C0"/>
                </a:solidFill>
              </a:rPr>
              <a:t>Nil</a:t>
            </a:r>
            <a:r>
              <a:rPr lang="en-US" b="1" dirty="0">
                <a:solidFill>
                  <a:srgbClr val="0070C0"/>
                </a:solidFill>
              </a:rPr>
              <a:t> extends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case class </a:t>
            </a:r>
            <a:r>
              <a:rPr lang="en-US" dirty="0">
                <a:solidFill>
                  <a:srgbClr val="0070C0"/>
                </a:solidFill>
              </a:rPr>
              <a:t>Cons(h: Int, t: List) </a:t>
            </a:r>
            <a:r>
              <a:rPr lang="en-US" b="1" dirty="0">
                <a:solidFill>
                  <a:srgbClr val="0070C0"/>
                </a:solidFill>
              </a:rPr>
              <a:t>extends </a:t>
            </a:r>
            <a:r>
              <a:rPr lang="en-US" dirty="0">
                <a:solidFill>
                  <a:srgbClr val="0070C0"/>
                </a:solidFill>
              </a:rPr>
              <a:t>List</a:t>
            </a:r>
          </a:p>
          <a:p>
            <a:r>
              <a:rPr lang="en-US" sz="1600" dirty="0"/>
              <a:t>In Scala any symbolic method name that ends with a colon “:” associates to the right. Thus the :: is associated with the object on its right:</a:t>
            </a:r>
          </a:p>
          <a:p>
            <a:pPr marL="457200" lvl="1" indent="0">
              <a:buNone/>
            </a:pPr>
            <a:r>
              <a:rPr lang="en-US" sz="1200" dirty="0"/>
              <a:t>2 :: 4 :: 7 :: Nil</a:t>
            </a:r>
          </a:p>
          <a:p>
            <a:pPr marL="457200" lvl="1" indent="0">
              <a:buNone/>
            </a:pPr>
            <a:r>
              <a:rPr lang="en-US" sz="1200" dirty="0"/>
              <a:t>= Nil.::(7).::(4).::(2)</a:t>
            </a:r>
            <a:br>
              <a:rPr lang="en-US" sz="1200" dirty="0"/>
            </a:br>
            <a:r>
              <a:rPr lang="en-US" sz="1200" dirty="0"/>
              <a:t>= Cons(2, Cons(4, Cons(7, Nil)))</a:t>
            </a:r>
          </a:p>
          <a:p>
            <a:r>
              <a:rPr lang="en-US" sz="1600" dirty="0"/>
              <a:t>This is easier to write (2 :: 4 :: 7 :: Nil) but does not print out nicely. We can fix that by overriding the behavior of </a:t>
            </a:r>
            <a:r>
              <a:rPr lang="en-US" sz="1600" dirty="0" err="1"/>
              <a:t>toString</a:t>
            </a:r>
            <a:r>
              <a:rPr lang="en-US" sz="16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– pretty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Now we override the </a:t>
            </a:r>
            <a:r>
              <a:rPr lang="en-US" sz="1800" dirty="0" err="1"/>
              <a:t>toString</a:t>
            </a:r>
            <a:r>
              <a:rPr lang="en-US" sz="1800" dirty="0"/>
              <a:t> method of Cons: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sealed abstract class </a:t>
            </a:r>
            <a:r>
              <a:rPr lang="en-US" dirty="0">
                <a:solidFill>
                  <a:srgbClr val="0070C0"/>
                </a:solidFill>
              </a:rPr>
              <a:t>List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def ::(h: Int) = Cons(h, this)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case object </a:t>
            </a:r>
            <a:r>
              <a:rPr lang="en-US" dirty="0">
                <a:solidFill>
                  <a:srgbClr val="0070C0"/>
                </a:solidFill>
              </a:rPr>
              <a:t>Nil</a:t>
            </a:r>
            <a:r>
              <a:rPr lang="en-US" b="1" dirty="0">
                <a:solidFill>
                  <a:srgbClr val="0070C0"/>
                </a:solidFill>
              </a:rPr>
              <a:t> extends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case class </a:t>
            </a:r>
            <a:r>
              <a:rPr lang="en-US" dirty="0">
                <a:solidFill>
                  <a:srgbClr val="0070C0"/>
                </a:solidFill>
              </a:rPr>
              <a:t>Cons(h: Int, t: List) </a:t>
            </a:r>
            <a:r>
              <a:rPr lang="en-US" b="1" dirty="0">
                <a:solidFill>
                  <a:srgbClr val="0070C0"/>
                </a:solidFill>
              </a:rPr>
              <a:t>extends </a:t>
            </a:r>
            <a:r>
              <a:rPr lang="en-US" dirty="0">
                <a:solidFill>
                  <a:srgbClr val="0070C0"/>
                </a:solidFill>
              </a:rPr>
              <a:t>List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override def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: String = </a:t>
            </a:r>
            <a:r>
              <a:rPr lang="en-US" dirty="0" err="1">
                <a:solidFill>
                  <a:srgbClr val="FF0000"/>
                </a:solidFill>
              </a:rPr>
              <a:t>s”$h</a:t>
            </a:r>
            <a:r>
              <a:rPr lang="en-US" dirty="0">
                <a:solidFill>
                  <a:srgbClr val="FF0000"/>
                </a:solidFill>
              </a:rPr>
              <a:t> :: $t”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sz="1600" dirty="0"/>
              <a:t>Note that Scala will override the </a:t>
            </a:r>
            <a:r>
              <a:rPr lang="en-US" sz="1600" dirty="0" err="1"/>
              <a:t>toString</a:t>
            </a:r>
            <a:r>
              <a:rPr lang="en-US" sz="1600" dirty="0"/>
              <a:t> method for a case object automatically – it simply renders the constant as it is written:  Nil.</a:t>
            </a:r>
          </a:p>
          <a:p>
            <a:r>
              <a:rPr lang="en-US" sz="1600" dirty="0"/>
              <a:t>So now if we write, e.g., </a:t>
            </a:r>
            <a:r>
              <a:rPr lang="en-US" sz="1600" dirty="0" err="1"/>
              <a:t>println</a:t>
            </a:r>
            <a:r>
              <a:rPr lang="en-US" sz="1600" dirty="0"/>
              <a:t>(2 :: 4 :: 7 :: Nil) the output is displayed as:</a:t>
            </a:r>
            <a:br>
              <a:rPr lang="en-US" sz="1600" dirty="0"/>
            </a:br>
            <a:r>
              <a:rPr lang="en-US" sz="1600" dirty="0"/>
              <a:t>	2 :: 4 :: 7 :: Nil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Finally, let us adapt the data structure to account for generic types.</a:t>
            </a:r>
          </a:p>
          <a:p>
            <a:endParaRPr lang="en-US" sz="1800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sealed abstract class </a:t>
            </a:r>
            <a:r>
              <a:rPr lang="en-US" dirty="0">
                <a:solidFill>
                  <a:srgbClr val="0070C0"/>
                </a:solidFill>
              </a:rPr>
              <a:t>List[+A]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::[B &gt;: A] (h: B): List[B] = Cons(h, this)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57200" lvl="1" indent="0">
              <a:buNone/>
            </a:pP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case object </a:t>
            </a:r>
            <a:r>
              <a:rPr lang="en-US" dirty="0">
                <a:solidFill>
                  <a:srgbClr val="0070C0"/>
                </a:solidFill>
              </a:rPr>
              <a:t>Nil</a:t>
            </a:r>
            <a:r>
              <a:rPr lang="en-US" b="1" dirty="0">
                <a:solidFill>
                  <a:srgbClr val="0070C0"/>
                </a:solidFill>
              </a:rPr>
              <a:t> extends </a:t>
            </a:r>
            <a:r>
              <a:rPr lang="en-US" dirty="0">
                <a:solidFill>
                  <a:srgbClr val="0070C0"/>
                </a:solidFill>
              </a:rPr>
              <a:t>List[Nothing]</a:t>
            </a:r>
          </a:p>
          <a:p>
            <a:pPr marL="457200" lvl="1" indent="0">
              <a:buNone/>
            </a:pP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case class </a:t>
            </a:r>
            <a:r>
              <a:rPr lang="en-US" dirty="0">
                <a:solidFill>
                  <a:srgbClr val="0070C0"/>
                </a:solidFill>
              </a:rPr>
              <a:t>Cons[+A](h:  A, t: List[A]) </a:t>
            </a:r>
            <a:r>
              <a:rPr lang="en-US" b="1" dirty="0">
                <a:solidFill>
                  <a:srgbClr val="0070C0"/>
                </a:solidFill>
              </a:rPr>
              <a:t>extends </a:t>
            </a:r>
            <a:r>
              <a:rPr lang="en-US" dirty="0">
                <a:solidFill>
                  <a:srgbClr val="0070C0"/>
                </a:solidFill>
              </a:rPr>
              <a:t>List[A]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override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toString</a:t>
            </a:r>
            <a:r>
              <a:rPr lang="en-US" dirty="0">
                <a:solidFill>
                  <a:srgbClr val="0070C0"/>
                </a:solidFill>
              </a:rPr>
              <a:t>: String = </a:t>
            </a:r>
            <a:r>
              <a:rPr lang="en-US" dirty="0" err="1">
                <a:solidFill>
                  <a:srgbClr val="0070C0"/>
                </a:solidFill>
              </a:rPr>
              <a:t>s”$h</a:t>
            </a:r>
            <a:r>
              <a:rPr lang="en-US" dirty="0">
                <a:solidFill>
                  <a:srgbClr val="0070C0"/>
                </a:solidFill>
              </a:rPr>
              <a:t> :: $t”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1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Firstly, let’s look at the generic type annotation.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sealed abstract class </a:t>
            </a:r>
            <a:r>
              <a:rPr lang="en-US" dirty="0">
                <a:solidFill>
                  <a:srgbClr val="0070C0"/>
                </a:solidFill>
              </a:rPr>
              <a:t>List[+A]</a:t>
            </a:r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[+A]</a:t>
            </a:r>
            <a:r>
              <a:rPr lang="en-US" sz="1800" dirty="0"/>
              <a:t> introduces List as a </a:t>
            </a:r>
            <a:r>
              <a:rPr lang="en-US" sz="1800" i="1" dirty="0"/>
              <a:t>covariant</a:t>
            </a:r>
            <a:r>
              <a:rPr lang="en-US" sz="1800" dirty="0"/>
              <a:t> type. </a:t>
            </a:r>
          </a:p>
          <a:p>
            <a:r>
              <a:rPr lang="en-US" sz="1800" dirty="0"/>
              <a:t>This means that if T is a subclass of S, for example, then List[T] is a subclass of List[S].</a:t>
            </a:r>
          </a:p>
          <a:p>
            <a:r>
              <a:rPr lang="en-US" sz="1800" dirty="0"/>
              <a:t>This provides a natural interpretation in which, e.g., List[Cat] is a subclass of List[Mammal] which, in turn, is a subclass of List[Animal], …, is a subclass of List[Any].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We turn our attention to the </a:t>
            </a:r>
            <a:r>
              <a:rPr lang="en-US" sz="1800" i="1" dirty="0">
                <a:solidFill>
                  <a:srgbClr val="0070C0"/>
                </a:solidFill>
              </a:rPr>
              <a:t>cons</a:t>
            </a:r>
            <a:r>
              <a:rPr lang="en-US" sz="1800" dirty="0"/>
              <a:t> method </a:t>
            </a:r>
            <a:r>
              <a:rPr lang="en-US" sz="1800" dirty="0">
                <a:solidFill>
                  <a:srgbClr val="0070C0"/>
                </a:solidFill>
              </a:rPr>
              <a:t>::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::[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 &gt;: A] (h: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): List[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] = Cons(h, this)</a:t>
            </a:r>
          </a:p>
          <a:p>
            <a:r>
              <a:rPr lang="en-US" sz="1800" dirty="0"/>
              <a:t>The unusual part here is the introduction of a new generic type </a:t>
            </a:r>
            <a:r>
              <a:rPr lang="en-US" sz="1800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.</a:t>
            </a:r>
          </a:p>
          <a:p>
            <a:r>
              <a:rPr lang="en-US" sz="1800" dirty="0"/>
              <a:t>The notation </a:t>
            </a:r>
            <a:r>
              <a:rPr lang="en-US" sz="1800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 &gt;: </a:t>
            </a:r>
            <a:r>
              <a:rPr lang="en-US" sz="1800" dirty="0">
                <a:solidFill>
                  <a:srgbClr val="0070C0"/>
                </a:solidFill>
              </a:rPr>
              <a:t>A</a:t>
            </a:r>
            <a:r>
              <a:rPr lang="en-US" sz="1800" dirty="0"/>
              <a:t> means that type </a:t>
            </a:r>
            <a:r>
              <a:rPr lang="en-US" sz="1800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 is a </a:t>
            </a:r>
            <a:r>
              <a:rPr lang="en-US" sz="1800" i="1" dirty="0"/>
              <a:t>superclass</a:t>
            </a:r>
            <a:r>
              <a:rPr lang="en-US" sz="1800" dirty="0"/>
              <a:t> of type </a:t>
            </a:r>
            <a:r>
              <a:rPr lang="en-US" sz="1800" dirty="0">
                <a:solidFill>
                  <a:srgbClr val="0070C0"/>
                </a:solidFill>
              </a:rPr>
              <a:t>A</a:t>
            </a:r>
            <a:r>
              <a:rPr lang="en-US" sz="1800" dirty="0"/>
              <a:t>.</a:t>
            </a:r>
          </a:p>
          <a:p>
            <a:r>
              <a:rPr lang="en-US" sz="1800" dirty="0"/>
              <a:t>NB: The superclass relationship is </a:t>
            </a:r>
            <a:r>
              <a:rPr lang="en-US" sz="1800" i="1" dirty="0"/>
              <a:t>reflexive</a:t>
            </a:r>
            <a:r>
              <a:rPr lang="en-US" sz="1800" dirty="0"/>
              <a:t> thus for some class C we have that C is a superclass (or subclass) of C (i.e. of itself).</a:t>
            </a:r>
          </a:p>
          <a:p>
            <a:r>
              <a:rPr lang="en-US" sz="1800" dirty="0"/>
              <a:t>To understand the subtlety here one has to appreciate what happens when a covariant type appears in a contravariant position. (</a:t>
            </a:r>
            <a:r>
              <a:rPr lang="en-US" sz="1400" i="1" dirty="0"/>
              <a:t>See </a:t>
            </a:r>
            <a:r>
              <a:rPr lang="en-US" sz="1400" i="1" dirty="0" err="1"/>
              <a:t>Odersky</a:t>
            </a:r>
            <a:r>
              <a:rPr lang="en-US" sz="1400" i="1" dirty="0"/>
              <a:t>, Spoon and </a:t>
            </a:r>
            <a:r>
              <a:rPr lang="en-US" sz="1400" i="1" dirty="0" err="1"/>
              <a:t>Venners</a:t>
            </a:r>
            <a:r>
              <a:rPr lang="en-US" sz="1400" i="1" dirty="0"/>
              <a:t>, Programming in Scala, </a:t>
            </a:r>
            <a:r>
              <a:rPr lang="en-US" sz="1400" i="1" dirty="0" err="1"/>
              <a:t>Artima</a:t>
            </a:r>
            <a:r>
              <a:rPr lang="en-US" sz="1400" i="1" dirty="0"/>
              <a:t> Press, 3</a:t>
            </a:r>
            <a:r>
              <a:rPr lang="en-US" sz="1400" i="1" baseline="30000" dirty="0"/>
              <a:t>rd</a:t>
            </a:r>
            <a:r>
              <a:rPr lang="en-US" sz="1400" i="1" dirty="0"/>
              <a:t> ed., 2017, Chapter 19</a:t>
            </a:r>
            <a:r>
              <a:rPr lang="en-US" sz="1800" dirty="0"/>
              <a:t>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In practice, what does this mean?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::[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 &gt;: A] (h: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): List[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] = Cons(h, this)</a:t>
            </a:r>
          </a:p>
          <a:p>
            <a:r>
              <a:rPr lang="en-US" sz="1800" dirty="0"/>
              <a:t>We can add elements of the same type: thus (</a:t>
            </a:r>
            <a:r>
              <a:rPr lang="en-US" sz="1800" dirty="0">
                <a:solidFill>
                  <a:srgbClr val="0070C0"/>
                </a:solidFill>
              </a:rPr>
              <a:t>4 :: 7 :: Nil</a:t>
            </a:r>
            <a:r>
              <a:rPr lang="en-US" sz="1800" dirty="0"/>
              <a:t>) is a List[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] so we can add another 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value to the front:</a:t>
            </a:r>
            <a:br>
              <a:rPr lang="en-US" sz="1800" dirty="0"/>
            </a:br>
            <a:r>
              <a:rPr lang="en-US" sz="1800" b="1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xs</a:t>
            </a:r>
            <a:r>
              <a:rPr lang="en-US" sz="1800" dirty="0"/>
              <a:t>: List[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] = </a:t>
            </a:r>
            <a:r>
              <a:rPr lang="en-US" sz="1800" dirty="0">
                <a:solidFill>
                  <a:srgbClr val="FF0000"/>
                </a:solidFill>
              </a:rPr>
              <a:t>2 :: </a:t>
            </a:r>
            <a:r>
              <a:rPr lang="en-US" sz="1800" dirty="0">
                <a:solidFill>
                  <a:srgbClr val="0070C0"/>
                </a:solidFill>
              </a:rPr>
              <a:t>4 :: 7 :: Nil</a:t>
            </a:r>
          </a:p>
          <a:p>
            <a:r>
              <a:rPr lang="en-US" sz="1800" dirty="0"/>
              <a:t>In this case the generic type </a:t>
            </a:r>
            <a:r>
              <a:rPr lang="en-US" sz="1800" dirty="0">
                <a:solidFill>
                  <a:srgbClr val="FF0000"/>
                </a:solidFill>
              </a:rPr>
              <a:t>B</a:t>
            </a:r>
            <a:r>
              <a:rPr lang="en-US" sz="1800" dirty="0"/>
              <a:t> is instantiated by </a:t>
            </a:r>
            <a:r>
              <a:rPr lang="en-US" sz="1800" dirty="0">
                <a:solidFill>
                  <a:srgbClr val="FF0000"/>
                </a:solidFill>
              </a:rPr>
              <a:t>Int</a:t>
            </a:r>
            <a:r>
              <a:rPr lang="en-US" sz="1800" dirty="0"/>
              <a:t> and so is the generic type </a:t>
            </a:r>
            <a:r>
              <a:rPr lang="en-US" sz="1800" dirty="0">
                <a:solidFill>
                  <a:srgbClr val="0070C0"/>
                </a:solidFill>
              </a:rPr>
              <a:t>A</a:t>
            </a:r>
            <a:r>
              <a:rPr lang="en-US" sz="1800" dirty="0"/>
              <a:t>. Since </a:t>
            </a:r>
            <a:r>
              <a:rPr lang="en-US" sz="1800" dirty="0">
                <a:solidFill>
                  <a:srgbClr val="FF0000"/>
                </a:solidFill>
              </a:rPr>
              <a:t>Int</a:t>
            </a:r>
            <a:r>
              <a:rPr lang="en-US" sz="1800" dirty="0"/>
              <a:t> &gt;: 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is true, the method succeeds.</a:t>
            </a:r>
          </a:p>
          <a:p>
            <a:r>
              <a:rPr lang="en-US" sz="1800" dirty="0"/>
              <a:t>However, we could now write:  </a:t>
            </a:r>
            <a:r>
              <a:rPr lang="en-US" sz="1800" b="1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ys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FF0000"/>
                </a:solidFill>
              </a:rPr>
              <a:t>true :: </a:t>
            </a:r>
            <a:r>
              <a:rPr lang="en-US" sz="1800" dirty="0" err="1">
                <a:solidFill>
                  <a:srgbClr val="0070C0"/>
                </a:solidFill>
              </a:rPr>
              <a:t>xs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This works too, and returns the list </a:t>
            </a:r>
            <a:r>
              <a:rPr lang="en-US" sz="1800" dirty="0">
                <a:solidFill>
                  <a:srgbClr val="FF0000"/>
                </a:solidFill>
              </a:rPr>
              <a:t>true :: </a:t>
            </a:r>
            <a:r>
              <a:rPr lang="en-US" sz="1800" dirty="0">
                <a:solidFill>
                  <a:srgbClr val="0070C0"/>
                </a:solidFill>
              </a:rPr>
              <a:t>2 :: 4 :: 7 :: Nil </a:t>
            </a:r>
            <a:r>
              <a:rPr lang="en-US" sz="1800" dirty="0"/>
              <a:t>which is of type List[</a:t>
            </a:r>
            <a:r>
              <a:rPr lang="en-US" sz="1800" dirty="0" err="1">
                <a:solidFill>
                  <a:srgbClr val="7030A0"/>
                </a:solidFill>
              </a:rPr>
              <a:t>AnyVal</a:t>
            </a:r>
            <a:r>
              <a:rPr lang="en-US" sz="1800" dirty="0"/>
              <a:t>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FF0000"/>
                </a:solidFill>
              </a:rPr>
              <a:t>Boolean</a:t>
            </a:r>
            <a:r>
              <a:rPr lang="en-US" sz="1800" dirty="0">
                <a:solidFill>
                  <a:srgbClr val="7030A0"/>
                </a:solidFill>
              </a:rPr>
              <a:t>	</a:t>
            </a:r>
            <a:r>
              <a:rPr lang="en-US" sz="1800" dirty="0">
                <a:solidFill>
                  <a:srgbClr val="FF0000"/>
                </a:solidFill>
              </a:rPr>
              <a:t>Boolean</a:t>
            </a:r>
            <a:r>
              <a:rPr lang="en-US" sz="1800" dirty="0"/>
              <a:t> &lt;: </a:t>
            </a:r>
            <a:r>
              <a:rPr lang="en-US" sz="1800" dirty="0" err="1">
                <a:solidFill>
                  <a:srgbClr val="7030A0"/>
                </a:solidFill>
              </a:rPr>
              <a:t>AnyVal</a:t>
            </a:r>
            <a:r>
              <a:rPr lang="en-US" sz="1800" dirty="0"/>
              <a:t> 		</a:t>
            </a:r>
            <a:r>
              <a:rPr lang="en-US" sz="1800" dirty="0" err="1">
                <a:solidFill>
                  <a:srgbClr val="7030A0"/>
                </a:solidFill>
              </a:rPr>
              <a:t>AnyVal</a:t>
            </a:r>
            <a:r>
              <a:rPr lang="en-US" sz="1800" dirty="0"/>
              <a:t> &gt;: </a:t>
            </a:r>
            <a:r>
              <a:rPr lang="en-US" sz="1800" dirty="0">
                <a:solidFill>
                  <a:srgbClr val="0070C0"/>
                </a:solidFill>
              </a:rPr>
              <a:t>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81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Now we look at the empty list definition: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case object </a:t>
            </a:r>
            <a:r>
              <a:rPr lang="en-US" dirty="0">
                <a:solidFill>
                  <a:srgbClr val="0070C0"/>
                </a:solidFill>
              </a:rPr>
              <a:t>Nil</a:t>
            </a:r>
            <a:r>
              <a:rPr lang="en-US" b="1" dirty="0">
                <a:solidFill>
                  <a:srgbClr val="0070C0"/>
                </a:solidFill>
              </a:rPr>
              <a:t> extends </a:t>
            </a:r>
            <a:r>
              <a:rPr lang="en-US" dirty="0">
                <a:solidFill>
                  <a:srgbClr val="0070C0"/>
                </a:solidFill>
              </a:rPr>
              <a:t>List[Nothing] </a:t>
            </a:r>
          </a:p>
          <a:p>
            <a:r>
              <a:rPr lang="en-US" sz="1900" dirty="0"/>
              <a:t>We require Nil to work with </a:t>
            </a:r>
            <a:r>
              <a:rPr lang="en-US" sz="1900" i="1" dirty="0"/>
              <a:t>all</a:t>
            </a:r>
            <a:r>
              <a:rPr lang="en-US" sz="1900" dirty="0"/>
              <a:t> list types</a:t>
            </a:r>
          </a:p>
          <a:p>
            <a:pPr marL="457200" lvl="1" indent="0">
              <a:buNone/>
            </a:pPr>
            <a:r>
              <a:rPr lang="en-US" dirty="0"/>
              <a:t>true :: false :: Nil</a:t>
            </a:r>
            <a:br>
              <a:rPr lang="en-US" dirty="0"/>
            </a:br>
            <a:r>
              <a:rPr lang="en-US" dirty="0"/>
              <a:t>“foo” :: “bar” :: Nil</a:t>
            </a:r>
            <a:br>
              <a:rPr lang="en-US" dirty="0"/>
            </a:br>
            <a:r>
              <a:rPr lang="en-US" dirty="0"/>
              <a:t>etc.</a:t>
            </a:r>
          </a:p>
          <a:p>
            <a:r>
              <a:rPr lang="en-US" dirty="0"/>
              <a:t>Suppose that Nil :: List[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] for some type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.  Let us work out a type for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 :: Nil </a:t>
            </a:r>
            <a:r>
              <a:rPr lang="en-US" dirty="0"/>
              <a:t>to work for </a:t>
            </a:r>
            <a:r>
              <a:rPr lang="en-US" i="1" dirty="0"/>
              <a:t>any value </a:t>
            </a:r>
            <a:r>
              <a:rPr lang="en-US" dirty="0"/>
              <a:t>x: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then we require every class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to be a </a:t>
            </a:r>
            <a:r>
              <a:rPr lang="en-US" i="1" dirty="0"/>
              <a:t>superclass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. ( recall </a:t>
            </a:r>
            <a:r>
              <a:rPr lang="en-US" dirty="0">
                <a:solidFill>
                  <a:srgbClr val="0070C0"/>
                </a:solidFill>
              </a:rPr>
              <a:t>def </a:t>
            </a:r>
            <a:r>
              <a:rPr lang="en-US" dirty="0"/>
              <a:t>::[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 &gt;: A</a:t>
            </a:r>
            <a:r>
              <a:rPr lang="en-US" dirty="0"/>
              <a:t>] (h: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): List[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] = …)</a:t>
            </a:r>
          </a:p>
          <a:p>
            <a:r>
              <a:rPr lang="en-US" dirty="0"/>
              <a:t>In other words,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must be the subclass of all other classes.</a:t>
            </a:r>
          </a:p>
          <a:p>
            <a:r>
              <a:rPr lang="en-US" dirty="0"/>
              <a:t>In Scala the class beneath all classes is called </a:t>
            </a:r>
            <a:r>
              <a:rPr lang="en-US" dirty="0">
                <a:solidFill>
                  <a:srgbClr val="0070C0"/>
                </a:solidFill>
              </a:rPr>
              <a:t>Nothing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2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FC7-3270-4BCE-9681-29D92DB6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-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C17E-9332-4942-9753-E74D629B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937249" cy="3961874"/>
          </a:xfrm>
        </p:spPr>
        <p:txBody>
          <a:bodyPr>
            <a:normAutofit/>
          </a:bodyPr>
          <a:lstStyle/>
          <a:p>
            <a:r>
              <a:rPr lang="en-US" sz="1800" dirty="0"/>
              <a:t>Finally, consider the definition of Cons.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case class </a:t>
            </a:r>
            <a:r>
              <a:rPr lang="en-US" dirty="0">
                <a:solidFill>
                  <a:srgbClr val="0070C0"/>
                </a:solidFill>
              </a:rPr>
              <a:t>Cons[+A](h:  A, t: List[A]) </a:t>
            </a:r>
            <a:r>
              <a:rPr lang="en-US" b="1" dirty="0">
                <a:solidFill>
                  <a:srgbClr val="0070C0"/>
                </a:solidFill>
              </a:rPr>
              <a:t>extends </a:t>
            </a:r>
            <a:r>
              <a:rPr lang="en-US" dirty="0">
                <a:solidFill>
                  <a:srgbClr val="0070C0"/>
                </a:solidFill>
              </a:rPr>
              <a:t>List[A]</a:t>
            </a:r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[+A]</a:t>
            </a:r>
            <a:r>
              <a:rPr lang="en-US" sz="1800" dirty="0"/>
              <a:t> introduces Cons as a </a:t>
            </a:r>
            <a:r>
              <a:rPr lang="en-US" sz="1800" i="1" dirty="0"/>
              <a:t>covariant</a:t>
            </a:r>
            <a:r>
              <a:rPr lang="en-US" sz="1800" dirty="0"/>
              <a:t> type. </a:t>
            </a:r>
          </a:p>
          <a:p>
            <a:r>
              <a:rPr lang="en-US" sz="1800" dirty="0"/>
              <a:t>It is also an extension (subclass) of the covariant List[</a:t>
            </a:r>
            <a:r>
              <a:rPr lang="en-US" sz="1800" dirty="0">
                <a:solidFill>
                  <a:srgbClr val="0070C0"/>
                </a:solidFill>
              </a:rPr>
              <a:t>A</a:t>
            </a:r>
            <a:r>
              <a:rPr lang="en-US" sz="1800" dirty="0"/>
              <a:t>]</a:t>
            </a:r>
          </a:p>
          <a:p>
            <a:r>
              <a:rPr lang="en-US" sz="1800" dirty="0"/>
              <a:t>The generic type parameters have been attached to the formal parameters:</a:t>
            </a:r>
          </a:p>
          <a:p>
            <a:r>
              <a:rPr lang="en-US" sz="1800" dirty="0"/>
              <a:t>The new head of the list is of type </a:t>
            </a:r>
            <a:r>
              <a:rPr lang="en-US" sz="1800" dirty="0">
                <a:solidFill>
                  <a:srgbClr val="0070C0"/>
                </a:solidFill>
              </a:rPr>
              <a:t>A</a:t>
            </a:r>
          </a:p>
          <a:p>
            <a:r>
              <a:rPr lang="en-US" sz="1800" dirty="0"/>
              <a:t>The tail of the list is of type List[</a:t>
            </a:r>
            <a:r>
              <a:rPr lang="en-US" sz="1800" dirty="0">
                <a:solidFill>
                  <a:srgbClr val="0070C0"/>
                </a:solidFill>
              </a:rPr>
              <a:t>A</a:t>
            </a:r>
            <a:r>
              <a:rPr lang="en-US" sz="18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7245B-1088-4DE2-BBD5-AC70CFF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1314</TotalTime>
  <Words>1257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Helvetica Neue</vt:lpstr>
      <vt:lpstr>Gallery</vt:lpstr>
      <vt:lpstr>lists</vt:lpstr>
      <vt:lpstr>Lists – introducing ::</vt:lpstr>
      <vt:lpstr>Lists – pretty printing</vt:lpstr>
      <vt:lpstr>Lists - generics</vt:lpstr>
      <vt:lpstr>Lists - generics</vt:lpstr>
      <vt:lpstr>Lists - generics</vt:lpstr>
      <vt:lpstr>Lists - generics</vt:lpstr>
      <vt:lpstr>Lists - generics</vt:lpstr>
      <vt:lpstr>Lists - generics</vt:lpstr>
      <vt:lpstr>Lists – scala.collection.immutable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Smallwood</cp:lastModifiedBy>
  <cp:revision>121</cp:revision>
  <dcterms:modified xsi:type="dcterms:W3CDTF">2021-02-09T21:09:12Z</dcterms:modified>
</cp:coreProperties>
</file>