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1"/>
  </p:sldMasterIdLst>
  <p:notesMasterIdLst>
    <p:notesMasterId r:id="rId14"/>
  </p:notesMasterIdLst>
  <p:sldIdLst>
    <p:sldId id="382" r:id="rId2"/>
    <p:sldId id="391" r:id="rId3"/>
    <p:sldId id="392" r:id="rId4"/>
    <p:sldId id="393" r:id="rId5"/>
    <p:sldId id="394" r:id="rId6"/>
    <p:sldId id="395" r:id="rId7"/>
    <p:sldId id="396" r:id="rId8"/>
    <p:sldId id="397" r:id="rId9"/>
    <p:sldId id="398" r:id="rId10"/>
    <p:sldId id="399" r:id="rId11"/>
    <p:sldId id="400" r:id="rId12"/>
    <p:sldId id="40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8" autoAdjust="0"/>
    <p:restoredTop sz="94737" autoAdjust="0"/>
  </p:normalViewPr>
  <p:slideViewPr>
    <p:cSldViewPr snapToGrid="0" snapToObjects="1">
      <p:cViewPr varScale="1">
        <p:scale>
          <a:sx n="126" d="100"/>
          <a:sy n="126" d="100"/>
        </p:scale>
        <p:origin x="1398" y="114"/>
      </p:cViewPr>
      <p:guideLst>
        <p:guide orient="horz" pos="2160"/>
        <p:guide pos="2880"/>
      </p:guideLst>
    </p:cSldViewPr>
  </p:slideViewPr>
  <p:outlineViewPr>
    <p:cViewPr>
      <p:scale>
        <a:sx n="33" d="100"/>
        <a:sy n="33" d="100"/>
      </p:scale>
      <p:origin x="14"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65864311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86CB4B4D-7CA3-9044-876B-883B54F8677D}" type="slidenum">
              <a:rPr lang="en-GB" smtClean="0"/>
              <a:t>‹#›</a:t>
            </a:fld>
            <a:endParaRPr lang="en-GB"/>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089387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1097747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714131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250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594722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62551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78207801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78606779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25051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432327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8A87A34-81AB-432B-8DAE-1953F412C126}" type="datetimeFigureOut">
              <a:rPr lang="en-US" smtClean="0"/>
              <a:pPr/>
              <a:t>2/9/2021</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28761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2/9/2021</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86CB4B4D-7CA3-9044-876B-883B54F8677D}" type="slidenum">
              <a:rPr lang="en-GB" smtClean="0"/>
              <a:t>‹#›</a:t>
            </a:fld>
            <a:endParaRPr lang="en-GB"/>
          </a:p>
        </p:txBody>
      </p:sp>
    </p:spTree>
    <p:extLst>
      <p:ext uri="{BB962C8B-B14F-4D97-AF65-F5344CB8AC3E}">
        <p14:creationId xmlns:p14="http://schemas.microsoft.com/office/powerpoint/2010/main" val="1924961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FC7-3270-4BCE-9681-29D92DB61ACD}"/>
              </a:ext>
            </a:extLst>
          </p:cNvPr>
          <p:cNvSpPr>
            <a:spLocks noGrp="1"/>
          </p:cNvSpPr>
          <p:nvPr>
            <p:ph type="title"/>
          </p:nvPr>
        </p:nvSpPr>
        <p:spPr/>
        <p:txBody>
          <a:bodyPr>
            <a:normAutofit/>
          </a:bodyPr>
          <a:lstStyle/>
          <a:p>
            <a:r>
              <a:rPr lang="en-GB" dirty="0" err="1"/>
              <a:t>Scala.collection</a:t>
            </a:r>
            <a:r>
              <a:rPr lang="en-GB" dirty="0"/>
              <a:t>.</a:t>
            </a:r>
            <a:br>
              <a:rPr lang="en-GB" dirty="0"/>
            </a:br>
            <a:r>
              <a:rPr lang="en-GB" dirty="0" err="1"/>
              <a:t>immutable.list</a:t>
            </a:r>
            <a:endParaRPr lang="en-GB" dirty="0"/>
          </a:p>
        </p:txBody>
      </p:sp>
      <p:sp>
        <p:nvSpPr>
          <p:cNvPr id="3" name="Content Placeholder 2">
            <a:extLst>
              <a:ext uri="{FF2B5EF4-FFF2-40B4-BE49-F238E27FC236}">
                <a16:creationId xmlns:a16="http://schemas.microsoft.com/office/drawing/2014/main" id="{6626C17E-9332-4942-9753-E74D629B5313}"/>
              </a:ext>
            </a:extLst>
          </p:cNvPr>
          <p:cNvSpPr>
            <a:spLocks noGrp="1"/>
          </p:cNvSpPr>
          <p:nvPr>
            <p:ph idx="1"/>
          </p:nvPr>
        </p:nvSpPr>
        <p:spPr>
          <a:xfrm>
            <a:off x="1443491" y="2015733"/>
            <a:ext cx="6937249" cy="3961874"/>
          </a:xfrm>
        </p:spPr>
        <p:txBody>
          <a:bodyPr>
            <a:normAutofit/>
          </a:bodyPr>
          <a:lstStyle/>
          <a:p>
            <a:r>
              <a:rPr lang="en-US" sz="1800" dirty="0"/>
              <a:t>Scala’s List class is built-in and the immutable list data structure is imported into the program scope by default.</a:t>
            </a:r>
          </a:p>
          <a:p>
            <a:r>
              <a:rPr lang="en-US" sz="1800" dirty="0"/>
              <a:t>Thus, if you write </a:t>
            </a:r>
            <a:r>
              <a:rPr lang="en-US" sz="1800" dirty="0" err="1"/>
              <a:t>val</a:t>
            </a:r>
            <a:r>
              <a:rPr lang="en-US" sz="1800" dirty="0"/>
              <a:t> </a:t>
            </a:r>
            <a:r>
              <a:rPr lang="en-US" sz="1800" dirty="0" err="1"/>
              <a:t>xs</a:t>
            </a:r>
            <a:r>
              <a:rPr lang="en-US" sz="1800" dirty="0"/>
              <a:t>: List[Int] for example, then you have</a:t>
            </a:r>
            <a:br>
              <a:rPr lang="en-US" sz="1800" dirty="0"/>
            </a:br>
            <a:r>
              <a:rPr lang="en-US" sz="1800" dirty="0" err="1"/>
              <a:t>xs</a:t>
            </a:r>
            <a:r>
              <a:rPr lang="en-US" sz="1800" dirty="0"/>
              <a:t>: </a:t>
            </a:r>
            <a:r>
              <a:rPr lang="en-US" sz="1800" dirty="0" err="1"/>
              <a:t>scala.collection.immutable.List</a:t>
            </a:r>
            <a:r>
              <a:rPr lang="en-US" sz="1800" dirty="0"/>
              <a:t>[Int]</a:t>
            </a:r>
          </a:p>
          <a:p>
            <a:r>
              <a:rPr lang="en-US" sz="1800" dirty="0"/>
              <a:t>You can import Scala’s mutable List type explicitly if you wish to use mutable lists. On this module we will not use these.</a:t>
            </a:r>
          </a:p>
          <a:p>
            <a:r>
              <a:rPr lang="en-US" sz="1800" dirty="0"/>
              <a:t>You can also import the immutable List type as well but this is not necessary as it is imported automatically.  You would only do this to distinguish another List in the same namespace.</a:t>
            </a:r>
          </a:p>
        </p:txBody>
      </p:sp>
      <p:sp>
        <p:nvSpPr>
          <p:cNvPr id="4" name="Slide Number Placeholder 3">
            <a:extLst>
              <a:ext uri="{FF2B5EF4-FFF2-40B4-BE49-F238E27FC236}">
                <a16:creationId xmlns:a16="http://schemas.microsoft.com/office/drawing/2014/main" id="{0587245B-1088-4DE2-BBD5-AC70CFFED497}"/>
              </a:ext>
            </a:extLst>
          </p:cNvPr>
          <p:cNvSpPr>
            <a:spLocks noGrp="1"/>
          </p:cNvSpPr>
          <p:nvPr>
            <p:ph type="sldNum" sz="quarter" idx="12"/>
          </p:nvPr>
        </p:nvSpPr>
        <p:spPr/>
        <p:txBody>
          <a:bodyPr/>
          <a:lstStyle/>
          <a:p>
            <a:fld id="{86CB4B4D-7CA3-9044-876B-883B54F8677D}" type="slidenum">
              <a:rPr lang="en-GB" smtClean="0"/>
              <a:t>1</a:t>
            </a:fld>
            <a:endParaRPr lang="en-GB"/>
          </a:p>
        </p:txBody>
      </p:sp>
    </p:spTree>
    <p:extLst>
      <p:ext uri="{BB962C8B-B14F-4D97-AF65-F5344CB8AC3E}">
        <p14:creationId xmlns:p14="http://schemas.microsoft.com/office/powerpoint/2010/main" val="144210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FC7-3270-4BCE-9681-29D92DB61ACD}"/>
              </a:ext>
            </a:extLst>
          </p:cNvPr>
          <p:cNvSpPr>
            <a:spLocks noGrp="1"/>
          </p:cNvSpPr>
          <p:nvPr>
            <p:ph type="title"/>
          </p:nvPr>
        </p:nvSpPr>
        <p:spPr/>
        <p:txBody>
          <a:bodyPr>
            <a:normAutofit/>
          </a:bodyPr>
          <a:lstStyle/>
          <a:p>
            <a:r>
              <a:rPr lang="en-GB" dirty="0"/>
              <a:t>Scala lists: flatten</a:t>
            </a:r>
          </a:p>
        </p:txBody>
      </p:sp>
      <p:sp>
        <p:nvSpPr>
          <p:cNvPr id="3" name="Content Placeholder 2">
            <a:extLst>
              <a:ext uri="{FF2B5EF4-FFF2-40B4-BE49-F238E27FC236}">
                <a16:creationId xmlns:a16="http://schemas.microsoft.com/office/drawing/2014/main" id="{6626C17E-9332-4942-9753-E74D629B5313}"/>
              </a:ext>
            </a:extLst>
          </p:cNvPr>
          <p:cNvSpPr>
            <a:spLocks noGrp="1"/>
          </p:cNvSpPr>
          <p:nvPr>
            <p:ph idx="1"/>
          </p:nvPr>
        </p:nvSpPr>
        <p:spPr>
          <a:xfrm>
            <a:off x="1443491" y="2015733"/>
            <a:ext cx="6937249" cy="3961874"/>
          </a:xfrm>
        </p:spPr>
        <p:txBody>
          <a:bodyPr>
            <a:normAutofit/>
          </a:bodyPr>
          <a:lstStyle/>
          <a:p>
            <a:pPr marL="0" indent="0">
              <a:buNone/>
            </a:pPr>
            <a:r>
              <a:rPr lang="en-US" sz="1800" dirty="0"/>
              <a:t>To reduce a list of lists to a single list:</a:t>
            </a:r>
          </a:p>
          <a:p>
            <a:pPr marL="0" indent="0">
              <a:buNone/>
            </a:pPr>
            <a:r>
              <a:rPr lang="en-US" sz="1800" dirty="0"/>
              <a:t>	List().</a:t>
            </a:r>
            <a:r>
              <a:rPr lang="en-US" sz="1800" dirty="0">
                <a:solidFill>
                  <a:srgbClr val="00B050"/>
                </a:solidFill>
              </a:rPr>
              <a:t>flatten</a:t>
            </a:r>
            <a:r>
              <a:rPr lang="en-US" sz="1800" dirty="0"/>
              <a:t>		= List()</a:t>
            </a:r>
            <a:br>
              <a:rPr lang="en-US" sz="1800" dirty="0"/>
            </a:br>
            <a:r>
              <a:rPr lang="en-US" sz="1800" dirty="0"/>
              <a:t>	(</a:t>
            </a:r>
            <a:r>
              <a:rPr lang="en-US" sz="1800" dirty="0" err="1"/>
              <a:t>xs</a:t>
            </a:r>
            <a:r>
              <a:rPr lang="en-US" sz="1800" dirty="0"/>
              <a:t> :: </a:t>
            </a:r>
            <a:r>
              <a:rPr lang="en-US" sz="1800" dirty="0" err="1"/>
              <a:t>xss</a:t>
            </a:r>
            <a:r>
              <a:rPr lang="en-US" sz="1800" dirty="0"/>
              <a:t>).</a:t>
            </a:r>
            <a:r>
              <a:rPr lang="en-US" sz="1800" dirty="0">
                <a:solidFill>
                  <a:srgbClr val="00B050"/>
                </a:solidFill>
              </a:rPr>
              <a:t>flatten</a:t>
            </a:r>
            <a:r>
              <a:rPr lang="en-US" sz="1800" dirty="0"/>
              <a:t>	= </a:t>
            </a:r>
            <a:r>
              <a:rPr lang="en-US" sz="1800" dirty="0" err="1"/>
              <a:t>xs</a:t>
            </a:r>
            <a:r>
              <a:rPr lang="en-US" sz="1800" dirty="0"/>
              <a:t> ::: </a:t>
            </a:r>
            <a:r>
              <a:rPr lang="en-US" sz="1800" dirty="0" err="1"/>
              <a:t>xss.</a:t>
            </a:r>
            <a:r>
              <a:rPr lang="en-US" sz="1800" dirty="0" err="1">
                <a:solidFill>
                  <a:srgbClr val="00B050"/>
                </a:solidFill>
              </a:rPr>
              <a:t>flatten</a:t>
            </a:r>
            <a:endParaRPr lang="en-US" sz="1800" dirty="0">
              <a:solidFill>
                <a:srgbClr val="00B050"/>
              </a:solidFill>
            </a:endParaRPr>
          </a:p>
          <a:p>
            <a:pPr marL="0" indent="0">
              <a:buNone/>
            </a:pPr>
            <a:r>
              <a:rPr lang="en-US" sz="1800" dirty="0"/>
              <a:t>	</a:t>
            </a:r>
            <a:r>
              <a:rPr lang="en-US" sz="1800" dirty="0">
                <a:solidFill>
                  <a:srgbClr val="00B050"/>
                </a:solidFill>
              </a:rPr>
              <a:t>flatten</a:t>
            </a:r>
            <a:r>
              <a:rPr lang="en-US" sz="1800" dirty="0"/>
              <a:t>: List[List[A]] </a:t>
            </a:r>
            <a:r>
              <a:rPr lang="en-US" sz="1800" dirty="0">
                <a:sym typeface="Wingdings" panose="05000000000000000000" pitchFamily="2" charset="2"/>
              </a:rPr>
              <a:t> List[A]</a:t>
            </a:r>
            <a:endParaRPr lang="en-US" sz="1800" dirty="0"/>
          </a:p>
          <a:p>
            <a:pPr marL="0" indent="0">
              <a:buNone/>
            </a:pPr>
            <a:r>
              <a:rPr lang="en-US" sz="1800" dirty="0"/>
              <a:t>Thus:</a:t>
            </a:r>
          </a:p>
          <a:p>
            <a:pPr marL="0" indent="0">
              <a:buNone/>
            </a:pPr>
            <a:r>
              <a:rPr lang="en-US" sz="1800" dirty="0"/>
              <a:t>	List( List(1, 2, 3), List(4), List(), List(5, 6) ).</a:t>
            </a:r>
            <a:r>
              <a:rPr lang="en-US" sz="1800" dirty="0">
                <a:solidFill>
                  <a:srgbClr val="00B050"/>
                </a:solidFill>
              </a:rPr>
              <a:t>flatten</a:t>
            </a:r>
          </a:p>
          <a:p>
            <a:pPr marL="0" indent="0">
              <a:buNone/>
            </a:pPr>
            <a:r>
              <a:rPr lang="en-US" sz="1800" dirty="0"/>
              <a:t>	= List(1, 2, 3, 4, 5, 6)</a:t>
            </a:r>
          </a:p>
        </p:txBody>
      </p:sp>
      <p:sp>
        <p:nvSpPr>
          <p:cNvPr id="4" name="Slide Number Placeholder 3">
            <a:extLst>
              <a:ext uri="{FF2B5EF4-FFF2-40B4-BE49-F238E27FC236}">
                <a16:creationId xmlns:a16="http://schemas.microsoft.com/office/drawing/2014/main" id="{0587245B-1088-4DE2-BBD5-AC70CFFED497}"/>
              </a:ext>
            </a:extLst>
          </p:cNvPr>
          <p:cNvSpPr>
            <a:spLocks noGrp="1"/>
          </p:cNvSpPr>
          <p:nvPr>
            <p:ph type="sldNum" sz="quarter" idx="12"/>
          </p:nvPr>
        </p:nvSpPr>
        <p:spPr/>
        <p:txBody>
          <a:bodyPr/>
          <a:lstStyle/>
          <a:p>
            <a:fld id="{86CB4B4D-7CA3-9044-876B-883B54F8677D}" type="slidenum">
              <a:rPr lang="en-GB" smtClean="0"/>
              <a:t>10</a:t>
            </a:fld>
            <a:endParaRPr lang="en-GB"/>
          </a:p>
        </p:txBody>
      </p:sp>
    </p:spTree>
    <p:extLst>
      <p:ext uri="{BB962C8B-B14F-4D97-AF65-F5344CB8AC3E}">
        <p14:creationId xmlns:p14="http://schemas.microsoft.com/office/powerpoint/2010/main" val="5915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FC7-3270-4BCE-9681-29D92DB61ACD}"/>
              </a:ext>
            </a:extLst>
          </p:cNvPr>
          <p:cNvSpPr>
            <a:spLocks noGrp="1"/>
          </p:cNvSpPr>
          <p:nvPr>
            <p:ph type="title"/>
          </p:nvPr>
        </p:nvSpPr>
        <p:spPr/>
        <p:txBody>
          <a:bodyPr>
            <a:normAutofit/>
          </a:bodyPr>
          <a:lstStyle/>
          <a:p>
            <a:r>
              <a:rPr lang="en-GB" dirty="0"/>
              <a:t>Scala lists: apply</a:t>
            </a:r>
          </a:p>
        </p:txBody>
      </p:sp>
      <p:sp>
        <p:nvSpPr>
          <p:cNvPr id="3" name="Content Placeholder 2">
            <a:extLst>
              <a:ext uri="{FF2B5EF4-FFF2-40B4-BE49-F238E27FC236}">
                <a16:creationId xmlns:a16="http://schemas.microsoft.com/office/drawing/2014/main" id="{6626C17E-9332-4942-9753-E74D629B5313}"/>
              </a:ext>
            </a:extLst>
          </p:cNvPr>
          <p:cNvSpPr>
            <a:spLocks noGrp="1"/>
          </p:cNvSpPr>
          <p:nvPr>
            <p:ph idx="1"/>
          </p:nvPr>
        </p:nvSpPr>
        <p:spPr>
          <a:xfrm>
            <a:off x="1443491" y="2015733"/>
            <a:ext cx="6937249" cy="3961874"/>
          </a:xfrm>
        </p:spPr>
        <p:txBody>
          <a:bodyPr>
            <a:normAutofit lnSpcReduction="10000"/>
          </a:bodyPr>
          <a:lstStyle/>
          <a:p>
            <a:pPr marL="0" indent="0">
              <a:buNone/>
            </a:pPr>
            <a:r>
              <a:rPr lang="en-US" sz="1800" dirty="0"/>
              <a:t>To look up at a specific index: (</a:t>
            </a:r>
            <a:r>
              <a:rPr lang="en-US" sz="1800" i="1" dirty="0"/>
              <a:t>this is an O(N) operation</a:t>
            </a:r>
            <a:r>
              <a:rPr lang="en-US" sz="1800" dirty="0"/>
              <a:t>)</a:t>
            </a:r>
          </a:p>
          <a:p>
            <a:pPr marL="0" indent="0">
              <a:buNone/>
            </a:pPr>
            <a:r>
              <a:rPr lang="en-US" sz="1800" dirty="0"/>
              <a:t>	List().</a:t>
            </a:r>
            <a:r>
              <a:rPr lang="en-US" sz="1800" dirty="0">
                <a:solidFill>
                  <a:srgbClr val="C00000"/>
                </a:solidFill>
              </a:rPr>
              <a:t>apply</a:t>
            </a:r>
            <a:r>
              <a:rPr lang="en-US" sz="1800" dirty="0">
                <a:solidFill>
                  <a:srgbClr val="00B050"/>
                </a:solidFill>
              </a:rPr>
              <a:t>(n)	</a:t>
            </a:r>
            <a:r>
              <a:rPr lang="en-US" sz="1800" dirty="0"/>
              <a:t>	= error</a:t>
            </a:r>
            <a:br>
              <a:rPr lang="en-US" sz="1800" dirty="0"/>
            </a:br>
            <a:r>
              <a:rPr lang="en-US" sz="1800" dirty="0"/>
              <a:t>	(x :: </a:t>
            </a:r>
            <a:r>
              <a:rPr lang="en-US" sz="1800" dirty="0" err="1"/>
              <a:t>xs</a:t>
            </a:r>
            <a:r>
              <a:rPr lang="en-US" sz="1800" dirty="0"/>
              <a:t>).</a:t>
            </a:r>
            <a:r>
              <a:rPr lang="en-US" sz="1800" dirty="0">
                <a:solidFill>
                  <a:srgbClr val="C00000"/>
                </a:solidFill>
              </a:rPr>
              <a:t>apply</a:t>
            </a:r>
            <a:r>
              <a:rPr lang="en-US" sz="1800" dirty="0"/>
              <a:t>(0)	= x</a:t>
            </a:r>
            <a:br>
              <a:rPr lang="en-US" sz="1800" dirty="0"/>
            </a:br>
            <a:r>
              <a:rPr lang="en-US" sz="1800" dirty="0"/>
              <a:t>	(x :: </a:t>
            </a:r>
            <a:r>
              <a:rPr lang="en-US" sz="1800" dirty="0" err="1"/>
              <a:t>xs</a:t>
            </a:r>
            <a:r>
              <a:rPr lang="en-US" sz="1800" dirty="0"/>
              <a:t>).</a:t>
            </a:r>
            <a:r>
              <a:rPr lang="en-US" sz="1800" dirty="0">
                <a:solidFill>
                  <a:srgbClr val="C00000"/>
                </a:solidFill>
              </a:rPr>
              <a:t>apply</a:t>
            </a:r>
            <a:r>
              <a:rPr lang="en-US" sz="1800" dirty="0"/>
              <a:t>(n)	= </a:t>
            </a:r>
            <a:r>
              <a:rPr lang="en-US" sz="1800" dirty="0" err="1"/>
              <a:t>xs.</a:t>
            </a:r>
            <a:r>
              <a:rPr lang="en-US" sz="1800" dirty="0" err="1">
                <a:solidFill>
                  <a:srgbClr val="C00000"/>
                </a:solidFill>
              </a:rPr>
              <a:t>apply</a:t>
            </a:r>
            <a:r>
              <a:rPr lang="en-US" sz="1800" dirty="0"/>
              <a:t>(n-1)</a:t>
            </a:r>
            <a:endParaRPr lang="en-US" sz="1800" dirty="0">
              <a:solidFill>
                <a:srgbClr val="00B050"/>
              </a:solidFill>
            </a:endParaRPr>
          </a:p>
          <a:p>
            <a:pPr marL="0" indent="0">
              <a:buNone/>
            </a:pPr>
            <a:r>
              <a:rPr lang="en-US" sz="1800" dirty="0"/>
              <a:t>List(1, 2, 3).</a:t>
            </a:r>
            <a:r>
              <a:rPr lang="en-US" sz="1800" dirty="0">
                <a:solidFill>
                  <a:srgbClr val="C00000"/>
                </a:solidFill>
              </a:rPr>
              <a:t>apply</a:t>
            </a:r>
            <a:r>
              <a:rPr lang="en-US" sz="1800" dirty="0"/>
              <a:t>(0)	=	1</a:t>
            </a:r>
          </a:p>
          <a:p>
            <a:pPr marL="0" indent="0">
              <a:buNone/>
            </a:pPr>
            <a:r>
              <a:rPr lang="en-US" sz="1800" dirty="0"/>
              <a:t>List(1, 2, 3).</a:t>
            </a:r>
            <a:r>
              <a:rPr lang="en-US" sz="1800" dirty="0">
                <a:solidFill>
                  <a:srgbClr val="C00000"/>
                </a:solidFill>
              </a:rPr>
              <a:t>apply</a:t>
            </a:r>
            <a:r>
              <a:rPr lang="en-US" sz="1800" dirty="0"/>
              <a:t>(2)	=	3	</a:t>
            </a:r>
          </a:p>
          <a:p>
            <a:pPr marL="0" indent="0">
              <a:buNone/>
            </a:pPr>
            <a:r>
              <a:rPr lang="en-US" sz="1800" dirty="0"/>
              <a:t>List( List(1, 2, 3), List(4), List(), List(5, 6) ).</a:t>
            </a:r>
            <a:r>
              <a:rPr lang="en-US" sz="1800" dirty="0">
                <a:solidFill>
                  <a:srgbClr val="C00000"/>
                </a:solidFill>
              </a:rPr>
              <a:t>apply</a:t>
            </a:r>
            <a:r>
              <a:rPr lang="en-US" sz="1800" dirty="0"/>
              <a:t>(0) = List(1, 2, 3)</a:t>
            </a:r>
          </a:p>
          <a:p>
            <a:pPr marL="0" indent="0">
              <a:buNone/>
            </a:pPr>
            <a:r>
              <a:rPr lang="en-US" sz="1800" dirty="0"/>
              <a:t>List( List(1, 2, 3), List(4), List(), List(5, 6) ).</a:t>
            </a:r>
            <a:r>
              <a:rPr lang="en-US" sz="1800" dirty="0">
                <a:solidFill>
                  <a:srgbClr val="C00000"/>
                </a:solidFill>
              </a:rPr>
              <a:t>apply</a:t>
            </a:r>
            <a:r>
              <a:rPr lang="en-US" sz="1800" dirty="0"/>
              <a:t>(0).</a:t>
            </a:r>
            <a:r>
              <a:rPr lang="en-US" sz="1800" dirty="0">
                <a:solidFill>
                  <a:srgbClr val="C00000"/>
                </a:solidFill>
              </a:rPr>
              <a:t>apply</a:t>
            </a:r>
            <a:r>
              <a:rPr lang="en-US" sz="1800" dirty="0"/>
              <a:t>(1) = 2</a:t>
            </a:r>
          </a:p>
          <a:p>
            <a:pPr marL="0" indent="0">
              <a:buNone/>
            </a:pPr>
            <a:r>
              <a:rPr lang="en-US" sz="1800" b="1" dirty="0"/>
              <a:t>Note</a:t>
            </a:r>
            <a:r>
              <a:rPr lang="en-US" sz="1800" dirty="0"/>
              <a:t>:</a:t>
            </a:r>
            <a:br>
              <a:rPr lang="en-US" sz="1800" dirty="0"/>
            </a:br>
            <a:r>
              <a:rPr lang="en-US" sz="1800" dirty="0"/>
              <a:t>	</a:t>
            </a:r>
            <a:r>
              <a:rPr lang="en-US" sz="1800" dirty="0" err="1"/>
              <a:t>xs.</a:t>
            </a:r>
            <a:r>
              <a:rPr lang="en-US" sz="1800" dirty="0" err="1">
                <a:solidFill>
                  <a:srgbClr val="C00000"/>
                </a:solidFill>
              </a:rPr>
              <a:t>apply</a:t>
            </a:r>
            <a:r>
              <a:rPr lang="en-US" sz="1800" dirty="0"/>
              <a:t>(n) == (</a:t>
            </a:r>
            <a:r>
              <a:rPr lang="en-US" sz="1800" dirty="0" err="1"/>
              <a:t>xs.</a:t>
            </a:r>
            <a:r>
              <a:rPr lang="en-US" sz="1800" dirty="0" err="1">
                <a:solidFill>
                  <a:srgbClr val="FF0000"/>
                </a:solidFill>
              </a:rPr>
              <a:t>drop</a:t>
            </a:r>
            <a:r>
              <a:rPr lang="en-US" sz="1800" dirty="0"/>
              <a:t>(n)).head</a:t>
            </a:r>
            <a:endParaRPr lang="en-US" sz="1800" b="1" dirty="0"/>
          </a:p>
          <a:p>
            <a:pPr marL="0" indent="0">
              <a:buNone/>
            </a:pPr>
            <a:endParaRPr lang="en-US" sz="1800" dirty="0"/>
          </a:p>
        </p:txBody>
      </p:sp>
      <p:sp>
        <p:nvSpPr>
          <p:cNvPr id="4" name="Slide Number Placeholder 3">
            <a:extLst>
              <a:ext uri="{FF2B5EF4-FFF2-40B4-BE49-F238E27FC236}">
                <a16:creationId xmlns:a16="http://schemas.microsoft.com/office/drawing/2014/main" id="{0587245B-1088-4DE2-BBD5-AC70CFFED497}"/>
              </a:ext>
            </a:extLst>
          </p:cNvPr>
          <p:cNvSpPr>
            <a:spLocks noGrp="1"/>
          </p:cNvSpPr>
          <p:nvPr>
            <p:ph type="sldNum" sz="quarter" idx="12"/>
          </p:nvPr>
        </p:nvSpPr>
        <p:spPr/>
        <p:txBody>
          <a:bodyPr/>
          <a:lstStyle/>
          <a:p>
            <a:fld id="{86CB4B4D-7CA3-9044-876B-883B54F8677D}" type="slidenum">
              <a:rPr lang="en-GB" smtClean="0"/>
              <a:t>11</a:t>
            </a:fld>
            <a:endParaRPr lang="en-GB"/>
          </a:p>
        </p:txBody>
      </p:sp>
    </p:spTree>
    <p:extLst>
      <p:ext uri="{BB962C8B-B14F-4D97-AF65-F5344CB8AC3E}">
        <p14:creationId xmlns:p14="http://schemas.microsoft.com/office/powerpoint/2010/main" val="205716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FC7-3270-4BCE-9681-29D92DB61ACD}"/>
              </a:ext>
            </a:extLst>
          </p:cNvPr>
          <p:cNvSpPr>
            <a:spLocks noGrp="1"/>
          </p:cNvSpPr>
          <p:nvPr>
            <p:ph type="title"/>
          </p:nvPr>
        </p:nvSpPr>
        <p:spPr/>
        <p:txBody>
          <a:bodyPr>
            <a:normAutofit/>
          </a:bodyPr>
          <a:lstStyle/>
          <a:p>
            <a:r>
              <a:rPr lang="en-GB" dirty="0"/>
              <a:t>Scala lists: syntax</a:t>
            </a:r>
          </a:p>
        </p:txBody>
      </p:sp>
      <p:sp>
        <p:nvSpPr>
          <p:cNvPr id="3" name="Content Placeholder 2">
            <a:extLst>
              <a:ext uri="{FF2B5EF4-FFF2-40B4-BE49-F238E27FC236}">
                <a16:creationId xmlns:a16="http://schemas.microsoft.com/office/drawing/2014/main" id="{6626C17E-9332-4942-9753-E74D629B5313}"/>
              </a:ext>
            </a:extLst>
          </p:cNvPr>
          <p:cNvSpPr>
            <a:spLocks noGrp="1"/>
          </p:cNvSpPr>
          <p:nvPr>
            <p:ph idx="1"/>
          </p:nvPr>
        </p:nvSpPr>
        <p:spPr>
          <a:xfrm>
            <a:off x="1443491" y="2015733"/>
            <a:ext cx="6937249" cy="3961874"/>
          </a:xfrm>
        </p:spPr>
        <p:txBody>
          <a:bodyPr>
            <a:normAutofit/>
          </a:bodyPr>
          <a:lstStyle/>
          <a:p>
            <a:r>
              <a:rPr lang="en-US" sz="1800" dirty="0"/>
              <a:t>Scala allows method calls of the form </a:t>
            </a:r>
            <a:r>
              <a:rPr lang="en-US" sz="1800" dirty="0" err="1"/>
              <a:t>x.</a:t>
            </a:r>
            <a:r>
              <a:rPr lang="en-US" sz="1800" dirty="0" err="1">
                <a:solidFill>
                  <a:schemeClr val="accent3">
                    <a:lumMod val="75000"/>
                  </a:schemeClr>
                </a:solidFill>
              </a:rPr>
              <a:t>m</a:t>
            </a:r>
            <a:r>
              <a:rPr lang="en-US" sz="1800" dirty="0"/>
              <a:t>(y) to be written x m y</a:t>
            </a:r>
          </a:p>
          <a:p>
            <a:r>
              <a:rPr lang="en-US" sz="1800" dirty="0"/>
              <a:t>For example:</a:t>
            </a:r>
          </a:p>
          <a:p>
            <a:pPr marL="0" indent="0">
              <a:buNone/>
            </a:pPr>
            <a:r>
              <a:rPr lang="en-US" sz="1800" dirty="0"/>
              <a:t>	2.</a:t>
            </a:r>
            <a:r>
              <a:rPr lang="en-US" sz="1800" dirty="0">
                <a:solidFill>
                  <a:schemeClr val="accent3">
                    <a:lumMod val="75000"/>
                  </a:schemeClr>
                </a:solidFill>
              </a:rPr>
              <a:t>+</a:t>
            </a:r>
            <a:r>
              <a:rPr lang="en-US" sz="1800" dirty="0"/>
              <a:t>(3)		==	2 </a:t>
            </a:r>
            <a:r>
              <a:rPr lang="en-US" sz="1800" dirty="0">
                <a:solidFill>
                  <a:schemeClr val="accent3">
                    <a:lumMod val="75000"/>
                  </a:schemeClr>
                </a:solidFill>
              </a:rPr>
              <a:t>+</a:t>
            </a:r>
            <a:r>
              <a:rPr lang="en-US" sz="1800" dirty="0"/>
              <a:t> 3</a:t>
            </a:r>
          </a:p>
          <a:p>
            <a:pPr marL="0" indent="0">
              <a:buNone/>
            </a:pPr>
            <a:r>
              <a:rPr lang="en-US" sz="1800" dirty="0"/>
              <a:t>	</a:t>
            </a:r>
            <a:r>
              <a:rPr lang="en-US" sz="1800" dirty="0" err="1"/>
              <a:t>xs.</a:t>
            </a:r>
            <a:r>
              <a:rPr lang="en-US" sz="1800" dirty="0" err="1">
                <a:solidFill>
                  <a:schemeClr val="accent3">
                    <a:lumMod val="75000"/>
                  </a:schemeClr>
                </a:solidFill>
              </a:rPr>
              <a:t>take</a:t>
            </a:r>
            <a:r>
              <a:rPr lang="en-US" sz="1800" dirty="0"/>
              <a:t>(n)	==	</a:t>
            </a:r>
            <a:r>
              <a:rPr lang="en-US" sz="1800" dirty="0" err="1"/>
              <a:t>xs</a:t>
            </a:r>
            <a:r>
              <a:rPr lang="en-US" sz="1800" dirty="0"/>
              <a:t> </a:t>
            </a:r>
            <a:r>
              <a:rPr lang="en-US" sz="1800" dirty="0">
                <a:solidFill>
                  <a:schemeClr val="accent3">
                    <a:lumMod val="75000"/>
                  </a:schemeClr>
                </a:solidFill>
              </a:rPr>
              <a:t>take</a:t>
            </a:r>
            <a:r>
              <a:rPr lang="en-US" sz="1800" dirty="0"/>
              <a:t> n</a:t>
            </a:r>
          </a:p>
          <a:p>
            <a:pPr marL="0" indent="0">
              <a:buNone/>
            </a:pPr>
            <a:r>
              <a:rPr lang="en-US" sz="1800" dirty="0"/>
              <a:t>	</a:t>
            </a:r>
            <a:r>
              <a:rPr lang="en-US" sz="1800" dirty="0" err="1"/>
              <a:t>xs.</a:t>
            </a:r>
            <a:r>
              <a:rPr lang="en-US" sz="1800" dirty="0" err="1">
                <a:solidFill>
                  <a:schemeClr val="accent3">
                    <a:lumMod val="75000"/>
                  </a:schemeClr>
                </a:solidFill>
              </a:rPr>
              <a:t>splitAt</a:t>
            </a:r>
            <a:r>
              <a:rPr lang="en-US" sz="1800" dirty="0"/>
              <a:t>(k)	==	</a:t>
            </a:r>
            <a:r>
              <a:rPr lang="en-US" sz="1800" dirty="0" err="1"/>
              <a:t>xs</a:t>
            </a:r>
            <a:r>
              <a:rPr lang="en-US" sz="1800" dirty="0"/>
              <a:t> </a:t>
            </a:r>
            <a:r>
              <a:rPr lang="en-US" sz="1800" dirty="0" err="1">
                <a:solidFill>
                  <a:schemeClr val="accent3">
                    <a:lumMod val="75000"/>
                  </a:schemeClr>
                </a:solidFill>
              </a:rPr>
              <a:t>splitAt</a:t>
            </a:r>
            <a:r>
              <a:rPr lang="en-US" sz="1800" dirty="0"/>
              <a:t> k</a:t>
            </a:r>
          </a:p>
          <a:p>
            <a:r>
              <a:rPr lang="en-US" sz="1800" dirty="0"/>
              <a:t>Scala allows the </a:t>
            </a:r>
            <a:r>
              <a:rPr lang="en-US" sz="1800" dirty="0">
                <a:solidFill>
                  <a:srgbClr val="C00000"/>
                </a:solidFill>
              </a:rPr>
              <a:t>apply </a:t>
            </a:r>
            <a:r>
              <a:rPr lang="en-US" sz="1800" dirty="0"/>
              <a:t>method to be written </a:t>
            </a:r>
            <a:r>
              <a:rPr lang="en-US" sz="1800" i="1" dirty="0"/>
              <a:t>silently</a:t>
            </a:r>
            <a:r>
              <a:rPr lang="en-US" sz="1800" dirty="0"/>
              <a:t>:</a:t>
            </a:r>
            <a:br>
              <a:rPr lang="en-US" sz="1800" dirty="0"/>
            </a:br>
            <a:r>
              <a:rPr lang="en-US" sz="1800" dirty="0"/>
              <a:t>	</a:t>
            </a:r>
            <a:r>
              <a:rPr lang="en-US" sz="1800" dirty="0" err="1"/>
              <a:t>xs</a:t>
            </a:r>
            <a:r>
              <a:rPr lang="en-US" sz="1800" dirty="0"/>
              <a:t>(3)		==	</a:t>
            </a:r>
            <a:r>
              <a:rPr lang="en-US" sz="1800" dirty="0" err="1"/>
              <a:t>xs</a:t>
            </a:r>
            <a:r>
              <a:rPr lang="en-US" sz="1800" dirty="0"/>
              <a:t> </a:t>
            </a:r>
            <a:r>
              <a:rPr lang="en-US" sz="1800" dirty="0">
                <a:solidFill>
                  <a:srgbClr val="C00000"/>
                </a:solidFill>
              </a:rPr>
              <a:t>apply</a:t>
            </a:r>
            <a:r>
              <a:rPr lang="en-US" sz="1800" dirty="0"/>
              <a:t> 3</a:t>
            </a:r>
          </a:p>
          <a:p>
            <a:r>
              <a:rPr lang="en-US" sz="1800" dirty="0"/>
              <a:t>This works for any class </a:t>
            </a:r>
            <a:r>
              <a:rPr lang="en-US" sz="1800" dirty="0">
                <a:solidFill>
                  <a:srgbClr val="00B0F0"/>
                </a:solidFill>
              </a:rPr>
              <a:t>C</a:t>
            </a:r>
            <a:r>
              <a:rPr lang="en-US" sz="1800" dirty="0"/>
              <a:t> with an </a:t>
            </a:r>
            <a:r>
              <a:rPr lang="en-US" sz="1800" dirty="0">
                <a:solidFill>
                  <a:srgbClr val="C00000"/>
                </a:solidFill>
              </a:rPr>
              <a:t>apply</a:t>
            </a:r>
            <a:r>
              <a:rPr lang="en-US" sz="1800" dirty="0"/>
              <a:t>(</a:t>
            </a:r>
            <a:r>
              <a:rPr lang="en-US" sz="1800" dirty="0" err="1"/>
              <a:t>arg</a:t>
            </a:r>
            <a:r>
              <a:rPr lang="en-US" sz="1800" dirty="0"/>
              <a:t>) method.  If x: </a:t>
            </a:r>
            <a:r>
              <a:rPr lang="en-US" sz="1800" dirty="0">
                <a:solidFill>
                  <a:srgbClr val="00B0F0"/>
                </a:solidFill>
              </a:rPr>
              <a:t>C</a:t>
            </a:r>
            <a:r>
              <a:rPr lang="en-US" sz="1800" dirty="0"/>
              <a:t> then</a:t>
            </a:r>
            <a:br>
              <a:rPr lang="en-US" sz="1800" dirty="0"/>
            </a:br>
            <a:r>
              <a:rPr lang="en-US" sz="1800" dirty="0"/>
              <a:t>	x(</a:t>
            </a:r>
            <a:r>
              <a:rPr lang="en-US" sz="1800" dirty="0" err="1"/>
              <a:t>arg</a:t>
            </a:r>
            <a:r>
              <a:rPr lang="en-US" sz="1800" dirty="0"/>
              <a:t>) 		== 	x </a:t>
            </a:r>
            <a:r>
              <a:rPr lang="en-US" sz="1800" dirty="0">
                <a:solidFill>
                  <a:srgbClr val="C00000"/>
                </a:solidFill>
              </a:rPr>
              <a:t>apply </a:t>
            </a:r>
            <a:r>
              <a:rPr lang="en-US" sz="1800" dirty="0" err="1"/>
              <a:t>arg</a:t>
            </a:r>
            <a:endParaRPr lang="en-US" sz="1800" dirty="0"/>
          </a:p>
        </p:txBody>
      </p:sp>
      <p:sp>
        <p:nvSpPr>
          <p:cNvPr id="4" name="Slide Number Placeholder 3">
            <a:extLst>
              <a:ext uri="{FF2B5EF4-FFF2-40B4-BE49-F238E27FC236}">
                <a16:creationId xmlns:a16="http://schemas.microsoft.com/office/drawing/2014/main" id="{0587245B-1088-4DE2-BBD5-AC70CFFED497}"/>
              </a:ext>
            </a:extLst>
          </p:cNvPr>
          <p:cNvSpPr>
            <a:spLocks noGrp="1"/>
          </p:cNvSpPr>
          <p:nvPr>
            <p:ph type="sldNum" sz="quarter" idx="12"/>
          </p:nvPr>
        </p:nvSpPr>
        <p:spPr/>
        <p:txBody>
          <a:bodyPr/>
          <a:lstStyle/>
          <a:p>
            <a:fld id="{86CB4B4D-7CA3-9044-876B-883B54F8677D}" type="slidenum">
              <a:rPr lang="en-GB" smtClean="0"/>
              <a:t>12</a:t>
            </a:fld>
            <a:endParaRPr lang="en-GB"/>
          </a:p>
        </p:txBody>
      </p:sp>
    </p:spTree>
    <p:extLst>
      <p:ext uri="{BB962C8B-B14F-4D97-AF65-F5344CB8AC3E}">
        <p14:creationId xmlns:p14="http://schemas.microsoft.com/office/powerpoint/2010/main" val="4224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FC7-3270-4BCE-9681-29D92DB61ACD}"/>
              </a:ext>
            </a:extLst>
          </p:cNvPr>
          <p:cNvSpPr>
            <a:spLocks noGrp="1"/>
          </p:cNvSpPr>
          <p:nvPr>
            <p:ph type="title"/>
          </p:nvPr>
        </p:nvSpPr>
        <p:spPr/>
        <p:txBody>
          <a:bodyPr>
            <a:normAutofit/>
          </a:bodyPr>
          <a:lstStyle/>
          <a:p>
            <a:r>
              <a:rPr lang="en-GB" dirty="0" err="1"/>
              <a:t>Scala.collection</a:t>
            </a:r>
            <a:r>
              <a:rPr lang="en-GB" dirty="0"/>
              <a:t>.</a:t>
            </a:r>
            <a:br>
              <a:rPr lang="en-GB" dirty="0"/>
            </a:br>
            <a:r>
              <a:rPr lang="en-GB" dirty="0" err="1"/>
              <a:t>immutable.list</a:t>
            </a:r>
            <a:endParaRPr lang="en-GB" dirty="0"/>
          </a:p>
        </p:txBody>
      </p:sp>
      <p:sp>
        <p:nvSpPr>
          <p:cNvPr id="3" name="Content Placeholder 2">
            <a:extLst>
              <a:ext uri="{FF2B5EF4-FFF2-40B4-BE49-F238E27FC236}">
                <a16:creationId xmlns:a16="http://schemas.microsoft.com/office/drawing/2014/main" id="{6626C17E-9332-4942-9753-E74D629B5313}"/>
              </a:ext>
            </a:extLst>
          </p:cNvPr>
          <p:cNvSpPr>
            <a:spLocks noGrp="1"/>
          </p:cNvSpPr>
          <p:nvPr>
            <p:ph idx="1"/>
          </p:nvPr>
        </p:nvSpPr>
        <p:spPr>
          <a:xfrm>
            <a:off x="1443491" y="2015733"/>
            <a:ext cx="6937249" cy="3961874"/>
          </a:xfrm>
        </p:spPr>
        <p:txBody>
          <a:bodyPr>
            <a:normAutofit lnSpcReduction="10000"/>
          </a:bodyPr>
          <a:lstStyle/>
          <a:p>
            <a:r>
              <a:rPr lang="en-US" sz="1800" dirty="0"/>
              <a:t>Scala’s List comes with all the standard methods for constructing and deconstructing lists that you would expect to see.</a:t>
            </a:r>
          </a:p>
          <a:p>
            <a:r>
              <a:rPr lang="en-US" sz="1800" dirty="0"/>
              <a:t>Previously, we developed head, tail, last, and length methods for our own List data type. These are all available in Scala’s Lists.</a:t>
            </a:r>
          </a:p>
          <a:p>
            <a:r>
              <a:rPr lang="en-US" sz="1800" dirty="0"/>
              <a:t>However, the syntax adheres to the OO method-call syntax rather than the pure functional syntax.</a:t>
            </a:r>
          </a:p>
          <a:p>
            <a:r>
              <a:rPr lang="en-US" sz="1800" dirty="0"/>
              <a:t>Thus, for some list </a:t>
            </a:r>
            <a:r>
              <a:rPr lang="en-US" sz="1800" dirty="0" err="1">
                <a:solidFill>
                  <a:srgbClr val="0070C0"/>
                </a:solidFill>
              </a:rPr>
              <a:t>xs</a:t>
            </a:r>
            <a:r>
              <a:rPr lang="en-US" sz="1800" dirty="0"/>
              <a:t>, we would write:</a:t>
            </a:r>
            <a:br>
              <a:rPr lang="en-US" sz="1800" dirty="0"/>
            </a:br>
            <a:r>
              <a:rPr lang="en-US" sz="1800" dirty="0"/>
              <a:t>	</a:t>
            </a:r>
            <a:r>
              <a:rPr lang="en-US" sz="1800" dirty="0" err="1">
                <a:solidFill>
                  <a:srgbClr val="0070C0"/>
                </a:solidFill>
              </a:rPr>
              <a:t>xs</a:t>
            </a:r>
            <a:r>
              <a:rPr lang="en-US" sz="1800" dirty="0" err="1"/>
              <a:t>.head</a:t>
            </a:r>
            <a:br>
              <a:rPr lang="en-US" sz="1800" dirty="0"/>
            </a:br>
            <a:r>
              <a:rPr lang="en-US" sz="1800" dirty="0"/>
              <a:t>	</a:t>
            </a:r>
            <a:r>
              <a:rPr lang="en-US" sz="1800" dirty="0" err="1">
                <a:solidFill>
                  <a:srgbClr val="0070C0"/>
                </a:solidFill>
              </a:rPr>
              <a:t>xs</a:t>
            </a:r>
            <a:r>
              <a:rPr lang="en-US" sz="1800" dirty="0" err="1"/>
              <a:t>.tail</a:t>
            </a:r>
            <a:br>
              <a:rPr lang="en-US" sz="1800" dirty="0"/>
            </a:br>
            <a:r>
              <a:rPr lang="en-US" sz="1800" dirty="0"/>
              <a:t>	</a:t>
            </a:r>
            <a:r>
              <a:rPr lang="en-US" sz="1800" dirty="0" err="1">
                <a:solidFill>
                  <a:srgbClr val="0070C0"/>
                </a:solidFill>
              </a:rPr>
              <a:t>xs</a:t>
            </a:r>
            <a:r>
              <a:rPr lang="en-US" sz="1800" dirty="0" err="1"/>
              <a:t>.length</a:t>
            </a:r>
            <a:br>
              <a:rPr lang="en-US" sz="1800" dirty="0"/>
            </a:br>
            <a:r>
              <a:rPr lang="en-US" sz="1800" dirty="0"/>
              <a:t>	</a:t>
            </a:r>
            <a:r>
              <a:rPr lang="en-US" sz="1800" dirty="0" err="1">
                <a:solidFill>
                  <a:srgbClr val="0070C0"/>
                </a:solidFill>
              </a:rPr>
              <a:t>xs</a:t>
            </a:r>
            <a:r>
              <a:rPr lang="en-US" sz="1800" dirty="0" err="1"/>
              <a:t>.last</a:t>
            </a:r>
            <a:endParaRPr lang="en-US" sz="1800" dirty="0"/>
          </a:p>
        </p:txBody>
      </p:sp>
      <p:sp>
        <p:nvSpPr>
          <p:cNvPr id="4" name="Slide Number Placeholder 3">
            <a:extLst>
              <a:ext uri="{FF2B5EF4-FFF2-40B4-BE49-F238E27FC236}">
                <a16:creationId xmlns:a16="http://schemas.microsoft.com/office/drawing/2014/main" id="{0587245B-1088-4DE2-BBD5-AC70CFFED497}"/>
              </a:ext>
            </a:extLst>
          </p:cNvPr>
          <p:cNvSpPr>
            <a:spLocks noGrp="1"/>
          </p:cNvSpPr>
          <p:nvPr>
            <p:ph type="sldNum" sz="quarter" idx="12"/>
          </p:nvPr>
        </p:nvSpPr>
        <p:spPr/>
        <p:txBody>
          <a:bodyPr/>
          <a:lstStyle/>
          <a:p>
            <a:fld id="{86CB4B4D-7CA3-9044-876B-883B54F8677D}" type="slidenum">
              <a:rPr lang="en-GB" smtClean="0"/>
              <a:t>2</a:t>
            </a:fld>
            <a:endParaRPr lang="en-GB"/>
          </a:p>
        </p:txBody>
      </p:sp>
    </p:spTree>
    <p:extLst>
      <p:ext uri="{BB962C8B-B14F-4D97-AF65-F5344CB8AC3E}">
        <p14:creationId xmlns:p14="http://schemas.microsoft.com/office/powerpoint/2010/main" val="410723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FC7-3270-4BCE-9681-29D92DB61ACD}"/>
              </a:ext>
            </a:extLst>
          </p:cNvPr>
          <p:cNvSpPr>
            <a:spLocks noGrp="1"/>
          </p:cNvSpPr>
          <p:nvPr>
            <p:ph type="title"/>
          </p:nvPr>
        </p:nvSpPr>
        <p:spPr/>
        <p:txBody>
          <a:bodyPr>
            <a:normAutofit/>
          </a:bodyPr>
          <a:lstStyle/>
          <a:p>
            <a:r>
              <a:rPr lang="en-GB" dirty="0" err="1"/>
              <a:t>Scala.collection</a:t>
            </a:r>
            <a:r>
              <a:rPr lang="en-GB" dirty="0"/>
              <a:t>.</a:t>
            </a:r>
            <a:br>
              <a:rPr lang="en-GB" dirty="0"/>
            </a:br>
            <a:r>
              <a:rPr lang="en-GB" dirty="0" err="1"/>
              <a:t>immutable.list</a:t>
            </a:r>
            <a:endParaRPr lang="en-GB" dirty="0"/>
          </a:p>
        </p:txBody>
      </p:sp>
      <p:sp>
        <p:nvSpPr>
          <p:cNvPr id="3" name="Content Placeholder 2">
            <a:extLst>
              <a:ext uri="{FF2B5EF4-FFF2-40B4-BE49-F238E27FC236}">
                <a16:creationId xmlns:a16="http://schemas.microsoft.com/office/drawing/2014/main" id="{6626C17E-9332-4942-9753-E74D629B5313}"/>
              </a:ext>
            </a:extLst>
          </p:cNvPr>
          <p:cNvSpPr>
            <a:spLocks noGrp="1"/>
          </p:cNvSpPr>
          <p:nvPr>
            <p:ph idx="1"/>
          </p:nvPr>
        </p:nvSpPr>
        <p:spPr>
          <a:xfrm>
            <a:off x="1443491" y="2015733"/>
            <a:ext cx="6937249" cy="3961874"/>
          </a:xfrm>
        </p:spPr>
        <p:txBody>
          <a:bodyPr>
            <a:normAutofit/>
          </a:bodyPr>
          <a:lstStyle/>
          <a:p>
            <a:r>
              <a:rPr lang="en-US" sz="1800" dirty="0"/>
              <a:t>Scala also makes it easy to construct lists.</a:t>
            </a:r>
          </a:p>
          <a:p>
            <a:r>
              <a:rPr lang="en-US" sz="1800" dirty="0"/>
              <a:t>You can use the :: (cons) notation  2 :: 4 :: 7 :: Nil</a:t>
            </a:r>
          </a:p>
          <a:p>
            <a:r>
              <a:rPr lang="en-US" sz="1800" dirty="0"/>
              <a:t>Or you can enumerate the elements  List(2, 4, 7)</a:t>
            </a:r>
          </a:p>
          <a:p>
            <a:r>
              <a:rPr lang="en-US" sz="1800" dirty="0"/>
              <a:t>An empty list can be written as  List()  or  </a:t>
            </a:r>
            <a:r>
              <a:rPr lang="en-US" sz="1800" dirty="0" err="1"/>
              <a:t>List.empty</a:t>
            </a:r>
            <a:endParaRPr lang="en-US" sz="1800" dirty="0"/>
          </a:p>
          <a:p>
            <a:r>
              <a:rPr lang="en-US" sz="1800" dirty="0"/>
              <a:t>When matching patterns, though, you would match against List() for an empty list:</a:t>
            </a:r>
            <a:br>
              <a:rPr lang="en-US" sz="1800" dirty="0"/>
            </a:br>
            <a:r>
              <a:rPr lang="en-US" sz="1800" dirty="0" err="1"/>
              <a:t>ys</a:t>
            </a:r>
            <a:r>
              <a:rPr lang="en-US" sz="1800" dirty="0"/>
              <a:t> </a:t>
            </a:r>
            <a:r>
              <a:rPr lang="en-US" sz="1800" b="1" dirty="0"/>
              <a:t>match</a:t>
            </a:r>
            <a:r>
              <a:rPr lang="en-US" sz="1800" dirty="0"/>
              <a:t> {</a:t>
            </a:r>
            <a:br>
              <a:rPr lang="en-US" sz="1800" dirty="0"/>
            </a:br>
            <a:r>
              <a:rPr lang="en-US" sz="1800" dirty="0"/>
              <a:t>	</a:t>
            </a:r>
            <a:r>
              <a:rPr lang="en-US" sz="1800" b="1" dirty="0"/>
              <a:t>case</a:t>
            </a:r>
            <a:r>
              <a:rPr lang="en-US" sz="1800" dirty="0"/>
              <a:t> List() =&gt; …	// an empty list</a:t>
            </a:r>
            <a:br>
              <a:rPr lang="en-US" sz="1800" dirty="0"/>
            </a:br>
            <a:r>
              <a:rPr lang="en-US" sz="1800" dirty="0"/>
              <a:t>	</a:t>
            </a:r>
            <a:r>
              <a:rPr lang="en-US" sz="1800" b="1" dirty="0"/>
              <a:t>case</a:t>
            </a:r>
            <a:r>
              <a:rPr lang="en-US" sz="1800" dirty="0"/>
              <a:t> </a:t>
            </a:r>
            <a:r>
              <a:rPr lang="en-US" sz="1800" dirty="0">
                <a:solidFill>
                  <a:srgbClr val="0070C0"/>
                </a:solidFill>
              </a:rPr>
              <a:t>x</a:t>
            </a:r>
            <a:r>
              <a:rPr lang="en-US" sz="1800" dirty="0"/>
              <a:t> :: </a:t>
            </a:r>
            <a:r>
              <a:rPr lang="en-US" sz="1800" dirty="0" err="1">
                <a:solidFill>
                  <a:srgbClr val="0070C0"/>
                </a:solidFill>
              </a:rPr>
              <a:t>xs</a:t>
            </a:r>
            <a:r>
              <a:rPr lang="en-US" sz="1800" dirty="0"/>
              <a:t> =&gt; …	// a list with a head (</a:t>
            </a:r>
            <a:r>
              <a:rPr lang="en-US" sz="1800" dirty="0">
                <a:solidFill>
                  <a:srgbClr val="0070C0"/>
                </a:solidFill>
              </a:rPr>
              <a:t>x</a:t>
            </a:r>
            <a:r>
              <a:rPr lang="en-US" sz="1800" dirty="0"/>
              <a:t>) and a tail (</a:t>
            </a:r>
            <a:r>
              <a:rPr lang="en-US" sz="1800" dirty="0" err="1">
                <a:solidFill>
                  <a:srgbClr val="0070C0"/>
                </a:solidFill>
              </a:rPr>
              <a:t>xs</a:t>
            </a:r>
            <a:r>
              <a:rPr lang="en-US" sz="1800" dirty="0"/>
              <a:t>)</a:t>
            </a:r>
            <a:br>
              <a:rPr lang="en-US" sz="1800" dirty="0"/>
            </a:br>
            <a:r>
              <a:rPr lang="en-US" sz="1800" dirty="0"/>
              <a:t>}</a:t>
            </a:r>
          </a:p>
        </p:txBody>
      </p:sp>
      <p:sp>
        <p:nvSpPr>
          <p:cNvPr id="4" name="Slide Number Placeholder 3">
            <a:extLst>
              <a:ext uri="{FF2B5EF4-FFF2-40B4-BE49-F238E27FC236}">
                <a16:creationId xmlns:a16="http://schemas.microsoft.com/office/drawing/2014/main" id="{0587245B-1088-4DE2-BBD5-AC70CFFED497}"/>
              </a:ext>
            </a:extLst>
          </p:cNvPr>
          <p:cNvSpPr>
            <a:spLocks noGrp="1"/>
          </p:cNvSpPr>
          <p:nvPr>
            <p:ph type="sldNum" sz="quarter" idx="12"/>
          </p:nvPr>
        </p:nvSpPr>
        <p:spPr/>
        <p:txBody>
          <a:bodyPr/>
          <a:lstStyle/>
          <a:p>
            <a:fld id="{86CB4B4D-7CA3-9044-876B-883B54F8677D}" type="slidenum">
              <a:rPr lang="en-GB" smtClean="0"/>
              <a:t>3</a:t>
            </a:fld>
            <a:endParaRPr lang="en-GB"/>
          </a:p>
        </p:txBody>
      </p:sp>
    </p:spTree>
    <p:extLst>
      <p:ext uri="{BB962C8B-B14F-4D97-AF65-F5344CB8AC3E}">
        <p14:creationId xmlns:p14="http://schemas.microsoft.com/office/powerpoint/2010/main" val="184684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FC7-3270-4BCE-9681-29D92DB61ACD}"/>
              </a:ext>
            </a:extLst>
          </p:cNvPr>
          <p:cNvSpPr>
            <a:spLocks noGrp="1"/>
          </p:cNvSpPr>
          <p:nvPr>
            <p:ph type="title"/>
          </p:nvPr>
        </p:nvSpPr>
        <p:spPr/>
        <p:txBody>
          <a:bodyPr>
            <a:normAutofit/>
          </a:bodyPr>
          <a:lstStyle/>
          <a:p>
            <a:r>
              <a:rPr lang="en-GB" dirty="0" err="1"/>
              <a:t>Scala.collection</a:t>
            </a:r>
            <a:r>
              <a:rPr lang="en-GB" dirty="0"/>
              <a:t>.</a:t>
            </a:r>
            <a:br>
              <a:rPr lang="en-GB" dirty="0"/>
            </a:br>
            <a:r>
              <a:rPr lang="en-GB" dirty="0" err="1"/>
              <a:t>immutable.list</a:t>
            </a:r>
            <a:endParaRPr lang="en-GB" dirty="0"/>
          </a:p>
        </p:txBody>
      </p:sp>
      <p:sp>
        <p:nvSpPr>
          <p:cNvPr id="3" name="Content Placeholder 2">
            <a:extLst>
              <a:ext uri="{FF2B5EF4-FFF2-40B4-BE49-F238E27FC236}">
                <a16:creationId xmlns:a16="http://schemas.microsoft.com/office/drawing/2014/main" id="{6626C17E-9332-4942-9753-E74D629B5313}"/>
              </a:ext>
            </a:extLst>
          </p:cNvPr>
          <p:cNvSpPr>
            <a:spLocks noGrp="1"/>
          </p:cNvSpPr>
          <p:nvPr>
            <p:ph idx="1"/>
          </p:nvPr>
        </p:nvSpPr>
        <p:spPr>
          <a:xfrm>
            <a:off x="1443491" y="2015733"/>
            <a:ext cx="6937249" cy="3961874"/>
          </a:xfrm>
        </p:spPr>
        <p:txBody>
          <a:bodyPr>
            <a:normAutofit fontScale="92500" lnSpcReduction="10000"/>
          </a:bodyPr>
          <a:lstStyle/>
          <a:p>
            <a:r>
              <a:rPr lang="en-US" sz="1800" dirty="0"/>
              <a:t>You can construct lists of specific length in a pattern match, too:</a:t>
            </a:r>
            <a:br>
              <a:rPr lang="en-US" sz="1800" dirty="0"/>
            </a:br>
            <a:r>
              <a:rPr lang="en-US" sz="1800" dirty="0" err="1"/>
              <a:t>ys</a:t>
            </a:r>
            <a:r>
              <a:rPr lang="en-US" sz="1800" dirty="0"/>
              <a:t> </a:t>
            </a:r>
            <a:r>
              <a:rPr lang="en-US" sz="1800" b="1" dirty="0"/>
              <a:t>match</a:t>
            </a:r>
            <a:r>
              <a:rPr lang="en-US" sz="1800" dirty="0"/>
              <a:t> {</a:t>
            </a:r>
            <a:br>
              <a:rPr lang="en-US" sz="1800" dirty="0"/>
            </a:br>
            <a:r>
              <a:rPr lang="en-US" sz="1800" dirty="0"/>
              <a:t>	</a:t>
            </a:r>
            <a:r>
              <a:rPr lang="en-US" sz="1800" b="1" dirty="0"/>
              <a:t>case</a:t>
            </a:r>
            <a:r>
              <a:rPr lang="en-US" sz="1800" dirty="0"/>
              <a:t> List(</a:t>
            </a:r>
            <a:r>
              <a:rPr lang="en-US" sz="1800" dirty="0">
                <a:solidFill>
                  <a:srgbClr val="0070C0"/>
                </a:solidFill>
              </a:rPr>
              <a:t>a</a:t>
            </a:r>
            <a:r>
              <a:rPr lang="en-US" sz="1800" dirty="0"/>
              <a:t>) =&gt; …	// a singleton list with value matched to </a:t>
            </a:r>
            <a:r>
              <a:rPr lang="en-US" sz="1800" dirty="0">
                <a:solidFill>
                  <a:srgbClr val="0070C0"/>
                </a:solidFill>
              </a:rPr>
              <a:t>a</a:t>
            </a:r>
            <a:br>
              <a:rPr lang="en-US" sz="1800" dirty="0"/>
            </a:br>
            <a:r>
              <a:rPr lang="en-US" sz="1800" dirty="0"/>
              <a:t>	</a:t>
            </a:r>
            <a:r>
              <a:rPr lang="en-US" sz="1800" b="1" dirty="0"/>
              <a:t>case</a:t>
            </a:r>
            <a:r>
              <a:rPr lang="en-US" sz="1800" dirty="0"/>
              <a:t> </a:t>
            </a:r>
            <a:r>
              <a:rPr lang="en-US" sz="1800" dirty="0">
                <a:solidFill>
                  <a:srgbClr val="0070C0"/>
                </a:solidFill>
              </a:rPr>
              <a:t>x</a:t>
            </a:r>
            <a:r>
              <a:rPr lang="en-US" sz="1800" dirty="0"/>
              <a:t> :: </a:t>
            </a:r>
            <a:r>
              <a:rPr lang="en-US" sz="1800" dirty="0">
                <a:solidFill>
                  <a:srgbClr val="0070C0"/>
                </a:solidFill>
              </a:rPr>
              <a:t>y</a:t>
            </a:r>
            <a:r>
              <a:rPr lang="en-US" sz="1800" dirty="0"/>
              <a:t> :: </a:t>
            </a:r>
            <a:r>
              <a:rPr lang="en-US" sz="1800" dirty="0" err="1">
                <a:solidFill>
                  <a:srgbClr val="0070C0"/>
                </a:solidFill>
              </a:rPr>
              <a:t>zs</a:t>
            </a:r>
            <a:r>
              <a:rPr lang="en-US" sz="1800" dirty="0"/>
              <a:t> =&gt; …	// a list with at least two initial elements</a:t>
            </a:r>
            <a:br>
              <a:rPr lang="en-US" sz="1800" dirty="0"/>
            </a:br>
            <a:r>
              <a:rPr lang="en-US" sz="1800" dirty="0"/>
              <a:t>	</a:t>
            </a:r>
            <a:r>
              <a:rPr lang="en-US" sz="1800" b="1" dirty="0"/>
              <a:t>case</a:t>
            </a:r>
            <a:r>
              <a:rPr lang="en-US" sz="1800" dirty="0"/>
              <a:t> List(</a:t>
            </a:r>
            <a:r>
              <a:rPr lang="en-US" sz="1800" dirty="0">
                <a:solidFill>
                  <a:srgbClr val="0070C0"/>
                </a:solidFill>
              </a:rPr>
              <a:t>p</a:t>
            </a:r>
            <a:r>
              <a:rPr lang="en-US" sz="1800" dirty="0"/>
              <a:t>, </a:t>
            </a:r>
            <a:r>
              <a:rPr lang="en-US" sz="1800" dirty="0">
                <a:solidFill>
                  <a:srgbClr val="0070C0"/>
                </a:solidFill>
              </a:rPr>
              <a:t>q</a:t>
            </a:r>
            <a:r>
              <a:rPr lang="en-US" sz="1800" dirty="0"/>
              <a:t>) =&gt; …	// a list with precisely two elements,  </a:t>
            </a:r>
            <a:r>
              <a:rPr lang="en-US" sz="1800" dirty="0">
                <a:solidFill>
                  <a:srgbClr val="FF0000"/>
                </a:solidFill>
              </a:rPr>
              <a:t>but…</a:t>
            </a:r>
            <a:br>
              <a:rPr lang="en-US" sz="1800" dirty="0"/>
            </a:br>
            <a:r>
              <a:rPr lang="en-US" sz="1800" dirty="0"/>
              <a:t>}</a:t>
            </a:r>
          </a:p>
          <a:p>
            <a:r>
              <a:rPr lang="en-US" sz="1800" dirty="0"/>
              <a:t>… </a:t>
            </a:r>
            <a:r>
              <a:rPr lang="en-US" sz="1800" dirty="0">
                <a:solidFill>
                  <a:srgbClr val="FF0000"/>
                </a:solidFill>
              </a:rPr>
              <a:t>in the example above </a:t>
            </a:r>
            <a:r>
              <a:rPr lang="en-US" sz="1800" dirty="0"/>
              <a:t>note that the last two cases constitute </a:t>
            </a:r>
            <a:r>
              <a:rPr lang="en-US" sz="1800" i="1" dirty="0"/>
              <a:t>overlapping patterns </a:t>
            </a:r>
            <a:r>
              <a:rPr lang="en-US" sz="1800" dirty="0"/>
              <a:t>and the last case is more specific than the one above it.  As such the last case would never be matched.</a:t>
            </a:r>
          </a:p>
          <a:p>
            <a:r>
              <a:rPr lang="en-US" sz="1800" dirty="0"/>
              <a:t>Remember to be careful when organizing patterns that are not mutually exclusive.</a:t>
            </a:r>
          </a:p>
          <a:p>
            <a:r>
              <a:rPr lang="en-US" sz="1800" dirty="0"/>
              <a:t>In this instance you could just swap the order of the last two cases.</a:t>
            </a:r>
          </a:p>
        </p:txBody>
      </p:sp>
      <p:sp>
        <p:nvSpPr>
          <p:cNvPr id="4" name="Slide Number Placeholder 3">
            <a:extLst>
              <a:ext uri="{FF2B5EF4-FFF2-40B4-BE49-F238E27FC236}">
                <a16:creationId xmlns:a16="http://schemas.microsoft.com/office/drawing/2014/main" id="{0587245B-1088-4DE2-BBD5-AC70CFFED497}"/>
              </a:ext>
            </a:extLst>
          </p:cNvPr>
          <p:cNvSpPr>
            <a:spLocks noGrp="1"/>
          </p:cNvSpPr>
          <p:nvPr>
            <p:ph type="sldNum" sz="quarter" idx="12"/>
          </p:nvPr>
        </p:nvSpPr>
        <p:spPr/>
        <p:txBody>
          <a:bodyPr/>
          <a:lstStyle/>
          <a:p>
            <a:fld id="{86CB4B4D-7CA3-9044-876B-883B54F8677D}" type="slidenum">
              <a:rPr lang="en-GB" smtClean="0"/>
              <a:t>4</a:t>
            </a:fld>
            <a:endParaRPr lang="en-GB"/>
          </a:p>
        </p:txBody>
      </p:sp>
    </p:spTree>
    <p:extLst>
      <p:ext uri="{BB962C8B-B14F-4D97-AF65-F5344CB8AC3E}">
        <p14:creationId xmlns:p14="http://schemas.microsoft.com/office/powerpoint/2010/main" val="307307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FC7-3270-4BCE-9681-29D92DB61ACD}"/>
              </a:ext>
            </a:extLst>
          </p:cNvPr>
          <p:cNvSpPr>
            <a:spLocks noGrp="1"/>
          </p:cNvSpPr>
          <p:nvPr>
            <p:ph type="title"/>
          </p:nvPr>
        </p:nvSpPr>
        <p:spPr/>
        <p:txBody>
          <a:bodyPr>
            <a:normAutofit/>
          </a:bodyPr>
          <a:lstStyle/>
          <a:p>
            <a:r>
              <a:rPr lang="en-GB" dirty="0"/>
              <a:t>Scala lists: head and tail; length and Last</a:t>
            </a:r>
          </a:p>
        </p:txBody>
      </p:sp>
      <p:sp>
        <p:nvSpPr>
          <p:cNvPr id="3" name="Content Placeholder 2">
            <a:extLst>
              <a:ext uri="{FF2B5EF4-FFF2-40B4-BE49-F238E27FC236}">
                <a16:creationId xmlns:a16="http://schemas.microsoft.com/office/drawing/2014/main" id="{6626C17E-9332-4942-9753-E74D629B5313}"/>
              </a:ext>
            </a:extLst>
          </p:cNvPr>
          <p:cNvSpPr>
            <a:spLocks noGrp="1"/>
          </p:cNvSpPr>
          <p:nvPr>
            <p:ph idx="1"/>
          </p:nvPr>
        </p:nvSpPr>
        <p:spPr>
          <a:xfrm>
            <a:off x="1443491" y="2015733"/>
            <a:ext cx="6937249" cy="3961874"/>
          </a:xfrm>
        </p:spPr>
        <p:txBody>
          <a:bodyPr>
            <a:normAutofit/>
          </a:bodyPr>
          <a:lstStyle/>
          <a:p>
            <a:pPr marL="0" indent="0">
              <a:buNone/>
            </a:pPr>
            <a:r>
              <a:rPr lang="en-US" sz="1800" b="1" dirty="0" err="1"/>
              <a:t>val</a:t>
            </a:r>
            <a:r>
              <a:rPr lang="en-US" sz="1800" dirty="0"/>
              <a:t> </a:t>
            </a:r>
            <a:r>
              <a:rPr lang="en-US" sz="1800" dirty="0" err="1"/>
              <a:t>xs</a:t>
            </a:r>
            <a:r>
              <a:rPr lang="en-US" sz="1800" dirty="0"/>
              <a:t> = List(1, 2, 3, 4, 5, 6, 7, 8, 9)</a:t>
            </a:r>
          </a:p>
          <a:p>
            <a:pPr marL="0" indent="0">
              <a:buNone/>
            </a:pPr>
            <a:r>
              <a:rPr lang="en-US" sz="1800" dirty="0" err="1"/>
              <a:t>xs.head</a:t>
            </a:r>
            <a:r>
              <a:rPr lang="en-US" sz="1800" dirty="0"/>
              <a:t>				= 1</a:t>
            </a:r>
          </a:p>
          <a:p>
            <a:pPr marL="0" indent="0">
              <a:buNone/>
            </a:pPr>
            <a:r>
              <a:rPr lang="en-US" sz="1800" dirty="0" err="1"/>
              <a:t>xs.tail</a:t>
            </a:r>
            <a:r>
              <a:rPr lang="en-US" sz="1800" dirty="0"/>
              <a:t>					= List(2, 3, 4, 5, 6, 7, 8, 9)</a:t>
            </a:r>
          </a:p>
          <a:p>
            <a:pPr marL="0" indent="0">
              <a:buNone/>
            </a:pPr>
            <a:r>
              <a:rPr lang="en-US" sz="1800" dirty="0" err="1"/>
              <a:t>xs.length</a:t>
            </a:r>
            <a:r>
              <a:rPr lang="en-US" sz="1800" dirty="0"/>
              <a:t>				= 9</a:t>
            </a:r>
          </a:p>
          <a:p>
            <a:pPr marL="0" indent="0">
              <a:buNone/>
            </a:pPr>
            <a:r>
              <a:rPr lang="en-US" sz="1800" dirty="0" err="1"/>
              <a:t>xs.last</a:t>
            </a:r>
            <a:r>
              <a:rPr lang="en-US" sz="1800" dirty="0"/>
              <a:t>					= 9</a:t>
            </a:r>
          </a:p>
          <a:p>
            <a:pPr marL="0" indent="0">
              <a:buNone/>
            </a:pPr>
            <a:r>
              <a:rPr lang="en-US" sz="1800" dirty="0" err="1"/>
              <a:t>xs.tail.tail</a:t>
            </a:r>
            <a:r>
              <a:rPr lang="en-US" sz="1800" dirty="0"/>
              <a:t>				= List(3, 4, 5, 6, 7, 8, 9)</a:t>
            </a:r>
          </a:p>
          <a:p>
            <a:pPr marL="0" indent="0">
              <a:buNone/>
            </a:pPr>
            <a:r>
              <a:rPr lang="en-US" sz="1800" dirty="0" err="1"/>
              <a:t>xs.tail.tail.length</a:t>
            </a:r>
            <a:r>
              <a:rPr lang="en-US" sz="1800" dirty="0"/>
              <a:t>			= 7</a:t>
            </a:r>
          </a:p>
          <a:p>
            <a:pPr marL="0" indent="0">
              <a:buNone/>
            </a:pPr>
            <a:r>
              <a:rPr lang="en-US" sz="1800" dirty="0" err="1"/>
              <a:t>xs.head</a:t>
            </a:r>
            <a:r>
              <a:rPr lang="en-US" sz="1800" dirty="0"/>
              <a:t> + </a:t>
            </a:r>
            <a:r>
              <a:rPr lang="en-US" sz="1800" dirty="0" err="1"/>
              <a:t>xs.tail.head</a:t>
            </a:r>
            <a:r>
              <a:rPr lang="en-US" sz="1800" dirty="0"/>
              <a:t> + </a:t>
            </a:r>
            <a:r>
              <a:rPr lang="en-US" sz="1800" dirty="0" err="1"/>
              <a:t>xs.last</a:t>
            </a:r>
            <a:r>
              <a:rPr lang="en-US" sz="1800" dirty="0"/>
              <a:t>	= 12</a:t>
            </a:r>
          </a:p>
          <a:p>
            <a:pPr marL="0" indent="0">
              <a:buNone/>
            </a:pPr>
            <a:endParaRPr lang="en-US" sz="1800" dirty="0"/>
          </a:p>
        </p:txBody>
      </p:sp>
      <p:sp>
        <p:nvSpPr>
          <p:cNvPr id="4" name="Slide Number Placeholder 3">
            <a:extLst>
              <a:ext uri="{FF2B5EF4-FFF2-40B4-BE49-F238E27FC236}">
                <a16:creationId xmlns:a16="http://schemas.microsoft.com/office/drawing/2014/main" id="{0587245B-1088-4DE2-BBD5-AC70CFFED497}"/>
              </a:ext>
            </a:extLst>
          </p:cNvPr>
          <p:cNvSpPr>
            <a:spLocks noGrp="1"/>
          </p:cNvSpPr>
          <p:nvPr>
            <p:ph type="sldNum" sz="quarter" idx="12"/>
          </p:nvPr>
        </p:nvSpPr>
        <p:spPr/>
        <p:txBody>
          <a:bodyPr/>
          <a:lstStyle/>
          <a:p>
            <a:fld id="{86CB4B4D-7CA3-9044-876B-883B54F8677D}" type="slidenum">
              <a:rPr lang="en-GB" smtClean="0"/>
              <a:t>5</a:t>
            </a:fld>
            <a:endParaRPr lang="en-GB"/>
          </a:p>
        </p:txBody>
      </p:sp>
    </p:spTree>
    <p:extLst>
      <p:ext uri="{BB962C8B-B14F-4D97-AF65-F5344CB8AC3E}">
        <p14:creationId xmlns:p14="http://schemas.microsoft.com/office/powerpoint/2010/main" val="380431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FC7-3270-4BCE-9681-29D92DB61ACD}"/>
              </a:ext>
            </a:extLst>
          </p:cNvPr>
          <p:cNvSpPr>
            <a:spLocks noGrp="1"/>
          </p:cNvSpPr>
          <p:nvPr>
            <p:ph type="title"/>
          </p:nvPr>
        </p:nvSpPr>
        <p:spPr/>
        <p:txBody>
          <a:bodyPr>
            <a:normAutofit/>
          </a:bodyPr>
          <a:lstStyle/>
          <a:p>
            <a:r>
              <a:rPr lang="en-GB" dirty="0"/>
              <a:t>Scala lists: </a:t>
            </a:r>
            <a:r>
              <a:rPr lang="en-GB" dirty="0" err="1"/>
              <a:t>isempty</a:t>
            </a:r>
            <a:r>
              <a:rPr lang="en-GB" dirty="0"/>
              <a:t>, ::, :::</a:t>
            </a:r>
          </a:p>
        </p:txBody>
      </p:sp>
      <p:sp>
        <p:nvSpPr>
          <p:cNvPr id="3" name="Content Placeholder 2">
            <a:extLst>
              <a:ext uri="{FF2B5EF4-FFF2-40B4-BE49-F238E27FC236}">
                <a16:creationId xmlns:a16="http://schemas.microsoft.com/office/drawing/2014/main" id="{6626C17E-9332-4942-9753-E74D629B5313}"/>
              </a:ext>
            </a:extLst>
          </p:cNvPr>
          <p:cNvSpPr>
            <a:spLocks noGrp="1"/>
          </p:cNvSpPr>
          <p:nvPr>
            <p:ph idx="1"/>
          </p:nvPr>
        </p:nvSpPr>
        <p:spPr>
          <a:xfrm>
            <a:off x="1443491" y="2015733"/>
            <a:ext cx="6937249" cy="3961874"/>
          </a:xfrm>
        </p:spPr>
        <p:txBody>
          <a:bodyPr>
            <a:normAutofit/>
          </a:bodyPr>
          <a:lstStyle/>
          <a:p>
            <a:pPr marL="0" indent="0">
              <a:buNone/>
            </a:pPr>
            <a:r>
              <a:rPr lang="en-US" sz="1800" b="1" dirty="0" err="1"/>
              <a:t>val</a:t>
            </a:r>
            <a:r>
              <a:rPr lang="en-US" sz="1800" dirty="0"/>
              <a:t> </a:t>
            </a:r>
            <a:r>
              <a:rPr lang="en-US" sz="1800" dirty="0" err="1"/>
              <a:t>xs</a:t>
            </a:r>
            <a:r>
              <a:rPr lang="en-US" sz="1800" dirty="0"/>
              <a:t> = List(1, 2, 3, 4, 5, 6, 7, 8, 9)</a:t>
            </a:r>
            <a:br>
              <a:rPr lang="en-US" sz="1800" dirty="0"/>
            </a:br>
            <a:r>
              <a:rPr lang="en-US" sz="1800" b="1" dirty="0" err="1"/>
              <a:t>val</a:t>
            </a:r>
            <a:r>
              <a:rPr lang="en-US" sz="1800" dirty="0"/>
              <a:t> </a:t>
            </a:r>
            <a:r>
              <a:rPr lang="en-US" sz="1800" dirty="0" err="1"/>
              <a:t>ys</a:t>
            </a:r>
            <a:r>
              <a:rPr lang="en-US" sz="1800" dirty="0"/>
              <a:t> = List(10, 11)</a:t>
            </a:r>
          </a:p>
          <a:p>
            <a:pPr marL="0" indent="0">
              <a:buNone/>
            </a:pPr>
            <a:r>
              <a:rPr lang="en-US" sz="1800" dirty="0" err="1"/>
              <a:t>xs.isEmpty</a:t>
            </a:r>
            <a:r>
              <a:rPr lang="en-US" sz="1800" dirty="0"/>
              <a:t>		= false</a:t>
            </a:r>
          </a:p>
          <a:p>
            <a:pPr marL="0" indent="0">
              <a:buNone/>
            </a:pPr>
            <a:r>
              <a:rPr lang="en-US" sz="1800" dirty="0" err="1"/>
              <a:t>ys.tail.isEmpty</a:t>
            </a:r>
            <a:r>
              <a:rPr lang="en-US" sz="1800" dirty="0"/>
              <a:t>		= false</a:t>
            </a:r>
          </a:p>
          <a:p>
            <a:pPr marL="0" indent="0">
              <a:buNone/>
            </a:pPr>
            <a:r>
              <a:rPr lang="en-US" sz="1800" dirty="0" err="1"/>
              <a:t>ys.tail.tail.isEmpty</a:t>
            </a:r>
            <a:r>
              <a:rPr lang="en-US" sz="1800" dirty="0"/>
              <a:t>	= true</a:t>
            </a:r>
          </a:p>
          <a:p>
            <a:pPr marL="0" indent="0">
              <a:buNone/>
            </a:pPr>
            <a:r>
              <a:rPr lang="en-US" sz="1800" dirty="0"/>
              <a:t>0 :: </a:t>
            </a:r>
            <a:r>
              <a:rPr lang="en-US" sz="1800" dirty="0" err="1"/>
              <a:t>xs</a:t>
            </a:r>
            <a:r>
              <a:rPr lang="en-US" sz="1800" dirty="0"/>
              <a:t>			= List(0,1, 2, 3, 4, 5, 6, 7, 8, 9)</a:t>
            </a:r>
          </a:p>
          <a:p>
            <a:pPr marL="0" indent="0">
              <a:buNone/>
            </a:pPr>
            <a:r>
              <a:rPr lang="en-US" sz="1800" dirty="0" err="1"/>
              <a:t>xs</a:t>
            </a:r>
            <a:r>
              <a:rPr lang="en-US" sz="1800" dirty="0"/>
              <a:t> ::: </a:t>
            </a:r>
            <a:r>
              <a:rPr lang="en-US" sz="1800" dirty="0" err="1"/>
              <a:t>ys</a:t>
            </a:r>
            <a:r>
              <a:rPr lang="en-US" sz="1800" dirty="0"/>
              <a:t>			= List(1, 2, 3, 4, 5, 6, 7, 8, 9, 10, 11)</a:t>
            </a:r>
          </a:p>
          <a:p>
            <a:pPr marL="0" indent="0">
              <a:buNone/>
            </a:pPr>
            <a:r>
              <a:rPr lang="en-US" sz="1800" dirty="0" err="1"/>
              <a:t>ys</a:t>
            </a:r>
            <a:r>
              <a:rPr lang="en-US" sz="1800" dirty="0"/>
              <a:t> ::: </a:t>
            </a:r>
            <a:r>
              <a:rPr lang="en-US" sz="1800" dirty="0" err="1"/>
              <a:t>ys</a:t>
            </a:r>
            <a:r>
              <a:rPr lang="en-US" sz="1800" dirty="0"/>
              <a:t>			= List (10, 11, 10, 11)</a:t>
            </a:r>
          </a:p>
          <a:p>
            <a:pPr marL="0" indent="0">
              <a:buNone/>
            </a:pPr>
            <a:r>
              <a:rPr lang="en-US" sz="1800" dirty="0" err="1"/>
              <a:t>ys</a:t>
            </a:r>
            <a:r>
              <a:rPr lang="en-US" sz="1800" dirty="0"/>
              <a:t> ::: 0 :: </a:t>
            </a:r>
            <a:r>
              <a:rPr lang="en-US" sz="1800" dirty="0" err="1"/>
              <a:t>xs</a:t>
            </a:r>
            <a:r>
              <a:rPr lang="en-US" sz="1800" dirty="0"/>
              <a:t>		= List(10, 11, 0, 1, 2, 3, 4, 5, 6, 7, 8, 9)</a:t>
            </a:r>
          </a:p>
          <a:p>
            <a:pPr marL="0" indent="0">
              <a:buNone/>
            </a:pPr>
            <a:endParaRPr lang="en-US" sz="1800" dirty="0"/>
          </a:p>
        </p:txBody>
      </p:sp>
      <p:sp>
        <p:nvSpPr>
          <p:cNvPr id="4" name="Slide Number Placeholder 3">
            <a:extLst>
              <a:ext uri="{FF2B5EF4-FFF2-40B4-BE49-F238E27FC236}">
                <a16:creationId xmlns:a16="http://schemas.microsoft.com/office/drawing/2014/main" id="{0587245B-1088-4DE2-BBD5-AC70CFFED497}"/>
              </a:ext>
            </a:extLst>
          </p:cNvPr>
          <p:cNvSpPr>
            <a:spLocks noGrp="1"/>
          </p:cNvSpPr>
          <p:nvPr>
            <p:ph type="sldNum" sz="quarter" idx="12"/>
          </p:nvPr>
        </p:nvSpPr>
        <p:spPr/>
        <p:txBody>
          <a:bodyPr/>
          <a:lstStyle/>
          <a:p>
            <a:fld id="{86CB4B4D-7CA3-9044-876B-883B54F8677D}" type="slidenum">
              <a:rPr lang="en-GB" smtClean="0"/>
              <a:t>6</a:t>
            </a:fld>
            <a:endParaRPr lang="en-GB"/>
          </a:p>
        </p:txBody>
      </p:sp>
    </p:spTree>
    <p:extLst>
      <p:ext uri="{BB962C8B-B14F-4D97-AF65-F5344CB8AC3E}">
        <p14:creationId xmlns:p14="http://schemas.microsoft.com/office/powerpoint/2010/main" val="366615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FC7-3270-4BCE-9681-29D92DB61ACD}"/>
              </a:ext>
            </a:extLst>
          </p:cNvPr>
          <p:cNvSpPr>
            <a:spLocks noGrp="1"/>
          </p:cNvSpPr>
          <p:nvPr>
            <p:ph type="title"/>
          </p:nvPr>
        </p:nvSpPr>
        <p:spPr/>
        <p:txBody>
          <a:bodyPr>
            <a:normAutofit/>
          </a:bodyPr>
          <a:lstStyle/>
          <a:p>
            <a:r>
              <a:rPr lang="en-GB" dirty="0"/>
              <a:t>Scala lists: </a:t>
            </a:r>
            <a:r>
              <a:rPr lang="en-GB" dirty="0" err="1"/>
              <a:t>init</a:t>
            </a:r>
            <a:r>
              <a:rPr lang="en-GB" dirty="0"/>
              <a:t> and reverse</a:t>
            </a:r>
          </a:p>
        </p:txBody>
      </p:sp>
      <p:sp>
        <p:nvSpPr>
          <p:cNvPr id="3" name="Content Placeholder 2">
            <a:extLst>
              <a:ext uri="{FF2B5EF4-FFF2-40B4-BE49-F238E27FC236}">
                <a16:creationId xmlns:a16="http://schemas.microsoft.com/office/drawing/2014/main" id="{6626C17E-9332-4942-9753-E74D629B5313}"/>
              </a:ext>
            </a:extLst>
          </p:cNvPr>
          <p:cNvSpPr>
            <a:spLocks noGrp="1"/>
          </p:cNvSpPr>
          <p:nvPr>
            <p:ph idx="1"/>
          </p:nvPr>
        </p:nvSpPr>
        <p:spPr>
          <a:xfrm>
            <a:off x="1443491" y="2015733"/>
            <a:ext cx="6937249" cy="3961874"/>
          </a:xfrm>
        </p:spPr>
        <p:txBody>
          <a:bodyPr>
            <a:normAutofit fontScale="92500" lnSpcReduction="10000"/>
          </a:bodyPr>
          <a:lstStyle/>
          <a:p>
            <a:pPr marL="0" indent="0">
              <a:buNone/>
            </a:pPr>
            <a:r>
              <a:rPr lang="en-US" sz="1800" b="1" dirty="0" err="1"/>
              <a:t>val</a:t>
            </a:r>
            <a:r>
              <a:rPr lang="en-US" sz="1800" dirty="0"/>
              <a:t> </a:t>
            </a:r>
            <a:r>
              <a:rPr lang="en-US" sz="1800" dirty="0" err="1"/>
              <a:t>xs</a:t>
            </a:r>
            <a:r>
              <a:rPr lang="en-US" sz="1800" dirty="0"/>
              <a:t> = List(1, 2, 3, 4, 5, 6, 7, 8, 9)</a:t>
            </a:r>
          </a:p>
          <a:p>
            <a:pPr marL="0" indent="0">
              <a:buNone/>
            </a:pPr>
            <a:r>
              <a:rPr lang="en-US" sz="1800" dirty="0" err="1"/>
              <a:t>xs.init</a:t>
            </a:r>
            <a:r>
              <a:rPr lang="en-US" sz="1800" dirty="0"/>
              <a:t>					= List(1, 2, 3, 4, 5, 6, 7, 8)</a:t>
            </a:r>
          </a:p>
          <a:p>
            <a:pPr marL="0" indent="0">
              <a:buNone/>
            </a:pPr>
            <a:r>
              <a:rPr lang="en-US" sz="1800" dirty="0" err="1"/>
              <a:t>xs.tail.init</a:t>
            </a:r>
            <a:r>
              <a:rPr lang="en-US" sz="1800" dirty="0"/>
              <a:t>				= List(2, 3, 4, 5, 6, 7, 8)</a:t>
            </a:r>
          </a:p>
          <a:p>
            <a:pPr marL="0" indent="0">
              <a:buNone/>
            </a:pPr>
            <a:r>
              <a:rPr lang="en-US" sz="1800" dirty="0" err="1"/>
              <a:t>xs.reverse</a:t>
            </a:r>
            <a:r>
              <a:rPr lang="en-US" sz="1800" dirty="0"/>
              <a:t>				= List(9, 8, 7, 6, 5, 4, 3, 2, 1)</a:t>
            </a:r>
          </a:p>
          <a:p>
            <a:pPr marL="0" indent="0">
              <a:buNone/>
            </a:pPr>
            <a:r>
              <a:rPr lang="en-US" sz="1800" dirty="0" err="1"/>
              <a:t>xs.reverse.init</a:t>
            </a:r>
            <a:r>
              <a:rPr lang="en-US" sz="1800" dirty="0"/>
              <a:t>				= List(9, 8, 7, 6, 5, 4, 3, 2)</a:t>
            </a:r>
          </a:p>
          <a:p>
            <a:pPr marL="0" indent="0">
              <a:buNone/>
            </a:pPr>
            <a:r>
              <a:rPr lang="en-US" sz="1800" dirty="0" err="1"/>
              <a:t>xs.reverse.init.reverse</a:t>
            </a:r>
            <a:r>
              <a:rPr lang="en-US" sz="1800" dirty="0"/>
              <a:t>			= List(2, 3, 4, 5, 6, 7, 8, 9)</a:t>
            </a:r>
          </a:p>
          <a:p>
            <a:pPr marL="0" indent="0">
              <a:buNone/>
            </a:pPr>
            <a:r>
              <a:rPr lang="en-US" sz="1800" dirty="0" err="1"/>
              <a:t>xs.reverse.init.reverse</a:t>
            </a:r>
            <a:r>
              <a:rPr lang="en-US" sz="1800" dirty="0"/>
              <a:t> == </a:t>
            </a:r>
            <a:r>
              <a:rPr lang="en-US" sz="1800" dirty="0" err="1"/>
              <a:t>xs.tail</a:t>
            </a:r>
            <a:r>
              <a:rPr lang="en-US" sz="1800" dirty="0"/>
              <a:t>	= true</a:t>
            </a:r>
          </a:p>
          <a:p>
            <a:pPr marL="0" indent="0">
              <a:buNone/>
            </a:pPr>
            <a:r>
              <a:rPr lang="en-US" sz="1800" dirty="0" err="1"/>
              <a:t>xs.reverse.head</a:t>
            </a:r>
            <a:r>
              <a:rPr lang="en-US" sz="1800" dirty="0"/>
              <a:t> == </a:t>
            </a:r>
            <a:r>
              <a:rPr lang="en-US" sz="1800" dirty="0" err="1"/>
              <a:t>xs.last</a:t>
            </a:r>
            <a:r>
              <a:rPr lang="en-US" sz="1800" dirty="0"/>
              <a:t>		= true</a:t>
            </a:r>
          </a:p>
          <a:p>
            <a:pPr marL="0" indent="0">
              <a:buNone/>
            </a:pPr>
            <a:r>
              <a:rPr lang="en-US" sz="1800" dirty="0" err="1"/>
              <a:t>xs.init.tail</a:t>
            </a:r>
            <a:r>
              <a:rPr lang="en-US" sz="1800" dirty="0"/>
              <a:t> == </a:t>
            </a:r>
            <a:r>
              <a:rPr lang="en-US" sz="1800" dirty="0" err="1"/>
              <a:t>xs</a:t>
            </a:r>
            <a:r>
              <a:rPr lang="en-US" sz="1800" dirty="0"/>
              <a:t> </a:t>
            </a:r>
            <a:r>
              <a:rPr lang="en-US" sz="1800" dirty="0" err="1"/>
              <a:t>tail.init</a:t>
            </a:r>
            <a:r>
              <a:rPr lang="en-US" sz="1800" dirty="0"/>
              <a:t>			= true</a:t>
            </a:r>
            <a:br>
              <a:rPr lang="en-US" sz="1800" dirty="0"/>
            </a:br>
            <a:endParaRPr lang="en-US" sz="1800" b="1" dirty="0"/>
          </a:p>
          <a:p>
            <a:pPr marL="0" indent="0">
              <a:buNone/>
            </a:pPr>
            <a:endParaRPr lang="en-US" sz="1800" dirty="0"/>
          </a:p>
        </p:txBody>
      </p:sp>
      <p:sp>
        <p:nvSpPr>
          <p:cNvPr id="4" name="Slide Number Placeholder 3">
            <a:extLst>
              <a:ext uri="{FF2B5EF4-FFF2-40B4-BE49-F238E27FC236}">
                <a16:creationId xmlns:a16="http://schemas.microsoft.com/office/drawing/2014/main" id="{0587245B-1088-4DE2-BBD5-AC70CFFED497}"/>
              </a:ext>
            </a:extLst>
          </p:cNvPr>
          <p:cNvSpPr>
            <a:spLocks noGrp="1"/>
          </p:cNvSpPr>
          <p:nvPr>
            <p:ph type="sldNum" sz="quarter" idx="12"/>
          </p:nvPr>
        </p:nvSpPr>
        <p:spPr/>
        <p:txBody>
          <a:bodyPr/>
          <a:lstStyle/>
          <a:p>
            <a:fld id="{86CB4B4D-7CA3-9044-876B-883B54F8677D}" type="slidenum">
              <a:rPr lang="en-GB" smtClean="0"/>
              <a:t>7</a:t>
            </a:fld>
            <a:endParaRPr lang="en-GB"/>
          </a:p>
        </p:txBody>
      </p:sp>
    </p:spTree>
    <p:extLst>
      <p:ext uri="{BB962C8B-B14F-4D97-AF65-F5344CB8AC3E}">
        <p14:creationId xmlns:p14="http://schemas.microsoft.com/office/powerpoint/2010/main" val="42664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FC7-3270-4BCE-9681-29D92DB61ACD}"/>
              </a:ext>
            </a:extLst>
          </p:cNvPr>
          <p:cNvSpPr>
            <a:spLocks noGrp="1"/>
          </p:cNvSpPr>
          <p:nvPr>
            <p:ph type="title"/>
          </p:nvPr>
        </p:nvSpPr>
        <p:spPr/>
        <p:txBody>
          <a:bodyPr>
            <a:normAutofit/>
          </a:bodyPr>
          <a:lstStyle/>
          <a:p>
            <a:r>
              <a:rPr lang="en-GB" dirty="0"/>
              <a:t>Scala lists: take and drop</a:t>
            </a:r>
          </a:p>
        </p:txBody>
      </p:sp>
      <p:sp>
        <p:nvSpPr>
          <p:cNvPr id="3" name="Content Placeholder 2">
            <a:extLst>
              <a:ext uri="{FF2B5EF4-FFF2-40B4-BE49-F238E27FC236}">
                <a16:creationId xmlns:a16="http://schemas.microsoft.com/office/drawing/2014/main" id="{6626C17E-9332-4942-9753-E74D629B5313}"/>
              </a:ext>
            </a:extLst>
          </p:cNvPr>
          <p:cNvSpPr>
            <a:spLocks noGrp="1"/>
          </p:cNvSpPr>
          <p:nvPr>
            <p:ph idx="1"/>
          </p:nvPr>
        </p:nvSpPr>
        <p:spPr>
          <a:xfrm>
            <a:off x="1443491" y="2015733"/>
            <a:ext cx="6937249" cy="3961874"/>
          </a:xfrm>
        </p:spPr>
        <p:txBody>
          <a:bodyPr>
            <a:normAutofit/>
          </a:bodyPr>
          <a:lstStyle/>
          <a:p>
            <a:pPr marL="0" indent="0">
              <a:buNone/>
            </a:pPr>
            <a:r>
              <a:rPr lang="en-US" sz="1800" b="1" dirty="0" err="1"/>
              <a:t>val</a:t>
            </a:r>
            <a:r>
              <a:rPr lang="en-US" sz="1800" dirty="0"/>
              <a:t> </a:t>
            </a:r>
            <a:r>
              <a:rPr lang="en-US" sz="1800" dirty="0" err="1"/>
              <a:t>xs</a:t>
            </a:r>
            <a:r>
              <a:rPr lang="en-US" sz="1800" dirty="0"/>
              <a:t> = List(1, 2, 3, 4, 5, 6, 7, 8, 9)</a:t>
            </a:r>
          </a:p>
          <a:p>
            <a:pPr marL="0" indent="0">
              <a:buNone/>
            </a:pPr>
            <a:r>
              <a:rPr lang="en-US" sz="1800" dirty="0" err="1"/>
              <a:t>xs.</a:t>
            </a:r>
            <a:r>
              <a:rPr lang="en-US" sz="1800" dirty="0" err="1">
                <a:solidFill>
                  <a:srgbClr val="0070C0"/>
                </a:solidFill>
              </a:rPr>
              <a:t>take</a:t>
            </a:r>
            <a:r>
              <a:rPr lang="en-US" sz="1800" dirty="0"/>
              <a:t>(3)				= List(1, 2, 3)</a:t>
            </a:r>
          </a:p>
          <a:p>
            <a:pPr marL="0" indent="0">
              <a:buNone/>
            </a:pPr>
            <a:r>
              <a:rPr lang="en-US" sz="1800" dirty="0" err="1"/>
              <a:t>xs.</a:t>
            </a:r>
            <a:r>
              <a:rPr lang="en-US" sz="1800" dirty="0" err="1">
                <a:solidFill>
                  <a:srgbClr val="FF0000"/>
                </a:solidFill>
              </a:rPr>
              <a:t>drop</a:t>
            </a:r>
            <a:r>
              <a:rPr lang="en-US" sz="1800" dirty="0"/>
              <a:t>(3)				= List(4, 5, 6, 7, 8, 9)</a:t>
            </a:r>
          </a:p>
          <a:p>
            <a:pPr marL="0" indent="0">
              <a:buNone/>
            </a:pPr>
            <a:r>
              <a:rPr lang="en-US" sz="1800" dirty="0" err="1"/>
              <a:t>xs.</a:t>
            </a:r>
            <a:r>
              <a:rPr lang="en-US" sz="1800" dirty="0" err="1">
                <a:solidFill>
                  <a:srgbClr val="0070C0"/>
                </a:solidFill>
              </a:rPr>
              <a:t>take</a:t>
            </a:r>
            <a:r>
              <a:rPr lang="en-US" sz="1800" dirty="0"/>
              <a:t>(0)				= List()</a:t>
            </a:r>
          </a:p>
          <a:p>
            <a:pPr marL="0" indent="0">
              <a:buNone/>
            </a:pPr>
            <a:r>
              <a:rPr lang="en-US" sz="1800" dirty="0" err="1"/>
              <a:t>xs.</a:t>
            </a:r>
            <a:r>
              <a:rPr lang="en-US" sz="1800" dirty="0" err="1">
                <a:solidFill>
                  <a:srgbClr val="FF0000"/>
                </a:solidFill>
              </a:rPr>
              <a:t>drop</a:t>
            </a:r>
            <a:r>
              <a:rPr lang="en-US" sz="1800" dirty="0"/>
              <a:t>(0)				= List(1, 2, 3, 4, 5, 6, 7, 8, 9)</a:t>
            </a:r>
          </a:p>
          <a:p>
            <a:pPr marL="0" indent="0">
              <a:buNone/>
            </a:pPr>
            <a:r>
              <a:rPr lang="en-US" sz="1800" dirty="0" err="1"/>
              <a:t>xs.</a:t>
            </a:r>
            <a:r>
              <a:rPr lang="en-US" sz="1800" dirty="0" err="1">
                <a:solidFill>
                  <a:srgbClr val="0070C0"/>
                </a:solidFill>
              </a:rPr>
              <a:t>take</a:t>
            </a:r>
            <a:r>
              <a:rPr lang="en-US" sz="1800" dirty="0"/>
              <a:t>(10)				= List(1, 2, 3, 4, 5, 6, 7, 8, 9)</a:t>
            </a:r>
          </a:p>
          <a:p>
            <a:pPr marL="0" indent="0">
              <a:buNone/>
            </a:pPr>
            <a:r>
              <a:rPr lang="en-US" sz="1800" dirty="0" err="1"/>
              <a:t>xs.</a:t>
            </a:r>
            <a:r>
              <a:rPr lang="en-US" sz="1800" dirty="0" err="1">
                <a:solidFill>
                  <a:srgbClr val="FF0000"/>
                </a:solidFill>
              </a:rPr>
              <a:t>drop</a:t>
            </a:r>
            <a:r>
              <a:rPr lang="en-US" sz="1800" dirty="0"/>
              <a:t>(10)				= List()</a:t>
            </a:r>
          </a:p>
          <a:p>
            <a:pPr marL="0" indent="0">
              <a:buNone/>
            </a:pPr>
            <a:r>
              <a:rPr lang="en-US" sz="1800" b="1" dirty="0"/>
              <a:t>Note</a:t>
            </a:r>
            <a:r>
              <a:rPr lang="en-US" sz="1800" dirty="0"/>
              <a:t>:</a:t>
            </a:r>
            <a:br>
              <a:rPr lang="en-US" sz="1800" dirty="0"/>
            </a:br>
            <a:r>
              <a:rPr lang="en-US" sz="1800" dirty="0"/>
              <a:t>	</a:t>
            </a:r>
            <a:r>
              <a:rPr lang="en-US" sz="1800" dirty="0" err="1"/>
              <a:t>xs.</a:t>
            </a:r>
            <a:r>
              <a:rPr lang="en-US" sz="1800" dirty="0" err="1">
                <a:solidFill>
                  <a:srgbClr val="0070C0"/>
                </a:solidFill>
              </a:rPr>
              <a:t>take</a:t>
            </a:r>
            <a:r>
              <a:rPr lang="en-US" sz="1800" dirty="0"/>
              <a:t>(n) ::: </a:t>
            </a:r>
            <a:r>
              <a:rPr lang="en-US" sz="1800" dirty="0" err="1"/>
              <a:t>xs.</a:t>
            </a:r>
            <a:r>
              <a:rPr lang="en-US" sz="1800" dirty="0" err="1">
                <a:solidFill>
                  <a:srgbClr val="FF0000"/>
                </a:solidFill>
              </a:rPr>
              <a:t>drop</a:t>
            </a:r>
            <a:r>
              <a:rPr lang="en-US" sz="1800" dirty="0"/>
              <a:t>(n) == </a:t>
            </a:r>
            <a:r>
              <a:rPr lang="en-US" sz="1800" dirty="0" err="1"/>
              <a:t>xs</a:t>
            </a:r>
            <a:endParaRPr lang="en-US" sz="1800" b="1" dirty="0"/>
          </a:p>
          <a:p>
            <a:pPr marL="0" indent="0">
              <a:buNone/>
            </a:pPr>
            <a:endParaRPr lang="en-US" sz="1800" dirty="0"/>
          </a:p>
        </p:txBody>
      </p:sp>
      <p:sp>
        <p:nvSpPr>
          <p:cNvPr id="4" name="Slide Number Placeholder 3">
            <a:extLst>
              <a:ext uri="{FF2B5EF4-FFF2-40B4-BE49-F238E27FC236}">
                <a16:creationId xmlns:a16="http://schemas.microsoft.com/office/drawing/2014/main" id="{0587245B-1088-4DE2-BBD5-AC70CFFED497}"/>
              </a:ext>
            </a:extLst>
          </p:cNvPr>
          <p:cNvSpPr>
            <a:spLocks noGrp="1"/>
          </p:cNvSpPr>
          <p:nvPr>
            <p:ph type="sldNum" sz="quarter" idx="12"/>
          </p:nvPr>
        </p:nvSpPr>
        <p:spPr/>
        <p:txBody>
          <a:bodyPr/>
          <a:lstStyle/>
          <a:p>
            <a:fld id="{86CB4B4D-7CA3-9044-876B-883B54F8677D}" type="slidenum">
              <a:rPr lang="en-GB" smtClean="0"/>
              <a:t>8</a:t>
            </a:fld>
            <a:endParaRPr lang="en-GB"/>
          </a:p>
        </p:txBody>
      </p:sp>
    </p:spTree>
    <p:extLst>
      <p:ext uri="{BB962C8B-B14F-4D97-AF65-F5344CB8AC3E}">
        <p14:creationId xmlns:p14="http://schemas.microsoft.com/office/powerpoint/2010/main" val="361728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FC7-3270-4BCE-9681-29D92DB61ACD}"/>
              </a:ext>
            </a:extLst>
          </p:cNvPr>
          <p:cNvSpPr>
            <a:spLocks noGrp="1"/>
          </p:cNvSpPr>
          <p:nvPr>
            <p:ph type="title"/>
          </p:nvPr>
        </p:nvSpPr>
        <p:spPr/>
        <p:txBody>
          <a:bodyPr>
            <a:normAutofit/>
          </a:bodyPr>
          <a:lstStyle/>
          <a:p>
            <a:r>
              <a:rPr lang="en-GB" dirty="0"/>
              <a:t>Scala lists: </a:t>
            </a:r>
            <a:r>
              <a:rPr lang="en-GB" dirty="0" err="1"/>
              <a:t>splitat</a:t>
            </a:r>
            <a:endParaRPr lang="en-GB" dirty="0"/>
          </a:p>
        </p:txBody>
      </p:sp>
      <p:sp>
        <p:nvSpPr>
          <p:cNvPr id="3" name="Content Placeholder 2">
            <a:extLst>
              <a:ext uri="{FF2B5EF4-FFF2-40B4-BE49-F238E27FC236}">
                <a16:creationId xmlns:a16="http://schemas.microsoft.com/office/drawing/2014/main" id="{6626C17E-9332-4942-9753-E74D629B5313}"/>
              </a:ext>
            </a:extLst>
          </p:cNvPr>
          <p:cNvSpPr>
            <a:spLocks noGrp="1"/>
          </p:cNvSpPr>
          <p:nvPr>
            <p:ph idx="1"/>
          </p:nvPr>
        </p:nvSpPr>
        <p:spPr>
          <a:xfrm>
            <a:off x="1443491" y="2015733"/>
            <a:ext cx="6937249" cy="3961874"/>
          </a:xfrm>
        </p:spPr>
        <p:txBody>
          <a:bodyPr>
            <a:normAutofit/>
          </a:bodyPr>
          <a:lstStyle/>
          <a:p>
            <a:pPr marL="0" indent="0">
              <a:buNone/>
            </a:pPr>
            <a:r>
              <a:rPr lang="en-US" sz="1800" dirty="0"/>
              <a:t>To divide a list there is the following method:</a:t>
            </a:r>
          </a:p>
          <a:p>
            <a:pPr marL="0" indent="0">
              <a:buNone/>
            </a:pPr>
            <a:r>
              <a:rPr lang="en-US" sz="1800" dirty="0"/>
              <a:t>	</a:t>
            </a:r>
            <a:r>
              <a:rPr lang="en-US" sz="1800" dirty="0" err="1"/>
              <a:t>xs.</a:t>
            </a:r>
            <a:r>
              <a:rPr lang="en-US" sz="1800" dirty="0" err="1">
                <a:solidFill>
                  <a:srgbClr val="7030A0"/>
                </a:solidFill>
              </a:rPr>
              <a:t>splitAt</a:t>
            </a:r>
            <a:r>
              <a:rPr lang="en-US" sz="1800" dirty="0"/>
              <a:t>(n) == (</a:t>
            </a:r>
            <a:r>
              <a:rPr lang="en-US" sz="1800" dirty="0" err="1"/>
              <a:t>xs.</a:t>
            </a:r>
            <a:r>
              <a:rPr lang="en-US" sz="1800" dirty="0" err="1">
                <a:solidFill>
                  <a:srgbClr val="0070C0"/>
                </a:solidFill>
              </a:rPr>
              <a:t>take</a:t>
            </a:r>
            <a:r>
              <a:rPr lang="en-US" sz="1800" dirty="0"/>
              <a:t>(n), </a:t>
            </a:r>
            <a:r>
              <a:rPr lang="en-US" sz="1800" dirty="0" err="1"/>
              <a:t>xs.</a:t>
            </a:r>
            <a:r>
              <a:rPr lang="en-US" sz="1800" dirty="0" err="1">
                <a:solidFill>
                  <a:srgbClr val="FF0000"/>
                </a:solidFill>
              </a:rPr>
              <a:t>drop</a:t>
            </a:r>
            <a:r>
              <a:rPr lang="en-US" sz="1800" dirty="0"/>
              <a:t>(n))</a:t>
            </a:r>
          </a:p>
          <a:p>
            <a:pPr marL="0" indent="0">
              <a:buNone/>
            </a:pPr>
            <a:r>
              <a:rPr lang="en-US" sz="1800" b="1" dirty="0" err="1"/>
              <a:t>val</a:t>
            </a:r>
            <a:r>
              <a:rPr lang="en-US" sz="1800" dirty="0"/>
              <a:t> </a:t>
            </a:r>
            <a:r>
              <a:rPr lang="en-US" sz="1800" dirty="0" err="1"/>
              <a:t>xs</a:t>
            </a:r>
            <a:r>
              <a:rPr lang="en-US" sz="1800" dirty="0"/>
              <a:t> = List(1, 2, 3, 4, 5, 6, 7, 8, 9)</a:t>
            </a:r>
          </a:p>
          <a:p>
            <a:pPr marL="0" indent="0">
              <a:buNone/>
            </a:pPr>
            <a:r>
              <a:rPr lang="en-US" sz="1800" dirty="0" err="1"/>
              <a:t>xs.</a:t>
            </a:r>
            <a:r>
              <a:rPr lang="en-US" sz="1800" dirty="0" err="1">
                <a:solidFill>
                  <a:srgbClr val="7030A0"/>
                </a:solidFill>
              </a:rPr>
              <a:t>splitAt</a:t>
            </a:r>
            <a:r>
              <a:rPr lang="en-US" sz="1800" dirty="0"/>
              <a:t>(3)			= (List(1, 2, 3), List(4, 5, 6, 7, 8, 9))</a:t>
            </a:r>
          </a:p>
          <a:p>
            <a:pPr marL="0" indent="0">
              <a:buNone/>
            </a:pPr>
            <a:r>
              <a:rPr lang="en-US" sz="1800" dirty="0" err="1"/>
              <a:t>xs.</a:t>
            </a:r>
            <a:r>
              <a:rPr lang="en-US" sz="1800" dirty="0" err="1">
                <a:solidFill>
                  <a:srgbClr val="7030A0"/>
                </a:solidFill>
              </a:rPr>
              <a:t>splitAt</a:t>
            </a:r>
            <a:r>
              <a:rPr lang="en-US" sz="1800" dirty="0"/>
              <a:t>(0)			= (List(), List(1, 2, 3, 4, 5, 6, 7, 8, 9))</a:t>
            </a:r>
          </a:p>
          <a:p>
            <a:pPr marL="0" indent="0">
              <a:buNone/>
            </a:pPr>
            <a:r>
              <a:rPr lang="en-US" sz="1800" dirty="0" err="1"/>
              <a:t>xs.</a:t>
            </a:r>
            <a:r>
              <a:rPr lang="en-US" sz="1800" dirty="0" err="1">
                <a:solidFill>
                  <a:srgbClr val="7030A0"/>
                </a:solidFill>
              </a:rPr>
              <a:t>splitAt</a:t>
            </a:r>
            <a:r>
              <a:rPr lang="en-US" sz="1800" dirty="0"/>
              <a:t>(9)			= (List(1, 2, 3, 4, 5, 6, 7, 8, 9), List())</a:t>
            </a:r>
          </a:p>
          <a:p>
            <a:pPr marL="0" indent="0">
              <a:buNone/>
            </a:pPr>
            <a:r>
              <a:rPr lang="en-US" sz="1800" dirty="0"/>
              <a:t>Although </a:t>
            </a:r>
            <a:r>
              <a:rPr lang="en-US" sz="1800" dirty="0" err="1"/>
              <a:t>splitAt</a:t>
            </a:r>
            <a:r>
              <a:rPr lang="en-US" sz="1800" dirty="0"/>
              <a:t> is equivalent to a take and a drop together, it is implemented more efficiently and only traverses the list once.</a:t>
            </a:r>
          </a:p>
        </p:txBody>
      </p:sp>
      <p:sp>
        <p:nvSpPr>
          <p:cNvPr id="4" name="Slide Number Placeholder 3">
            <a:extLst>
              <a:ext uri="{FF2B5EF4-FFF2-40B4-BE49-F238E27FC236}">
                <a16:creationId xmlns:a16="http://schemas.microsoft.com/office/drawing/2014/main" id="{0587245B-1088-4DE2-BBD5-AC70CFFED497}"/>
              </a:ext>
            </a:extLst>
          </p:cNvPr>
          <p:cNvSpPr>
            <a:spLocks noGrp="1"/>
          </p:cNvSpPr>
          <p:nvPr>
            <p:ph type="sldNum" sz="quarter" idx="12"/>
          </p:nvPr>
        </p:nvSpPr>
        <p:spPr/>
        <p:txBody>
          <a:bodyPr/>
          <a:lstStyle/>
          <a:p>
            <a:fld id="{86CB4B4D-7CA3-9044-876B-883B54F8677D}" type="slidenum">
              <a:rPr lang="en-GB" smtClean="0"/>
              <a:t>9</a:t>
            </a:fld>
            <a:endParaRPr lang="en-GB"/>
          </a:p>
        </p:txBody>
      </p:sp>
    </p:spTree>
    <p:extLst>
      <p:ext uri="{BB962C8B-B14F-4D97-AF65-F5344CB8AC3E}">
        <p14:creationId xmlns:p14="http://schemas.microsoft.com/office/powerpoint/2010/main" val="83082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1379</TotalTime>
  <Words>1798</Words>
  <Application>Microsoft Office PowerPoint</Application>
  <PresentationFormat>On-screen Show (4:3)</PresentationFormat>
  <Paragraphs>101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Helvetica Neue</vt:lpstr>
      <vt:lpstr>Wingdings</vt:lpstr>
      <vt:lpstr>Gallery</vt:lpstr>
      <vt:lpstr>Scala.collection. immutable.list</vt:lpstr>
      <vt:lpstr>Scala.collection. immutable.list</vt:lpstr>
      <vt:lpstr>Scala.collection. immutable.list</vt:lpstr>
      <vt:lpstr>Scala.collection. immutable.list</vt:lpstr>
      <vt:lpstr>Scala lists: head and tail; length and Last</vt:lpstr>
      <vt:lpstr>Scala lists: isempty, ::, :::</vt:lpstr>
      <vt:lpstr>Scala lists: init and reverse</vt:lpstr>
      <vt:lpstr>Scala lists: take and drop</vt:lpstr>
      <vt:lpstr>Scala lists: splitat</vt:lpstr>
      <vt:lpstr>Scala lists: flatten</vt:lpstr>
      <vt:lpstr>Scala lists: apply</vt:lpstr>
      <vt:lpstr>Scala lists: syntax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David Smallwood</cp:lastModifiedBy>
  <cp:revision>132</cp:revision>
  <dcterms:modified xsi:type="dcterms:W3CDTF">2021-02-09T21:54:03Z</dcterms:modified>
</cp:coreProperties>
</file>