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73" r:id="rId2"/>
  </p:sldMasterIdLst>
  <p:notesMasterIdLst>
    <p:notesMasterId r:id="rId49"/>
  </p:notesMasterIdLst>
  <p:handoutMasterIdLst>
    <p:handoutMasterId r:id="rId50"/>
  </p:handoutMasterIdLst>
  <p:sldIdLst>
    <p:sldId id="429" r:id="rId3"/>
    <p:sldId id="428" r:id="rId4"/>
    <p:sldId id="494" r:id="rId5"/>
    <p:sldId id="495" r:id="rId6"/>
    <p:sldId id="496" r:id="rId7"/>
    <p:sldId id="459" r:id="rId8"/>
    <p:sldId id="469" r:id="rId9"/>
    <p:sldId id="455" r:id="rId10"/>
    <p:sldId id="460" r:id="rId11"/>
    <p:sldId id="461" r:id="rId12"/>
    <p:sldId id="462" r:id="rId13"/>
    <p:sldId id="463" r:id="rId14"/>
    <p:sldId id="464" r:id="rId15"/>
    <p:sldId id="468" r:id="rId16"/>
    <p:sldId id="471" r:id="rId17"/>
    <p:sldId id="466" r:id="rId18"/>
    <p:sldId id="467" r:id="rId19"/>
    <p:sldId id="473" r:id="rId20"/>
    <p:sldId id="475" r:id="rId21"/>
    <p:sldId id="474" r:id="rId22"/>
    <p:sldId id="465" r:id="rId23"/>
    <p:sldId id="476" r:id="rId24"/>
    <p:sldId id="477" r:id="rId25"/>
    <p:sldId id="456" r:id="rId26"/>
    <p:sldId id="488" r:id="rId27"/>
    <p:sldId id="489" r:id="rId28"/>
    <p:sldId id="503" r:id="rId29"/>
    <p:sldId id="492" r:id="rId30"/>
    <p:sldId id="505" r:id="rId31"/>
    <p:sldId id="490" r:id="rId32"/>
    <p:sldId id="457" r:id="rId33"/>
    <p:sldId id="493" r:id="rId34"/>
    <p:sldId id="497" r:id="rId35"/>
    <p:sldId id="498" r:id="rId36"/>
    <p:sldId id="499" r:id="rId37"/>
    <p:sldId id="500" r:id="rId38"/>
    <p:sldId id="502" r:id="rId39"/>
    <p:sldId id="501" r:id="rId40"/>
    <p:sldId id="484" r:id="rId41"/>
    <p:sldId id="491" r:id="rId42"/>
    <p:sldId id="482" r:id="rId43"/>
    <p:sldId id="483" r:id="rId44"/>
    <p:sldId id="481" r:id="rId45"/>
    <p:sldId id="453" r:id="rId46"/>
    <p:sldId id="454" r:id="rId47"/>
    <p:sldId id="487" r:id="rId4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77236" autoAdjust="0"/>
  </p:normalViewPr>
  <p:slideViewPr>
    <p:cSldViewPr>
      <p:cViewPr varScale="1">
        <p:scale>
          <a:sx n="88" d="100"/>
          <a:sy n="88" d="100"/>
        </p:scale>
        <p:origin x="22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137" cy="512304"/>
          </a:xfrm>
          <a:prstGeom prst="rect">
            <a:avLst/>
          </a:prstGeom>
        </p:spPr>
        <p:txBody>
          <a:bodyPr vert="horz" lIns="94760" tIns="47380" rIns="94760" bIns="47380" rtlCol="0"/>
          <a:lstStyle>
            <a:lvl1pPr algn="l">
              <a:defRPr sz="1200"/>
            </a:lvl1pPr>
          </a:lstStyle>
          <a:p>
            <a:endParaRPr lang="en-GB"/>
          </a:p>
        </p:txBody>
      </p:sp>
      <p:sp>
        <p:nvSpPr>
          <p:cNvPr id="3" name="Date Placeholder 2"/>
          <p:cNvSpPr>
            <a:spLocks noGrp="1"/>
          </p:cNvSpPr>
          <p:nvPr>
            <p:ph type="dt" sz="quarter" idx="1"/>
          </p:nvPr>
        </p:nvSpPr>
        <p:spPr>
          <a:xfrm>
            <a:off x="4020507" y="0"/>
            <a:ext cx="3077137" cy="512304"/>
          </a:xfrm>
          <a:prstGeom prst="rect">
            <a:avLst/>
          </a:prstGeom>
        </p:spPr>
        <p:txBody>
          <a:bodyPr vert="horz" lIns="94760" tIns="47380" rIns="94760" bIns="47380" rtlCol="0"/>
          <a:lstStyle>
            <a:lvl1pPr algn="r">
              <a:defRPr sz="1200"/>
            </a:lvl1pPr>
          </a:lstStyle>
          <a:p>
            <a:fld id="{0C9AF141-DF7D-4F7E-A958-84B418CBD47E}" type="datetimeFigureOut">
              <a:rPr lang="en-GB" smtClean="0"/>
              <a:t>03/12/2020</a:t>
            </a:fld>
            <a:endParaRPr lang="en-GB"/>
          </a:p>
        </p:txBody>
      </p:sp>
      <p:sp>
        <p:nvSpPr>
          <p:cNvPr id="4" name="Footer Placeholder 3"/>
          <p:cNvSpPr>
            <a:spLocks noGrp="1"/>
          </p:cNvSpPr>
          <p:nvPr>
            <p:ph type="ftr" sz="quarter" idx="2"/>
          </p:nvPr>
        </p:nvSpPr>
        <p:spPr>
          <a:xfrm>
            <a:off x="0" y="9720674"/>
            <a:ext cx="3077137" cy="512303"/>
          </a:xfrm>
          <a:prstGeom prst="rect">
            <a:avLst/>
          </a:prstGeom>
        </p:spPr>
        <p:txBody>
          <a:bodyPr vert="horz" lIns="94760" tIns="47380" rIns="94760" bIns="47380" rtlCol="0" anchor="b"/>
          <a:lstStyle>
            <a:lvl1pPr algn="l">
              <a:defRPr sz="1200"/>
            </a:lvl1pPr>
          </a:lstStyle>
          <a:p>
            <a:endParaRPr lang="en-GB"/>
          </a:p>
        </p:txBody>
      </p:sp>
      <p:sp>
        <p:nvSpPr>
          <p:cNvPr id="5" name="Slide Number Placeholder 4"/>
          <p:cNvSpPr>
            <a:spLocks noGrp="1"/>
          </p:cNvSpPr>
          <p:nvPr>
            <p:ph type="sldNum" sz="quarter" idx="3"/>
          </p:nvPr>
        </p:nvSpPr>
        <p:spPr>
          <a:xfrm>
            <a:off x="4020507" y="9720674"/>
            <a:ext cx="3077137" cy="512303"/>
          </a:xfrm>
          <a:prstGeom prst="rect">
            <a:avLst/>
          </a:prstGeom>
        </p:spPr>
        <p:txBody>
          <a:bodyPr vert="horz" lIns="94760" tIns="47380" rIns="94760" bIns="47380" rtlCol="0" anchor="b"/>
          <a:lstStyle>
            <a:lvl1pPr algn="r">
              <a:defRPr sz="1200"/>
            </a:lvl1pPr>
          </a:lstStyle>
          <a:p>
            <a:fld id="{C6043EC0-42DE-432D-8C0C-6FBB3AD721BE}" type="slidenum">
              <a:rPr lang="en-GB" smtClean="0"/>
              <a:t>‹#›</a:t>
            </a:fld>
            <a:endParaRPr lang="en-GB"/>
          </a:p>
        </p:txBody>
      </p:sp>
    </p:spTree>
    <p:extLst>
      <p:ext uri="{BB962C8B-B14F-4D97-AF65-F5344CB8AC3E}">
        <p14:creationId xmlns:p14="http://schemas.microsoft.com/office/powerpoint/2010/main" val="2607904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4021296" y="1"/>
            <a:ext cx="3076363" cy="511731"/>
          </a:xfrm>
          <a:prstGeom prst="rect">
            <a:avLst/>
          </a:prstGeom>
        </p:spPr>
        <p:txBody>
          <a:bodyPr vert="horz" lIns="94760" tIns="47380" rIns="94760" bIns="47380" rtlCol="0"/>
          <a:lstStyle>
            <a:lvl1pPr algn="r">
              <a:defRPr sz="1200">
                <a:latin typeface="Arial" charset="0"/>
              </a:defRPr>
            </a:lvl1pPr>
          </a:lstStyle>
          <a:p>
            <a:pPr>
              <a:defRPr/>
            </a:pPr>
            <a:fld id="{1FD2875E-726F-46E5-AE74-1422AF1D13A4}" type="datetimeFigureOut">
              <a:rPr lang="en-GB"/>
              <a:pPr>
                <a:defRPr/>
              </a:pPr>
              <a:t>03/12/2020</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0" tIns="47380" rIns="94760" bIns="47380" rtlCol="0" anchor="ctr"/>
          <a:lstStyle/>
          <a:p>
            <a:pPr lvl="0"/>
            <a:endParaRPr lang="en-GB" noProof="0"/>
          </a:p>
        </p:txBody>
      </p:sp>
      <p:sp>
        <p:nvSpPr>
          <p:cNvPr id="5" name="Notes Placeholder 4"/>
          <p:cNvSpPr>
            <a:spLocks noGrp="1"/>
          </p:cNvSpPr>
          <p:nvPr>
            <p:ph type="body" sz="quarter" idx="3"/>
          </p:nvPr>
        </p:nvSpPr>
        <p:spPr>
          <a:xfrm>
            <a:off x="709931" y="4861443"/>
            <a:ext cx="5679440" cy="4605576"/>
          </a:xfrm>
          <a:prstGeom prst="rect">
            <a:avLst/>
          </a:prstGeom>
        </p:spPr>
        <p:txBody>
          <a:bodyPr vert="horz" lIns="94760" tIns="47380" rIns="94760" bIns="4738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2" y="9721107"/>
            <a:ext cx="3076363" cy="511731"/>
          </a:xfrm>
          <a:prstGeom prst="rect">
            <a:avLst/>
          </a:prstGeom>
        </p:spPr>
        <p:txBody>
          <a:bodyPr vert="horz" lIns="94760" tIns="47380" rIns="94760" bIns="4738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4021296" y="9721107"/>
            <a:ext cx="3076363" cy="511731"/>
          </a:xfrm>
          <a:prstGeom prst="rect">
            <a:avLst/>
          </a:prstGeom>
        </p:spPr>
        <p:txBody>
          <a:bodyPr vert="horz" lIns="94760" tIns="47380" rIns="94760" bIns="47380" rtlCol="0" anchor="b"/>
          <a:lstStyle>
            <a:lvl1pPr algn="r">
              <a:defRPr sz="1200">
                <a:latin typeface="Arial" charset="0"/>
              </a:defRPr>
            </a:lvl1pPr>
          </a:lstStyle>
          <a:p>
            <a:pPr>
              <a:defRPr/>
            </a:pPr>
            <a:fld id="{08070542-9C01-4837-8B2F-351D9D468601}" type="slidenum">
              <a:rPr lang="en-GB"/>
              <a:pPr>
                <a:defRPr/>
              </a:pPr>
              <a:t>‹#›</a:t>
            </a:fld>
            <a:endParaRPr lang="en-GB"/>
          </a:p>
        </p:txBody>
      </p:sp>
    </p:spTree>
    <p:extLst>
      <p:ext uri="{BB962C8B-B14F-4D97-AF65-F5344CB8AC3E}">
        <p14:creationId xmlns:p14="http://schemas.microsoft.com/office/powerpoint/2010/main" val="2266272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69930" indent="-296126" eaLnBrk="0" hangingPunct="0">
              <a:defRPr>
                <a:solidFill>
                  <a:schemeClr val="tx1"/>
                </a:solidFill>
                <a:latin typeface="Arial" pitchFamily="34" charset="0"/>
              </a:defRPr>
            </a:lvl2pPr>
            <a:lvl3pPr marL="1184509" indent="-236901" eaLnBrk="0" hangingPunct="0">
              <a:defRPr>
                <a:solidFill>
                  <a:schemeClr val="tx1"/>
                </a:solidFill>
                <a:latin typeface="Arial" pitchFamily="34" charset="0"/>
              </a:defRPr>
            </a:lvl3pPr>
            <a:lvl4pPr marL="1658313" indent="-236901" eaLnBrk="0" hangingPunct="0">
              <a:defRPr>
                <a:solidFill>
                  <a:schemeClr val="tx1"/>
                </a:solidFill>
                <a:latin typeface="Arial" pitchFamily="34" charset="0"/>
              </a:defRPr>
            </a:lvl4pPr>
            <a:lvl5pPr marL="2132115" indent="-236901" eaLnBrk="0" hangingPunct="0">
              <a:defRPr>
                <a:solidFill>
                  <a:schemeClr val="tx1"/>
                </a:solidFill>
                <a:latin typeface="Arial" pitchFamily="34" charset="0"/>
              </a:defRPr>
            </a:lvl5pPr>
            <a:lvl6pPr marL="2605919" indent="-236901" eaLnBrk="0" fontAlgn="base" hangingPunct="0">
              <a:spcBef>
                <a:spcPct val="0"/>
              </a:spcBef>
              <a:spcAft>
                <a:spcPct val="0"/>
              </a:spcAft>
              <a:defRPr>
                <a:solidFill>
                  <a:schemeClr val="tx1"/>
                </a:solidFill>
                <a:latin typeface="Arial" pitchFamily="34" charset="0"/>
              </a:defRPr>
            </a:lvl6pPr>
            <a:lvl7pPr marL="3079724" indent="-236901" eaLnBrk="0" fontAlgn="base" hangingPunct="0">
              <a:spcBef>
                <a:spcPct val="0"/>
              </a:spcBef>
              <a:spcAft>
                <a:spcPct val="0"/>
              </a:spcAft>
              <a:defRPr>
                <a:solidFill>
                  <a:schemeClr val="tx1"/>
                </a:solidFill>
                <a:latin typeface="Arial" pitchFamily="34" charset="0"/>
              </a:defRPr>
            </a:lvl7pPr>
            <a:lvl8pPr marL="3553527" indent="-236901" eaLnBrk="0" fontAlgn="base" hangingPunct="0">
              <a:spcBef>
                <a:spcPct val="0"/>
              </a:spcBef>
              <a:spcAft>
                <a:spcPct val="0"/>
              </a:spcAft>
              <a:defRPr>
                <a:solidFill>
                  <a:schemeClr val="tx1"/>
                </a:solidFill>
                <a:latin typeface="Arial" pitchFamily="34" charset="0"/>
              </a:defRPr>
            </a:lvl8pPr>
            <a:lvl9pPr marL="4027330" indent="-236901" eaLnBrk="0" fontAlgn="base" hangingPunct="0">
              <a:spcBef>
                <a:spcPct val="0"/>
              </a:spcBef>
              <a:spcAft>
                <a:spcPct val="0"/>
              </a:spcAft>
              <a:defRPr>
                <a:solidFill>
                  <a:schemeClr val="tx1"/>
                </a:solidFill>
                <a:latin typeface="Arial" pitchFamily="34" charset="0"/>
              </a:defRPr>
            </a:lvl9pPr>
          </a:lstStyle>
          <a:p>
            <a:pPr eaLnBrk="1" hangingPunct="1"/>
            <a:fld id="{EC22558A-4769-48FE-A282-122274FE32BE}" type="slidenum">
              <a:rPr lang="en-US" smtClean="0"/>
              <a:pPr eaLnBrk="1" hangingPunct="1"/>
              <a:t>1</a:t>
            </a:fld>
            <a:endParaRPr lang="en-US"/>
          </a:p>
        </p:txBody>
      </p:sp>
      <p:sp>
        <p:nvSpPr>
          <p:cNvPr id="94211" name="Rectangle 2"/>
          <p:cNvSpPr>
            <a:spLocks noGrp="1" noRot="1" noChangeAspect="1" noChangeArrowheads="1" noTextEdit="1"/>
          </p:cNvSpPr>
          <p:nvPr>
            <p:ph type="sldImg"/>
          </p:nvPr>
        </p:nvSpPr>
        <p:spPr bwMode="auto">
          <a:xfrm>
            <a:off x="1157288" y="892175"/>
            <a:ext cx="4784725" cy="3589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xfrm>
            <a:off x="946574" y="4864995"/>
            <a:ext cx="5206154" cy="4308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F92404-E226-46DE-B6A9-F0230909237D}" type="slidenum">
              <a:rPr lang="en-US" smtClean="0"/>
              <a:pPr/>
              <a:t>44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E9EE2-6C1D-404D-8262-4FA0A67D0E14}" type="slidenum">
              <a:rPr lang="en-US"/>
              <a:pPr/>
              <a:t>45</a:t>
            </a:fld>
            <a:endParaRPr lang="en-US"/>
          </a:p>
        </p:txBody>
      </p:sp>
      <p:sp>
        <p:nvSpPr>
          <p:cNvPr id="58370" name="Rectangle 2"/>
          <p:cNvSpPr>
            <a:spLocks noGrp="1" noChangeArrowheads="1"/>
          </p:cNvSpPr>
          <p:nvPr>
            <p:ph type="body" idx="1"/>
          </p:nvPr>
        </p:nvSpPr>
        <p:spPr>
          <a:xfrm>
            <a:off x="946574" y="4865475"/>
            <a:ext cx="5206154" cy="4308610"/>
          </a:xfrm>
          <a:noFill/>
          <a:ln/>
        </p:spPr>
        <p:txBody>
          <a:bodyPr lIns="93775" tIns="46064" rIns="93775" bIns="46064"/>
          <a:lstStyle/>
          <a:p>
            <a:endParaRPr lang="en-GB"/>
          </a:p>
          <a:p>
            <a:endParaRPr lang="en-GB"/>
          </a:p>
          <a:p>
            <a:endParaRPr lang="en-GB"/>
          </a:p>
        </p:txBody>
      </p:sp>
      <p:sp>
        <p:nvSpPr>
          <p:cNvPr id="58371" name="Rectangle 3"/>
          <p:cNvSpPr>
            <a:spLocks noGrp="1" noRot="1" noChangeAspect="1" noChangeArrowheads="1" noTextEdit="1"/>
          </p:cNvSpPr>
          <p:nvPr>
            <p:ph type="sldImg"/>
          </p:nvPr>
        </p:nvSpPr>
        <p:spPr>
          <a:xfrm>
            <a:off x="1157288" y="892175"/>
            <a:ext cx="4784725" cy="3589338"/>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69930" indent="-296126" eaLnBrk="0" hangingPunct="0">
              <a:defRPr>
                <a:solidFill>
                  <a:schemeClr val="tx1"/>
                </a:solidFill>
                <a:latin typeface="Arial" pitchFamily="34" charset="0"/>
              </a:defRPr>
            </a:lvl2pPr>
            <a:lvl3pPr marL="1184509" indent="-236901" eaLnBrk="0" hangingPunct="0">
              <a:defRPr>
                <a:solidFill>
                  <a:schemeClr val="tx1"/>
                </a:solidFill>
                <a:latin typeface="Arial" pitchFamily="34" charset="0"/>
              </a:defRPr>
            </a:lvl3pPr>
            <a:lvl4pPr marL="1658313" indent="-236901" eaLnBrk="0" hangingPunct="0">
              <a:defRPr>
                <a:solidFill>
                  <a:schemeClr val="tx1"/>
                </a:solidFill>
                <a:latin typeface="Arial" pitchFamily="34" charset="0"/>
              </a:defRPr>
            </a:lvl4pPr>
            <a:lvl5pPr marL="2132115" indent="-236901" eaLnBrk="0" hangingPunct="0">
              <a:defRPr>
                <a:solidFill>
                  <a:schemeClr val="tx1"/>
                </a:solidFill>
                <a:latin typeface="Arial" pitchFamily="34" charset="0"/>
              </a:defRPr>
            </a:lvl5pPr>
            <a:lvl6pPr marL="2605919" indent="-236901" eaLnBrk="0" fontAlgn="base" hangingPunct="0">
              <a:spcBef>
                <a:spcPct val="0"/>
              </a:spcBef>
              <a:spcAft>
                <a:spcPct val="0"/>
              </a:spcAft>
              <a:defRPr>
                <a:solidFill>
                  <a:schemeClr val="tx1"/>
                </a:solidFill>
                <a:latin typeface="Arial" pitchFamily="34" charset="0"/>
              </a:defRPr>
            </a:lvl6pPr>
            <a:lvl7pPr marL="3079724" indent="-236901" eaLnBrk="0" fontAlgn="base" hangingPunct="0">
              <a:spcBef>
                <a:spcPct val="0"/>
              </a:spcBef>
              <a:spcAft>
                <a:spcPct val="0"/>
              </a:spcAft>
              <a:defRPr>
                <a:solidFill>
                  <a:schemeClr val="tx1"/>
                </a:solidFill>
                <a:latin typeface="Arial" pitchFamily="34" charset="0"/>
              </a:defRPr>
            </a:lvl7pPr>
            <a:lvl8pPr marL="3553527" indent="-236901" eaLnBrk="0" fontAlgn="base" hangingPunct="0">
              <a:spcBef>
                <a:spcPct val="0"/>
              </a:spcBef>
              <a:spcAft>
                <a:spcPct val="0"/>
              </a:spcAft>
              <a:defRPr>
                <a:solidFill>
                  <a:schemeClr val="tx1"/>
                </a:solidFill>
                <a:latin typeface="Arial" pitchFamily="34" charset="0"/>
              </a:defRPr>
            </a:lvl8pPr>
            <a:lvl9pPr marL="4027330" indent="-236901" eaLnBrk="0" fontAlgn="base" hangingPunct="0">
              <a:spcBef>
                <a:spcPct val="0"/>
              </a:spcBef>
              <a:spcAft>
                <a:spcPct val="0"/>
              </a:spcAft>
              <a:defRPr>
                <a:solidFill>
                  <a:schemeClr val="tx1"/>
                </a:solidFill>
                <a:latin typeface="Arial" pitchFamily="34" charset="0"/>
              </a:defRPr>
            </a:lvl9pPr>
          </a:lstStyle>
          <a:p>
            <a:pPr eaLnBrk="1" hangingPunct="1"/>
            <a:fld id="{8C4E8503-B129-409D-9EC1-0D49D837E389}" type="slidenum">
              <a:rPr lang="en-US" smtClean="0"/>
              <a:pPr eaLnBrk="1" hangingPunct="1"/>
              <a:t>2</a:t>
            </a:fld>
            <a:endParaRPr lang="en-US"/>
          </a:p>
        </p:txBody>
      </p:sp>
      <p:sp>
        <p:nvSpPr>
          <p:cNvPr id="95235" name="Rectangle 2"/>
          <p:cNvSpPr>
            <a:spLocks noGrp="1" noRot="1" noChangeAspect="1" noChangeArrowheads="1" noTextEdit="1"/>
          </p:cNvSpPr>
          <p:nvPr>
            <p:ph type="sldImg"/>
          </p:nvPr>
        </p:nvSpPr>
        <p:spPr bwMode="auto">
          <a:xfrm>
            <a:off x="1157288" y="892175"/>
            <a:ext cx="4784725" cy="3589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xfrm>
            <a:off x="946574" y="4864995"/>
            <a:ext cx="5206154" cy="4308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Red ball represents the target variable</a:t>
            </a:r>
          </a:p>
        </p:txBody>
      </p:sp>
      <p:sp>
        <p:nvSpPr>
          <p:cNvPr id="4" name="Slide Number Placeholder 3"/>
          <p:cNvSpPr>
            <a:spLocks noGrp="1"/>
          </p:cNvSpPr>
          <p:nvPr>
            <p:ph type="sldNum" sz="quarter" idx="10"/>
          </p:nvPr>
        </p:nvSpPr>
        <p:spPr/>
        <p:txBody>
          <a:bodyPr/>
          <a:lstStyle/>
          <a:p>
            <a:pPr>
              <a:defRPr/>
            </a:pPr>
            <a:fld id="{08070542-9C01-4837-8B2F-351D9D468601}" type="slidenum">
              <a:rPr lang="en-GB" smtClean="0"/>
              <a:pPr>
                <a:defRPr/>
              </a:pPr>
              <a:t>7</a:t>
            </a:fld>
            <a:endParaRPr lang="en-GB"/>
          </a:p>
        </p:txBody>
      </p:sp>
    </p:spTree>
    <p:extLst>
      <p:ext uri="{BB962C8B-B14F-4D97-AF65-F5344CB8AC3E}">
        <p14:creationId xmlns:p14="http://schemas.microsoft.com/office/powerpoint/2010/main" val="3393697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Bag</a:t>
            </a:r>
            <a:r>
              <a:rPr lang="en-GB" baseline="0" dirty="0"/>
              <a:t> represents model generation process for a binary classification problem</a:t>
            </a:r>
          </a:p>
          <a:p>
            <a:r>
              <a:rPr lang="en-GB" baseline="0" dirty="0"/>
              <a:t>You </a:t>
            </a:r>
            <a:r>
              <a:rPr lang="en-GB" baseline="0" dirty="0" err="1"/>
              <a:t>cann’t</a:t>
            </a:r>
            <a:r>
              <a:rPr lang="en-GB" baseline="0" dirty="0"/>
              <a:t> look into it</a:t>
            </a:r>
          </a:p>
          <a:p>
            <a:r>
              <a:rPr lang="en-GB" baseline="0" dirty="0"/>
              <a:t>Response which represents the base rate</a:t>
            </a:r>
          </a:p>
          <a:p>
            <a:r>
              <a:rPr lang="en-GB" baseline="0" dirty="0"/>
              <a:t>100 balls to make it easier to calculate the numbers it’s a %</a:t>
            </a:r>
            <a:endParaRPr lang="en-GB" dirty="0"/>
          </a:p>
        </p:txBody>
      </p:sp>
      <p:sp>
        <p:nvSpPr>
          <p:cNvPr id="4" name="Slide Number Placeholder 3"/>
          <p:cNvSpPr>
            <a:spLocks noGrp="1"/>
          </p:cNvSpPr>
          <p:nvPr>
            <p:ph type="sldNum" sz="quarter" idx="10"/>
          </p:nvPr>
        </p:nvSpPr>
        <p:spPr/>
        <p:txBody>
          <a:bodyPr/>
          <a:lstStyle/>
          <a:p>
            <a:pPr>
              <a:defRPr/>
            </a:pPr>
            <a:fld id="{08070542-9C01-4837-8B2F-351D9D468601}" type="slidenum">
              <a:rPr lang="en-GB" smtClean="0"/>
              <a:pPr>
                <a:defRPr/>
              </a:pPr>
              <a:t>8</a:t>
            </a:fld>
            <a:endParaRPr lang="en-GB"/>
          </a:p>
        </p:txBody>
      </p:sp>
    </p:spTree>
    <p:extLst>
      <p:ext uri="{BB962C8B-B14F-4D97-AF65-F5344CB8AC3E}">
        <p14:creationId xmlns:p14="http://schemas.microsoft.com/office/powerpoint/2010/main" val="104923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8070542-9C01-4837-8B2F-351D9D468601}" type="slidenum">
              <a:rPr lang="en-GB" smtClean="0"/>
              <a:pPr>
                <a:defRPr/>
              </a:pPr>
              <a:t>24</a:t>
            </a:fld>
            <a:endParaRPr lang="en-GB"/>
          </a:p>
        </p:txBody>
      </p:sp>
    </p:spTree>
    <p:extLst>
      <p:ext uri="{BB962C8B-B14F-4D97-AF65-F5344CB8AC3E}">
        <p14:creationId xmlns:p14="http://schemas.microsoft.com/office/powerpoint/2010/main" val="287466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8070542-9C01-4837-8B2F-351D9D468601}" type="slidenum">
              <a:rPr lang="en-GB" smtClean="0"/>
              <a:pPr>
                <a:defRPr/>
              </a:pPr>
              <a:t>27</a:t>
            </a:fld>
            <a:endParaRPr lang="en-GB"/>
          </a:p>
        </p:txBody>
      </p:sp>
    </p:spTree>
    <p:extLst>
      <p:ext uri="{BB962C8B-B14F-4D97-AF65-F5344CB8AC3E}">
        <p14:creationId xmlns:p14="http://schemas.microsoft.com/office/powerpoint/2010/main" val="26661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8070542-9C01-4837-8B2F-351D9D468601}" type="slidenum">
              <a:rPr lang="en-GB" smtClean="0"/>
              <a:pPr>
                <a:defRPr/>
              </a:pPr>
              <a:t>31</a:t>
            </a:fld>
            <a:endParaRPr lang="en-GB"/>
          </a:p>
        </p:txBody>
      </p:sp>
    </p:spTree>
    <p:extLst>
      <p:ext uri="{BB962C8B-B14F-4D97-AF65-F5344CB8AC3E}">
        <p14:creationId xmlns:p14="http://schemas.microsoft.com/office/powerpoint/2010/main" val="2165734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8070542-9C01-4837-8B2F-351D9D468601}" type="slidenum">
              <a:rPr lang="en-GB" smtClean="0"/>
              <a:pPr>
                <a:defRPr/>
              </a:pPr>
              <a:t>37</a:t>
            </a:fld>
            <a:endParaRPr lang="en-GB"/>
          </a:p>
        </p:txBody>
      </p:sp>
    </p:spTree>
    <p:extLst>
      <p:ext uri="{BB962C8B-B14F-4D97-AF65-F5344CB8AC3E}">
        <p14:creationId xmlns:p14="http://schemas.microsoft.com/office/powerpoint/2010/main" val="10296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8070542-9C01-4837-8B2F-351D9D468601}" type="slidenum">
              <a:rPr lang="en-GB" smtClean="0"/>
              <a:pPr>
                <a:defRPr/>
              </a:pPr>
              <a:t>41</a:t>
            </a:fld>
            <a:endParaRPr lang="en-GB"/>
          </a:p>
        </p:txBody>
      </p:sp>
    </p:spTree>
    <p:extLst>
      <p:ext uri="{BB962C8B-B14F-4D97-AF65-F5344CB8AC3E}">
        <p14:creationId xmlns:p14="http://schemas.microsoft.com/office/powerpoint/2010/main" val="274905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0" y="2895600"/>
            <a:ext cx="9009063" cy="703263"/>
            <a:chOff x="0" y="528"/>
            <a:chExt cx="5675" cy="443"/>
          </a:xfrm>
        </p:grpSpPr>
        <p:grpSp>
          <p:nvGrpSpPr>
            <p:cNvPr id="5" name="Group 9"/>
            <p:cNvGrpSpPr>
              <a:grpSpLocks/>
            </p:cNvGrpSpPr>
            <p:nvPr userDrawn="1"/>
          </p:nvGrpSpPr>
          <p:grpSpPr bwMode="auto">
            <a:xfrm>
              <a:off x="144" y="672"/>
              <a:ext cx="465" cy="299"/>
              <a:chOff x="912" y="2640"/>
              <a:chExt cx="672" cy="432"/>
            </a:xfrm>
          </p:grpSpPr>
          <p:sp>
            <p:nvSpPr>
              <p:cNvPr id="8" name="Rectangle 10"/>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Rectangle 11"/>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 name="Rectangle 12"/>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Rectangle 13"/>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8194"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10" name="Rectangle 4"/>
          <p:cNvSpPr>
            <a:spLocks noGrp="1" noChangeArrowheads="1"/>
          </p:cNvSpPr>
          <p:nvPr>
            <p:ph type="dt" sz="half" idx="10"/>
          </p:nvPr>
        </p:nvSpPr>
        <p:spPr/>
        <p:txBody>
          <a:bodyPr/>
          <a:lstStyle>
            <a:lvl1pPr>
              <a:defRPr/>
            </a:lvl1pPr>
          </a:lstStyle>
          <a:p>
            <a:pPr>
              <a:defRPr/>
            </a:pPr>
            <a:endParaRPr lang="en-US"/>
          </a:p>
        </p:txBody>
      </p:sp>
      <p:sp>
        <p:nvSpPr>
          <p:cNvPr id="11" name="Rectangle 5"/>
          <p:cNvSpPr>
            <a:spLocks noGrp="1" noChangeArrowheads="1"/>
          </p:cNvSpPr>
          <p:nvPr>
            <p:ph type="ftr" sz="quarter" idx="11"/>
          </p:nvPr>
        </p:nvSpPr>
        <p:spPr/>
        <p:txBody>
          <a:bodyPr/>
          <a:lstStyle>
            <a:lvl1pPr>
              <a:defRPr/>
            </a:lvl1pPr>
          </a:lstStyle>
          <a:p>
            <a:pPr>
              <a:defRPr/>
            </a:pPr>
            <a:endParaRPr lang="en-US"/>
          </a:p>
        </p:txBody>
      </p:sp>
      <p:sp>
        <p:nvSpPr>
          <p:cNvPr id="12" name="Rectangle 6"/>
          <p:cNvSpPr>
            <a:spLocks noGrp="1" noChangeArrowheads="1"/>
          </p:cNvSpPr>
          <p:nvPr>
            <p:ph type="sldNum" sz="quarter" idx="12"/>
          </p:nvPr>
        </p:nvSpPr>
        <p:spPr/>
        <p:txBody>
          <a:bodyPr/>
          <a:lstStyle>
            <a:lvl1pPr>
              <a:defRPr/>
            </a:lvl1pPr>
          </a:lstStyle>
          <a:p>
            <a:pPr>
              <a:defRPr/>
            </a:pPr>
            <a:fld id="{025084DA-3572-4825-A4DC-BD0DDE64000A}" type="slidenum">
              <a:rPr lang="en-US"/>
              <a:pPr>
                <a:defRPr/>
              </a:pPr>
              <a:t>‹#›</a:t>
            </a:fld>
            <a:endParaRPr lang="en-US"/>
          </a:p>
        </p:txBody>
      </p:sp>
    </p:spTree>
    <p:extLst>
      <p:ext uri="{BB962C8B-B14F-4D97-AF65-F5344CB8AC3E}">
        <p14:creationId xmlns:p14="http://schemas.microsoft.com/office/powerpoint/2010/main" val="264952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07C20FE-8456-4B0B-A1AC-9D531E2E14FD}" type="slidenum">
              <a:rPr lang="en-US"/>
              <a:pPr>
                <a:defRPr/>
              </a:pPr>
              <a:t>‹#›</a:t>
            </a:fld>
            <a:endParaRPr lang="en-US"/>
          </a:p>
        </p:txBody>
      </p:sp>
    </p:spTree>
    <p:extLst>
      <p:ext uri="{BB962C8B-B14F-4D97-AF65-F5344CB8AC3E}">
        <p14:creationId xmlns:p14="http://schemas.microsoft.com/office/powerpoint/2010/main" val="308450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2189B9-0DF5-4BB2-AA7A-F7D59BD3BD77}" type="slidenum">
              <a:rPr lang="en-US"/>
              <a:pPr>
                <a:defRPr/>
              </a:pPr>
              <a:t>‹#›</a:t>
            </a:fld>
            <a:endParaRPr lang="en-US"/>
          </a:p>
        </p:txBody>
      </p:sp>
    </p:spTree>
    <p:extLst>
      <p:ext uri="{BB962C8B-B14F-4D97-AF65-F5344CB8AC3E}">
        <p14:creationId xmlns:p14="http://schemas.microsoft.com/office/powerpoint/2010/main" val="371364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00600" y="1981200"/>
            <a:ext cx="3810000" cy="196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00600" y="4095750"/>
            <a:ext cx="3810000" cy="196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7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012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Content Placeholder 2"/>
          <p:cNvSpPr>
            <a:spLocks noGrp="1"/>
          </p:cNvSpPr>
          <p:nvPr>
            <p:ph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006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6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Content Placeholder 2"/>
          <p:cNvSpPr>
            <a:spLocks noGrp="1"/>
          </p:cNvSpPr>
          <p:nvPr>
            <p:ph sz="half" idx="1"/>
          </p:nvPr>
        </p:nvSpPr>
        <p:spPr>
          <a:xfrm>
            <a:off x="838200" y="1981200"/>
            <a:ext cx="7772400" cy="196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8200" y="4095750"/>
            <a:ext cx="7772400" cy="196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244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able Placeholder 2"/>
          <p:cNvSpPr>
            <a:spLocks noGrp="1"/>
          </p:cNvSpPr>
          <p:nvPr>
            <p:ph type="tbl" idx="1"/>
          </p:nvPr>
        </p:nvSpPr>
        <p:spPr>
          <a:xfrm>
            <a:off x="838200" y="1981200"/>
            <a:ext cx="7772400" cy="4076700"/>
          </a:xfrm>
        </p:spPr>
        <p:txBody>
          <a:bodyPr/>
          <a:lstStyle/>
          <a:p>
            <a:pPr lvl="0"/>
            <a:endParaRPr lang="en-US" noProof="0"/>
          </a:p>
        </p:txBody>
      </p:sp>
    </p:spTree>
    <p:extLst>
      <p:ext uri="{BB962C8B-B14F-4D97-AF65-F5344CB8AC3E}">
        <p14:creationId xmlns:p14="http://schemas.microsoft.com/office/powerpoint/2010/main" val="189105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25084DA-3572-4825-A4DC-BD0DDE64000A}" type="slidenum">
              <a:rPr lang="en-US" smtClean="0"/>
              <a:pPr>
                <a:defRPr/>
              </a:pPr>
              <a:t>‹#›</a:t>
            </a:fld>
            <a:endParaRPr lang="en-US"/>
          </a:p>
        </p:txBody>
      </p:sp>
      <p:grpSp>
        <p:nvGrpSpPr>
          <p:cNvPr id="13" name="Group 8"/>
          <p:cNvGrpSpPr>
            <a:grpSpLocks/>
          </p:cNvGrpSpPr>
          <p:nvPr userDrawn="1"/>
        </p:nvGrpSpPr>
        <p:grpSpPr bwMode="auto">
          <a:xfrm>
            <a:off x="0" y="2895600"/>
            <a:ext cx="9009063" cy="703263"/>
            <a:chOff x="0" y="528"/>
            <a:chExt cx="5675" cy="443"/>
          </a:xfrm>
        </p:grpSpPr>
        <p:grpSp>
          <p:nvGrpSpPr>
            <p:cNvPr id="14" name="Group 9"/>
            <p:cNvGrpSpPr>
              <a:grpSpLocks/>
            </p:cNvGrpSpPr>
            <p:nvPr userDrawn="1"/>
          </p:nvGrpSpPr>
          <p:grpSpPr bwMode="auto">
            <a:xfrm>
              <a:off x="144" y="672"/>
              <a:ext cx="465" cy="299"/>
              <a:chOff x="912" y="2640"/>
              <a:chExt cx="672" cy="432"/>
            </a:xfrm>
          </p:grpSpPr>
          <p:sp>
            <p:nvSpPr>
              <p:cNvPr id="18" name="Rectangle 1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Rectangle 1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5" name="Rectangle 12"/>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 name="Rectangle 13"/>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0D1F44-3AE7-413C-AB88-FABEB7AA2AE2}"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031540-B092-42DE-9D1A-E91DF776E368}"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0D1F44-3AE7-413C-AB88-FABEB7AA2AE2}" type="slidenum">
              <a:rPr lang="en-US"/>
              <a:pPr>
                <a:defRPr/>
              </a:pPr>
              <a:t>‹#›</a:t>
            </a:fld>
            <a:endParaRPr lang="en-US"/>
          </a:p>
        </p:txBody>
      </p:sp>
    </p:spTree>
    <p:extLst>
      <p:ext uri="{BB962C8B-B14F-4D97-AF65-F5344CB8AC3E}">
        <p14:creationId xmlns:p14="http://schemas.microsoft.com/office/powerpoint/2010/main" val="3685793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C194EBA-C31C-4B04-89E6-7846B4997834}"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27228E6-C76E-415E-B776-4195ED2AF67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F57B9AF-89EB-4701-A13E-B99E07D8BE76}"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9032BF4-0004-4B5E-A358-0A3E359C9523}"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7AA436-D2AA-43C3-B29C-BEA4057367A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5E7CA6C8-B396-4574-BD6D-D33B58516D15}"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7C20FE-8456-4B0B-A1AC-9D531E2E14FD}"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E2189B9-0DF5-4BB2-AA7A-F7D59BD3BD77}"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81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541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031540-B092-42DE-9D1A-E91DF776E368}" type="slidenum">
              <a:rPr lang="en-US"/>
              <a:pPr>
                <a:defRPr/>
              </a:pPr>
              <a:t>‹#›</a:t>
            </a:fld>
            <a:endParaRPr lang="en-US"/>
          </a:p>
        </p:txBody>
      </p:sp>
    </p:spTree>
    <p:extLst>
      <p:ext uri="{BB962C8B-B14F-4D97-AF65-F5344CB8AC3E}">
        <p14:creationId xmlns:p14="http://schemas.microsoft.com/office/powerpoint/2010/main" val="410547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194EBA-C31C-4B04-89E6-7846B4997834}" type="slidenum">
              <a:rPr lang="en-US"/>
              <a:pPr>
                <a:defRPr/>
              </a:pPr>
              <a:t>‹#›</a:t>
            </a:fld>
            <a:endParaRPr lang="en-US"/>
          </a:p>
        </p:txBody>
      </p:sp>
    </p:spTree>
    <p:extLst>
      <p:ext uri="{BB962C8B-B14F-4D97-AF65-F5344CB8AC3E}">
        <p14:creationId xmlns:p14="http://schemas.microsoft.com/office/powerpoint/2010/main" val="60957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7228E6-C76E-415E-B776-4195ED2AF675}" type="slidenum">
              <a:rPr lang="en-US"/>
              <a:pPr>
                <a:defRPr/>
              </a:pPr>
              <a:t>‹#›</a:t>
            </a:fld>
            <a:endParaRPr lang="en-US"/>
          </a:p>
        </p:txBody>
      </p:sp>
    </p:spTree>
    <p:extLst>
      <p:ext uri="{BB962C8B-B14F-4D97-AF65-F5344CB8AC3E}">
        <p14:creationId xmlns:p14="http://schemas.microsoft.com/office/powerpoint/2010/main" val="232548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F57B9AF-89EB-4701-A13E-B99E07D8BE76}" type="slidenum">
              <a:rPr lang="en-US"/>
              <a:pPr>
                <a:defRPr/>
              </a:pPr>
              <a:t>‹#›</a:t>
            </a:fld>
            <a:endParaRPr lang="en-US"/>
          </a:p>
        </p:txBody>
      </p:sp>
    </p:spTree>
    <p:extLst>
      <p:ext uri="{BB962C8B-B14F-4D97-AF65-F5344CB8AC3E}">
        <p14:creationId xmlns:p14="http://schemas.microsoft.com/office/powerpoint/2010/main" val="358052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032BF4-0004-4B5E-A358-0A3E359C9523}" type="slidenum">
              <a:rPr lang="en-US"/>
              <a:pPr>
                <a:defRPr/>
              </a:pPr>
              <a:t>‹#›</a:t>
            </a:fld>
            <a:endParaRPr lang="en-US"/>
          </a:p>
        </p:txBody>
      </p:sp>
    </p:spTree>
    <p:extLst>
      <p:ext uri="{BB962C8B-B14F-4D97-AF65-F5344CB8AC3E}">
        <p14:creationId xmlns:p14="http://schemas.microsoft.com/office/powerpoint/2010/main" val="3113606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7AA436-D2AA-43C3-B29C-BEA4057367A5}" type="slidenum">
              <a:rPr lang="en-US"/>
              <a:pPr>
                <a:defRPr/>
              </a:pPr>
              <a:t>‹#›</a:t>
            </a:fld>
            <a:endParaRPr lang="en-US"/>
          </a:p>
        </p:txBody>
      </p:sp>
    </p:spTree>
    <p:extLst>
      <p:ext uri="{BB962C8B-B14F-4D97-AF65-F5344CB8AC3E}">
        <p14:creationId xmlns:p14="http://schemas.microsoft.com/office/powerpoint/2010/main" val="42418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7CA6C8-B396-4574-BD6D-D33B58516D15}" type="slidenum">
              <a:rPr lang="en-US"/>
              <a:pPr>
                <a:defRPr/>
              </a:pPr>
              <a:t>‹#›</a:t>
            </a:fld>
            <a:endParaRPr lang="en-US"/>
          </a:p>
        </p:txBody>
      </p:sp>
    </p:spTree>
    <p:extLst>
      <p:ext uri="{BB962C8B-B14F-4D97-AF65-F5344CB8AC3E}">
        <p14:creationId xmlns:p14="http://schemas.microsoft.com/office/powerpoint/2010/main" val="136072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00E6575-0467-4433-8987-14B642DA0943}" type="slidenum">
              <a:rPr lang="en-US"/>
              <a:pPr>
                <a:defRPr/>
              </a:pPr>
              <a:t>‹#›</a:t>
            </a:fld>
            <a:endParaRPr lang="en-US"/>
          </a:p>
        </p:txBody>
      </p:sp>
      <p:sp>
        <p:nvSpPr>
          <p:cNvPr id="1031" name="Text Box 14"/>
          <p:cNvSpPr txBox="1">
            <a:spLocks noChangeArrowheads="1"/>
          </p:cNvSpPr>
          <p:nvPr userDrawn="1"/>
        </p:nvSpPr>
        <p:spPr bwMode="auto">
          <a:xfrm>
            <a:off x="8229600" y="6494463"/>
            <a:ext cx="914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buClr>
                <a:srgbClr val="FF6600"/>
              </a:buClr>
              <a:buSzPct val="75000"/>
              <a:buFont typeface="Monotype Sorts" pitchFamily="2" charset="2"/>
              <a:buNone/>
              <a:defRPr/>
            </a:pPr>
            <a:fld id="{C4DD24F6-83A7-439E-8789-98ADCD60C3FA}" type="slidenum">
              <a:rPr lang="en-US" sz="1400" smtClean="0"/>
              <a:pPr algn="r">
                <a:spcBef>
                  <a:spcPct val="50000"/>
                </a:spcBef>
                <a:buClr>
                  <a:srgbClr val="FF6600"/>
                </a:buClr>
                <a:buSzPct val="75000"/>
                <a:buFont typeface="Monotype Sorts" pitchFamily="2" charset="2"/>
                <a:buNone/>
                <a:defRPr/>
              </a:pPr>
              <a:t>‹#›</a:t>
            </a:fld>
            <a:endParaRPr lang="en-US" sz="1400"/>
          </a:p>
        </p:txBody>
      </p:sp>
      <p:grpSp>
        <p:nvGrpSpPr>
          <p:cNvPr id="1032" name="Group 16"/>
          <p:cNvGrpSpPr>
            <a:grpSpLocks/>
          </p:cNvGrpSpPr>
          <p:nvPr userDrawn="1"/>
        </p:nvGrpSpPr>
        <p:grpSpPr bwMode="auto">
          <a:xfrm>
            <a:off x="0" y="838200"/>
            <a:ext cx="9009063" cy="703263"/>
            <a:chOff x="0" y="528"/>
            <a:chExt cx="5675" cy="443"/>
          </a:xfrm>
        </p:grpSpPr>
        <p:grpSp>
          <p:nvGrpSpPr>
            <p:cNvPr id="1033" name="Group 17"/>
            <p:cNvGrpSpPr>
              <a:grpSpLocks/>
            </p:cNvGrpSpPr>
            <p:nvPr userDrawn="1"/>
          </p:nvGrpSpPr>
          <p:grpSpPr bwMode="auto">
            <a:xfrm>
              <a:off x="144" y="672"/>
              <a:ext cx="465" cy="299"/>
              <a:chOff x="912" y="2640"/>
              <a:chExt cx="672" cy="432"/>
            </a:xfrm>
          </p:grpSpPr>
          <p:sp>
            <p:nvSpPr>
              <p:cNvPr id="1036" name="Rectangle 18"/>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7" name="Rectangle 1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34" name="Rectangle 20"/>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5" name="Rectangle 21"/>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lt1" tx1="dk1" bg2="lt2" tx2="dk2" accent1="accent1" accent2="accent2" accent3="accent3" accent4="accent4" accent5="accent5" accent6="accent6" hlink="hlink" folHlink="folHlink"/>
  <p:sldLayoutIdLst>
    <p:sldLayoutId id="2147483799"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800" r:id="rId12"/>
    <p:sldLayoutId id="2147483801" r:id="rId13"/>
    <p:sldLayoutId id="2147483802" r:id="rId14"/>
    <p:sldLayoutId id="2147483803" r:id="rId15"/>
    <p:sldLayoutId id="2147483804"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500E6575-0467-4433-8987-14B642DA0943}" type="slidenum">
              <a:rPr lang="en-US" smtClean="0"/>
              <a:pPr>
                <a:defRPr/>
              </a:pPr>
              <a:t>‹#›</a:t>
            </a:fld>
            <a:endParaRPr lang="en-US"/>
          </a:p>
        </p:txBody>
      </p:sp>
      <p:sp>
        <p:nvSpPr>
          <p:cNvPr id="11" name="Text Box 14"/>
          <p:cNvSpPr txBox="1">
            <a:spLocks noChangeArrowheads="1"/>
          </p:cNvSpPr>
          <p:nvPr userDrawn="1"/>
        </p:nvSpPr>
        <p:spPr bwMode="auto">
          <a:xfrm>
            <a:off x="8229600" y="6494463"/>
            <a:ext cx="914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spcBef>
                <a:spcPct val="50000"/>
              </a:spcBef>
              <a:buClr>
                <a:srgbClr val="FF6600"/>
              </a:buClr>
              <a:buSzPct val="75000"/>
              <a:buFont typeface="Monotype Sorts" pitchFamily="2" charset="2"/>
              <a:buNone/>
              <a:defRPr/>
            </a:pPr>
            <a:fld id="{C4DD24F6-83A7-439E-8789-98ADCD60C3FA}" type="slidenum">
              <a:rPr lang="en-US" sz="1400" smtClean="0"/>
              <a:pPr algn="r">
                <a:spcBef>
                  <a:spcPct val="50000"/>
                </a:spcBef>
                <a:buClr>
                  <a:srgbClr val="FF6600"/>
                </a:buClr>
                <a:buSzPct val="75000"/>
                <a:buFont typeface="Monotype Sorts" pitchFamily="2" charset="2"/>
                <a:buNone/>
                <a:defRPr/>
              </a:pPr>
              <a:t>‹#›</a:t>
            </a:fld>
            <a:endParaRPr lang="en-US" sz="1400"/>
          </a:p>
        </p:txBody>
      </p:sp>
      <p:grpSp>
        <p:nvGrpSpPr>
          <p:cNvPr id="16" name="Group 16"/>
          <p:cNvGrpSpPr>
            <a:grpSpLocks/>
          </p:cNvGrpSpPr>
          <p:nvPr userDrawn="1"/>
        </p:nvGrpSpPr>
        <p:grpSpPr bwMode="auto">
          <a:xfrm>
            <a:off x="0" y="838200"/>
            <a:ext cx="9009063" cy="703263"/>
            <a:chOff x="0" y="528"/>
            <a:chExt cx="5675" cy="443"/>
          </a:xfrm>
        </p:grpSpPr>
        <p:grpSp>
          <p:nvGrpSpPr>
            <p:cNvPr id="17" name="Group 17"/>
            <p:cNvGrpSpPr>
              <a:grpSpLocks/>
            </p:cNvGrpSpPr>
            <p:nvPr userDrawn="1"/>
          </p:nvGrpSpPr>
          <p:grpSpPr bwMode="auto">
            <a:xfrm>
              <a:off x="144" y="672"/>
              <a:ext cx="465" cy="299"/>
              <a:chOff x="912" y="2640"/>
              <a:chExt cx="672" cy="432"/>
            </a:xfrm>
          </p:grpSpPr>
          <p:sp>
            <p:nvSpPr>
              <p:cNvPr id="21" name="Rectangle 18"/>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Rectangle 1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9" name="Rectangle 20"/>
            <p:cNvSpPr>
              <a:spLocks noChangeArrowheads="1"/>
            </p:cNvSpPr>
            <p:nvPr userDrawn="1"/>
          </p:nvSpPr>
          <p:spPr bwMode="auto">
            <a:xfrm>
              <a:off x="0" y="528"/>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Rectangle 21"/>
            <p:cNvSpPr>
              <a:spLocks noChangeArrowheads="1"/>
            </p:cNvSpPr>
            <p:nvPr userDrawn="1"/>
          </p:nvSpPr>
          <p:spPr bwMode="auto">
            <a:xfrm flipV="1">
              <a:off x="199" y="758"/>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image" Target="../media/image33.emf"/><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png"/><Relationship Id="rId9" Type="http://schemas.openxmlformats.org/officeDocument/2006/relationships/image" Target="../media/image4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44.jpe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576" y="1772816"/>
            <a:ext cx="7632700" cy="3024187"/>
          </a:xfrm>
        </p:spPr>
        <p:txBody>
          <a:bodyPr>
            <a:noAutofit/>
          </a:bodyPr>
          <a:lstStyle/>
          <a:p>
            <a:pPr algn="ctr" fontAlgn="auto">
              <a:spcAft>
                <a:spcPts val="0"/>
              </a:spcAft>
              <a:defRPr/>
            </a:pPr>
            <a:r>
              <a:rPr lang="en-GB" sz="4000" dirty="0">
                <a:latin typeface="Arial" pitchFamily="34" charset="0"/>
                <a:cs typeface="Arial" pitchFamily="34" charset="0"/>
              </a:rPr>
              <a:t>IMAT3613</a:t>
            </a:r>
            <a:br>
              <a:rPr lang="en-GB" sz="4000" dirty="0">
                <a:latin typeface="Arial" pitchFamily="34" charset="0"/>
                <a:cs typeface="Arial" pitchFamily="34" charset="0"/>
              </a:rPr>
            </a:br>
            <a:r>
              <a:rPr lang="en-GB" sz="4000" dirty="0">
                <a:latin typeface="Arial" pitchFamily="34" charset="0"/>
                <a:cs typeface="Arial" pitchFamily="34" charset="0"/>
              </a:rPr>
              <a:t>Data Mining</a:t>
            </a:r>
            <a:br>
              <a:rPr lang="en-GB" sz="4000" dirty="0">
                <a:latin typeface="Arial" pitchFamily="34" charset="0"/>
                <a:cs typeface="Arial" pitchFamily="34" charset="0"/>
              </a:rPr>
            </a:br>
            <a:br>
              <a:rPr lang="en-GB" sz="4000" dirty="0">
                <a:latin typeface="Arial" pitchFamily="34" charset="0"/>
                <a:cs typeface="Arial" pitchFamily="34" charset="0"/>
              </a:rPr>
            </a:br>
            <a:br>
              <a:rPr lang="en-GB" sz="4000" dirty="0">
                <a:latin typeface="Arial" pitchFamily="34" charset="0"/>
                <a:cs typeface="Arial" pitchFamily="34" charset="0"/>
              </a:rPr>
            </a:br>
            <a:r>
              <a:rPr lang="en-GB" sz="4000" dirty="0">
                <a:latin typeface="Arial" pitchFamily="34" charset="0"/>
                <a:cs typeface="Arial" pitchFamily="34" charset="0"/>
              </a:rPr>
              <a:t> Lecture:</a:t>
            </a:r>
            <a:br>
              <a:rPr lang="en-GB" sz="4000" dirty="0">
                <a:latin typeface="Arial" pitchFamily="34" charset="0"/>
                <a:cs typeface="Arial" pitchFamily="34" charset="0"/>
              </a:rPr>
            </a:br>
            <a:r>
              <a:rPr lang="en-GB" sz="4000" dirty="0">
                <a:latin typeface="Arial" pitchFamily="34" charset="0"/>
                <a:cs typeface="Arial" pitchFamily="34" charset="0"/>
              </a:rPr>
              <a:t>Assessment</a:t>
            </a:r>
            <a:br>
              <a:rPr lang="en-GB" sz="4000" dirty="0">
                <a:latin typeface="Arial" pitchFamily="34" charset="0"/>
                <a:cs typeface="Arial" pitchFamily="34" charset="0"/>
              </a:rPr>
            </a:br>
            <a:endParaRPr lang="en-GB" sz="4000" dirty="0">
              <a:latin typeface="Arial" pitchFamily="34" charset="0"/>
              <a:cs typeface="Arial" pitchFamily="34" charset="0"/>
            </a:endParaRPr>
          </a:p>
        </p:txBody>
      </p:sp>
      <p:sp>
        <p:nvSpPr>
          <p:cNvPr id="2150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ACA0BCA-E396-402F-BE22-B17CFB32AD99}" type="datetime1">
              <a:rPr lang="en-US" smtClean="0">
                <a:solidFill>
                  <a:srgbClr val="FFFFFF"/>
                </a:solidFill>
              </a:rPr>
              <a:pPr eaLnBrk="1" hangingPunct="1"/>
              <a:t>12/3/2020</a:t>
            </a:fld>
            <a:endParaRPr lang="en-US">
              <a:solidFill>
                <a:srgbClr val="FFFFFF"/>
              </a:solidFill>
            </a:endParaRPr>
          </a:p>
        </p:txBody>
      </p:sp>
      <p:sp>
        <p:nvSpPr>
          <p:cNvPr id="3" name="Footer Placeholder 2"/>
          <p:cNvSpPr>
            <a:spLocks noGrp="1"/>
          </p:cNvSpPr>
          <p:nvPr>
            <p:ph type="ftr" sz="quarter" idx="11"/>
          </p:nvPr>
        </p:nvSpPr>
        <p:spPr/>
        <p:txBody>
          <a:bodyPr/>
          <a:lstStyle/>
          <a:p>
            <a:pPr>
              <a:defRPr/>
            </a:pPr>
            <a:r>
              <a:rPr lang="en-US" dirty="0"/>
              <a:t>Written by </a:t>
            </a:r>
            <a:r>
              <a:rPr lang="en-US" dirty="0" err="1"/>
              <a:t>Jbacon</a:t>
            </a:r>
            <a:r>
              <a:rPr lang="en-US" dirty="0"/>
              <a:t> and A </a:t>
            </a:r>
            <a:r>
              <a:rPr lang="en-US" dirty="0" err="1"/>
              <a:t>Wiliams</a:t>
            </a:r>
            <a:endParaRPr lang="en-US" dirty="0"/>
          </a:p>
        </p:txBody>
      </p:sp>
      <p:sp>
        <p:nvSpPr>
          <p:cNvPr id="215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D5E5881-A890-4816-9913-B32795254675}" type="slidenum">
              <a:rPr lang="en-US">
                <a:solidFill>
                  <a:srgbClr val="FFFFFF"/>
                </a:solidFill>
              </a:rPr>
              <a:pPr eaLnBrk="1" hangingPunct="1"/>
              <a:t>1</a:t>
            </a:fld>
            <a:endParaRPr lang="en-US">
              <a:solidFill>
                <a:srgbClr val="FFFFFF"/>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Lift value for a 3 samples size 10</a:t>
            </a:r>
          </a:p>
        </p:txBody>
      </p:sp>
      <p:pic>
        <p:nvPicPr>
          <p:cNvPr id="5"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990" y="61459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175" y="56793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990" y="51553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451" y="56887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165" y="567551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503" y="56887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735" y="51553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301" y="6124862"/>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122" y="515751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124" y="61459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1976" y="39417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132" y="344943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0783" y="438349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4267" y="385008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5023" y="43478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7409" y="3421155"/>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8036" y="438034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7133" y="398283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3501" y="3484513"/>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0204" y="3941774"/>
            <a:ext cx="400654" cy="4006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4" name="TextBox 103"/>
              <p:cNvSpPr txBox="1"/>
              <p:nvPr/>
            </p:nvSpPr>
            <p:spPr>
              <a:xfrm>
                <a:off x="609600" y="3635076"/>
                <a:ext cx="3972562" cy="573683"/>
              </a:xfrm>
              <a:prstGeom prst="rect">
                <a:avLst/>
              </a:prstGeom>
              <a:noFill/>
            </p:spPr>
            <p:txBody>
              <a:bodyPr wrap="none" rtlCol="0">
                <a:spAutoFit/>
              </a:bodyPr>
              <a:lstStyle/>
              <a:p>
                <a:r>
                  <a:rPr lang="en-GB" i="1" dirty="0">
                    <a:latin typeface="Cambria Math" panose="02040503050406030204" pitchFamily="18" charset="0"/>
                    <a:ea typeface="Cambria Math" panose="02040503050406030204" pitchFamily="18" charset="0"/>
                  </a:rPr>
                  <a:t>Lift</a:t>
                </a:r>
                <a:r>
                  <a:rPr lang="en-GB" dirty="0"/>
                  <a:t> = </a:t>
                </a:r>
                <a14:m>
                  <m:oMath xmlns:m="http://schemas.openxmlformats.org/officeDocument/2006/math">
                    <m:f>
                      <m:fPr>
                        <m:ctrlPr>
                          <a:rPr lang="en-GB" i="1" smtClean="0">
                            <a:latin typeface="Cambria Math" panose="02040503050406030204" pitchFamily="18" charset="0"/>
                          </a:rPr>
                        </m:ctrlPr>
                      </m:fPr>
                      <m:num>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No</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of</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GB" b="0" i="1" dirty="0" smtClean="0">
                            <a:latin typeface="Cambria Math" panose="02040503050406030204" pitchFamily="18" charset="0"/>
                            <a:ea typeface="Cambria Math" panose="02040503050406030204" pitchFamily="18" charset="0"/>
                            <a:cs typeface="Times New Roman" panose="02020603050405020304" pitchFamily="18" charset="0"/>
                          </a:rPr>
                          <m:t>desirable</m:t>
                        </m:r>
                        <m:r>
                          <m:rPr>
                            <m:nor/>
                          </m:rPr>
                          <a:rPr lang="en-GB" b="0" i="1"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events</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in</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GB" i="1" dirty="0">
                            <a:latin typeface="Cambria Math" panose="02040503050406030204" pitchFamily="18" charset="0"/>
                            <a:ea typeface="Cambria Math" panose="02040503050406030204" pitchFamily="18" charset="0"/>
                            <a:cs typeface="Times New Roman" panose="02020603050405020304" pitchFamily="18" charset="0"/>
                          </a:rPr>
                          <m:t>sample</m:t>
                        </m:r>
                      </m:num>
                      <m:den>
                        <m:r>
                          <a:rPr lang="en-GB" b="0" i="1" smtClean="0">
                            <a:latin typeface="Cambria Math"/>
                          </a:rPr>
                          <m:t>𝑁𝑜</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𝑒𝑣𝑒𝑛𝑡𝑠</m:t>
                        </m:r>
                        <m:r>
                          <a:rPr lang="en-GB" b="0" i="1" smtClean="0">
                            <a:latin typeface="Cambria Math"/>
                          </a:rPr>
                          <m:t> </m:t>
                        </m:r>
                        <m:r>
                          <a:rPr lang="en-GB" b="0" i="1" smtClean="0">
                            <a:latin typeface="Cambria Math"/>
                          </a:rPr>
                          <m:t>𝑒𝑥𝑝𝑒𝑐𝑡𝑒𝑑</m:t>
                        </m:r>
                        <m:r>
                          <a:rPr lang="en-GB" b="0" i="1" smtClean="0">
                            <a:latin typeface="Cambria Math"/>
                          </a:rPr>
                          <m:t> </m:t>
                        </m:r>
                        <m:r>
                          <a:rPr lang="en-GB" b="0" i="1" smtClean="0">
                            <a:latin typeface="Cambria Math"/>
                          </a:rPr>
                          <m:t>𝑎𝑡</m:t>
                        </m:r>
                        <m:r>
                          <a:rPr lang="en-GB" b="0" i="1" smtClean="0">
                            <a:latin typeface="Cambria Math"/>
                          </a:rPr>
                          <m:t> </m:t>
                        </m:r>
                        <m:r>
                          <a:rPr lang="en-GB" b="0" i="1" smtClean="0">
                            <a:latin typeface="Cambria Math"/>
                          </a:rPr>
                          <m:t>𝑅𝑎𝑛𝑑𝑜𝑚</m:t>
                        </m:r>
                      </m:den>
                    </m:f>
                  </m:oMath>
                </a14:m>
                <a:endParaRPr lang="en-GB" sz="1600" dirty="0"/>
              </a:p>
            </p:txBody>
          </p:sp>
        </mc:Choice>
        <mc:Fallback xmlns="">
          <p:sp>
            <p:nvSpPr>
              <p:cNvPr id="104" name="TextBox 103"/>
              <p:cNvSpPr txBox="1">
                <a:spLocks noRot="1" noChangeAspect="1" noMove="1" noResize="1" noEditPoints="1" noAdjustHandles="1" noChangeArrowheads="1" noChangeShapeType="1" noTextEdit="1"/>
              </p:cNvSpPr>
              <p:nvPr/>
            </p:nvSpPr>
            <p:spPr>
              <a:xfrm>
                <a:off x="609600" y="3635076"/>
                <a:ext cx="3972562" cy="573683"/>
              </a:xfrm>
              <a:prstGeom prst="rect">
                <a:avLst/>
              </a:prstGeom>
              <a:blipFill rotWithShape="1">
                <a:blip r:embed="rId4"/>
                <a:stretch>
                  <a:fillRect l="-1227"/>
                </a:stretch>
              </a:blipFill>
            </p:spPr>
            <p:txBody>
              <a:bodyPr/>
              <a:lstStyle/>
              <a:p>
                <a:r>
                  <a:rPr lang="en-GB">
                    <a:noFill/>
                  </a:rPr>
                  <a:t> </a:t>
                </a:r>
              </a:p>
            </p:txBody>
          </p:sp>
        </mc:Fallback>
      </mc:AlternateContent>
      <p:pic>
        <p:nvPicPr>
          <p:cNvPr id="10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4417" y="2422915"/>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7901" y="18895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657" y="238727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1043" y="146058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670" y="2419773"/>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0767" y="202226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7135" y="152393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38" y="1981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7679" y="1981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0767" y="1477640"/>
            <a:ext cx="400654" cy="400654"/>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p:cNvSpPr txBox="1"/>
          <p:nvPr/>
        </p:nvSpPr>
        <p:spPr>
          <a:xfrm>
            <a:off x="7620000" y="2124918"/>
            <a:ext cx="312906" cy="369332"/>
          </a:xfrm>
          <a:prstGeom prst="rect">
            <a:avLst/>
          </a:prstGeom>
          <a:noFill/>
        </p:spPr>
        <p:txBody>
          <a:bodyPr wrap="none" rtlCol="0">
            <a:spAutoFit/>
          </a:bodyPr>
          <a:lstStyle/>
          <a:p>
            <a:r>
              <a:rPr lang="en-GB" dirty="0"/>
              <a:t>0</a:t>
            </a:r>
          </a:p>
        </p:txBody>
      </p:sp>
      <p:sp>
        <p:nvSpPr>
          <p:cNvPr id="118" name="TextBox 117"/>
          <p:cNvSpPr txBox="1"/>
          <p:nvPr/>
        </p:nvSpPr>
        <p:spPr>
          <a:xfrm>
            <a:off x="7776453" y="4142101"/>
            <a:ext cx="312906" cy="369332"/>
          </a:xfrm>
          <a:prstGeom prst="rect">
            <a:avLst/>
          </a:prstGeom>
          <a:noFill/>
        </p:spPr>
        <p:txBody>
          <a:bodyPr wrap="none" rtlCol="0">
            <a:spAutoFit/>
          </a:bodyPr>
          <a:lstStyle/>
          <a:p>
            <a:r>
              <a:rPr lang="en-GB" dirty="0"/>
              <a:t>1</a:t>
            </a:r>
          </a:p>
        </p:txBody>
      </p:sp>
      <p:sp>
        <p:nvSpPr>
          <p:cNvPr id="119" name="TextBox 118"/>
          <p:cNvSpPr txBox="1"/>
          <p:nvPr/>
        </p:nvSpPr>
        <p:spPr>
          <a:xfrm>
            <a:off x="7776453" y="5770265"/>
            <a:ext cx="312906" cy="369332"/>
          </a:xfrm>
          <a:prstGeom prst="rect">
            <a:avLst/>
          </a:prstGeom>
          <a:noFill/>
        </p:spPr>
        <p:txBody>
          <a:bodyPr wrap="none" rtlCol="0">
            <a:spAutoFit/>
          </a:bodyPr>
          <a:lstStyle/>
          <a:p>
            <a:r>
              <a:rPr lang="en-GB" dirty="0"/>
              <a:t>5</a:t>
            </a:r>
          </a:p>
        </p:txBody>
      </p:sp>
      <p:sp>
        <p:nvSpPr>
          <p:cNvPr id="120" name="TextBox 119"/>
          <p:cNvSpPr txBox="1"/>
          <p:nvPr/>
        </p:nvSpPr>
        <p:spPr>
          <a:xfrm>
            <a:off x="914400" y="2381853"/>
            <a:ext cx="2108269" cy="369332"/>
          </a:xfrm>
          <a:prstGeom prst="rect">
            <a:avLst/>
          </a:prstGeom>
          <a:noFill/>
        </p:spPr>
        <p:txBody>
          <a:bodyPr wrap="none" rtlCol="0">
            <a:spAutoFit/>
          </a:bodyPr>
          <a:lstStyle/>
          <a:p>
            <a:r>
              <a:rPr lang="en-GB" dirty="0"/>
              <a:t>Minimum Lift value</a:t>
            </a:r>
          </a:p>
        </p:txBody>
      </p:sp>
      <p:sp>
        <p:nvSpPr>
          <p:cNvPr id="121" name="TextBox 120"/>
          <p:cNvSpPr txBox="1"/>
          <p:nvPr/>
        </p:nvSpPr>
        <p:spPr>
          <a:xfrm>
            <a:off x="1066800" y="5562600"/>
            <a:ext cx="3206840" cy="646331"/>
          </a:xfrm>
          <a:prstGeom prst="rect">
            <a:avLst/>
          </a:prstGeom>
          <a:noFill/>
        </p:spPr>
        <p:txBody>
          <a:bodyPr wrap="none" rtlCol="0">
            <a:spAutoFit/>
          </a:bodyPr>
          <a:lstStyle/>
          <a:p>
            <a:r>
              <a:rPr lang="en-GB" dirty="0"/>
              <a:t>Maximum Lift Value depends </a:t>
            </a:r>
          </a:p>
          <a:p>
            <a:r>
              <a:rPr lang="en-GB" dirty="0"/>
              <a:t>upon the base line</a:t>
            </a:r>
          </a:p>
        </p:txBody>
      </p:sp>
    </p:spTree>
    <p:extLst>
      <p:ext uri="{BB962C8B-B14F-4D97-AF65-F5344CB8AC3E}">
        <p14:creationId xmlns:p14="http://schemas.microsoft.com/office/powerpoint/2010/main" val="11908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17" grpId="0"/>
      <p:bldP spid="118" grpId="0"/>
      <p:bldP spid="119" grpId="0"/>
      <p:bldP spid="120" grpId="0"/>
      <p:bldP spid="1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Response for 3 samples size 10</a:t>
            </a:r>
          </a:p>
        </p:txBody>
      </p:sp>
      <p:pic>
        <p:nvPicPr>
          <p:cNvPr id="4"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990" y="61459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175" y="56793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990" y="51553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451" y="56887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165" y="567551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503" y="56887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735" y="51553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301" y="6124862"/>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122" y="515751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124" y="61459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1976" y="39417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willi11\AppData\Local\Microsoft\Windows\Temporary Internet Files\Content.IE5\87NH8MDF\preview_rednose_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132" y="344943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0783" y="438349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4267" y="385008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5023" y="43478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7409" y="3421155"/>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8036" y="438034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7133" y="398283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3501" y="3484513"/>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0204" y="39417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4417" y="2422915"/>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7901" y="18895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657" y="238727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1043" y="146058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670" y="2419773"/>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0767" y="202226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7135" y="152393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38" y="1981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7679" y="1981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0767" y="1477640"/>
            <a:ext cx="400654" cy="40065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381000" y="2134195"/>
            <a:ext cx="4826962" cy="3139321"/>
          </a:xfrm>
          <a:prstGeom prst="rect">
            <a:avLst/>
          </a:prstGeom>
          <a:noFill/>
        </p:spPr>
        <p:txBody>
          <a:bodyPr wrap="none" rtlCol="0">
            <a:spAutoFit/>
          </a:bodyPr>
          <a:lstStyle/>
          <a:p>
            <a:r>
              <a:rPr lang="en-GB" dirty="0"/>
              <a:t>Definition of Response</a:t>
            </a:r>
          </a:p>
          <a:p>
            <a:endParaRPr lang="en-GB" dirty="0"/>
          </a:p>
          <a:p>
            <a:r>
              <a:rPr lang="en-GB" dirty="0"/>
              <a:t>Response is the percentage of </a:t>
            </a:r>
          </a:p>
          <a:p>
            <a:r>
              <a:rPr lang="en-GB" dirty="0"/>
              <a:t>Desirable events </a:t>
            </a:r>
          </a:p>
          <a:p>
            <a:endParaRPr lang="en-GB" dirty="0"/>
          </a:p>
          <a:p>
            <a:r>
              <a:rPr lang="en-GB" dirty="0"/>
              <a:t>Lift and Response are two ways of describing</a:t>
            </a:r>
          </a:p>
          <a:p>
            <a:r>
              <a:rPr lang="en-GB" dirty="0"/>
              <a:t>The same outcome, slightly different </a:t>
            </a:r>
          </a:p>
          <a:p>
            <a:r>
              <a:rPr lang="en-GB" dirty="0"/>
              <a:t>Contexts.</a:t>
            </a:r>
          </a:p>
          <a:p>
            <a:endParaRPr lang="en-GB" dirty="0"/>
          </a:p>
          <a:p>
            <a:r>
              <a:rPr lang="en-GB" dirty="0"/>
              <a:t>Lift value implies a knowledge of the </a:t>
            </a:r>
          </a:p>
          <a:p>
            <a:r>
              <a:rPr lang="en-GB" dirty="0"/>
              <a:t>Base rate</a:t>
            </a:r>
          </a:p>
        </p:txBody>
      </p:sp>
      <p:sp>
        <p:nvSpPr>
          <p:cNvPr id="35" name="TextBox 34"/>
          <p:cNvSpPr txBox="1"/>
          <p:nvPr/>
        </p:nvSpPr>
        <p:spPr>
          <a:xfrm>
            <a:off x="7467600" y="2089841"/>
            <a:ext cx="518091" cy="369332"/>
          </a:xfrm>
          <a:prstGeom prst="rect">
            <a:avLst/>
          </a:prstGeom>
          <a:noFill/>
        </p:spPr>
        <p:txBody>
          <a:bodyPr wrap="none" rtlCol="0">
            <a:spAutoFit/>
          </a:bodyPr>
          <a:lstStyle/>
          <a:p>
            <a:r>
              <a:rPr lang="en-GB" dirty="0"/>
              <a:t>0%</a:t>
            </a:r>
          </a:p>
        </p:txBody>
      </p:sp>
      <p:sp>
        <p:nvSpPr>
          <p:cNvPr id="36" name="TextBox 35"/>
          <p:cNvSpPr txBox="1"/>
          <p:nvPr/>
        </p:nvSpPr>
        <p:spPr>
          <a:xfrm>
            <a:off x="7467600" y="3941775"/>
            <a:ext cx="646331" cy="369332"/>
          </a:xfrm>
          <a:prstGeom prst="rect">
            <a:avLst/>
          </a:prstGeom>
          <a:noFill/>
        </p:spPr>
        <p:txBody>
          <a:bodyPr wrap="none" rtlCol="0">
            <a:spAutoFit/>
          </a:bodyPr>
          <a:lstStyle/>
          <a:p>
            <a:r>
              <a:rPr lang="en-GB" dirty="0"/>
              <a:t>20%</a:t>
            </a:r>
          </a:p>
        </p:txBody>
      </p:sp>
      <p:sp>
        <p:nvSpPr>
          <p:cNvPr id="37" name="TextBox 36"/>
          <p:cNvSpPr txBox="1"/>
          <p:nvPr/>
        </p:nvSpPr>
        <p:spPr>
          <a:xfrm>
            <a:off x="7467600" y="5688787"/>
            <a:ext cx="774571" cy="369332"/>
          </a:xfrm>
          <a:prstGeom prst="rect">
            <a:avLst/>
          </a:prstGeom>
          <a:noFill/>
        </p:spPr>
        <p:txBody>
          <a:bodyPr wrap="none" rtlCol="0">
            <a:spAutoFit/>
          </a:bodyPr>
          <a:lstStyle/>
          <a:p>
            <a:r>
              <a:rPr lang="en-GB" dirty="0"/>
              <a:t>100%</a:t>
            </a:r>
          </a:p>
        </p:txBody>
      </p:sp>
    </p:spTree>
    <p:extLst>
      <p:ext uri="{BB962C8B-B14F-4D97-AF65-F5344CB8AC3E}">
        <p14:creationId xmlns:p14="http://schemas.microsoft.com/office/powerpoint/2010/main" val="159093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Generate data for a lift chart </a:t>
            </a:r>
            <a:br>
              <a:rPr lang="en-GB" dirty="0"/>
            </a:br>
            <a:r>
              <a:rPr lang="en-GB" dirty="0"/>
              <a:t>1</a:t>
            </a:r>
            <a:r>
              <a:rPr lang="en-GB" baseline="30000" dirty="0"/>
              <a:t>st</a:t>
            </a:r>
            <a:r>
              <a:rPr lang="en-GB" dirty="0"/>
              <a:t> model 100 balls</a:t>
            </a:r>
          </a:p>
        </p:txBody>
      </p:sp>
      <p:graphicFrame>
        <p:nvGraphicFramePr>
          <p:cNvPr id="105" name="Table 104"/>
          <p:cNvGraphicFramePr>
            <a:graphicFrameLocks noGrp="1"/>
          </p:cNvGraphicFramePr>
          <p:nvPr>
            <p:extLst>
              <p:ext uri="{D42A27DB-BD31-4B8C-83A1-F6EECF244321}">
                <p14:modId xmlns:p14="http://schemas.microsoft.com/office/powerpoint/2010/main" val="2752757570"/>
              </p:ext>
            </p:extLst>
          </p:nvPr>
        </p:nvGraphicFramePr>
        <p:xfrm>
          <a:off x="838200" y="1677290"/>
          <a:ext cx="4063997" cy="497332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tblGrid>
              <a:tr h="370840">
                <a:tc>
                  <a:txBody>
                    <a:bodyPr/>
                    <a:lstStyle/>
                    <a:p>
                      <a:r>
                        <a:rPr lang="en-GB" sz="1100" dirty="0"/>
                        <a:t>Decile</a:t>
                      </a:r>
                    </a:p>
                  </a:txBody>
                  <a:tcPr/>
                </a:tc>
                <a:tc>
                  <a:txBody>
                    <a:bodyPr/>
                    <a:lstStyle/>
                    <a:p>
                      <a:r>
                        <a:rPr lang="en-GB" sz="1100" dirty="0"/>
                        <a:t>Desirable events</a:t>
                      </a:r>
                    </a:p>
                  </a:txBody>
                  <a:tcPr/>
                </a:tc>
                <a:tc>
                  <a:txBody>
                    <a:bodyPr/>
                    <a:lstStyle/>
                    <a:p>
                      <a:r>
                        <a:rPr lang="en-GB" sz="1100" dirty="0"/>
                        <a:t>Cumulative desirable  events</a:t>
                      </a:r>
                    </a:p>
                  </a:txBody>
                  <a:tcPr/>
                </a:tc>
                <a:tc>
                  <a:txBody>
                    <a:bodyPr/>
                    <a:lstStyle/>
                    <a:p>
                      <a:r>
                        <a:rPr lang="en-GB" sz="1100" dirty="0"/>
                        <a:t>Non Cumulative Response %</a:t>
                      </a:r>
                    </a:p>
                  </a:txBody>
                  <a:tcPr/>
                </a:tc>
                <a:tc>
                  <a:txBody>
                    <a:bodyPr/>
                    <a:lstStyle/>
                    <a:p>
                      <a:r>
                        <a:rPr lang="en-GB" sz="1100" dirty="0"/>
                        <a:t>Cumulative Response</a:t>
                      </a:r>
                    </a:p>
                  </a:txBody>
                  <a:tcPr/>
                </a:tc>
                <a:tc>
                  <a:txBody>
                    <a:bodyPr/>
                    <a:lstStyle/>
                    <a:p>
                      <a:r>
                        <a:rPr lang="en-GB" sz="1100" dirty="0"/>
                        <a:t>Non Cumulative Lift</a:t>
                      </a:r>
                    </a:p>
                  </a:txBody>
                  <a:tcPr/>
                </a:tc>
                <a:tc>
                  <a:txBody>
                    <a:bodyPr/>
                    <a:lstStyle/>
                    <a:p>
                      <a:r>
                        <a:rPr lang="en-GB" sz="1100" dirty="0"/>
                        <a:t>Cumulative Lift</a:t>
                      </a:r>
                    </a:p>
                  </a:txBody>
                  <a:tcPr/>
                </a:tc>
                <a:extLst>
                  <a:ext uri="{0D108BD9-81ED-4DB2-BD59-A6C34878D82A}">
                    <a16:rowId xmlns:a16="http://schemas.microsoft.com/office/drawing/2014/main" val="10000"/>
                  </a:ext>
                </a:extLst>
              </a:tr>
              <a:tr h="370840">
                <a:tc>
                  <a:txBody>
                    <a:bodyPr/>
                    <a:lstStyle/>
                    <a:p>
                      <a:r>
                        <a:rPr lang="en-GB" sz="1100" dirty="0"/>
                        <a:t>1</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extLst>
                  <a:ext uri="{0D108BD9-81ED-4DB2-BD59-A6C34878D82A}">
                    <a16:rowId xmlns:a16="http://schemas.microsoft.com/office/drawing/2014/main" val="10001"/>
                  </a:ext>
                </a:extLst>
              </a:tr>
              <a:tr h="370840">
                <a:tc>
                  <a:txBody>
                    <a:bodyPr/>
                    <a:lstStyle/>
                    <a:p>
                      <a:r>
                        <a:rPr lang="en-GB" sz="1100" dirty="0"/>
                        <a:t>2</a:t>
                      </a:r>
                    </a:p>
                  </a:txBody>
                  <a:tcPr/>
                </a:tc>
                <a:tc>
                  <a:txBody>
                    <a:bodyPr/>
                    <a:lstStyle/>
                    <a:p>
                      <a:r>
                        <a:rPr lang="en-GB" sz="1100" dirty="0"/>
                        <a:t>2</a:t>
                      </a:r>
                    </a:p>
                  </a:txBody>
                  <a:tcPr/>
                </a:tc>
                <a:tc>
                  <a:txBody>
                    <a:bodyPr/>
                    <a:lstStyle/>
                    <a:p>
                      <a:r>
                        <a:rPr lang="en-GB" sz="1100" dirty="0"/>
                        <a:t>2</a:t>
                      </a:r>
                    </a:p>
                  </a:txBody>
                  <a:tcPr/>
                </a:tc>
                <a:tc>
                  <a:txBody>
                    <a:bodyPr/>
                    <a:lstStyle/>
                    <a:p>
                      <a:r>
                        <a:rPr lang="en-GB" sz="1100" dirty="0"/>
                        <a:t>20</a:t>
                      </a:r>
                    </a:p>
                  </a:txBody>
                  <a:tcPr/>
                </a:tc>
                <a:tc>
                  <a:txBody>
                    <a:bodyPr/>
                    <a:lstStyle/>
                    <a:p>
                      <a:r>
                        <a:rPr lang="en-GB" sz="1100" dirty="0"/>
                        <a:t>10</a:t>
                      </a:r>
                    </a:p>
                  </a:txBody>
                  <a:tcPr/>
                </a:tc>
                <a:tc>
                  <a:txBody>
                    <a:bodyPr/>
                    <a:lstStyle/>
                    <a:p>
                      <a:r>
                        <a:rPr lang="en-GB" sz="1100" dirty="0"/>
                        <a:t>1</a:t>
                      </a:r>
                    </a:p>
                  </a:txBody>
                  <a:tcPr/>
                </a:tc>
                <a:tc>
                  <a:txBody>
                    <a:bodyPr/>
                    <a:lstStyle/>
                    <a:p>
                      <a:r>
                        <a:rPr lang="en-GB" sz="1100" dirty="0"/>
                        <a:t>0.5</a:t>
                      </a:r>
                    </a:p>
                  </a:txBody>
                  <a:tcPr/>
                </a:tc>
                <a:extLst>
                  <a:ext uri="{0D108BD9-81ED-4DB2-BD59-A6C34878D82A}">
                    <a16:rowId xmlns:a16="http://schemas.microsoft.com/office/drawing/2014/main" val="10002"/>
                  </a:ext>
                </a:extLst>
              </a:tr>
              <a:tr h="370840">
                <a:tc>
                  <a:txBody>
                    <a:bodyPr/>
                    <a:lstStyle/>
                    <a:p>
                      <a:r>
                        <a:rPr lang="en-GB" sz="1100" dirty="0"/>
                        <a:t>3</a:t>
                      </a:r>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0003"/>
                  </a:ext>
                </a:extLst>
              </a:tr>
              <a:tr h="370840">
                <a:tc>
                  <a:txBody>
                    <a:bodyPr/>
                    <a:lstStyle/>
                    <a:p>
                      <a:r>
                        <a:rPr lang="en-GB" sz="1100" dirty="0"/>
                        <a:t>4</a:t>
                      </a:r>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0004"/>
                  </a:ext>
                </a:extLst>
              </a:tr>
              <a:tr h="370840">
                <a:tc>
                  <a:txBody>
                    <a:bodyPr/>
                    <a:lstStyle/>
                    <a:p>
                      <a:r>
                        <a:rPr lang="en-GB" sz="1100" dirty="0"/>
                        <a:t>5</a:t>
                      </a:r>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0005"/>
                  </a:ext>
                </a:extLst>
              </a:tr>
              <a:tr h="370840">
                <a:tc>
                  <a:txBody>
                    <a:bodyPr/>
                    <a:lstStyle/>
                    <a:p>
                      <a:r>
                        <a:rPr lang="en-GB" sz="1100" dirty="0"/>
                        <a:t>6</a:t>
                      </a:r>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6"/>
                  </a:ext>
                </a:extLst>
              </a:tr>
              <a:tr h="370840">
                <a:tc>
                  <a:txBody>
                    <a:bodyPr/>
                    <a:lstStyle/>
                    <a:p>
                      <a:r>
                        <a:rPr lang="en-GB" sz="1100" dirty="0"/>
                        <a:t>7</a:t>
                      </a:r>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7"/>
                  </a:ext>
                </a:extLst>
              </a:tr>
              <a:tr h="370840">
                <a:tc>
                  <a:txBody>
                    <a:bodyPr/>
                    <a:lstStyle/>
                    <a:p>
                      <a:r>
                        <a:rPr lang="en-GB" sz="1100" dirty="0"/>
                        <a:t>8</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8"/>
                  </a:ext>
                </a:extLst>
              </a:tr>
              <a:tr h="370840">
                <a:tc>
                  <a:txBody>
                    <a:bodyPr/>
                    <a:lstStyle/>
                    <a:p>
                      <a:r>
                        <a:rPr lang="en-GB" sz="1100" dirty="0"/>
                        <a:t>9</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9"/>
                  </a:ext>
                </a:extLst>
              </a:tr>
              <a:tr h="370840">
                <a:tc>
                  <a:txBody>
                    <a:bodyPr/>
                    <a:lstStyle/>
                    <a:p>
                      <a:r>
                        <a:rPr lang="en-GB" sz="1100" dirty="0"/>
                        <a:t>10</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10"/>
                  </a:ext>
                </a:extLst>
              </a:tr>
            </a:tbl>
          </a:graphicData>
        </a:graphic>
      </p:graphicFrame>
      <p:grpSp>
        <p:nvGrpSpPr>
          <p:cNvPr id="111" name="Group 110"/>
          <p:cNvGrpSpPr/>
          <p:nvPr/>
        </p:nvGrpSpPr>
        <p:grpSpPr>
          <a:xfrm>
            <a:off x="5248796" y="2131657"/>
            <a:ext cx="2895600" cy="703725"/>
            <a:chOff x="6019800" y="2222522"/>
            <a:chExt cx="2895600" cy="703725"/>
          </a:xfrm>
        </p:grpSpPr>
        <p:pic>
          <p:nvPicPr>
            <p:cNvPr id="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6596"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0515" y="271020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77"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038"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519"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02"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1563"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044"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0915" y="274182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8716" y="24463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1953"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242" y="273731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118" y="24513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7235" y="244208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5505"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6986"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111"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8030"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9511"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0472"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1953"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9824"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5912"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7393"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8355"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8779" y="245138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745"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9363"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0231" y="247079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1712" y="2470797"/>
              <a:ext cx="169285" cy="184418"/>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Straight Connector 105"/>
            <p:cNvCxnSpPr/>
            <p:nvPr/>
          </p:nvCxnSpPr>
          <p:spPr>
            <a:xfrm>
              <a:off x="6019800" y="2406940"/>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19800" y="2667000"/>
              <a:ext cx="2895600" cy="3514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8" name="Picture 2" descr="C:\Users\awilli11\AppData\Local\Microsoft\Windows\Temporary Internet Files\Content.IE5\JAW686V3\misc-bag-generic-blu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2869" y="3429000"/>
            <a:ext cx="1684961" cy="237685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352" y="2260650"/>
            <a:ext cx="568637" cy="374056"/>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3047" y="2845022"/>
            <a:ext cx="568637" cy="374056"/>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0892" y="1634828"/>
            <a:ext cx="568637" cy="374056"/>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a:xfrm>
            <a:off x="5434821" y="6107668"/>
            <a:ext cx="2505814" cy="369332"/>
          </a:xfrm>
          <a:prstGeom prst="rect">
            <a:avLst/>
          </a:prstGeom>
          <a:noFill/>
        </p:spPr>
        <p:txBody>
          <a:bodyPr wrap="none" rtlCol="0">
            <a:spAutoFit/>
          </a:bodyPr>
          <a:lstStyle/>
          <a:p>
            <a:r>
              <a:rPr lang="en-GB" dirty="0"/>
              <a:t>Complete the third row</a:t>
            </a:r>
          </a:p>
        </p:txBody>
      </p:sp>
      <p:pic>
        <p:nvPicPr>
          <p:cNvPr id="75778" name="Picture 2" descr="C:\Users\awilli11\AppData\Local\Microsoft\Windows\Temporary Internet Files\Content.IE5\BRQJS44C\dice-whit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9844" y="934610"/>
            <a:ext cx="826938" cy="47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154" y="228600"/>
            <a:ext cx="8229600" cy="1143000"/>
          </a:xfrm>
        </p:spPr>
        <p:txBody>
          <a:bodyPr>
            <a:normAutofit fontScale="90000"/>
          </a:bodyPr>
          <a:lstStyle/>
          <a:p>
            <a:r>
              <a:rPr lang="en-GB" dirty="0"/>
              <a:t>Generate data for a lift chart </a:t>
            </a:r>
            <a:br>
              <a:rPr lang="en-GB" dirty="0"/>
            </a:br>
            <a:r>
              <a:rPr lang="en-GB" dirty="0"/>
              <a:t>1</a:t>
            </a:r>
            <a:r>
              <a:rPr lang="en-GB" baseline="30000" dirty="0"/>
              <a:t>st</a:t>
            </a:r>
            <a:r>
              <a:rPr lang="en-GB" dirty="0"/>
              <a:t> model </a:t>
            </a:r>
          </a:p>
        </p:txBody>
      </p:sp>
      <p:pic>
        <p:nvPicPr>
          <p:cNvPr id="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6596"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2385" y="349033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8064" y="373898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9446" y="3496223"/>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772" y="374174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1972" y="439392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022" y="4401921"/>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520" y="398935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8373" y="418265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520" y="374174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0515" y="271020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6575" y="398935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599" y="321836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9529" y="34903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2396" y="34903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0915" y="3735113"/>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5198" y="4217503"/>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77"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038"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519"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02"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1563"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044" y="273907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0915" y="274182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038"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519"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9121"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02"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1563"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044" y="299639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0915" y="299915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2396" y="299915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3717"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5198"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159"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7640"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242"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8684"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0165" y="320688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9517" y="320964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6596" y="349346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077" y="349346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238" y="320688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2757" y="298284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02" y="349346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1563" y="349346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044" y="349346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0915" y="349622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7003" y="373898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484" y="373898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446" y="373898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927" y="373898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8716" y="24463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452" y="373898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1953"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2803" y="374174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484" y="399355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446" y="399355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927" y="399355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9529" y="399355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1010" y="399355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242" y="273731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1322" y="3996310"/>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2803" y="3996310"/>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1553"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3995"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5476"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4078"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5559"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6520"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8001" y="4206755"/>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7352" y="420951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7003"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8484"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446"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0927"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9529"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3452" y="439117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1322" y="439392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2803" y="439392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1553" y="39792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118" y="24513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7235" y="244208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8725" y="297436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5505"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6986"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111"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8030"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9511"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0472"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1953"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9824"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5912"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7393"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8355" y="246804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8779" y="245138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745" y="22252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9363" y="222252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0229" y="247079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1707" y="2470798"/>
            <a:ext cx="169285" cy="1844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5" name="Table 104"/>
          <p:cNvGraphicFramePr>
            <a:graphicFrameLocks noGrp="1"/>
          </p:cNvGraphicFramePr>
          <p:nvPr>
            <p:extLst>
              <p:ext uri="{D42A27DB-BD31-4B8C-83A1-F6EECF244321}">
                <p14:modId xmlns:p14="http://schemas.microsoft.com/office/powerpoint/2010/main" val="2637774123"/>
              </p:ext>
            </p:extLst>
          </p:nvPr>
        </p:nvGraphicFramePr>
        <p:xfrm>
          <a:off x="838200" y="1677290"/>
          <a:ext cx="4063997" cy="497332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tblGrid>
              <a:tr h="370840">
                <a:tc>
                  <a:txBody>
                    <a:bodyPr/>
                    <a:lstStyle/>
                    <a:p>
                      <a:r>
                        <a:rPr lang="en-GB" sz="1100" dirty="0"/>
                        <a:t>Decile</a:t>
                      </a:r>
                    </a:p>
                  </a:txBody>
                  <a:tcPr/>
                </a:tc>
                <a:tc>
                  <a:txBody>
                    <a:bodyPr/>
                    <a:lstStyle/>
                    <a:p>
                      <a:r>
                        <a:rPr lang="en-GB" sz="1100" dirty="0"/>
                        <a:t>Desirable events</a:t>
                      </a:r>
                    </a:p>
                  </a:txBody>
                  <a:tcPr/>
                </a:tc>
                <a:tc>
                  <a:txBody>
                    <a:bodyPr/>
                    <a:lstStyle/>
                    <a:p>
                      <a:r>
                        <a:rPr lang="en-GB" sz="1100" dirty="0"/>
                        <a:t>Cumulative desirable</a:t>
                      </a:r>
                      <a:r>
                        <a:rPr lang="en-GB" sz="1100" baseline="0" dirty="0"/>
                        <a:t> events</a:t>
                      </a:r>
                      <a:endParaRPr lang="en-GB" sz="1100" dirty="0"/>
                    </a:p>
                  </a:txBody>
                  <a:tcPr/>
                </a:tc>
                <a:tc>
                  <a:txBody>
                    <a:bodyPr/>
                    <a:lstStyle/>
                    <a:p>
                      <a:r>
                        <a:rPr lang="en-GB" sz="1100" dirty="0"/>
                        <a:t>Non Cumulative Response %</a:t>
                      </a:r>
                    </a:p>
                  </a:txBody>
                  <a:tcPr/>
                </a:tc>
                <a:tc>
                  <a:txBody>
                    <a:bodyPr/>
                    <a:lstStyle/>
                    <a:p>
                      <a:r>
                        <a:rPr lang="en-GB" sz="1100" dirty="0"/>
                        <a:t>Cumulative Response</a:t>
                      </a:r>
                    </a:p>
                  </a:txBody>
                  <a:tcPr/>
                </a:tc>
                <a:tc>
                  <a:txBody>
                    <a:bodyPr/>
                    <a:lstStyle/>
                    <a:p>
                      <a:r>
                        <a:rPr lang="en-GB" sz="1100" dirty="0"/>
                        <a:t>Non Cumulative Lift</a:t>
                      </a:r>
                    </a:p>
                  </a:txBody>
                  <a:tcPr/>
                </a:tc>
                <a:tc>
                  <a:txBody>
                    <a:bodyPr/>
                    <a:lstStyle/>
                    <a:p>
                      <a:r>
                        <a:rPr lang="en-GB" sz="1100" dirty="0"/>
                        <a:t>Cumulative Lift</a:t>
                      </a:r>
                    </a:p>
                  </a:txBody>
                  <a:tcPr/>
                </a:tc>
                <a:extLst>
                  <a:ext uri="{0D108BD9-81ED-4DB2-BD59-A6C34878D82A}">
                    <a16:rowId xmlns:a16="http://schemas.microsoft.com/office/drawing/2014/main" val="10000"/>
                  </a:ext>
                </a:extLst>
              </a:tr>
              <a:tr h="370840">
                <a:tc>
                  <a:txBody>
                    <a:bodyPr/>
                    <a:lstStyle/>
                    <a:p>
                      <a:r>
                        <a:rPr lang="en-GB" sz="1100" dirty="0"/>
                        <a:t>1</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tc>
                  <a:txBody>
                    <a:bodyPr/>
                    <a:lstStyle/>
                    <a:p>
                      <a:r>
                        <a:rPr lang="en-GB" sz="1100" dirty="0"/>
                        <a:t>0</a:t>
                      </a:r>
                    </a:p>
                  </a:txBody>
                  <a:tcPr/>
                </a:tc>
                <a:extLst>
                  <a:ext uri="{0D108BD9-81ED-4DB2-BD59-A6C34878D82A}">
                    <a16:rowId xmlns:a16="http://schemas.microsoft.com/office/drawing/2014/main" val="10001"/>
                  </a:ext>
                </a:extLst>
              </a:tr>
              <a:tr h="370840">
                <a:tc>
                  <a:txBody>
                    <a:bodyPr/>
                    <a:lstStyle/>
                    <a:p>
                      <a:r>
                        <a:rPr lang="en-GB" sz="1100" dirty="0"/>
                        <a:t>2</a:t>
                      </a:r>
                    </a:p>
                  </a:txBody>
                  <a:tcPr/>
                </a:tc>
                <a:tc>
                  <a:txBody>
                    <a:bodyPr/>
                    <a:lstStyle/>
                    <a:p>
                      <a:r>
                        <a:rPr lang="en-GB" sz="1100" dirty="0"/>
                        <a:t>2</a:t>
                      </a:r>
                    </a:p>
                  </a:txBody>
                  <a:tcPr/>
                </a:tc>
                <a:tc>
                  <a:txBody>
                    <a:bodyPr/>
                    <a:lstStyle/>
                    <a:p>
                      <a:r>
                        <a:rPr lang="en-GB" sz="1100" dirty="0"/>
                        <a:t>2</a:t>
                      </a:r>
                    </a:p>
                  </a:txBody>
                  <a:tcPr/>
                </a:tc>
                <a:tc>
                  <a:txBody>
                    <a:bodyPr/>
                    <a:lstStyle/>
                    <a:p>
                      <a:r>
                        <a:rPr lang="en-GB" sz="1100" dirty="0"/>
                        <a:t>20</a:t>
                      </a:r>
                    </a:p>
                  </a:txBody>
                  <a:tcPr/>
                </a:tc>
                <a:tc>
                  <a:txBody>
                    <a:bodyPr/>
                    <a:lstStyle/>
                    <a:p>
                      <a:r>
                        <a:rPr lang="en-GB" sz="1100" dirty="0"/>
                        <a:t>10</a:t>
                      </a:r>
                    </a:p>
                  </a:txBody>
                  <a:tcPr/>
                </a:tc>
                <a:tc>
                  <a:txBody>
                    <a:bodyPr/>
                    <a:lstStyle/>
                    <a:p>
                      <a:r>
                        <a:rPr lang="en-GB" sz="1100" dirty="0"/>
                        <a:t>1</a:t>
                      </a:r>
                    </a:p>
                  </a:txBody>
                  <a:tcPr/>
                </a:tc>
                <a:tc>
                  <a:txBody>
                    <a:bodyPr/>
                    <a:lstStyle/>
                    <a:p>
                      <a:r>
                        <a:rPr lang="en-GB" sz="1100" dirty="0"/>
                        <a:t>0.5</a:t>
                      </a:r>
                    </a:p>
                  </a:txBody>
                  <a:tcPr/>
                </a:tc>
                <a:extLst>
                  <a:ext uri="{0D108BD9-81ED-4DB2-BD59-A6C34878D82A}">
                    <a16:rowId xmlns:a16="http://schemas.microsoft.com/office/drawing/2014/main" val="10002"/>
                  </a:ext>
                </a:extLst>
              </a:tr>
              <a:tr h="370840">
                <a:tc>
                  <a:txBody>
                    <a:bodyPr/>
                    <a:lstStyle/>
                    <a:p>
                      <a:r>
                        <a:rPr lang="en-GB" sz="1100" dirty="0"/>
                        <a:t>3</a:t>
                      </a:r>
                    </a:p>
                  </a:txBody>
                  <a:tcPr/>
                </a:tc>
                <a:tc>
                  <a:txBody>
                    <a:bodyPr/>
                    <a:lstStyle/>
                    <a:p>
                      <a:r>
                        <a:rPr lang="en-GB" sz="1100" dirty="0"/>
                        <a:t>1</a:t>
                      </a:r>
                    </a:p>
                  </a:txBody>
                  <a:tcPr/>
                </a:tc>
                <a:tc>
                  <a:txBody>
                    <a:bodyPr/>
                    <a:lstStyle/>
                    <a:p>
                      <a:r>
                        <a:rPr lang="en-GB" sz="1100" dirty="0"/>
                        <a:t>3</a:t>
                      </a:r>
                    </a:p>
                  </a:txBody>
                  <a:tcPr/>
                </a:tc>
                <a:tc>
                  <a:txBody>
                    <a:bodyPr/>
                    <a:lstStyle/>
                    <a:p>
                      <a:r>
                        <a:rPr lang="en-GB" sz="1100" dirty="0"/>
                        <a:t>10</a:t>
                      </a:r>
                    </a:p>
                  </a:txBody>
                  <a:tcPr/>
                </a:tc>
                <a:tc>
                  <a:txBody>
                    <a:bodyPr/>
                    <a:lstStyle/>
                    <a:p>
                      <a:r>
                        <a:rPr lang="en-GB" sz="1100" dirty="0"/>
                        <a:t>10</a:t>
                      </a:r>
                    </a:p>
                  </a:txBody>
                  <a:tcPr/>
                </a:tc>
                <a:tc>
                  <a:txBody>
                    <a:bodyPr/>
                    <a:lstStyle/>
                    <a:p>
                      <a:r>
                        <a:rPr lang="en-GB" sz="1100" dirty="0"/>
                        <a:t>0.5</a:t>
                      </a:r>
                    </a:p>
                  </a:txBody>
                  <a:tcPr/>
                </a:tc>
                <a:tc>
                  <a:txBody>
                    <a:bodyPr/>
                    <a:lstStyle/>
                    <a:p>
                      <a:r>
                        <a:rPr lang="en-GB" sz="1100" dirty="0"/>
                        <a:t>0.5</a:t>
                      </a:r>
                    </a:p>
                  </a:txBody>
                  <a:tcPr/>
                </a:tc>
                <a:extLst>
                  <a:ext uri="{0D108BD9-81ED-4DB2-BD59-A6C34878D82A}">
                    <a16:rowId xmlns:a16="http://schemas.microsoft.com/office/drawing/2014/main" val="10003"/>
                  </a:ext>
                </a:extLst>
              </a:tr>
              <a:tr h="370840">
                <a:tc>
                  <a:txBody>
                    <a:bodyPr/>
                    <a:lstStyle/>
                    <a:p>
                      <a:r>
                        <a:rPr lang="en-GB" sz="1100" dirty="0"/>
                        <a:t>4</a:t>
                      </a:r>
                    </a:p>
                  </a:txBody>
                  <a:tcPr/>
                </a:tc>
                <a:tc>
                  <a:txBody>
                    <a:bodyPr/>
                    <a:lstStyle/>
                    <a:p>
                      <a:r>
                        <a:rPr lang="en-GB" sz="1100" dirty="0"/>
                        <a:t>1</a:t>
                      </a:r>
                    </a:p>
                  </a:txBody>
                  <a:tcPr/>
                </a:tc>
                <a:tc>
                  <a:txBody>
                    <a:bodyPr/>
                    <a:lstStyle/>
                    <a:p>
                      <a:r>
                        <a:rPr lang="en-GB" sz="1100" dirty="0"/>
                        <a:t>4</a:t>
                      </a:r>
                    </a:p>
                  </a:txBody>
                  <a:tcPr/>
                </a:tc>
                <a:tc>
                  <a:txBody>
                    <a:bodyPr/>
                    <a:lstStyle/>
                    <a:p>
                      <a:r>
                        <a:rPr lang="en-GB" sz="1100" dirty="0"/>
                        <a:t>10</a:t>
                      </a:r>
                    </a:p>
                  </a:txBody>
                  <a:tcPr/>
                </a:tc>
                <a:tc>
                  <a:txBody>
                    <a:bodyPr/>
                    <a:lstStyle/>
                    <a:p>
                      <a:r>
                        <a:rPr lang="en-GB" sz="1100" dirty="0"/>
                        <a:t>10</a:t>
                      </a:r>
                    </a:p>
                  </a:txBody>
                  <a:tcPr/>
                </a:tc>
                <a:tc>
                  <a:txBody>
                    <a:bodyPr/>
                    <a:lstStyle/>
                    <a:p>
                      <a:r>
                        <a:rPr lang="en-GB" sz="1100" dirty="0"/>
                        <a:t>0.5</a:t>
                      </a:r>
                    </a:p>
                  </a:txBody>
                  <a:tcPr/>
                </a:tc>
                <a:tc>
                  <a:txBody>
                    <a:bodyPr/>
                    <a:lstStyle/>
                    <a:p>
                      <a:r>
                        <a:rPr lang="en-GB" sz="1100" dirty="0"/>
                        <a:t>0.5</a:t>
                      </a:r>
                    </a:p>
                  </a:txBody>
                  <a:tcPr/>
                </a:tc>
                <a:extLst>
                  <a:ext uri="{0D108BD9-81ED-4DB2-BD59-A6C34878D82A}">
                    <a16:rowId xmlns:a16="http://schemas.microsoft.com/office/drawing/2014/main" val="10004"/>
                  </a:ext>
                </a:extLst>
              </a:tr>
              <a:tr h="370840">
                <a:tc>
                  <a:txBody>
                    <a:bodyPr/>
                    <a:lstStyle/>
                    <a:p>
                      <a:r>
                        <a:rPr lang="en-GB" sz="1100" dirty="0"/>
                        <a:t>5</a:t>
                      </a:r>
                    </a:p>
                  </a:txBody>
                  <a:tcPr/>
                </a:tc>
                <a:tc>
                  <a:txBody>
                    <a:bodyPr/>
                    <a:lstStyle/>
                    <a:p>
                      <a:r>
                        <a:rPr lang="en-GB" sz="1100" dirty="0"/>
                        <a:t>1</a:t>
                      </a:r>
                    </a:p>
                  </a:txBody>
                  <a:tcPr/>
                </a:tc>
                <a:tc>
                  <a:txBody>
                    <a:bodyPr/>
                    <a:lstStyle/>
                    <a:p>
                      <a:r>
                        <a:rPr lang="en-GB" sz="1100" dirty="0"/>
                        <a:t>5</a:t>
                      </a:r>
                    </a:p>
                  </a:txBody>
                  <a:tcPr/>
                </a:tc>
                <a:tc>
                  <a:txBody>
                    <a:bodyPr/>
                    <a:lstStyle/>
                    <a:p>
                      <a:r>
                        <a:rPr lang="en-GB" sz="1100" dirty="0"/>
                        <a:t>10</a:t>
                      </a:r>
                    </a:p>
                  </a:txBody>
                  <a:tcPr/>
                </a:tc>
                <a:tc>
                  <a:txBody>
                    <a:bodyPr/>
                    <a:lstStyle/>
                    <a:p>
                      <a:r>
                        <a:rPr lang="en-GB" sz="1100" dirty="0"/>
                        <a:t>10</a:t>
                      </a:r>
                    </a:p>
                  </a:txBody>
                  <a:tcPr/>
                </a:tc>
                <a:tc>
                  <a:txBody>
                    <a:bodyPr/>
                    <a:lstStyle/>
                    <a:p>
                      <a:r>
                        <a:rPr lang="en-GB" sz="1100" dirty="0"/>
                        <a:t>0.5</a:t>
                      </a:r>
                    </a:p>
                  </a:txBody>
                  <a:tcPr/>
                </a:tc>
                <a:tc>
                  <a:txBody>
                    <a:bodyPr/>
                    <a:lstStyle/>
                    <a:p>
                      <a:r>
                        <a:rPr lang="en-GB" sz="1100" dirty="0"/>
                        <a:t>0.5</a:t>
                      </a:r>
                    </a:p>
                  </a:txBody>
                  <a:tcPr/>
                </a:tc>
                <a:extLst>
                  <a:ext uri="{0D108BD9-81ED-4DB2-BD59-A6C34878D82A}">
                    <a16:rowId xmlns:a16="http://schemas.microsoft.com/office/drawing/2014/main" val="10005"/>
                  </a:ext>
                </a:extLst>
              </a:tr>
              <a:tr h="370840">
                <a:tc>
                  <a:txBody>
                    <a:bodyPr/>
                    <a:lstStyle/>
                    <a:p>
                      <a:r>
                        <a:rPr lang="en-GB" sz="1100" dirty="0"/>
                        <a:t>6</a:t>
                      </a:r>
                    </a:p>
                  </a:txBody>
                  <a:tcPr/>
                </a:tc>
                <a:tc>
                  <a:txBody>
                    <a:bodyPr/>
                    <a:lstStyle/>
                    <a:p>
                      <a:r>
                        <a:rPr lang="en-GB" sz="1100" dirty="0"/>
                        <a:t>4</a:t>
                      </a:r>
                    </a:p>
                  </a:txBody>
                  <a:tcPr/>
                </a:tc>
                <a:tc>
                  <a:txBody>
                    <a:bodyPr/>
                    <a:lstStyle/>
                    <a:p>
                      <a:r>
                        <a:rPr lang="en-GB" sz="1100" dirty="0"/>
                        <a:t>9</a:t>
                      </a:r>
                    </a:p>
                  </a:txBody>
                  <a:tcPr/>
                </a:tc>
                <a:tc>
                  <a:txBody>
                    <a:bodyPr/>
                    <a:lstStyle/>
                    <a:p>
                      <a:r>
                        <a:rPr lang="en-GB" sz="1100" dirty="0"/>
                        <a:t>40</a:t>
                      </a:r>
                    </a:p>
                  </a:txBody>
                  <a:tcPr/>
                </a:tc>
                <a:tc>
                  <a:txBody>
                    <a:bodyPr/>
                    <a:lstStyle/>
                    <a:p>
                      <a:r>
                        <a:rPr lang="en-GB" sz="1100" dirty="0"/>
                        <a:t>15</a:t>
                      </a:r>
                    </a:p>
                  </a:txBody>
                  <a:tcPr/>
                </a:tc>
                <a:tc>
                  <a:txBody>
                    <a:bodyPr/>
                    <a:lstStyle/>
                    <a:p>
                      <a:r>
                        <a:rPr lang="en-GB" sz="1100" dirty="0"/>
                        <a:t>2</a:t>
                      </a:r>
                    </a:p>
                  </a:txBody>
                  <a:tcPr/>
                </a:tc>
                <a:tc>
                  <a:txBody>
                    <a:bodyPr/>
                    <a:lstStyle/>
                    <a:p>
                      <a:r>
                        <a:rPr lang="en-GB" sz="1100" dirty="0"/>
                        <a:t>0.67</a:t>
                      </a:r>
                    </a:p>
                  </a:txBody>
                  <a:tcPr/>
                </a:tc>
                <a:extLst>
                  <a:ext uri="{0D108BD9-81ED-4DB2-BD59-A6C34878D82A}">
                    <a16:rowId xmlns:a16="http://schemas.microsoft.com/office/drawing/2014/main" val="10006"/>
                  </a:ext>
                </a:extLst>
              </a:tr>
              <a:tr h="370840">
                <a:tc>
                  <a:txBody>
                    <a:bodyPr/>
                    <a:lstStyle/>
                    <a:p>
                      <a:r>
                        <a:rPr lang="en-GB" sz="1100" dirty="0"/>
                        <a:t>7</a:t>
                      </a:r>
                    </a:p>
                  </a:txBody>
                  <a:tcPr/>
                </a:tc>
                <a:tc>
                  <a:txBody>
                    <a:bodyPr/>
                    <a:lstStyle/>
                    <a:p>
                      <a:r>
                        <a:rPr lang="en-GB" sz="1100" dirty="0"/>
                        <a:t>4</a:t>
                      </a:r>
                    </a:p>
                  </a:txBody>
                  <a:tcPr/>
                </a:tc>
                <a:tc>
                  <a:txBody>
                    <a:bodyPr/>
                    <a:lstStyle/>
                    <a:p>
                      <a:r>
                        <a:rPr lang="en-GB" sz="1100" dirty="0"/>
                        <a:t>13</a:t>
                      </a:r>
                    </a:p>
                  </a:txBody>
                  <a:tcPr/>
                </a:tc>
                <a:tc>
                  <a:txBody>
                    <a:bodyPr/>
                    <a:lstStyle/>
                    <a:p>
                      <a:r>
                        <a:rPr lang="en-GB" sz="1100" dirty="0"/>
                        <a:t>40</a:t>
                      </a:r>
                    </a:p>
                  </a:txBody>
                  <a:tcPr/>
                </a:tc>
                <a:tc>
                  <a:txBody>
                    <a:bodyPr/>
                    <a:lstStyle/>
                    <a:p>
                      <a:r>
                        <a:rPr lang="en-GB" sz="1100" dirty="0"/>
                        <a:t>19</a:t>
                      </a:r>
                    </a:p>
                  </a:txBody>
                  <a:tcPr/>
                </a:tc>
                <a:tc>
                  <a:txBody>
                    <a:bodyPr/>
                    <a:lstStyle/>
                    <a:p>
                      <a:r>
                        <a:rPr lang="en-GB" sz="1100" dirty="0"/>
                        <a:t>2</a:t>
                      </a:r>
                    </a:p>
                  </a:txBody>
                  <a:tcPr/>
                </a:tc>
                <a:tc>
                  <a:txBody>
                    <a:bodyPr/>
                    <a:lstStyle/>
                    <a:p>
                      <a:r>
                        <a:rPr lang="en-GB" sz="1100" dirty="0"/>
                        <a:t>0.93</a:t>
                      </a:r>
                    </a:p>
                  </a:txBody>
                  <a:tcPr/>
                </a:tc>
                <a:extLst>
                  <a:ext uri="{0D108BD9-81ED-4DB2-BD59-A6C34878D82A}">
                    <a16:rowId xmlns:a16="http://schemas.microsoft.com/office/drawing/2014/main" val="10007"/>
                  </a:ext>
                </a:extLst>
              </a:tr>
              <a:tr h="370840">
                <a:tc>
                  <a:txBody>
                    <a:bodyPr/>
                    <a:lstStyle/>
                    <a:p>
                      <a:r>
                        <a:rPr lang="en-GB" sz="1100" dirty="0"/>
                        <a:t>8</a:t>
                      </a:r>
                    </a:p>
                  </a:txBody>
                  <a:tcPr/>
                </a:tc>
                <a:tc>
                  <a:txBody>
                    <a:bodyPr/>
                    <a:lstStyle/>
                    <a:p>
                      <a:r>
                        <a:rPr lang="en-GB" sz="1100" dirty="0"/>
                        <a:t>3</a:t>
                      </a:r>
                    </a:p>
                  </a:txBody>
                  <a:tcPr/>
                </a:tc>
                <a:tc>
                  <a:txBody>
                    <a:bodyPr/>
                    <a:lstStyle/>
                    <a:p>
                      <a:r>
                        <a:rPr lang="en-GB" sz="1100" dirty="0"/>
                        <a:t>16</a:t>
                      </a:r>
                    </a:p>
                  </a:txBody>
                  <a:tcPr/>
                </a:tc>
                <a:tc>
                  <a:txBody>
                    <a:bodyPr/>
                    <a:lstStyle/>
                    <a:p>
                      <a:r>
                        <a:rPr lang="en-GB" sz="1100" dirty="0"/>
                        <a:t>30</a:t>
                      </a:r>
                    </a:p>
                  </a:txBody>
                  <a:tcPr/>
                </a:tc>
                <a:tc>
                  <a:txBody>
                    <a:bodyPr/>
                    <a:lstStyle/>
                    <a:p>
                      <a:r>
                        <a:rPr lang="en-GB" sz="1100" dirty="0"/>
                        <a:t>20</a:t>
                      </a:r>
                    </a:p>
                  </a:txBody>
                  <a:tcPr/>
                </a:tc>
                <a:tc>
                  <a:txBody>
                    <a:bodyPr/>
                    <a:lstStyle/>
                    <a:p>
                      <a:r>
                        <a:rPr lang="en-GB" sz="1100" dirty="0"/>
                        <a:t>1.5</a:t>
                      </a:r>
                    </a:p>
                  </a:txBody>
                  <a:tcPr/>
                </a:tc>
                <a:tc>
                  <a:txBody>
                    <a:bodyPr/>
                    <a:lstStyle/>
                    <a:p>
                      <a:r>
                        <a:rPr lang="en-GB" sz="1100" dirty="0"/>
                        <a:t>1.0</a:t>
                      </a:r>
                    </a:p>
                  </a:txBody>
                  <a:tcPr/>
                </a:tc>
                <a:extLst>
                  <a:ext uri="{0D108BD9-81ED-4DB2-BD59-A6C34878D82A}">
                    <a16:rowId xmlns:a16="http://schemas.microsoft.com/office/drawing/2014/main" val="10008"/>
                  </a:ext>
                </a:extLst>
              </a:tr>
              <a:tr h="370840">
                <a:tc>
                  <a:txBody>
                    <a:bodyPr/>
                    <a:lstStyle/>
                    <a:p>
                      <a:r>
                        <a:rPr lang="en-GB" sz="1100" dirty="0"/>
                        <a:t>9</a:t>
                      </a:r>
                    </a:p>
                  </a:txBody>
                  <a:tcPr/>
                </a:tc>
                <a:tc>
                  <a:txBody>
                    <a:bodyPr/>
                    <a:lstStyle/>
                    <a:p>
                      <a:r>
                        <a:rPr lang="en-GB" sz="1100" dirty="0"/>
                        <a:t>2</a:t>
                      </a:r>
                    </a:p>
                  </a:txBody>
                  <a:tcPr/>
                </a:tc>
                <a:tc>
                  <a:txBody>
                    <a:bodyPr/>
                    <a:lstStyle/>
                    <a:p>
                      <a:r>
                        <a:rPr lang="en-GB" sz="1100" dirty="0"/>
                        <a:t>18</a:t>
                      </a:r>
                    </a:p>
                  </a:txBody>
                  <a:tcPr/>
                </a:tc>
                <a:tc>
                  <a:txBody>
                    <a:bodyPr/>
                    <a:lstStyle/>
                    <a:p>
                      <a:r>
                        <a:rPr lang="en-GB" sz="1100" dirty="0"/>
                        <a:t>20</a:t>
                      </a:r>
                    </a:p>
                  </a:txBody>
                  <a:tcPr/>
                </a:tc>
                <a:tc>
                  <a:txBody>
                    <a:bodyPr/>
                    <a:lstStyle/>
                    <a:p>
                      <a:r>
                        <a:rPr lang="en-GB" sz="1100" dirty="0"/>
                        <a:t>20</a:t>
                      </a:r>
                    </a:p>
                  </a:txBody>
                  <a:tcPr/>
                </a:tc>
                <a:tc>
                  <a:txBody>
                    <a:bodyPr/>
                    <a:lstStyle/>
                    <a:p>
                      <a:r>
                        <a:rPr lang="en-GB" sz="1100" dirty="0"/>
                        <a:t>1.0</a:t>
                      </a:r>
                    </a:p>
                  </a:txBody>
                  <a:tcPr/>
                </a:tc>
                <a:tc>
                  <a:txBody>
                    <a:bodyPr/>
                    <a:lstStyle/>
                    <a:p>
                      <a:r>
                        <a:rPr lang="en-GB" sz="1100" dirty="0"/>
                        <a:t>1.0</a:t>
                      </a:r>
                    </a:p>
                  </a:txBody>
                  <a:tcPr/>
                </a:tc>
                <a:extLst>
                  <a:ext uri="{0D108BD9-81ED-4DB2-BD59-A6C34878D82A}">
                    <a16:rowId xmlns:a16="http://schemas.microsoft.com/office/drawing/2014/main" val="10009"/>
                  </a:ext>
                </a:extLst>
              </a:tr>
              <a:tr h="370840">
                <a:tc>
                  <a:txBody>
                    <a:bodyPr/>
                    <a:lstStyle/>
                    <a:p>
                      <a:r>
                        <a:rPr lang="en-GB" sz="1100" dirty="0"/>
                        <a:t>10</a:t>
                      </a:r>
                    </a:p>
                  </a:txBody>
                  <a:tcPr/>
                </a:tc>
                <a:tc>
                  <a:txBody>
                    <a:bodyPr/>
                    <a:lstStyle/>
                    <a:p>
                      <a:r>
                        <a:rPr lang="en-GB" sz="1100" dirty="0"/>
                        <a:t>2</a:t>
                      </a:r>
                    </a:p>
                  </a:txBody>
                  <a:tcPr/>
                </a:tc>
                <a:tc>
                  <a:txBody>
                    <a:bodyPr/>
                    <a:lstStyle/>
                    <a:p>
                      <a:r>
                        <a:rPr lang="en-GB" sz="1100" dirty="0"/>
                        <a:t>20</a:t>
                      </a:r>
                    </a:p>
                  </a:txBody>
                  <a:tcPr/>
                </a:tc>
                <a:tc>
                  <a:txBody>
                    <a:bodyPr/>
                    <a:lstStyle/>
                    <a:p>
                      <a:r>
                        <a:rPr lang="en-GB" sz="1100" dirty="0"/>
                        <a:t>20</a:t>
                      </a:r>
                    </a:p>
                  </a:txBody>
                  <a:tcPr/>
                </a:tc>
                <a:tc>
                  <a:txBody>
                    <a:bodyPr/>
                    <a:lstStyle/>
                    <a:p>
                      <a:r>
                        <a:rPr lang="en-GB" sz="1100" dirty="0"/>
                        <a:t>20</a:t>
                      </a:r>
                    </a:p>
                  </a:txBody>
                  <a:tcPr/>
                </a:tc>
                <a:tc>
                  <a:txBody>
                    <a:bodyPr/>
                    <a:lstStyle/>
                    <a:p>
                      <a:r>
                        <a:rPr lang="en-GB" sz="1100" dirty="0"/>
                        <a:t>1.0</a:t>
                      </a:r>
                    </a:p>
                  </a:txBody>
                  <a:tcPr/>
                </a:tc>
                <a:tc>
                  <a:txBody>
                    <a:bodyPr/>
                    <a:lstStyle/>
                    <a:p>
                      <a:r>
                        <a:rPr lang="en-GB" sz="1100" dirty="0"/>
                        <a:t>1.0</a:t>
                      </a:r>
                    </a:p>
                  </a:txBody>
                  <a:tcPr/>
                </a:tc>
                <a:extLst>
                  <a:ext uri="{0D108BD9-81ED-4DB2-BD59-A6C34878D82A}">
                    <a16:rowId xmlns:a16="http://schemas.microsoft.com/office/drawing/2014/main" val="10010"/>
                  </a:ext>
                </a:extLst>
              </a:tr>
            </a:tbl>
          </a:graphicData>
        </a:graphic>
      </p:graphicFrame>
      <p:cxnSp>
        <p:nvCxnSpPr>
          <p:cNvPr id="106" name="Straight Connector 105"/>
          <p:cNvCxnSpPr/>
          <p:nvPr/>
        </p:nvCxnSpPr>
        <p:spPr>
          <a:xfrm>
            <a:off x="6019800" y="2406940"/>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019800" y="2667000"/>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019800" y="2916918"/>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062412" y="3160117"/>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62412" y="3448624"/>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73870" y="3706603"/>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108972" y="3908591"/>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56960" y="4145588"/>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062412" y="4352215"/>
            <a:ext cx="2895600" cy="35140"/>
          </a:xfrm>
          <a:prstGeom prst="line">
            <a:avLst/>
          </a:prstGeom>
        </p:spPr>
        <p:style>
          <a:lnRef idx="1">
            <a:schemeClr val="accent1"/>
          </a:lnRef>
          <a:fillRef idx="0">
            <a:schemeClr val="accent1"/>
          </a:fillRef>
          <a:effectRef idx="0">
            <a:schemeClr val="accent1"/>
          </a:effectRef>
          <a:fontRef idx="minor">
            <a:schemeClr val="tx1"/>
          </a:fontRef>
        </p:style>
      </p:cxnSp>
      <p:pic>
        <p:nvPicPr>
          <p:cNvPr id="115" name="Picture 2" descr="C:\Users\awilli11\AppData\Local\Microsoft\Windows\Temporary Internet Files\Content.IE5\JAW686V3\misc-bag-generic-blu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055767">
            <a:off x="5752902" y="4648034"/>
            <a:ext cx="1271574" cy="179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3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Graph It Response Chart</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9"/>
            <a:ext cx="5292623" cy="297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749" y="1524000"/>
            <a:ext cx="5292626" cy="347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8199" y="5029200"/>
            <a:ext cx="7314823" cy="1200329"/>
          </a:xfrm>
          <a:prstGeom prst="rect">
            <a:avLst/>
          </a:prstGeom>
          <a:noFill/>
        </p:spPr>
        <p:txBody>
          <a:bodyPr wrap="none" rtlCol="0">
            <a:spAutoFit/>
          </a:bodyPr>
          <a:lstStyle/>
          <a:p>
            <a:r>
              <a:rPr lang="en-GB" dirty="0"/>
              <a:t>0% Response at 10% depth, 10% response at 20% depth, </a:t>
            </a:r>
          </a:p>
          <a:p>
            <a:r>
              <a:rPr lang="en-GB" dirty="0"/>
              <a:t>model performs worse than random</a:t>
            </a:r>
          </a:p>
          <a:p>
            <a:endParaRPr lang="en-GB" dirty="0"/>
          </a:p>
          <a:p>
            <a:r>
              <a:rPr lang="en-GB" dirty="0"/>
              <a:t>This model has zero scope ! Its performance never beats the baseline</a:t>
            </a:r>
          </a:p>
        </p:txBody>
      </p:sp>
      <p:cxnSp>
        <p:nvCxnSpPr>
          <p:cNvPr id="5" name="Straight Arrow Connector 4"/>
          <p:cNvCxnSpPr/>
          <p:nvPr/>
        </p:nvCxnSpPr>
        <p:spPr>
          <a:xfrm flipV="1">
            <a:off x="1066800" y="4114800"/>
            <a:ext cx="76200" cy="88643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4015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Graph It Lift Chart</a:t>
            </a:r>
          </a:p>
        </p:txBody>
      </p:sp>
      <p:pic>
        <p:nvPicPr>
          <p:cNvPr id="716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20712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672436"/>
            <a:ext cx="4286250" cy="3204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982522" y="2969818"/>
            <a:ext cx="914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838199" y="5128219"/>
            <a:ext cx="7314823" cy="646331"/>
          </a:xfrm>
          <a:prstGeom prst="rect">
            <a:avLst/>
          </a:prstGeom>
          <a:noFill/>
        </p:spPr>
        <p:txBody>
          <a:bodyPr wrap="none" rtlCol="0">
            <a:spAutoFit/>
          </a:bodyPr>
          <a:lstStyle/>
          <a:p>
            <a:r>
              <a:rPr lang="en-GB" dirty="0"/>
              <a:t>0 Lift at 10% depth, 0.5 lift at 20% depth</a:t>
            </a:r>
          </a:p>
          <a:p>
            <a:r>
              <a:rPr lang="en-GB" dirty="0"/>
              <a:t>This model has zero scope ! Its performance never beats the baseline</a:t>
            </a:r>
          </a:p>
        </p:txBody>
      </p:sp>
      <p:cxnSp>
        <p:nvCxnSpPr>
          <p:cNvPr id="7" name="Straight Arrow Connector 6"/>
          <p:cNvCxnSpPr/>
          <p:nvPr/>
        </p:nvCxnSpPr>
        <p:spPr>
          <a:xfrm flipH="1">
            <a:off x="7620000" y="1905000"/>
            <a:ext cx="276922" cy="9144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7212665" y="609600"/>
            <a:ext cx="1606530" cy="954107"/>
          </a:xfrm>
          <a:prstGeom prst="rect">
            <a:avLst/>
          </a:prstGeom>
          <a:noFill/>
        </p:spPr>
        <p:txBody>
          <a:bodyPr wrap="none" rtlCol="0">
            <a:spAutoFit/>
          </a:bodyPr>
          <a:lstStyle/>
          <a:p>
            <a:r>
              <a:rPr lang="en-GB" sz="1400" b="1" dirty="0"/>
              <a:t>Indicates </a:t>
            </a:r>
          </a:p>
          <a:p>
            <a:r>
              <a:rPr lang="en-GB" sz="1400" b="1" dirty="0"/>
              <a:t>unreliable model</a:t>
            </a:r>
          </a:p>
          <a:p>
            <a:r>
              <a:rPr lang="en-GB" sz="1400" b="1" dirty="0"/>
              <a:t>Even though lift </a:t>
            </a:r>
          </a:p>
          <a:p>
            <a:r>
              <a:rPr lang="en-GB" sz="1400" b="1" dirty="0"/>
              <a:t>Value &gt; 1</a:t>
            </a:r>
          </a:p>
        </p:txBody>
      </p:sp>
    </p:spTree>
    <p:extLst>
      <p:ext uri="{BB962C8B-B14F-4D97-AF65-F5344CB8AC3E}">
        <p14:creationId xmlns:p14="http://schemas.microsoft.com/office/powerpoint/2010/main" val="355425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Generate data for a lift chart </a:t>
            </a:r>
            <a:br>
              <a:rPr lang="en-GB" dirty="0"/>
            </a:br>
            <a:r>
              <a:rPr lang="en-GB" dirty="0"/>
              <a:t>2nd model 100 balls</a:t>
            </a:r>
          </a:p>
        </p:txBody>
      </p:sp>
      <p:graphicFrame>
        <p:nvGraphicFramePr>
          <p:cNvPr id="105" name="Table 104"/>
          <p:cNvGraphicFramePr>
            <a:graphicFrameLocks noGrp="1"/>
          </p:cNvGraphicFramePr>
          <p:nvPr>
            <p:extLst>
              <p:ext uri="{D42A27DB-BD31-4B8C-83A1-F6EECF244321}">
                <p14:modId xmlns:p14="http://schemas.microsoft.com/office/powerpoint/2010/main" val="3981235167"/>
              </p:ext>
            </p:extLst>
          </p:nvPr>
        </p:nvGraphicFramePr>
        <p:xfrm>
          <a:off x="838200" y="1677290"/>
          <a:ext cx="4063997" cy="502920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tblGrid>
              <a:tr h="370840">
                <a:tc>
                  <a:txBody>
                    <a:bodyPr/>
                    <a:lstStyle/>
                    <a:p>
                      <a:r>
                        <a:rPr lang="en-GB" sz="1100" dirty="0"/>
                        <a:t>Decile</a:t>
                      </a:r>
                    </a:p>
                  </a:txBody>
                  <a:tcPr/>
                </a:tc>
                <a:tc>
                  <a:txBody>
                    <a:bodyPr/>
                    <a:lstStyle/>
                    <a:p>
                      <a:r>
                        <a:rPr lang="en-GB" sz="1100" dirty="0"/>
                        <a:t>Desirable events</a:t>
                      </a:r>
                    </a:p>
                  </a:txBody>
                  <a:tcPr/>
                </a:tc>
                <a:tc>
                  <a:txBody>
                    <a:bodyPr/>
                    <a:lstStyle/>
                    <a:p>
                      <a:r>
                        <a:rPr lang="en-GB" sz="1100" dirty="0"/>
                        <a:t>Cumulative desirable events</a:t>
                      </a:r>
                    </a:p>
                  </a:txBody>
                  <a:tcPr/>
                </a:tc>
                <a:tc>
                  <a:txBody>
                    <a:bodyPr/>
                    <a:lstStyle/>
                    <a:p>
                      <a:r>
                        <a:rPr lang="en-GB" sz="1100" dirty="0"/>
                        <a:t>Non Cumulative Response %</a:t>
                      </a:r>
                    </a:p>
                  </a:txBody>
                  <a:tcPr/>
                </a:tc>
                <a:tc>
                  <a:txBody>
                    <a:bodyPr/>
                    <a:lstStyle/>
                    <a:p>
                      <a:r>
                        <a:rPr lang="en-GB" sz="1100" dirty="0"/>
                        <a:t>Cumulative Response</a:t>
                      </a:r>
                    </a:p>
                  </a:txBody>
                  <a:tcPr/>
                </a:tc>
                <a:tc>
                  <a:txBody>
                    <a:bodyPr/>
                    <a:lstStyle/>
                    <a:p>
                      <a:r>
                        <a:rPr lang="en-GB" sz="1100" dirty="0"/>
                        <a:t>Non Cumulative Lift</a:t>
                      </a:r>
                    </a:p>
                  </a:txBody>
                  <a:tcPr/>
                </a:tc>
                <a:tc>
                  <a:txBody>
                    <a:bodyPr/>
                    <a:lstStyle/>
                    <a:p>
                      <a:r>
                        <a:rPr lang="en-GB" sz="1100" dirty="0"/>
                        <a:t>Cumulative Lift</a:t>
                      </a:r>
                    </a:p>
                  </a:txBody>
                  <a:tcPr/>
                </a:tc>
                <a:extLst>
                  <a:ext uri="{0D108BD9-81ED-4DB2-BD59-A6C34878D82A}">
                    <a16:rowId xmlns:a16="http://schemas.microsoft.com/office/drawing/2014/main" val="10000"/>
                  </a:ext>
                </a:extLst>
              </a:tr>
              <a:tr h="370840">
                <a:tc>
                  <a:txBody>
                    <a:bodyPr/>
                    <a:lstStyle/>
                    <a:p>
                      <a:r>
                        <a:rPr lang="en-GB" sz="1100" dirty="0"/>
                        <a:t>1</a:t>
                      </a:r>
                    </a:p>
                  </a:txBody>
                  <a:tcPr/>
                </a:tc>
                <a:tc>
                  <a:txBody>
                    <a:bodyPr/>
                    <a:lstStyle/>
                    <a:p>
                      <a:r>
                        <a:rPr lang="en-GB" sz="1100" dirty="0"/>
                        <a:t>9</a:t>
                      </a:r>
                    </a:p>
                  </a:txBody>
                  <a:tcPr/>
                </a:tc>
                <a:tc>
                  <a:txBody>
                    <a:bodyPr/>
                    <a:lstStyle/>
                    <a:p>
                      <a:r>
                        <a:rPr lang="en-GB" sz="1100" dirty="0"/>
                        <a:t>9</a:t>
                      </a:r>
                    </a:p>
                  </a:txBody>
                  <a:tcPr/>
                </a:tc>
                <a:tc>
                  <a:txBody>
                    <a:bodyPr/>
                    <a:lstStyle/>
                    <a:p>
                      <a:r>
                        <a:rPr lang="en-GB" sz="1100" dirty="0"/>
                        <a:t>90</a:t>
                      </a:r>
                    </a:p>
                  </a:txBody>
                  <a:tcPr/>
                </a:tc>
                <a:tc>
                  <a:txBody>
                    <a:bodyPr/>
                    <a:lstStyle/>
                    <a:p>
                      <a:r>
                        <a:rPr lang="en-GB" sz="1100" dirty="0"/>
                        <a:t>90</a:t>
                      </a:r>
                    </a:p>
                  </a:txBody>
                  <a:tcPr/>
                </a:tc>
                <a:tc>
                  <a:txBody>
                    <a:bodyPr/>
                    <a:lstStyle/>
                    <a:p>
                      <a:r>
                        <a:rPr lang="en-GB" sz="1100" dirty="0"/>
                        <a:t>4.5</a:t>
                      </a:r>
                    </a:p>
                  </a:txBody>
                  <a:tcPr/>
                </a:tc>
                <a:tc>
                  <a:txBody>
                    <a:bodyPr/>
                    <a:lstStyle/>
                    <a:p>
                      <a:r>
                        <a:rPr lang="en-GB" sz="1100" dirty="0"/>
                        <a:t>4.5</a:t>
                      </a:r>
                    </a:p>
                  </a:txBody>
                  <a:tcPr/>
                </a:tc>
                <a:extLst>
                  <a:ext uri="{0D108BD9-81ED-4DB2-BD59-A6C34878D82A}">
                    <a16:rowId xmlns:a16="http://schemas.microsoft.com/office/drawing/2014/main" val="10001"/>
                  </a:ext>
                </a:extLst>
              </a:tr>
              <a:tr h="370840">
                <a:tc>
                  <a:txBody>
                    <a:bodyPr/>
                    <a:lstStyle/>
                    <a:p>
                      <a:r>
                        <a:rPr lang="en-GB" sz="1100" dirty="0"/>
                        <a:t>2</a:t>
                      </a:r>
                    </a:p>
                  </a:txBody>
                  <a:tcPr/>
                </a:tc>
                <a:tc>
                  <a:txBody>
                    <a:bodyPr/>
                    <a:lstStyle/>
                    <a:p>
                      <a:r>
                        <a:rPr lang="en-GB" sz="1100" dirty="0"/>
                        <a:t>7</a:t>
                      </a:r>
                    </a:p>
                  </a:txBody>
                  <a:tcPr/>
                </a:tc>
                <a:tc>
                  <a:txBody>
                    <a:bodyPr/>
                    <a:lstStyle/>
                    <a:p>
                      <a:r>
                        <a:rPr lang="en-GB" sz="1100" dirty="0"/>
                        <a:t>16</a:t>
                      </a:r>
                    </a:p>
                  </a:txBody>
                  <a:tcPr/>
                </a:tc>
                <a:tc>
                  <a:txBody>
                    <a:bodyPr/>
                    <a:lstStyle/>
                    <a:p>
                      <a:r>
                        <a:rPr lang="en-GB" sz="1100" dirty="0"/>
                        <a:t>70</a:t>
                      </a:r>
                    </a:p>
                  </a:txBody>
                  <a:tcPr/>
                </a:tc>
                <a:tc>
                  <a:txBody>
                    <a:bodyPr/>
                    <a:lstStyle/>
                    <a:p>
                      <a:r>
                        <a:rPr lang="en-GB" sz="1100" dirty="0"/>
                        <a:t>80</a:t>
                      </a:r>
                    </a:p>
                  </a:txBody>
                  <a:tcPr/>
                </a:tc>
                <a:tc>
                  <a:txBody>
                    <a:bodyPr/>
                    <a:lstStyle/>
                    <a:p>
                      <a:r>
                        <a:rPr lang="en-GB" sz="1100" dirty="0"/>
                        <a:t>3.5</a:t>
                      </a:r>
                    </a:p>
                  </a:txBody>
                  <a:tcPr/>
                </a:tc>
                <a:tc>
                  <a:txBody>
                    <a:bodyPr/>
                    <a:lstStyle/>
                    <a:p>
                      <a:r>
                        <a:rPr lang="en-GB" sz="1100" dirty="0"/>
                        <a:t>4.0</a:t>
                      </a:r>
                    </a:p>
                    <a:p>
                      <a:endParaRPr lang="en-GB" sz="1100" dirty="0"/>
                    </a:p>
                  </a:txBody>
                  <a:tcPr/>
                </a:tc>
                <a:extLst>
                  <a:ext uri="{0D108BD9-81ED-4DB2-BD59-A6C34878D82A}">
                    <a16:rowId xmlns:a16="http://schemas.microsoft.com/office/drawing/2014/main" val="10002"/>
                  </a:ext>
                </a:extLst>
              </a:tr>
              <a:tr h="370840">
                <a:tc>
                  <a:txBody>
                    <a:bodyPr/>
                    <a:lstStyle/>
                    <a:p>
                      <a:r>
                        <a:rPr lang="en-GB" sz="1100" dirty="0"/>
                        <a:t>3</a:t>
                      </a:r>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0003"/>
                  </a:ext>
                </a:extLst>
              </a:tr>
              <a:tr h="370840">
                <a:tc>
                  <a:txBody>
                    <a:bodyPr/>
                    <a:lstStyle/>
                    <a:p>
                      <a:r>
                        <a:rPr lang="en-GB" sz="1100" dirty="0"/>
                        <a:t>4</a:t>
                      </a:r>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a:p>
                  </a:txBody>
                  <a:tcPr/>
                </a:tc>
                <a:extLst>
                  <a:ext uri="{0D108BD9-81ED-4DB2-BD59-A6C34878D82A}">
                    <a16:rowId xmlns:a16="http://schemas.microsoft.com/office/drawing/2014/main" val="10004"/>
                  </a:ext>
                </a:extLst>
              </a:tr>
              <a:tr h="370840">
                <a:tc>
                  <a:txBody>
                    <a:bodyPr/>
                    <a:lstStyle/>
                    <a:p>
                      <a:r>
                        <a:rPr lang="en-GB" sz="1100" dirty="0"/>
                        <a:t>5</a:t>
                      </a:r>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a:p>
                  </a:txBody>
                  <a:tcPr/>
                </a:tc>
                <a:tc>
                  <a:txBody>
                    <a:bodyPr/>
                    <a:lstStyle/>
                    <a:p>
                      <a:endParaRPr lang="en-GB" sz="1100"/>
                    </a:p>
                  </a:txBody>
                  <a:tcPr/>
                </a:tc>
                <a:tc>
                  <a:txBody>
                    <a:bodyPr/>
                    <a:lstStyle/>
                    <a:p>
                      <a:endParaRPr lang="en-GB" sz="1100" dirty="0"/>
                    </a:p>
                  </a:txBody>
                  <a:tcPr/>
                </a:tc>
                <a:extLst>
                  <a:ext uri="{0D108BD9-81ED-4DB2-BD59-A6C34878D82A}">
                    <a16:rowId xmlns:a16="http://schemas.microsoft.com/office/drawing/2014/main" val="10005"/>
                  </a:ext>
                </a:extLst>
              </a:tr>
              <a:tr h="370840">
                <a:tc>
                  <a:txBody>
                    <a:bodyPr/>
                    <a:lstStyle/>
                    <a:p>
                      <a:r>
                        <a:rPr lang="en-GB" sz="1100" dirty="0"/>
                        <a:t>6</a:t>
                      </a:r>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6"/>
                  </a:ext>
                </a:extLst>
              </a:tr>
              <a:tr h="370840">
                <a:tc>
                  <a:txBody>
                    <a:bodyPr/>
                    <a:lstStyle/>
                    <a:p>
                      <a:r>
                        <a:rPr lang="en-GB" sz="1100" dirty="0"/>
                        <a:t>7</a:t>
                      </a:r>
                    </a:p>
                  </a:txBody>
                  <a:tcPr/>
                </a:tc>
                <a:tc>
                  <a:txBody>
                    <a:bodyPr/>
                    <a:lstStyle/>
                    <a:p>
                      <a:endParaRPr lang="en-GB" sz="1100"/>
                    </a:p>
                  </a:txBody>
                  <a:tcPr/>
                </a:tc>
                <a:tc>
                  <a:txBody>
                    <a:bodyPr/>
                    <a:lstStyle/>
                    <a:p>
                      <a:endParaRPr lang="en-GB" sz="1100"/>
                    </a:p>
                  </a:txBody>
                  <a:tcPr/>
                </a:tc>
                <a:tc>
                  <a:txBody>
                    <a:bodyPr/>
                    <a:lstStyle/>
                    <a:p>
                      <a:endParaRPr lang="en-GB" sz="110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7"/>
                  </a:ext>
                </a:extLst>
              </a:tr>
              <a:tr h="370840">
                <a:tc>
                  <a:txBody>
                    <a:bodyPr/>
                    <a:lstStyle/>
                    <a:p>
                      <a:r>
                        <a:rPr lang="en-GB" sz="1100" dirty="0"/>
                        <a:t>8</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8"/>
                  </a:ext>
                </a:extLst>
              </a:tr>
              <a:tr h="370840">
                <a:tc>
                  <a:txBody>
                    <a:bodyPr/>
                    <a:lstStyle/>
                    <a:p>
                      <a:r>
                        <a:rPr lang="en-GB" sz="1100" dirty="0"/>
                        <a:t>9</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09"/>
                  </a:ext>
                </a:extLst>
              </a:tr>
              <a:tr h="370840">
                <a:tc>
                  <a:txBody>
                    <a:bodyPr/>
                    <a:lstStyle/>
                    <a:p>
                      <a:r>
                        <a:rPr lang="en-GB" sz="1100" dirty="0"/>
                        <a:t>10</a:t>
                      </a:r>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010"/>
                  </a:ext>
                </a:extLst>
              </a:tr>
            </a:tbl>
          </a:graphicData>
        </a:graphic>
      </p:graphicFrame>
      <p:pic>
        <p:nvPicPr>
          <p:cNvPr id="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5592" y="264820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9511" y="2634983"/>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7073" y="264820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1199" y="263431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9515" y="264820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0559" y="264820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2040" y="264820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9911" y="265096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7712" y="235546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5238" y="264644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9114" y="236052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231" y="235121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2091" y="212860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7351" y="237717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7775" y="2360519"/>
            <a:ext cx="169285" cy="184418"/>
          </a:xfrm>
          <a:prstGeom prst="rect">
            <a:avLst/>
          </a:prstGeom>
          <a:noFill/>
          <a:extLst>
            <a:ext uri="{909E8E84-426E-40DD-AFC4-6F175D3DCCD1}">
              <a14:hiddenFill xmlns:a14="http://schemas.microsoft.com/office/drawing/2010/main">
                <a:solidFill>
                  <a:srgbClr val="FFFFFF"/>
                </a:solidFill>
              </a14:hiddenFill>
            </a:ext>
          </a:extLst>
        </p:spPr>
      </p:pic>
      <p:cxnSp>
        <p:nvCxnSpPr>
          <p:cNvPr id="106" name="Straight Connector 105"/>
          <p:cNvCxnSpPr/>
          <p:nvPr/>
        </p:nvCxnSpPr>
        <p:spPr>
          <a:xfrm>
            <a:off x="5161556" y="2313024"/>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248796" y="2576135"/>
            <a:ext cx="2895600" cy="3514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Picture 2" descr="C:\Users\awilli11\AppData\Local\Microsoft\Windows\Temporary Internet Files\Content.IE5\JAW686V3\misc-bag-generic-blu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8719" y="3657600"/>
            <a:ext cx="1684961" cy="2376858"/>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8352" y="2260650"/>
            <a:ext cx="568637" cy="374056"/>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3047" y="2845022"/>
            <a:ext cx="568637" cy="374056"/>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3" descr="C:\Users\awilli11\AppData\Local\Microsoft\Windows\Temporary Internet Files\Content.IE5\JAW686V3\hand-149680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0892" y="1634828"/>
            <a:ext cx="568637" cy="37405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6339" y="207664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7990" y="2077786"/>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6990" y="209853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8641" y="209853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583" y="209739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234" y="209853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5234" y="207509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6885" y="2076233"/>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505" y="209853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236220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9251" y="23633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7871" y="238563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1250" y="2378316"/>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9870" y="240061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666" y="2646446"/>
            <a:ext cx="169285" cy="18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2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Generate data for a lift chart 2nd a good  model </a:t>
            </a:r>
          </a:p>
        </p:txBody>
      </p:sp>
      <p:graphicFrame>
        <p:nvGraphicFramePr>
          <p:cNvPr id="105" name="Table 104"/>
          <p:cNvGraphicFramePr>
            <a:graphicFrameLocks noGrp="1"/>
          </p:cNvGraphicFramePr>
          <p:nvPr>
            <p:extLst>
              <p:ext uri="{D42A27DB-BD31-4B8C-83A1-F6EECF244321}">
                <p14:modId xmlns:p14="http://schemas.microsoft.com/office/powerpoint/2010/main" val="2365572877"/>
              </p:ext>
            </p:extLst>
          </p:nvPr>
        </p:nvGraphicFramePr>
        <p:xfrm>
          <a:off x="838200" y="1677290"/>
          <a:ext cx="4063997" cy="497332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tblGrid>
              <a:tr h="370840">
                <a:tc>
                  <a:txBody>
                    <a:bodyPr/>
                    <a:lstStyle/>
                    <a:p>
                      <a:r>
                        <a:rPr lang="en-GB" sz="1100" dirty="0"/>
                        <a:t>Decile</a:t>
                      </a:r>
                    </a:p>
                  </a:txBody>
                  <a:tcPr/>
                </a:tc>
                <a:tc>
                  <a:txBody>
                    <a:bodyPr/>
                    <a:lstStyle/>
                    <a:p>
                      <a:r>
                        <a:rPr lang="en-GB" sz="1100" dirty="0"/>
                        <a:t>Desirable events</a:t>
                      </a:r>
                    </a:p>
                  </a:txBody>
                  <a:tcPr/>
                </a:tc>
                <a:tc>
                  <a:txBody>
                    <a:bodyPr/>
                    <a:lstStyle/>
                    <a:p>
                      <a:r>
                        <a:rPr lang="en-GB" sz="1100" dirty="0"/>
                        <a:t>Cumulative Desirable Events</a:t>
                      </a:r>
                    </a:p>
                  </a:txBody>
                  <a:tcPr/>
                </a:tc>
                <a:tc>
                  <a:txBody>
                    <a:bodyPr/>
                    <a:lstStyle/>
                    <a:p>
                      <a:r>
                        <a:rPr lang="en-GB" sz="1100" dirty="0"/>
                        <a:t>Non Cumulative Response %</a:t>
                      </a:r>
                    </a:p>
                  </a:txBody>
                  <a:tcPr/>
                </a:tc>
                <a:tc>
                  <a:txBody>
                    <a:bodyPr/>
                    <a:lstStyle/>
                    <a:p>
                      <a:r>
                        <a:rPr lang="en-GB" sz="1100" dirty="0"/>
                        <a:t>Cumulative Response</a:t>
                      </a:r>
                    </a:p>
                  </a:txBody>
                  <a:tcPr/>
                </a:tc>
                <a:tc>
                  <a:txBody>
                    <a:bodyPr/>
                    <a:lstStyle/>
                    <a:p>
                      <a:r>
                        <a:rPr lang="en-GB" sz="1100" dirty="0"/>
                        <a:t>Non Cumulative Lift</a:t>
                      </a:r>
                    </a:p>
                  </a:txBody>
                  <a:tcPr/>
                </a:tc>
                <a:tc>
                  <a:txBody>
                    <a:bodyPr/>
                    <a:lstStyle/>
                    <a:p>
                      <a:r>
                        <a:rPr lang="en-GB" sz="1100" dirty="0"/>
                        <a:t>Cumulative Lift</a:t>
                      </a:r>
                    </a:p>
                  </a:txBody>
                  <a:tcPr/>
                </a:tc>
                <a:extLst>
                  <a:ext uri="{0D108BD9-81ED-4DB2-BD59-A6C34878D82A}">
                    <a16:rowId xmlns:a16="http://schemas.microsoft.com/office/drawing/2014/main" val="10000"/>
                  </a:ext>
                </a:extLst>
              </a:tr>
              <a:tr h="370840">
                <a:tc>
                  <a:txBody>
                    <a:bodyPr/>
                    <a:lstStyle/>
                    <a:p>
                      <a:r>
                        <a:rPr lang="en-GB" sz="1100" dirty="0"/>
                        <a:t>1</a:t>
                      </a:r>
                    </a:p>
                  </a:txBody>
                  <a:tcPr/>
                </a:tc>
                <a:tc>
                  <a:txBody>
                    <a:bodyPr/>
                    <a:lstStyle/>
                    <a:p>
                      <a:r>
                        <a:rPr lang="en-GB" sz="1100" dirty="0"/>
                        <a:t>9</a:t>
                      </a:r>
                    </a:p>
                  </a:txBody>
                  <a:tcPr/>
                </a:tc>
                <a:tc>
                  <a:txBody>
                    <a:bodyPr/>
                    <a:lstStyle/>
                    <a:p>
                      <a:r>
                        <a:rPr lang="en-GB" sz="1100" dirty="0"/>
                        <a:t>9</a:t>
                      </a:r>
                    </a:p>
                  </a:txBody>
                  <a:tcPr/>
                </a:tc>
                <a:tc>
                  <a:txBody>
                    <a:bodyPr/>
                    <a:lstStyle/>
                    <a:p>
                      <a:r>
                        <a:rPr lang="en-GB" sz="1100" dirty="0"/>
                        <a:t>90</a:t>
                      </a:r>
                    </a:p>
                  </a:txBody>
                  <a:tcPr/>
                </a:tc>
                <a:tc>
                  <a:txBody>
                    <a:bodyPr/>
                    <a:lstStyle/>
                    <a:p>
                      <a:r>
                        <a:rPr lang="en-GB" sz="1100" dirty="0"/>
                        <a:t>90</a:t>
                      </a:r>
                    </a:p>
                  </a:txBody>
                  <a:tcPr/>
                </a:tc>
                <a:tc>
                  <a:txBody>
                    <a:bodyPr/>
                    <a:lstStyle/>
                    <a:p>
                      <a:r>
                        <a:rPr lang="en-GB" sz="1100" dirty="0"/>
                        <a:t>4.5</a:t>
                      </a:r>
                    </a:p>
                  </a:txBody>
                  <a:tcPr/>
                </a:tc>
                <a:tc>
                  <a:txBody>
                    <a:bodyPr/>
                    <a:lstStyle/>
                    <a:p>
                      <a:r>
                        <a:rPr lang="en-GB" sz="1100" dirty="0"/>
                        <a:t>4.5</a:t>
                      </a:r>
                    </a:p>
                  </a:txBody>
                  <a:tcPr/>
                </a:tc>
                <a:extLst>
                  <a:ext uri="{0D108BD9-81ED-4DB2-BD59-A6C34878D82A}">
                    <a16:rowId xmlns:a16="http://schemas.microsoft.com/office/drawing/2014/main" val="10001"/>
                  </a:ext>
                </a:extLst>
              </a:tr>
              <a:tr h="370840">
                <a:tc>
                  <a:txBody>
                    <a:bodyPr/>
                    <a:lstStyle/>
                    <a:p>
                      <a:r>
                        <a:rPr lang="en-GB" sz="1100" dirty="0"/>
                        <a:t>2</a:t>
                      </a:r>
                    </a:p>
                  </a:txBody>
                  <a:tcPr/>
                </a:tc>
                <a:tc>
                  <a:txBody>
                    <a:bodyPr/>
                    <a:lstStyle/>
                    <a:p>
                      <a:r>
                        <a:rPr lang="en-GB" sz="1100" dirty="0"/>
                        <a:t>7</a:t>
                      </a:r>
                    </a:p>
                  </a:txBody>
                  <a:tcPr/>
                </a:tc>
                <a:tc>
                  <a:txBody>
                    <a:bodyPr/>
                    <a:lstStyle/>
                    <a:p>
                      <a:r>
                        <a:rPr lang="en-GB" sz="1100" dirty="0"/>
                        <a:t>16</a:t>
                      </a:r>
                    </a:p>
                  </a:txBody>
                  <a:tcPr/>
                </a:tc>
                <a:tc>
                  <a:txBody>
                    <a:bodyPr/>
                    <a:lstStyle/>
                    <a:p>
                      <a:r>
                        <a:rPr lang="en-GB" sz="1100" dirty="0"/>
                        <a:t>70</a:t>
                      </a:r>
                    </a:p>
                  </a:txBody>
                  <a:tcPr/>
                </a:tc>
                <a:tc>
                  <a:txBody>
                    <a:bodyPr/>
                    <a:lstStyle/>
                    <a:p>
                      <a:r>
                        <a:rPr lang="en-GB" sz="1100" dirty="0"/>
                        <a:t>80</a:t>
                      </a:r>
                    </a:p>
                  </a:txBody>
                  <a:tcPr/>
                </a:tc>
                <a:tc>
                  <a:txBody>
                    <a:bodyPr/>
                    <a:lstStyle/>
                    <a:p>
                      <a:r>
                        <a:rPr lang="en-GB" sz="1100" dirty="0"/>
                        <a:t>3.5</a:t>
                      </a:r>
                    </a:p>
                  </a:txBody>
                  <a:tcPr/>
                </a:tc>
                <a:tc>
                  <a:txBody>
                    <a:bodyPr/>
                    <a:lstStyle/>
                    <a:p>
                      <a:r>
                        <a:rPr lang="en-GB" sz="1100" dirty="0"/>
                        <a:t>4.0</a:t>
                      </a:r>
                    </a:p>
                  </a:txBody>
                  <a:tcPr/>
                </a:tc>
                <a:extLst>
                  <a:ext uri="{0D108BD9-81ED-4DB2-BD59-A6C34878D82A}">
                    <a16:rowId xmlns:a16="http://schemas.microsoft.com/office/drawing/2014/main" val="10002"/>
                  </a:ext>
                </a:extLst>
              </a:tr>
              <a:tr h="370840">
                <a:tc>
                  <a:txBody>
                    <a:bodyPr/>
                    <a:lstStyle/>
                    <a:p>
                      <a:r>
                        <a:rPr lang="en-GB" sz="1100" dirty="0"/>
                        <a:t>3</a:t>
                      </a:r>
                    </a:p>
                  </a:txBody>
                  <a:tcPr/>
                </a:tc>
                <a:tc>
                  <a:txBody>
                    <a:bodyPr/>
                    <a:lstStyle/>
                    <a:p>
                      <a:r>
                        <a:rPr lang="en-GB" sz="1100" dirty="0"/>
                        <a:t>2</a:t>
                      </a:r>
                    </a:p>
                  </a:txBody>
                  <a:tcPr/>
                </a:tc>
                <a:tc>
                  <a:txBody>
                    <a:bodyPr/>
                    <a:lstStyle/>
                    <a:p>
                      <a:r>
                        <a:rPr lang="en-GB" sz="1100" dirty="0"/>
                        <a:t>18</a:t>
                      </a:r>
                    </a:p>
                  </a:txBody>
                  <a:tcPr/>
                </a:tc>
                <a:tc>
                  <a:txBody>
                    <a:bodyPr/>
                    <a:lstStyle/>
                    <a:p>
                      <a:r>
                        <a:rPr lang="en-GB" sz="1100" dirty="0"/>
                        <a:t>20</a:t>
                      </a:r>
                    </a:p>
                  </a:txBody>
                  <a:tcPr/>
                </a:tc>
                <a:tc>
                  <a:txBody>
                    <a:bodyPr/>
                    <a:lstStyle/>
                    <a:p>
                      <a:r>
                        <a:rPr lang="en-GB" sz="1100" dirty="0"/>
                        <a:t>67</a:t>
                      </a:r>
                    </a:p>
                  </a:txBody>
                  <a:tcPr/>
                </a:tc>
                <a:tc>
                  <a:txBody>
                    <a:bodyPr/>
                    <a:lstStyle/>
                    <a:p>
                      <a:r>
                        <a:rPr lang="en-GB" sz="1100" dirty="0"/>
                        <a:t>1</a:t>
                      </a:r>
                    </a:p>
                  </a:txBody>
                  <a:tcPr/>
                </a:tc>
                <a:tc>
                  <a:txBody>
                    <a:bodyPr/>
                    <a:lstStyle/>
                    <a:p>
                      <a:r>
                        <a:rPr lang="en-GB" sz="1100" dirty="0"/>
                        <a:t>3.0</a:t>
                      </a:r>
                    </a:p>
                  </a:txBody>
                  <a:tcPr/>
                </a:tc>
                <a:extLst>
                  <a:ext uri="{0D108BD9-81ED-4DB2-BD59-A6C34878D82A}">
                    <a16:rowId xmlns:a16="http://schemas.microsoft.com/office/drawing/2014/main" val="10003"/>
                  </a:ext>
                </a:extLst>
              </a:tr>
              <a:tr h="370840">
                <a:tc>
                  <a:txBody>
                    <a:bodyPr/>
                    <a:lstStyle/>
                    <a:p>
                      <a:r>
                        <a:rPr lang="en-GB" sz="1100" dirty="0"/>
                        <a:t>4</a:t>
                      </a:r>
                    </a:p>
                  </a:txBody>
                  <a:tcPr/>
                </a:tc>
                <a:tc>
                  <a:txBody>
                    <a:bodyPr/>
                    <a:lstStyle/>
                    <a:p>
                      <a:r>
                        <a:rPr lang="en-GB" sz="1100" dirty="0"/>
                        <a:t>2</a:t>
                      </a:r>
                    </a:p>
                  </a:txBody>
                  <a:tcPr/>
                </a:tc>
                <a:tc>
                  <a:txBody>
                    <a:bodyPr/>
                    <a:lstStyle/>
                    <a:p>
                      <a:r>
                        <a:rPr lang="en-GB" sz="1100" dirty="0"/>
                        <a:t>20</a:t>
                      </a:r>
                    </a:p>
                  </a:txBody>
                  <a:tcPr/>
                </a:tc>
                <a:tc>
                  <a:txBody>
                    <a:bodyPr/>
                    <a:lstStyle/>
                    <a:p>
                      <a:r>
                        <a:rPr lang="en-GB" sz="1100" dirty="0"/>
                        <a:t>20</a:t>
                      </a:r>
                    </a:p>
                  </a:txBody>
                  <a:tcPr/>
                </a:tc>
                <a:tc>
                  <a:txBody>
                    <a:bodyPr/>
                    <a:lstStyle/>
                    <a:p>
                      <a:r>
                        <a:rPr lang="en-GB" sz="1100" dirty="0"/>
                        <a:t>50</a:t>
                      </a:r>
                    </a:p>
                  </a:txBody>
                  <a:tcPr/>
                </a:tc>
                <a:tc>
                  <a:txBody>
                    <a:bodyPr/>
                    <a:lstStyle/>
                    <a:p>
                      <a:r>
                        <a:rPr lang="en-GB" sz="1100" dirty="0"/>
                        <a:t>1</a:t>
                      </a:r>
                    </a:p>
                  </a:txBody>
                  <a:tcPr/>
                </a:tc>
                <a:tc>
                  <a:txBody>
                    <a:bodyPr/>
                    <a:lstStyle/>
                    <a:p>
                      <a:r>
                        <a:rPr lang="en-GB" sz="1100" dirty="0"/>
                        <a:t>2.5</a:t>
                      </a:r>
                    </a:p>
                  </a:txBody>
                  <a:tcPr/>
                </a:tc>
                <a:extLst>
                  <a:ext uri="{0D108BD9-81ED-4DB2-BD59-A6C34878D82A}">
                    <a16:rowId xmlns:a16="http://schemas.microsoft.com/office/drawing/2014/main" val="10004"/>
                  </a:ext>
                </a:extLst>
              </a:tr>
              <a:tr h="370840">
                <a:tc>
                  <a:txBody>
                    <a:bodyPr/>
                    <a:lstStyle/>
                    <a:p>
                      <a:r>
                        <a:rPr lang="en-GB" sz="1100" dirty="0"/>
                        <a:t>5</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40</a:t>
                      </a:r>
                    </a:p>
                  </a:txBody>
                  <a:tcPr/>
                </a:tc>
                <a:tc>
                  <a:txBody>
                    <a:bodyPr/>
                    <a:lstStyle/>
                    <a:p>
                      <a:r>
                        <a:rPr lang="en-GB" sz="1100" dirty="0"/>
                        <a:t>0</a:t>
                      </a:r>
                    </a:p>
                  </a:txBody>
                  <a:tcPr/>
                </a:tc>
                <a:tc>
                  <a:txBody>
                    <a:bodyPr/>
                    <a:lstStyle/>
                    <a:p>
                      <a:r>
                        <a:rPr lang="en-GB" sz="1100" dirty="0"/>
                        <a:t>2.0</a:t>
                      </a:r>
                    </a:p>
                  </a:txBody>
                  <a:tcPr/>
                </a:tc>
                <a:extLst>
                  <a:ext uri="{0D108BD9-81ED-4DB2-BD59-A6C34878D82A}">
                    <a16:rowId xmlns:a16="http://schemas.microsoft.com/office/drawing/2014/main" val="10005"/>
                  </a:ext>
                </a:extLst>
              </a:tr>
              <a:tr h="370840">
                <a:tc>
                  <a:txBody>
                    <a:bodyPr/>
                    <a:lstStyle/>
                    <a:p>
                      <a:r>
                        <a:rPr lang="en-GB" sz="1100" dirty="0"/>
                        <a:t>6</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30</a:t>
                      </a:r>
                    </a:p>
                  </a:txBody>
                  <a:tcPr/>
                </a:tc>
                <a:tc>
                  <a:txBody>
                    <a:bodyPr/>
                    <a:lstStyle/>
                    <a:p>
                      <a:r>
                        <a:rPr lang="en-GB" sz="1100" dirty="0"/>
                        <a:t>0</a:t>
                      </a:r>
                    </a:p>
                  </a:txBody>
                  <a:tcPr/>
                </a:tc>
                <a:tc>
                  <a:txBody>
                    <a:bodyPr/>
                    <a:lstStyle/>
                    <a:p>
                      <a:r>
                        <a:rPr lang="en-GB" sz="1100" dirty="0"/>
                        <a:t>1.7</a:t>
                      </a:r>
                    </a:p>
                  </a:txBody>
                  <a:tcPr/>
                </a:tc>
                <a:extLst>
                  <a:ext uri="{0D108BD9-81ED-4DB2-BD59-A6C34878D82A}">
                    <a16:rowId xmlns:a16="http://schemas.microsoft.com/office/drawing/2014/main" val="10006"/>
                  </a:ext>
                </a:extLst>
              </a:tr>
              <a:tr h="370840">
                <a:tc>
                  <a:txBody>
                    <a:bodyPr/>
                    <a:lstStyle/>
                    <a:p>
                      <a:r>
                        <a:rPr lang="en-GB" sz="1100" dirty="0"/>
                        <a:t>7</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29</a:t>
                      </a:r>
                    </a:p>
                  </a:txBody>
                  <a:tcPr/>
                </a:tc>
                <a:tc>
                  <a:txBody>
                    <a:bodyPr/>
                    <a:lstStyle/>
                    <a:p>
                      <a:r>
                        <a:rPr lang="en-GB" sz="1100" dirty="0"/>
                        <a:t>0</a:t>
                      </a:r>
                    </a:p>
                  </a:txBody>
                  <a:tcPr/>
                </a:tc>
                <a:tc>
                  <a:txBody>
                    <a:bodyPr/>
                    <a:lstStyle/>
                    <a:p>
                      <a:r>
                        <a:rPr lang="en-GB" sz="1100" dirty="0"/>
                        <a:t>1.4</a:t>
                      </a:r>
                    </a:p>
                  </a:txBody>
                  <a:tcPr/>
                </a:tc>
                <a:extLst>
                  <a:ext uri="{0D108BD9-81ED-4DB2-BD59-A6C34878D82A}">
                    <a16:rowId xmlns:a16="http://schemas.microsoft.com/office/drawing/2014/main" val="10007"/>
                  </a:ext>
                </a:extLst>
              </a:tr>
              <a:tr h="370840">
                <a:tc>
                  <a:txBody>
                    <a:bodyPr/>
                    <a:lstStyle/>
                    <a:p>
                      <a:r>
                        <a:rPr lang="en-GB" sz="1100" dirty="0"/>
                        <a:t>8</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25</a:t>
                      </a:r>
                    </a:p>
                  </a:txBody>
                  <a:tcPr/>
                </a:tc>
                <a:tc>
                  <a:txBody>
                    <a:bodyPr/>
                    <a:lstStyle/>
                    <a:p>
                      <a:r>
                        <a:rPr lang="en-GB" sz="1100" dirty="0"/>
                        <a:t>0</a:t>
                      </a:r>
                    </a:p>
                  </a:txBody>
                  <a:tcPr/>
                </a:tc>
                <a:tc>
                  <a:txBody>
                    <a:bodyPr/>
                    <a:lstStyle/>
                    <a:p>
                      <a:r>
                        <a:rPr lang="en-GB" sz="1100" dirty="0"/>
                        <a:t>1.3</a:t>
                      </a:r>
                    </a:p>
                  </a:txBody>
                  <a:tcPr/>
                </a:tc>
                <a:extLst>
                  <a:ext uri="{0D108BD9-81ED-4DB2-BD59-A6C34878D82A}">
                    <a16:rowId xmlns:a16="http://schemas.microsoft.com/office/drawing/2014/main" val="10008"/>
                  </a:ext>
                </a:extLst>
              </a:tr>
              <a:tr h="370840">
                <a:tc>
                  <a:txBody>
                    <a:bodyPr/>
                    <a:lstStyle/>
                    <a:p>
                      <a:r>
                        <a:rPr lang="en-GB" sz="1100" dirty="0"/>
                        <a:t>9</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22</a:t>
                      </a:r>
                    </a:p>
                  </a:txBody>
                  <a:tcPr/>
                </a:tc>
                <a:tc>
                  <a:txBody>
                    <a:bodyPr/>
                    <a:lstStyle/>
                    <a:p>
                      <a:r>
                        <a:rPr lang="en-GB" sz="1100" dirty="0"/>
                        <a:t>0</a:t>
                      </a:r>
                    </a:p>
                  </a:txBody>
                  <a:tcPr/>
                </a:tc>
                <a:tc>
                  <a:txBody>
                    <a:bodyPr/>
                    <a:lstStyle/>
                    <a:p>
                      <a:r>
                        <a:rPr lang="en-GB" sz="1100" dirty="0"/>
                        <a:t>1.1</a:t>
                      </a:r>
                    </a:p>
                  </a:txBody>
                  <a:tcPr/>
                </a:tc>
                <a:extLst>
                  <a:ext uri="{0D108BD9-81ED-4DB2-BD59-A6C34878D82A}">
                    <a16:rowId xmlns:a16="http://schemas.microsoft.com/office/drawing/2014/main" val="10009"/>
                  </a:ext>
                </a:extLst>
              </a:tr>
              <a:tr h="370840">
                <a:tc>
                  <a:txBody>
                    <a:bodyPr/>
                    <a:lstStyle/>
                    <a:p>
                      <a:r>
                        <a:rPr lang="en-GB" sz="1100" dirty="0"/>
                        <a:t>10</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20</a:t>
                      </a:r>
                    </a:p>
                  </a:txBody>
                  <a:tcPr/>
                </a:tc>
                <a:tc>
                  <a:txBody>
                    <a:bodyPr/>
                    <a:lstStyle/>
                    <a:p>
                      <a:r>
                        <a:rPr lang="en-GB" sz="1100" dirty="0"/>
                        <a:t>0</a:t>
                      </a:r>
                    </a:p>
                  </a:txBody>
                  <a:tcPr/>
                </a:tc>
                <a:tc>
                  <a:txBody>
                    <a:bodyPr/>
                    <a:lstStyle/>
                    <a:p>
                      <a:r>
                        <a:rPr lang="en-GB" sz="1100" dirty="0"/>
                        <a:t>1.0</a:t>
                      </a:r>
                    </a:p>
                  </a:txBody>
                  <a:tcPr/>
                </a:tc>
                <a:extLst>
                  <a:ext uri="{0D108BD9-81ED-4DB2-BD59-A6C34878D82A}">
                    <a16:rowId xmlns:a16="http://schemas.microsoft.com/office/drawing/2014/main" val="10010"/>
                  </a:ext>
                </a:extLst>
              </a:tr>
            </a:tbl>
          </a:graphicData>
        </a:graphic>
      </p:graphicFrame>
      <p:cxnSp>
        <p:nvCxnSpPr>
          <p:cNvPr id="106" name="Straight Connector 105"/>
          <p:cNvCxnSpPr/>
          <p:nvPr/>
        </p:nvCxnSpPr>
        <p:spPr>
          <a:xfrm>
            <a:off x="5294666" y="3751127"/>
            <a:ext cx="2895600" cy="3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226024" y="4011187"/>
            <a:ext cx="2895600" cy="3514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Picture 2" descr="C:\Users\awilli11\AppData\Local\Microsoft\Windows\Temporary Internet Files\Content.IE5\JAW686V3\misc-bag-generic-blu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888552">
            <a:off x="6522139" y="2170867"/>
            <a:ext cx="787212" cy="11104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5878478" y="3510147"/>
            <a:ext cx="2155906" cy="2268305"/>
            <a:chOff x="5878478" y="3510147"/>
            <a:chExt cx="2155906" cy="2268305"/>
          </a:xfrm>
        </p:grpSpPr>
        <p:pic>
          <p:nvPicPr>
            <p:cNvPr id="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2820"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6739" y="407003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4301"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8427" y="4069370"/>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6743"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7787"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9268"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139" y="408601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4940" y="379052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466" y="408149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6342" y="379557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3459" y="37862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9319" y="356365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4579" y="381222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003" y="379557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3567" y="351170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5218" y="35128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218"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5869"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1811" y="3532446"/>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3462"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2462" y="351014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4113" y="35112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2733"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4828" y="379725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6479" y="379839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5099" y="382068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8478" y="381336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7098" y="38356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4894" y="408149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972"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578"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497"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3978"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4939"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42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4291"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383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828"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309"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434"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353"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4834"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5795"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727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147"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4068"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6" descr="C:\Users\awilli11\AppData\Local\Microsoft\Windows\Temporary Internet Files\Content.IE5\18QFHTBO\220px-CeramicMagentaBal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68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9422" y="437221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7" descr="C:\Users\awilli11\AppData\Local\Microsoft\Windows\Temporary Internet Files\Content.IE5\87NH8MDF\preview_rednose_a[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1699" y="4372277"/>
              <a:ext cx="169285" cy="184417"/>
            </a:xfrm>
            <a:prstGeom prst="rect">
              <a:avLst/>
            </a:prstGeom>
            <a:noFill/>
            <a:extLst>
              <a:ext uri="{909E8E84-426E-40DD-AFC4-6F175D3DCCD1}">
                <a14:hiddenFill xmlns:a14="http://schemas.microsoft.com/office/drawing/2010/main">
                  <a:solidFill>
                    <a:srgbClr val="FFFFFF"/>
                  </a:solidFill>
                </a14:hiddenFill>
              </a:ext>
            </a:extLst>
          </p:spPr>
        </p:pic>
      </p:grpSp>
      <p:pic>
        <p:nvPicPr>
          <p:cNvPr id="76802" name="Picture 2" descr="C:\Users\awilli11\AppData\Local\Microsoft\Windows\Temporary Internet Files\Content.IE5\BRQJS44C\cognitive-thinking[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6231" y="990600"/>
            <a:ext cx="1608468" cy="804234"/>
          </a:xfrm>
          <a:prstGeom prst="rect">
            <a:avLst/>
          </a:prstGeom>
          <a:noFill/>
          <a:extLst>
            <a:ext uri="{909E8E84-426E-40DD-AFC4-6F175D3DCCD1}">
              <a14:hiddenFill xmlns:a14="http://schemas.microsoft.com/office/drawing/2010/main">
                <a:solidFill>
                  <a:srgbClr val="FFFFFF"/>
                </a:solidFill>
              </a14:hiddenFill>
            </a:ext>
          </a:extLst>
        </p:spPr>
      </p:pic>
      <p:pic>
        <p:nvPicPr>
          <p:cNvPr id="76805" name="Picture 5" descr="C:\Users\awilli11\AppData\Local\Microsoft\Windows\Temporary Internet Files\Content.IE5\JAW686V3\bigstock-insight-green-road-sign-5032564[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9255" y="1061428"/>
            <a:ext cx="1104941" cy="73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80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Cumulative Response</a:t>
            </a: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812700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9912" y="5791200"/>
            <a:ext cx="5583580" cy="646331"/>
          </a:xfrm>
          <a:prstGeom prst="rect">
            <a:avLst/>
          </a:prstGeom>
          <a:noFill/>
        </p:spPr>
        <p:txBody>
          <a:bodyPr wrap="none" rtlCol="0">
            <a:spAutoFit/>
          </a:bodyPr>
          <a:lstStyle/>
          <a:p>
            <a:r>
              <a:rPr lang="en-GB" dirty="0"/>
              <a:t>Model performance 65% response at a depth of 30%</a:t>
            </a:r>
          </a:p>
          <a:p>
            <a:r>
              <a:rPr lang="en-GB" dirty="0"/>
              <a:t>Or 80% response at depth of 20%</a:t>
            </a:r>
          </a:p>
        </p:txBody>
      </p:sp>
    </p:spTree>
    <p:extLst>
      <p:ext uri="{BB962C8B-B14F-4D97-AF65-F5344CB8AC3E}">
        <p14:creationId xmlns:p14="http://schemas.microsoft.com/office/powerpoint/2010/main" val="189954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Cumulative Lift</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562100"/>
            <a:ext cx="66008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5653888"/>
            <a:ext cx="7314823" cy="646331"/>
          </a:xfrm>
          <a:prstGeom prst="rect">
            <a:avLst/>
          </a:prstGeom>
          <a:noFill/>
        </p:spPr>
        <p:txBody>
          <a:bodyPr wrap="none" rtlCol="0">
            <a:spAutoFit/>
          </a:bodyPr>
          <a:lstStyle/>
          <a:p>
            <a:r>
              <a:rPr lang="en-GB" dirty="0"/>
              <a:t>Alternatively model performance is </a:t>
            </a:r>
            <a:r>
              <a:rPr lang="en-GB" dirty="0" err="1"/>
              <a:t>approx</a:t>
            </a:r>
            <a:r>
              <a:rPr lang="en-GB" dirty="0"/>
              <a:t> 3 times better than random</a:t>
            </a:r>
          </a:p>
          <a:p>
            <a:r>
              <a:rPr lang="en-GB" dirty="0"/>
              <a:t>At depth of 30%, or 4 times better than random at 20%</a:t>
            </a:r>
          </a:p>
        </p:txBody>
      </p:sp>
    </p:spTree>
    <p:extLst>
      <p:ext uri="{BB962C8B-B14F-4D97-AF65-F5344CB8AC3E}">
        <p14:creationId xmlns:p14="http://schemas.microsoft.com/office/powerpoint/2010/main" val="35492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Rectangle 3"/>
          <p:cNvSpPr>
            <a:spLocks noGrp="1" noChangeArrowheads="1"/>
          </p:cNvSpPr>
          <p:nvPr>
            <p:ph idx="1"/>
          </p:nvPr>
        </p:nvSpPr>
        <p:spPr>
          <a:xfrm>
            <a:off x="152400" y="914400"/>
            <a:ext cx="8763000" cy="4648200"/>
          </a:xfrm>
        </p:spPr>
        <p:txBody>
          <a:bodyPr>
            <a:noAutofit/>
          </a:bodyPr>
          <a:lstStyle/>
          <a:p>
            <a:pPr marL="365760" indent="-256032" fontAlgn="auto">
              <a:lnSpc>
                <a:spcPct val="80000"/>
              </a:lnSpc>
              <a:spcAft>
                <a:spcPts val="0"/>
              </a:spcAft>
              <a:buFont typeface="Wingdings" pitchFamily="2" charset="2"/>
              <a:buChar char="Ø"/>
              <a:defRPr/>
            </a:pPr>
            <a:endParaRPr lang="en-GB" sz="2800" dirty="0">
              <a:latin typeface="Arial" charset="0"/>
            </a:endParaRPr>
          </a:p>
          <a:p>
            <a:pPr marL="109728" indent="0" fontAlgn="auto">
              <a:lnSpc>
                <a:spcPct val="80000"/>
              </a:lnSpc>
              <a:spcAft>
                <a:spcPts val="0"/>
              </a:spcAft>
              <a:buNone/>
              <a:defRPr/>
            </a:pPr>
            <a:endParaRPr lang="en-GB" sz="2800" dirty="0">
              <a:latin typeface="Arial" charset="0"/>
            </a:endParaRPr>
          </a:p>
          <a:p>
            <a:pPr marL="365760" indent="-256032" fontAlgn="auto">
              <a:lnSpc>
                <a:spcPct val="80000"/>
              </a:lnSpc>
              <a:spcAft>
                <a:spcPts val="0"/>
              </a:spcAft>
              <a:buFont typeface="Wingdings" pitchFamily="2" charset="2"/>
              <a:buChar char="Ø"/>
              <a:defRPr/>
            </a:pPr>
            <a:r>
              <a:rPr lang="en-GB" sz="2800" dirty="0">
                <a:latin typeface="Arial" charset="0"/>
              </a:rPr>
              <a:t>To be able explain what is meant by a lift chart.</a:t>
            </a:r>
          </a:p>
          <a:p>
            <a:pPr marL="109728" indent="0" fontAlgn="auto">
              <a:lnSpc>
                <a:spcPct val="80000"/>
              </a:lnSpc>
              <a:spcAft>
                <a:spcPts val="0"/>
              </a:spcAft>
              <a:buNone/>
              <a:defRPr/>
            </a:pPr>
            <a:endParaRPr lang="en-GB" sz="2800" dirty="0">
              <a:solidFill>
                <a:srgbClr val="FF0000"/>
              </a:solidFill>
              <a:latin typeface="Arial" charset="0"/>
            </a:endParaRPr>
          </a:p>
          <a:p>
            <a:pPr marL="365760" indent="-256032" fontAlgn="auto">
              <a:lnSpc>
                <a:spcPct val="80000"/>
              </a:lnSpc>
              <a:spcAft>
                <a:spcPts val="0"/>
              </a:spcAft>
              <a:buFont typeface="Wingdings" pitchFamily="2" charset="2"/>
              <a:buChar char="Ø"/>
              <a:defRPr/>
            </a:pPr>
            <a:r>
              <a:rPr lang="en-GB" sz="2800" dirty="0">
                <a:latin typeface="Arial" pitchFamily="34" charset="0"/>
                <a:cs typeface="Arial" pitchFamily="34" charset="0"/>
              </a:rPr>
              <a:t>To explain a response chart</a:t>
            </a:r>
          </a:p>
          <a:p>
            <a:pPr marL="109728" indent="0" fontAlgn="auto">
              <a:lnSpc>
                <a:spcPct val="80000"/>
              </a:lnSpc>
              <a:spcAft>
                <a:spcPts val="0"/>
              </a:spcAft>
              <a:buFont typeface="Wingdings 3"/>
              <a:buNone/>
              <a:defRPr/>
            </a:pPr>
            <a:endParaRPr lang="en-GB" sz="2800" dirty="0"/>
          </a:p>
          <a:p>
            <a:pPr marL="365760" indent="-256032" fontAlgn="auto">
              <a:lnSpc>
                <a:spcPct val="80000"/>
              </a:lnSpc>
              <a:spcAft>
                <a:spcPts val="0"/>
              </a:spcAft>
              <a:buFont typeface="Wingdings" pitchFamily="2" charset="2"/>
              <a:buChar char="Ø"/>
              <a:defRPr/>
            </a:pPr>
            <a:r>
              <a:rPr lang="en-GB" sz="2800" dirty="0">
                <a:latin typeface="Arial" pitchFamily="34" charset="0"/>
                <a:cs typeface="Arial" pitchFamily="34" charset="0"/>
              </a:rPr>
              <a:t>To be able to explain confusion matrices.</a:t>
            </a:r>
            <a:endParaRPr lang="en-GB" sz="2800" dirty="0"/>
          </a:p>
          <a:p>
            <a:pPr>
              <a:lnSpc>
                <a:spcPct val="80000"/>
              </a:lnSpc>
              <a:buFont typeface="Monotype Sorts" pitchFamily="2" charset="2"/>
              <a:buNone/>
            </a:pPr>
            <a:endParaRPr lang="en-GB" sz="2800" dirty="0"/>
          </a:p>
          <a:p>
            <a:pPr>
              <a:lnSpc>
                <a:spcPct val="80000"/>
              </a:lnSpc>
              <a:buFont typeface="Wingdings" pitchFamily="2" charset="2"/>
              <a:buChar char="Ø"/>
            </a:pPr>
            <a:r>
              <a:rPr lang="en-GB" sz="2800" dirty="0">
                <a:latin typeface="Arial" pitchFamily="34" charset="0"/>
                <a:cs typeface="Arial" pitchFamily="34" charset="0"/>
              </a:rPr>
              <a:t>To be able to assess Captured Response curve / Gains Chart</a:t>
            </a:r>
          </a:p>
          <a:p>
            <a:pPr>
              <a:lnSpc>
                <a:spcPct val="80000"/>
              </a:lnSpc>
              <a:buFont typeface="Wingdings" pitchFamily="2" charset="2"/>
              <a:buChar char="Ø"/>
            </a:pPr>
            <a:endParaRPr lang="en-GB" sz="2800" dirty="0">
              <a:latin typeface="Arial" pitchFamily="34" charset="0"/>
              <a:cs typeface="Arial" pitchFamily="34" charset="0"/>
            </a:endParaRPr>
          </a:p>
          <a:p>
            <a:pPr>
              <a:lnSpc>
                <a:spcPct val="80000"/>
              </a:lnSpc>
              <a:buFont typeface="Wingdings" pitchFamily="2" charset="2"/>
              <a:buChar char="Ø"/>
            </a:pPr>
            <a:r>
              <a:rPr lang="en-GB" sz="2800" dirty="0">
                <a:latin typeface="Arial" pitchFamily="34" charset="0"/>
                <a:cs typeface="Arial" pitchFamily="34" charset="0"/>
              </a:rPr>
              <a:t>To be able to select Champion model.</a:t>
            </a:r>
          </a:p>
          <a:p>
            <a:pPr marL="109728" indent="0" fontAlgn="auto">
              <a:lnSpc>
                <a:spcPct val="80000"/>
              </a:lnSpc>
              <a:spcAft>
                <a:spcPts val="0"/>
              </a:spcAft>
              <a:buFont typeface="Wingdings 3"/>
              <a:buNone/>
              <a:defRPr/>
            </a:pPr>
            <a:endParaRPr lang="en-GB" sz="2800" dirty="0">
              <a:latin typeface="Arial" pitchFamily="34" charset="0"/>
              <a:cs typeface="Arial" pitchFamily="34" charset="0"/>
            </a:endParaRPr>
          </a:p>
          <a:p>
            <a:pPr marL="109728" indent="0" fontAlgn="auto">
              <a:lnSpc>
                <a:spcPct val="90000"/>
              </a:lnSpc>
              <a:spcAft>
                <a:spcPts val="0"/>
              </a:spcAft>
              <a:buFont typeface="Wingdings 3"/>
              <a:buNone/>
              <a:defRPr/>
            </a:pPr>
            <a:endParaRPr lang="en-GB" sz="3000" dirty="0">
              <a:latin typeface="Arial" charset="0"/>
            </a:endParaRPr>
          </a:p>
          <a:p>
            <a:pPr marL="109728" indent="0" fontAlgn="auto">
              <a:lnSpc>
                <a:spcPct val="80000"/>
              </a:lnSpc>
              <a:spcAft>
                <a:spcPts val="0"/>
              </a:spcAft>
              <a:buNone/>
              <a:defRPr/>
            </a:pPr>
            <a:endParaRPr lang="en-US" sz="3000" dirty="0">
              <a:solidFill>
                <a:srgbClr val="FF0000"/>
              </a:solidFill>
              <a:latin typeface="Arial" charset="0"/>
            </a:endParaRPr>
          </a:p>
          <a:p>
            <a:pPr marL="365760" indent="-256032" fontAlgn="auto">
              <a:lnSpc>
                <a:spcPct val="90000"/>
              </a:lnSpc>
              <a:spcAft>
                <a:spcPts val="0"/>
              </a:spcAft>
              <a:buFont typeface="Wingdings 3"/>
              <a:buChar char=""/>
              <a:defRPr/>
            </a:pPr>
            <a:endParaRPr lang="en-US" sz="2800" dirty="0">
              <a:latin typeface="Arial" charset="0"/>
            </a:endParaRPr>
          </a:p>
          <a:p>
            <a:pPr marL="365760" indent="-256032" fontAlgn="auto">
              <a:lnSpc>
                <a:spcPct val="90000"/>
              </a:lnSpc>
              <a:spcAft>
                <a:spcPts val="0"/>
              </a:spcAft>
              <a:buFont typeface="Wingdings 3"/>
              <a:buNone/>
              <a:defRPr/>
            </a:pPr>
            <a:endParaRPr lang="en-US" sz="2800" dirty="0">
              <a:latin typeface="Arial" charset="0"/>
            </a:endParaRPr>
          </a:p>
          <a:p>
            <a:pPr marL="109728" indent="0" fontAlgn="auto">
              <a:lnSpc>
                <a:spcPct val="90000"/>
              </a:lnSpc>
              <a:spcAft>
                <a:spcPts val="0"/>
              </a:spcAft>
              <a:buFont typeface="Wingdings 3"/>
              <a:buNone/>
              <a:defRPr/>
            </a:pPr>
            <a:endParaRPr lang="en-GB" sz="2800" dirty="0">
              <a:latin typeface="Arial" pitchFamily="34" charset="0"/>
              <a:cs typeface="Arial" pitchFamily="34" charset="0"/>
            </a:endParaRPr>
          </a:p>
        </p:txBody>
      </p:sp>
      <p:sp>
        <p:nvSpPr>
          <p:cNvPr id="22531"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2137E99-D8E6-4AF4-875D-7E6A170224CF}" type="datetime1">
              <a:rPr lang="en-US" smtClean="0"/>
              <a:pPr eaLnBrk="1" hangingPunct="1"/>
              <a:t>12/3/2020</a:t>
            </a:fld>
            <a:endParaRPr lang="en-US" dirty="0"/>
          </a:p>
        </p:txBody>
      </p:sp>
      <p:sp>
        <p:nvSpPr>
          <p:cNvPr id="2253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t>Written by J Bacon A Williams</a:t>
            </a:r>
          </a:p>
        </p:txBody>
      </p:sp>
      <p:sp>
        <p:nvSpPr>
          <p:cNvPr id="2253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8D7D341-5800-4B4E-8D64-A8338FAF98F4}" type="slidenum">
              <a:rPr lang="en-US"/>
              <a:pPr eaLnBrk="1" hangingPunct="1"/>
              <a:t>2</a:t>
            </a:fld>
            <a:endParaRPr lang="en-US"/>
          </a:p>
        </p:txBody>
      </p:sp>
      <p:sp>
        <p:nvSpPr>
          <p:cNvPr id="423938" name="Rectangle 2"/>
          <p:cNvSpPr>
            <a:spLocks noGrp="1" noChangeArrowheads="1"/>
          </p:cNvSpPr>
          <p:nvPr>
            <p:ph type="title"/>
          </p:nvPr>
        </p:nvSpPr>
        <p:spPr>
          <a:xfrm>
            <a:off x="76200" y="32358"/>
            <a:ext cx="8686800" cy="1034442"/>
          </a:xfrm>
        </p:spPr>
        <p:txBody>
          <a:bodyPr>
            <a:noAutofit/>
          </a:bodyPr>
          <a:lstStyle/>
          <a:p>
            <a:pPr fontAlgn="auto">
              <a:spcAft>
                <a:spcPts val="0"/>
              </a:spcAft>
              <a:defRPr/>
            </a:pPr>
            <a:r>
              <a:rPr lang="en-GB" sz="3600" dirty="0">
                <a:effectLst/>
                <a:latin typeface="Arial" pitchFamily="34" charset="0"/>
                <a:cs typeface="Arial" pitchFamily="34" charset="0"/>
              </a:rPr>
              <a:t>Lecture  Learning Objectives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Non-Cumulative Response</a:t>
            </a:r>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6566"/>
            <a:ext cx="811804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3657600" y="2286000"/>
            <a:ext cx="1676400" cy="1752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6" name="TextBox 5"/>
          <p:cNvSpPr txBox="1"/>
          <p:nvPr/>
        </p:nvSpPr>
        <p:spPr>
          <a:xfrm>
            <a:off x="5920041" y="1545503"/>
            <a:ext cx="3223959" cy="923330"/>
          </a:xfrm>
          <a:prstGeom prst="rect">
            <a:avLst/>
          </a:prstGeom>
          <a:noFill/>
        </p:spPr>
        <p:txBody>
          <a:bodyPr wrap="none" rtlCol="0">
            <a:spAutoFit/>
          </a:bodyPr>
          <a:lstStyle/>
          <a:p>
            <a:r>
              <a:rPr lang="en-GB" dirty="0"/>
              <a:t>Model Scope 30% depth, the </a:t>
            </a:r>
          </a:p>
          <a:p>
            <a:r>
              <a:rPr lang="en-GB" dirty="0"/>
              <a:t>point at which the model is no</a:t>
            </a:r>
          </a:p>
          <a:p>
            <a:r>
              <a:rPr lang="en-GB" dirty="0"/>
              <a:t> longer predictive</a:t>
            </a:r>
          </a:p>
        </p:txBody>
      </p:sp>
    </p:spTree>
    <p:extLst>
      <p:ext uri="{BB962C8B-B14F-4D97-AF65-F5344CB8AC3E}">
        <p14:creationId xmlns:p14="http://schemas.microsoft.com/office/powerpoint/2010/main" val="221636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t>First model is </a:t>
            </a:r>
            <a:r>
              <a:rPr lang="en-GB" dirty="0" err="1"/>
              <a:t>unrelieable</a:t>
            </a:r>
            <a:r>
              <a:rPr lang="en-GB" dirty="0"/>
              <a:t>, cumulative lift curve never rises above the base line</a:t>
            </a:r>
          </a:p>
          <a:p>
            <a:r>
              <a:rPr lang="en-GB" dirty="0"/>
              <a:t>The model has zero scope, even though for samples 6-7 the model has correctly identified the target class.  This is symptomatic of an unreliable model</a:t>
            </a:r>
          </a:p>
          <a:p>
            <a:r>
              <a:rPr lang="en-GB" dirty="0"/>
              <a:t>Second model has good performance, close to the theoretical maximum, better than the baseline.</a:t>
            </a:r>
          </a:p>
          <a:p>
            <a:r>
              <a:rPr lang="en-GB" dirty="0"/>
              <a:t>The second model can be used </a:t>
            </a:r>
            <a:r>
              <a:rPr lang="en-GB" dirty="0" err="1"/>
              <a:t>upto</a:t>
            </a:r>
            <a:r>
              <a:rPr lang="en-GB" dirty="0"/>
              <a:t> a depth of 30% and it still predictive. If you had a test set of 1000 observations you would chose the first 300 observations.</a:t>
            </a:r>
          </a:p>
          <a:p>
            <a:endParaRPr lang="en-GB" dirty="0"/>
          </a:p>
        </p:txBody>
      </p:sp>
      <p:sp>
        <p:nvSpPr>
          <p:cNvPr id="3" name="Title 2"/>
          <p:cNvSpPr>
            <a:spLocks noGrp="1"/>
          </p:cNvSpPr>
          <p:nvPr>
            <p:ph type="title"/>
          </p:nvPr>
        </p:nvSpPr>
        <p:spPr/>
        <p:txBody>
          <a:bodyPr/>
          <a:lstStyle/>
          <a:p>
            <a:r>
              <a:rPr lang="en-GB" dirty="0"/>
              <a:t>Comments</a:t>
            </a:r>
          </a:p>
        </p:txBody>
      </p:sp>
    </p:spTree>
    <p:extLst>
      <p:ext uri="{BB962C8B-B14F-4D97-AF65-F5344CB8AC3E}">
        <p14:creationId xmlns:p14="http://schemas.microsoft.com/office/powerpoint/2010/main" val="15110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GB" dirty="0"/>
              <a:t>When choosing a model you want a reliable lift curve, steady decrease down to the baseline at 100% depth.  </a:t>
            </a:r>
          </a:p>
          <a:p>
            <a:r>
              <a:rPr lang="en-GB" dirty="0"/>
              <a:t>No spikes and above the baseline, no rise and fall below the baseline</a:t>
            </a:r>
          </a:p>
          <a:p>
            <a:r>
              <a:rPr lang="en-GB" dirty="0"/>
              <a:t>Pick the one with the highest lift value and the most scope.</a:t>
            </a:r>
          </a:p>
          <a:p>
            <a:r>
              <a:rPr lang="en-GB" dirty="0"/>
              <a:t>Avoid using lift values at less than a depth of 10%, that will be a small number of observations.   You may have to increase the size of your test set!  for your chosen model to be predictive, if you are required to pick a specific number of observations.  </a:t>
            </a:r>
            <a:r>
              <a:rPr lang="en-GB" dirty="0" err="1"/>
              <a:t>ie</a:t>
            </a:r>
            <a:r>
              <a:rPr lang="en-GB" dirty="0"/>
              <a:t> if require 600 prospects, double the size of the test set or increase the pool of observations</a:t>
            </a:r>
          </a:p>
          <a:p>
            <a:endParaRPr lang="en-GB" dirty="0"/>
          </a:p>
          <a:p>
            <a:endParaRPr lang="en-GB" dirty="0"/>
          </a:p>
        </p:txBody>
      </p:sp>
      <p:sp>
        <p:nvSpPr>
          <p:cNvPr id="3" name="Title 2"/>
          <p:cNvSpPr>
            <a:spLocks noGrp="1"/>
          </p:cNvSpPr>
          <p:nvPr>
            <p:ph type="title"/>
          </p:nvPr>
        </p:nvSpPr>
        <p:spPr/>
        <p:txBody>
          <a:bodyPr/>
          <a:lstStyle/>
          <a:p>
            <a:r>
              <a:rPr lang="en-GB" dirty="0"/>
              <a:t>General Points</a:t>
            </a:r>
          </a:p>
        </p:txBody>
      </p:sp>
    </p:spTree>
    <p:extLst>
      <p:ext uri="{BB962C8B-B14F-4D97-AF65-F5344CB8AC3E}">
        <p14:creationId xmlns:p14="http://schemas.microsoft.com/office/powerpoint/2010/main" val="3129656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t>Always make comparisons with the baseline model and best possible model.</a:t>
            </a:r>
          </a:p>
          <a:p>
            <a:r>
              <a:rPr lang="en-GB" dirty="0"/>
              <a:t>Calculate the baseline and the maximum theoretical attained lift value.</a:t>
            </a:r>
          </a:p>
          <a:p>
            <a:r>
              <a:rPr lang="en-GB" dirty="0"/>
              <a:t>Any model better than the baseline is useful !</a:t>
            </a:r>
          </a:p>
          <a:p>
            <a:r>
              <a:rPr lang="en-GB" dirty="0"/>
              <a:t>Some models are more useful than others !</a:t>
            </a:r>
          </a:p>
          <a:p>
            <a:r>
              <a:rPr lang="en-GB" dirty="0"/>
              <a:t>Any model worse than the baseline is worthless</a:t>
            </a:r>
          </a:p>
          <a:p>
            <a:r>
              <a:rPr lang="en-GB" dirty="0"/>
              <a:t>With lift charts the “cream floats to the top” observations which are ranked lower down in list are less likely to be of interest.</a:t>
            </a:r>
          </a:p>
          <a:p>
            <a:r>
              <a:rPr lang="en-GB" dirty="0"/>
              <a:t>Lift / Response charts allow you to filter the test set for the most likely candidates.</a:t>
            </a:r>
          </a:p>
        </p:txBody>
      </p:sp>
      <p:sp>
        <p:nvSpPr>
          <p:cNvPr id="3" name="Title 2"/>
          <p:cNvSpPr>
            <a:spLocks noGrp="1"/>
          </p:cNvSpPr>
          <p:nvPr>
            <p:ph type="title"/>
          </p:nvPr>
        </p:nvSpPr>
        <p:spPr/>
        <p:txBody>
          <a:bodyPr/>
          <a:lstStyle/>
          <a:p>
            <a:r>
              <a:rPr lang="en-GB" dirty="0"/>
              <a:t>Conclusions</a:t>
            </a:r>
          </a:p>
        </p:txBody>
      </p:sp>
    </p:spTree>
    <p:extLst>
      <p:ext uri="{BB962C8B-B14F-4D97-AF65-F5344CB8AC3E}">
        <p14:creationId xmlns:p14="http://schemas.microsoft.com/office/powerpoint/2010/main" val="2406492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GB" dirty="0"/>
          </a:p>
          <a:p>
            <a:r>
              <a:rPr lang="en-GB" dirty="0"/>
              <a:t>Lift / response charts give provide a picture of mode performance for a certain depth % test set</a:t>
            </a:r>
          </a:p>
          <a:p>
            <a:r>
              <a:rPr lang="en-GB" dirty="0"/>
              <a:t>Confusion Matrices or diagnostic charts or sometimes called classification charts provide a measure for screening for the </a:t>
            </a:r>
            <a:r>
              <a:rPr lang="en-GB" dirty="0">
                <a:solidFill>
                  <a:schemeClr val="accent2"/>
                </a:solidFill>
              </a:rPr>
              <a:t>whole of the validation set</a:t>
            </a:r>
            <a:r>
              <a:rPr lang="en-GB" dirty="0"/>
              <a:t>.</a:t>
            </a:r>
          </a:p>
          <a:p>
            <a:r>
              <a:rPr lang="en-GB" dirty="0"/>
              <a:t>Both charts are usually considered together when selecting the champion model</a:t>
            </a:r>
          </a:p>
          <a:p>
            <a:r>
              <a:rPr lang="en-GB" dirty="0"/>
              <a:t>Confusion Matrices allow you to focus on the accuracy and different types of error in your model</a:t>
            </a:r>
          </a:p>
          <a:p>
            <a:endParaRPr lang="en-GB" dirty="0"/>
          </a:p>
        </p:txBody>
      </p:sp>
      <p:sp>
        <p:nvSpPr>
          <p:cNvPr id="3" name="Title 2"/>
          <p:cNvSpPr>
            <a:spLocks noGrp="1"/>
          </p:cNvSpPr>
          <p:nvPr>
            <p:ph type="title"/>
          </p:nvPr>
        </p:nvSpPr>
        <p:spPr/>
        <p:txBody>
          <a:bodyPr/>
          <a:lstStyle/>
          <a:p>
            <a:r>
              <a:rPr lang="en-GB" dirty="0"/>
              <a:t>Confusion Matrices</a:t>
            </a:r>
          </a:p>
        </p:txBody>
      </p:sp>
    </p:spTree>
    <p:extLst>
      <p:ext uri="{BB962C8B-B14F-4D97-AF65-F5344CB8AC3E}">
        <p14:creationId xmlns:p14="http://schemas.microsoft.com/office/powerpoint/2010/main" val="3805224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GB" dirty="0"/>
          </a:p>
          <a:p>
            <a:r>
              <a:rPr lang="en-GB" dirty="0"/>
              <a:t>Event =1</a:t>
            </a:r>
          </a:p>
          <a:p>
            <a:r>
              <a:rPr lang="en-GB" dirty="0" err="1"/>
              <a:t>NonEvent</a:t>
            </a:r>
            <a:r>
              <a:rPr lang="en-GB" dirty="0"/>
              <a:t> =0</a:t>
            </a:r>
          </a:p>
          <a:p>
            <a:r>
              <a:rPr lang="en-GB" dirty="0"/>
              <a:t>True Negatives – number of correct 0s</a:t>
            </a:r>
          </a:p>
          <a:p>
            <a:r>
              <a:rPr lang="en-GB" dirty="0"/>
              <a:t>True </a:t>
            </a:r>
            <a:r>
              <a:rPr lang="en-GB" dirty="0" err="1"/>
              <a:t>Positivies</a:t>
            </a:r>
            <a:r>
              <a:rPr lang="en-GB" dirty="0"/>
              <a:t> – number of corrects 1s</a:t>
            </a:r>
          </a:p>
          <a:p>
            <a:endParaRPr lang="en-GB" dirty="0"/>
          </a:p>
          <a:p>
            <a:r>
              <a:rPr lang="en-GB" dirty="0"/>
              <a:t>False Positives – number of predicted 1s that are in fact 0 – error - </a:t>
            </a:r>
            <a:r>
              <a:rPr lang="en-GB" dirty="0" err="1"/>
              <a:t>ie</a:t>
            </a:r>
            <a:r>
              <a:rPr lang="en-GB" dirty="0"/>
              <a:t> you have tested +</a:t>
            </a:r>
            <a:r>
              <a:rPr lang="en-GB" dirty="0" err="1"/>
              <a:t>ve</a:t>
            </a:r>
            <a:r>
              <a:rPr lang="en-GB" dirty="0"/>
              <a:t>  for cancer put you are healthy </a:t>
            </a:r>
          </a:p>
          <a:p>
            <a:pPr lvl="1"/>
            <a:r>
              <a:rPr lang="en-GB" dirty="0">
                <a:solidFill>
                  <a:srgbClr val="FF0000"/>
                </a:solidFill>
              </a:rPr>
              <a:t>cost :  you will receive unnecessary surgery – pain discomfort</a:t>
            </a:r>
          </a:p>
          <a:p>
            <a:r>
              <a:rPr lang="en-GB" dirty="0"/>
              <a:t>False Negatives - number predict 0s that are in fact 1s – error –</a:t>
            </a:r>
            <a:r>
              <a:rPr lang="en-GB" dirty="0" err="1"/>
              <a:t>ie</a:t>
            </a:r>
            <a:r>
              <a:rPr lang="en-GB" dirty="0"/>
              <a:t> you have tested -</a:t>
            </a:r>
            <a:r>
              <a:rPr lang="en-GB" dirty="0" err="1"/>
              <a:t>ve</a:t>
            </a:r>
            <a:r>
              <a:rPr lang="en-GB" dirty="0"/>
              <a:t> for cancer but are predicted to be unhealthy and have cancer </a:t>
            </a:r>
          </a:p>
          <a:p>
            <a:pPr lvl="1"/>
            <a:r>
              <a:rPr lang="en-GB" dirty="0">
                <a:solidFill>
                  <a:srgbClr val="FF0000"/>
                </a:solidFill>
              </a:rPr>
              <a:t>cost : will not receive the intervention - lost years of life</a:t>
            </a:r>
          </a:p>
        </p:txBody>
      </p:sp>
      <p:sp>
        <p:nvSpPr>
          <p:cNvPr id="3" name="Title 2"/>
          <p:cNvSpPr>
            <a:spLocks noGrp="1"/>
          </p:cNvSpPr>
          <p:nvPr>
            <p:ph type="title"/>
          </p:nvPr>
        </p:nvSpPr>
        <p:spPr/>
        <p:txBody>
          <a:bodyPr/>
          <a:lstStyle/>
          <a:p>
            <a:r>
              <a:rPr lang="en-GB" dirty="0"/>
              <a:t>Not all Errors are equal</a:t>
            </a:r>
          </a:p>
        </p:txBody>
      </p:sp>
    </p:spTree>
    <p:extLst>
      <p:ext uri="{BB962C8B-B14F-4D97-AF65-F5344CB8AC3E}">
        <p14:creationId xmlns:p14="http://schemas.microsoft.com/office/powerpoint/2010/main" val="212640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Graphically – Response of Target Variable  Normalise to 100%</a:t>
            </a:r>
          </a:p>
        </p:txBody>
      </p:sp>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822" y="1524000"/>
            <a:ext cx="5086178"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4038600"/>
            <a:ext cx="4877479"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898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61B6F-BAF1-436A-9EFC-120290289B39}"/>
              </a:ext>
            </a:extLst>
          </p:cNvPr>
          <p:cNvSpPr>
            <a:spLocks noGrp="1"/>
          </p:cNvSpPr>
          <p:nvPr>
            <p:ph type="title"/>
          </p:nvPr>
        </p:nvSpPr>
        <p:spPr/>
        <p:txBody>
          <a:bodyPr/>
          <a:lstStyle/>
          <a:p>
            <a:r>
              <a:rPr lang="en-GB" dirty="0"/>
              <a:t>Labels </a:t>
            </a:r>
            <a:r>
              <a:rPr lang="en-GB" dirty="0" err="1"/>
              <a:t>Classifcation</a:t>
            </a:r>
            <a:r>
              <a:rPr lang="en-GB" dirty="0"/>
              <a:t> Chart</a:t>
            </a:r>
          </a:p>
        </p:txBody>
      </p:sp>
      <p:pic>
        <p:nvPicPr>
          <p:cNvPr id="4" name="Picture 3">
            <a:extLst>
              <a:ext uri="{FF2B5EF4-FFF2-40B4-BE49-F238E27FC236}">
                <a16:creationId xmlns:a16="http://schemas.microsoft.com/office/drawing/2014/main" id="{E7375B0D-027A-44E5-9809-0589CADFCC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254"/>
          <a:stretch/>
        </p:blipFill>
        <p:spPr bwMode="auto">
          <a:xfrm>
            <a:off x="457200" y="1601042"/>
            <a:ext cx="8369413" cy="491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allout: Line 7">
            <a:extLst>
              <a:ext uri="{FF2B5EF4-FFF2-40B4-BE49-F238E27FC236}">
                <a16:creationId xmlns:a16="http://schemas.microsoft.com/office/drawing/2014/main" id="{7794DC5E-904B-4CEE-A19B-7122F86D6A89}"/>
              </a:ext>
            </a:extLst>
          </p:cNvPr>
          <p:cNvSpPr/>
          <p:nvPr/>
        </p:nvSpPr>
        <p:spPr>
          <a:xfrm>
            <a:off x="1905000" y="1431880"/>
            <a:ext cx="2721666" cy="1143000"/>
          </a:xfrm>
          <a:prstGeom prst="borderCallout1">
            <a:avLst>
              <a:gd name="adj1" fmla="val 18750"/>
              <a:gd name="adj2" fmla="val -8333"/>
              <a:gd name="adj3" fmla="val 138313"/>
              <a:gd name="adj4" fmla="val -1576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61 False Positives</a:t>
            </a:r>
          </a:p>
          <a:p>
            <a:pPr algn="ctr"/>
            <a:r>
              <a:rPr lang="en-GB" dirty="0"/>
              <a:t>out of 1431 </a:t>
            </a:r>
          </a:p>
          <a:p>
            <a:pPr algn="ctr"/>
            <a:r>
              <a:rPr lang="en-GB" dirty="0"/>
              <a:t>4.3 %</a:t>
            </a:r>
          </a:p>
          <a:p>
            <a:pPr algn="ctr"/>
            <a:endParaRPr lang="en-GB" dirty="0"/>
          </a:p>
        </p:txBody>
      </p:sp>
      <p:sp>
        <p:nvSpPr>
          <p:cNvPr id="9" name="Callout: Line 8">
            <a:extLst>
              <a:ext uri="{FF2B5EF4-FFF2-40B4-BE49-F238E27FC236}">
                <a16:creationId xmlns:a16="http://schemas.microsoft.com/office/drawing/2014/main" id="{A29C68D3-3881-4DC8-AB97-9D5941DD8CE3}"/>
              </a:ext>
            </a:extLst>
          </p:cNvPr>
          <p:cNvSpPr/>
          <p:nvPr/>
        </p:nvSpPr>
        <p:spPr>
          <a:xfrm>
            <a:off x="5878167" y="1161207"/>
            <a:ext cx="2721666" cy="1410543"/>
          </a:xfrm>
          <a:prstGeom prst="borderCallout1">
            <a:avLst>
              <a:gd name="adj1" fmla="val 18750"/>
              <a:gd name="adj2" fmla="val -8333"/>
              <a:gd name="adj3" fmla="val 225443"/>
              <a:gd name="adj4" fmla="val -1260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233 False Negatives out of 357</a:t>
            </a:r>
          </a:p>
          <a:p>
            <a:pPr algn="ctr"/>
            <a:r>
              <a:rPr lang="en-GB" dirty="0"/>
              <a:t>65.3%</a:t>
            </a:r>
          </a:p>
          <a:p>
            <a:pPr algn="ctr"/>
            <a:endParaRPr lang="en-GB" dirty="0"/>
          </a:p>
        </p:txBody>
      </p:sp>
      <p:sp>
        <p:nvSpPr>
          <p:cNvPr id="10" name="Callout: Line 9">
            <a:extLst>
              <a:ext uri="{FF2B5EF4-FFF2-40B4-BE49-F238E27FC236}">
                <a16:creationId xmlns:a16="http://schemas.microsoft.com/office/drawing/2014/main" id="{6086535E-B46D-498D-B896-1E9570C747E2}"/>
              </a:ext>
            </a:extLst>
          </p:cNvPr>
          <p:cNvSpPr/>
          <p:nvPr/>
        </p:nvSpPr>
        <p:spPr>
          <a:xfrm>
            <a:off x="1981200" y="3581399"/>
            <a:ext cx="2590800" cy="1066801"/>
          </a:xfrm>
          <a:prstGeom prst="borderCallout1">
            <a:avLst>
              <a:gd name="adj1" fmla="val 18750"/>
              <a:gd name="adj2" fmla="val -8333"/>
              <a:gd name="adj3" fmla="val 195701"/>
              <a:gd name="adj4" fmla="val -2290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1370 True Negatives out of 1431</a:t>
            </a:r>
          </a:p>
          <a:p>
            <a:pPr algn="ctr"/>
            <a:r>
              <a:rPr lang="en-GB" dirty="0"/>
              <a:t>95.7%</a:t>
            </a:r>
          </a:p>
        </p:txBody>
      </p:sp>
      <p:sp>
        <p:nvSpPr>
          <p:cNvPr id="11" name="Callout: Line 10">
            <a:extLst>
              <a:ext uri="{FF2B5EF4-FFF2-40B4-BE49-F238E27FC236}">
                <a16:creationId xmlns:a16="http://schemas.microsoft.com/office/drawing/2014/main" id="{A235E692-D415-465C-927B-B0DBF20A277B}"/>
              </a:ext>
            </a:extLst>
          </p:cNvPr>
          <p:cNvSpPr/>
          <p:nvPr/>
        </p:nvSpPr>
        <p:spPr>
          <a:xfrm>
            <a:off x="5791200" y="4953000"/>
            <a:ext cx="2590800" cy="952501"/>
          </a:xfrm>
          <a:prstGeom prst="borderCallout1">
            <a:avLst>
              <a:gd name="adj1" fmla="val 18750"/>
              <a:gd name="adj2" fmla="val -8333"/>
              <a:gd name="adj3" fmla="val 63860"/>
              <a:gd name="adj4" fmla="val -14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124 True Positives out of 357</a:t>
            </a:r>
          </a:p>
          <a:p>
            <a:pPr algn="ctr"/>
            <a:r>
              <a:rPr lang="en-GB" dirty="0"/>
              <a:t>34.7%</a:t>
            </a:r>
          </a:p>
        </p:txBody>
      </p:sp>
    </p:spTree>
    <p:extLst>
      <p:ext uri="{BB962C8B-B14F-4D97-AF65-F5344CB8AC3E}">
        <p14:creationId xmlns:p14="http://schemas.microsoft.com/office/powerpoint/2010/main" val="3597607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9923962"/>
              </p:ext>
            </p:extLst>
          </p:nvPr>
        </p:nvGraphicFramePr>
        <p:xfrm>
          <a:off x="1368252" y="1400705"/>
          <a:ext cx="6407496" cy="2453640"/>
        </p:xfrm>
        <a:graphic>
          <a:graphicData uri="http://schemas.openxmlformats.org/drawingml/2006/table">
            <a:tbl>
              <a:tblPr firstRow="1" firstCol="1" lastRow="1" lastCol="1" bandRow="1" bandCol="1">
                <a:effectLst>
                  <a:outerShdw blurRad="50800" dist="38100" dir="5400000" algn="t" rotWithShape="0">
                    <a:prstClr val="black">
                      <a:alpha val="40000"/>
                    </a:prstClr>
                  </a:outerShdw>
                </a:effectLst>
                <a:tableStyleId>{5C22544A-7EE6-4342-B048-85BDC9FD1C3A}</a:tableStyleId>
              </a:tblPr>
              <a:tblGrid>
                <a:gridCol w="1497971">
                  <a:extLst>
                    <a:ext uri="{9D8B030D-6E8A-4147-A177-3AD203B41FA5}">
                      <a16:colId xmlns:a16="http://schemas.microsoft.com/office/drawing/2014/main" val="20000"/>
                    </a:ext>
                  </a:extLst>
                </a:gridCol>
                <a:gridCol w="1497971">
                  <a:extLst>
                    <a:ext uri="{9D8B030D-6E8A-4147-A177-3AD203B41FA5}">
                      <a16:colId xmlns:a16="http://schemas.microsoft.com/office/drawing/2014/main" val="20001"/>
                    </a:ext>
                  </a:extLst>
                </a:gridCol>
                <a:gridCol w="1705777">
                  <a:extLst>
                    <a:ext uri="{9D8B030D-6E8A-4147-A177-3AD203B41FA5}">
                      <a16:colId xmlns:a16="http://schemas.microsoft.com/office/drawing/2014/main" val="20002"/>
                    </a:ext>
                  </a:extLst>
                </a:gridCol>
                <a:gridCol w="1705777">
                  <a:extLst>
                    <a:ext uri="{9D8B030D-6E8A-4147-A177-3AD203B41FA5}">
                      <a16:colId xmlns:a16="http://schemas.microsoft.com/office/drawing/2014/main" val="20003"/>
                    </a:ext>
                  </a:extLst>
                </a:gridCol>
              </a:tblGrid>
              <a:tr h="396240">
                <a:tc rowSpan="2" gridSpan="2">
                  <a:txBody>
                    <a:bodyPr/>
                    <a:lstStyle/>
                    <a:p>
                      <a:pPr>
                        <a:spcAft>
                          <a:spcPts val="0"/>
                        </a:spcAft>
                      </a:pPr>
                      <a:r>
                        <a:rPr lang="en-GB" sz="1200" dirty="0">
                          <a:effectLst/>
                        </a:rPr>
                        <a:t>Full Regression with Replacement model classifications REG 2 %</a:t>
                      </a:r>
                      <a:endParaRPr lang="en-GB" sz="1200" dirty="0">
                        <a:effectLst/>
                        <a:latin typeface="Times New Roman"/>
                        <a:ea typeface="Times New Roman"/>
                      </a:endParaRPr>
                    </a:p>
                  </a:txBody>
                  <a:tcPr marL="68580" marR="68580" marT="0" marB="0"/>
                </a:tc>
                <a:tc rowSpan="2" hMerge="1">
                  <a:txBody>
                    <a:bodyPr/>
                    <a:lstStyle/>
                    <a:p>
                      <a:endParaRPr lang="en-GB"/>
                    </a:p>
                  </a:txBody>
                  <a:tcPr/>
                </a:tc>
                <a:tc gridSpan="2">
                  <a:txBody>
                    <a:bodyPr/>
                    <a:lstStyle/>
                    <a:p>
                      <a:pPr algn="ctr">
                        <a:spcAft>
                          <a:spcPts val="0"/>
                        </a:spcAft>
                      </a:pPr>
                      <a:r>
                        <a:rPr lang="en-GB" sz="1200" dirty="0">
                          <a:effectLst/>
                        </a:rPr>
                        <a:t>Actual Target</a:t>
                      </a:r>
                      <a:endParaRPr lang="en-GB" sz="1200" dirty="0">
                        <a:effectLst/>
                        <a:latin typeface="Times New Roman"/>
                        <a:ea typeface="Times New Roman"/>
                      </a:endParaRPr>
                    </a:p>
                  </a:txBody>
                  <a:tcPr marL="68580" marR="68580" marT="0" marB="0"/>
                </a:tc>
                <a:tc hMerge="1">
                  <a:txBody>
                    <a:bodyPr/>
                    <a:lstStyle/>
                    <a:p>
                      <a:endParaRPr lang="en-GB"/>
                    </a:p>
                  </a:txBody>
                  <a:tcPr/>
                </a:tc>
                <a:extLst>
                  <a:ext uri="{0D108BD9-81ED-4DB2-BD59-A6C34878D82A}">
                    <a16:rowId xmlns:a16="http://schemas.microsoft.com/office/drawing/2014/main" val="10000"/>
                  </a:ext>
                </a:extLst>
              </a:tr>
              <a:tr h="792480">
                <a:tc gridSpan="2" vMerge="1">
                  <a:txBody>
                    <a:bodyPr/>
                    <a:lstStyle/>
                    <a:p>
                      <a:endParaRPr lang="en-GB"/>
                    </a:p>
                  </a:txBody>
                  <a:tcPr/>
                </a:tc>
                <a:tc hMerge="1" vMerge="1">
                  <a:txBody>
                    <a:bodyPr/>
                    <a:lstStyle/>
                    <a:p>
                      <a:endParaRPr lang="en-GB"/>
                    </a:p>
                  </a:txBody>
                  <a:tcPr/>
                </a:tc>
                <a:tc>
                  <a:txBody>
                    <a:bodyPr/>
                    <a:lstStyle/>
                    <a:p>
                      <a:pPr algn="ctr">
                        <a:spcAft>
                          <a:spcPts val="0"/>
                        </a:spcAft>
                      </a:pPr>
                      <a:r>
                        <a:rPr lang="en-GB" sz="1200" dirty="0">
                          <a:effectLst/>
                        </a:rPr>
                        <a:t>0</a:t>
                      </a:r>
                      <a:endParaRPr lang="en-GB" sz="1200" dirty="0">
                        <a:effectLst/>
                        <a:latin typeface="Times New Roman"/>
                        <a:ea typeface="Times New Roman"/>
                      </a:endParaRPr>
                    </a:p>
                  </a:txBody>
                  <a:tcPr marL="68580" marR="68580" marT="0" marB="0"/>
                </a:tc>
                <a:tc>
                  <a:txBody>
                    <a:bodyPr/>
                    <a:lstStyle/>
                    <a:p>
                      <a:pPr algn="ctr">
                        <a:spcAft>
                          <a:spcPts val="0"/>
                        </a:spcAft>
                      </a:pPr>
                      <a:r>
                        <a:rPr lang="en-GB" sz="1200">
                          <a:effectLst/>
                        </a:rPr>
                        <a:t>1</a:t>
                      </a:r>
                      <a:endParaRPr lang="en-GB"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96240">
                <a:tc rowSpan="2">
                  <a:txBody>
                    <a:bodyPr/>
                    <a:lstStyle/>
                    <a:p>
                      <a:pPr>
                        <a:spcAft>
                          <a:spcPts val="0"/>
                        </a:spcAft>
                      </a:pPr>
                      <a:r>
                        <a:rPr lang="en-GB" sz="1200" dirty="0">
                          <a:effectLst/>
                        </a:rPr>
                        <a:t>Predicted</a:t>
                      </a:r>
                    </a:p>
                    <a:p>
                      <a:pPr>
                        <a:spcAft>
                          <a:spcPts val="0"/>
                        </a:spcAft>
                      </a:pPr>
                      <a:r>
                        <a:rPr lang="en-GB" sz="1200" dirty="0">
                          <a:effectLst/>
                        </a:rPr>
                        <a:t>Target</a:t>
                      </a:r>
                      <a:endParaRPr lang="en-GB" sz="1200" dirty="0">
                        <a:effectLst/>
                        <a:latin typeface="Times New Roman"/>
                        <a:ea typeface="Times New Roman"/>
                      </a:endParaRPr>
                    </a:p>
                  </a:txBody>
                  <a:tcPr marL="68580" marR="68580" marT="0" marB="0"/>
                </a:tc>
                <a:tc>
                  <a:txBody>
                    <a:bodyPr/>
                    <a:lstStyle/>
                    <a:p>
                      <a:pPr algn="ctr">
                        <a:spcAft>
                          <a:spcPts val="0"/>
                        </a:spcAft>
                      </a:pPr>
                      <a:r>
                        <a:rPr lang="en-GB" sz="1200">
                          <a:effectLst/>
                        </a:rPr>
                        <a:t>0</a:t>
                      </a:r>
                      <a:endParaRPr lang="en-GB" sz="1200">
                        <a:effectLst/>
                        <a:latin typeface="Times New Roman"/>
                        <a:ea typeface="Times New Roman"/>
                      </a:endParaRPr>
                    </a:p>
                  </a:txBody>
                  <a:tcPr marL="68580" marR="68580" marT="0" marB="0"/>
                </a:tc>
                <a:tc>
                  <a:txBody>
                    <a:bodyPr/>
                    <a:lstStyle/>
                    <a:p>
                      <a:pPr algn="ctr">
                        <a:spcAft>
                          <a:spcPts val="0"/>
                        </a:spcAft>
                      </a:pPr>
                      <a:r>
                        <a:rPr lang="en-GB" sz="1200" b="1" dirty="0">
                          <a:effectLst/>
                        </a:rPr>
                        <a:t>98.9</a:t>
                      </a:r>
                      <a:endParaRPr lang="en-GB" sz="1200" b="1" dirty="0">
                        <a:effectLst/>
                        <a:latin typeface="Times New Roman"/>
                        <a:ea typeface="Times New Roman"/>
                      </a:endParaRPr>
                    </a:p>
                  </a:txBody>
                  <a:tcPr marL="68580" marR="68580" marT="0" marB="0"/>
                </a:tc>
                <a:tc>
                  <a:txBody>
                    <a:bodyPr/>
                    <a:lstStyle/>
                    <a:p>
                      <a:pPr algn="ctr">
                        <a:spcAft>
                          <a:spcPts val="0"/>
                        </a:spcAft>
                      </a:pPr>
                      <a:r>
                        <a:rPr lang="en-GB" sz="1200" dirty="0">
                          <a:effectLst/>
                        </a:rPr>
                        <a:t>73.2 (false -</a:t>
                      </a:r>
                      <a:r>
                        <a:rPr lang="en-GB" sz="1200" dirty="0" err="1">
                          <a:effectLst/>
                        </a:rPr>
                        <a:t>ve</a:t>
                      </a:r>
                      <a:r>
                        <a:rPr lang="en-GB" sz="1200" dirty="0">
                          <a:effectLst/>
                        </a:rPr>
                        <a:t>)</a:t>
                      </a:r>
                      <a:endParaRPr lang="en-GB" sz="12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472440">
                <a:tc vMerge="1">
                  <a:txBody>
                    <a:bodyPr/>
                    <a:lstStyle/>
                    <a:p>
                      <a:endParaRPr lang="en-GB"/>
                    </a:p>
                  </a:txBody>
                  <a:tcPr/>
                </a:tc>
                <a:tc>
                  <a:txBody>
                    <a:bodyPr/>
                    <a:lstStyle/>
                    <a:p>
                      <a:pPr algn="ctr">
                        <a:spcAft>
                          <a:spcPts val="0"/>
                        </a:spcAft>
                      </a:pPr>
                      <a:r>
                        <a:rPr lang="en-GB" sz="1200">
                          <a:effectLst/>
                        </a:rPr>
                        <a:t>1</a:t>
                      </a:r>
                      <a:endParaRPr lang="en-GB" sz="1200">
                        <a:effectLst/>
                        <a:latin typeface="Times New Roman"/>
                        <a:ea typeface="Times New Roman"/>
                      </a:endParaRPr>
                    </a:p>
                  </a:txBody>
                  <a:tcPr marL="68580" marR="68580" marT="0" marB="0"/>
                </a:tc>
                <a:tc>
                  <a:txBody>
                    <a:bodyPr/>
                    <a:lstStyle/>
                    <a:p>
                      <a:pPr algn="ctr">
                        <a:spcAft>
                          <a:spcPts val="0"/>
                        </a:spcAft>
                      </a:pPr>
                      <a:r>
                        <a:rPr lang="en-GB" sz="1200" dirty="0">
                          <a:effectLst/>
                        </a:rPr>
                        <a:t>1.0 (false +</a:t>
                      </a:r>
                      <a:r>
                        <a:rPr lang="en-GB" sz="1200" dirty="0" err="1">
                          <a:effectLst/>
                        </a:rPr>
                        <a:t>ve</a:t>
                      </a:r>
                      <a:r>
                        <a:rPr lang="en-GB" sz="1200" dirty="0">
                          <a:effectLst/>
                        </a:rPr>
                        <a:t>)</a:t>
                      </a:r>
                      <a:endParaRPr lang="en-GB" sz="1200" dirty="0">
                        <a:effectLst/>
                        <a:latin typeface="Times New Roman"/>
                        <a:ea typeface="Times New Roman"/>
                      </a:endParaRPr>
                    </a:p>
                  </a:txBody>
                  <a:tcPr marL="68580" marR="68580" marT="0" marB="0"/>
                </a:tc>
                <a:tc>
                  <a:txBody>
                    <a:bodyPr/>
                    <a:lstStyle/>
                    <a:p>
                      <a:pPr algn="ctr">
                        <a:spcAft>
                          <a:spcPts val="0"/>
                        </a:spcAft>
                      </a:pPr>
                      <a:r>
                        <a:rPr lang="en-GB" sz="1200" dirty="0">
                          <a:solidFill>
                            <a:schemeClr val="tx1"/>
                          </a:solidFill>
                          <a:effectLst/>
                        </a:rPr>
                        <a:t>26.8</a:t>
                      </a:r>
                      <a:endParaRPr lang="en-GB" sz="1200" dirty="0">
                        <a:solidFill>
                          <a:schemeClr val="tx1"/>
                        </a:solidFill>
                        <a:effectLst/>
                        <a:latin typeface="Times New Roman"/>
                        <a:ea typeface="Times New Roman"/>
                      </a:endParaRPr>
                    </a:p>
                  </a:txBody>
                  <a:tcPr marL="68580" marR="68580" marT="0" marB="0">
                    <a:solidFill>
                      <a:schemeClr val="bg1"/>
                    </a:solidFill>
                  </a:tcPr>
                </a:tc>
                <a:extLst>
                  <a:ext uri="{0D108BD9-81ED-4DB2-BD59-A6C34878D82A}">
                    <a16:rowId xmlns:a16="http://schemas.microsoft.com/office/drawing/2014/main" val="10003"/>
                  </a:ext>
                </a:extLst>
              </a:tr>
              <a:tr h="396240">
                <a:tc>
                  <a:txBody>
                    <a:bodyPr/>
                    <a:lstStyle/>
                    <a:p>
                      <a:pPr>
                        <a:spcAft>
                          <a:spcPts val="0"/>
                        </a:spcAft>
                      </a:pPr>
                      <a:r>
                        <a:rPr lang="en-GB" sz="1200" dirty="0">
                          <a:effectLst/>
                          <a:latin typeface="Arial" panose="020B0604020202020204" pitchFamily="34" charset="0"/>
                          <a:ea typeface="Times New Roman"/>
                          <a:cs typeface="Arial" panose="020B0604020202020204" pitchFamily="34" charset="0"/>
                        </a:rPr>
                        <a:t>Total</a:t>
                      </a:r>
                    </a:p>
                  </a:txBody>
                  <a:tcPr marL="68580" marR="68580" marT="0" marB="0"/>
                </a:tc>
                <a:tc>
                  <a:txBody>
                    <a:bodyPr/>
                    <a:lstStyle/>
                    <a:p>
                      <a:pPr algn="ctr">
                        <a:spcAft>
                          <a:spcPts val="0"/>
                        </a:spcAft>
                      </a:pPr>
                      <a:endParaRPr lang="en-GB" sz="12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r>
                        <a:rPr lang="en-GB" sz="1200" dirty="0">
                          <a:effectLst/>
                          <a:latin typeface="Arial" panose="020B0604020202020204" pitchFamily="34" charset="0"/>
                          <a:ea typeface="Times New Roman"/>
                          <a:cs typeface="Arial" panose="020B0604020202020204" pitchFamily="34" charset="0"/>
                        </a:rPr>
                        <a:t>100</a:t>
                      </a:r>
                    </a:p>
                  </a:txBody>
                  <a:tcPr marL="68580" marR="68580" marT="0" marB="0"/>
                </a:tc>
                <a:tc>
                  <a:txBody>
                    <a:bodyPr/>
                    <a:lstStyle/>
                    <a:p>
                      <a:pPr algn="ctr">
                        <a:spcAft>
                          <a:spcPts val="0"/>
                        </a:spcAft>
                      </a:pPr>
                      <a:r>
                        <a:rPr lang="en-GB" sz="1200" dirty="0">
                          <a:solidFill>
                            <a:schemeClr val="tx1"/>
                          </a:solidFill>
                          <a:effectLst/>
                          <a:latin typeface="Arial" panose="020B0604020202020204" pitchFamily="34" charset="0"/>
                          <a:ea typeface="Times New Roman"/>
                          <a:cs typeface="Arial" panose="020B0604020202020204" pitchFamily="34" charset="0"/>
                        </a:rPr>
                        <a:t>100</a:t>
                      </a:r>
                    </a:p>
                  </a:txBody>
                  <a:tcPr marL="68580" marR="68580" marT="0" marB="0">
                    <a:solidFill>
                      <a:schemeClr val="bg1"/>
                    </a:solidFill>
                  </a:tcPr>
                </a:tc>
                <a:extLst>
                  <a:ext uri="{0D108BD9-81ED-4DB2-BD59-A6C34878D82A}">
                    <a16:rowId xmlns:a16="http://schemas.microsoft.com/office/drawing/2014/main" val="3244140092"/>
                  </a:ext>
                </a:extLst>
              </a:tr>
            </a:tbl>
          </a:graphicData>
        </a:graphic>
      </p:graphicFrame>
      <p:sp>
        <p:nvSpPr>
          <p:cNvPr id="3" name="Title 2"/>
          <p:cNvSpPr>
            <a:spLocks noGrp="1"/>
          </p:cNvSpPr>
          <p:nvPr>
            <p:ph type="title"/>
          </p:nvPr>
        </p:nvSpPr>
        <p:spPr/>
        <p:txBody>
          <a:bodyPr/>
          <a:lstStyle/>
          <a:p>
            <a:r>
              <a:rPr lang="en-GB" dirty="0"/>
              <a:t>Another Layout</a:t>
            </a:r>
          </a:p>
        </p:txBody>
      </p:sp>
      <p:sp>
        <p:nvSpPr>
          <p:cNvPr id="5" name="Rectangle 1"/>
          <p:cNvSpPr>
            <a:spLocks noChangeArrowheads="1"/>
          </p:cNvSpPr>
          <p:nvPr/>
        </p:nvSpPr>
        <p:spPr bwMode="auto">
          <a:xfrm rot="10800000" flipV="1">
            <a:off x="1905000" y="3901440"/>
            <a:ext cx="6553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ea typeface="Times New Roman" pitchFamily="18" charset="0"/>
                <a:cs typeface="Arial" pitchFamily="34" charset="0"/>
              </a:rPr>
              <a:t>0,0 represents true negatives</a:t>
            </a:r>
            <a:r>
              <a:rPr kumimoji="0" lang="en-GB" altLang="en-US" sz="1400" b="1" i="0" u="none" strike="noStrike" cap="none" normalizeH="0" dirty="0">
                <a:ln>
                  <a:noFill/>
                </a:ln>
                <a:solidFill>
                  <a:schemeClr val="tx1"/>
                </a:solidFill>
                <a:effectLst/>
                <a:ea typeface="Times New Roman" pitchFamily="18" charset="0"/>
                <a:cs typeface="Arial" pitchFamily="34" charset="0"/>
              </a:rPr>
              <a:t>  (TN)</a:t>
            </a: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ea typeface="Times New Roman" pitchFamily="18" charset="0"/>
                <a:cs typeface="Arial" pitchFamily="34" charset="0"/>
              </a:rPr>
              <a:t>1,1 represents true positives</a:t>
            </a:r>
            <a:r>
              <a:rPr kumimoji="0" lang="en-GB" altLang="en-US" sz="1400" b="1" i="0" u="none" strike="noStrike" cap="none" normalizeH="0" dirty="0">
                <a:ln>
                  <a:noFill/>
                </a:ln>
                <a:solidFill>
                  <a:schemeClr val="tx1"/>
                </a:solidFill>
                <a:effectLst/>
                <a:ea typeface="Times New Roman" pitchFamily="18" charset="0"/>
                <a:cs typeface="Arial" pitchFamily="34" charset="0"/>
              </a:rPr>
              <a:t>   (TP)</a:t>
            </a:r>
          </a:p>
          <a:p>
            <a:pPr marL="0" marR="0" lvl="0" indent="0" algn="l" defTabSz="914400" rtl="0" eaLnBrk="1" fontAlgn="base" latinLnBrk="0" hangingPunct="1">
              <a:lnSpc>
                <a:spcPct val="100000"/>
              </a:lnSpc>
              <a:spcBef>
                <a:spcPct val="0"/>
              </a:spcBef>
              <a:spcAft>
                <a:spcPct val="0"/>
              </a:spcAft>
              <a:buClrTx/>
              <a:buSzTx/>
              <a:buFontTx/>
              <a:buNone/>
              <a:tabLst/>
            </a:pPr>
            <a:endParaRPr lang="en-GB" altLang="en-US" sz="1400" b="1" dirty="0">
              <a:ea typeface="Times New Roman" pitchFamily="18" charset="0"/>
              <a:cs typeface="Arial" pitchFamily="34" charset="0"/>
            </a:endParaRPr>
          </a:p>
          <a:p>
            <a:r>
              <a:rPr lang="en-GB" altLang="en-US" sz="1400" b="1" dirty="0">
                <a:ea typeface="Times New Roman" pitchFamily="18" charset="0"/>
                <a:cs typeface="Arial" pitchFamily="34" charset="0"/>
              </a:rPr>
              <a:t>0,1 represents BAD payers who were incorrectly assigned to be good payers, </a:t>
            </a:r>
            <a:r>
              <a:rPr lang="en-GB" altLang="en-US" sz="1400" b="1" dirty="0" err="1">
                <a:ea typeface="Times New Roman" pitchFamily="18" charset="0"/>
                <a:cs typeface="Arial" pitchFamily="34" charset="0"/>
              </a:rPr>
              <a:t>ie</a:t>
            </a:r>
            <a:r>
              <a:rPr lang="en-GB" altLang="en-US" sz="1400" b="1" dirty="0">
                <a:ea typeface="Times New Roman" pitchFamily="18" charset="0"/>
                <a:cs typeface="Arial" pitchFamily="34" charset="0"/>
              </a:rPr>
              <a:t> the guilty go free. (FN)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altLang="en-US" sz="1400" b="1" dirty="0">
                <a:ea typeface="Times New Roman" pitchFamily="18" charset="0"/>
                <a:cs typeface="Arial" pitchFamily="34" charset="0"/>
              </a:rPr>
              <a:t>1,0 </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represents false </a:t>
            </a:r>
            <a:r>
              <a:rPr lang="en-GB" altLang="en-US" sz="1400" b="1" dirty="0">
                <a:ea typeface="Times New Roman" pitchFamily="18" charset="0"/>
                <a:cs typeface="Arial" pitchFamily="34" charset="0"/>
              </a:rPr>
              <a:t>positives</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a:t>
            </a:r>
            <a:r>
              <a:rPr kumimoji="0" lang="en-GB" altLang="en-US" sz="1400" b="1" i="0" u="none" strike="noStrike" cap="none" normalizeH="0" baseline="0" dirty="0" err="1">
                <a:ln>
                  <a:noFill/>
                </a:ln>
                <a:solidFill>
                  <a:schemeClr val="tx1"/>
                </a:solidFill>
                <a:effectLst/>
                <a:ea typeface="Times New Roman" pitchFamily="18" charset="0"/>
                <a:cs typeface="Arial" pitchFamily="34" charset="0"/>
              </a:rPr>
              <a:t>ie</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incorrectly assigned Bad</a:t>
            </a:r>
            <a:r>
              <a:rPr lang="en-GB" altLang="en-US" sz="1400" b="1" dirty="0">
                <a:ea typeface="Times New Roman" pitchFamily="18" charset="0"/>
                <a:cs typeface="Arial" pitchFamily="34" charset="0"/>
              </a:rPr>
              <a:t> </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payers who turn out to be good payers, </a:t>
            </a:r>
            <a:r>
              <a:rPr kumimoji="0" lang="en-GB" altLang="en-US" sz="1400" b="1" i="0" u="none" strike="noStrike" cap="none" normalizeH="0" baseline="0" dirty="0" err="1">
                <a:ln>
                  <a:noFill/>
                </a:ln>
                <a:solidFill>
                  <a:schemeClr val="tx1"/>
                </a:solidFill>
                <a:effectLst/>
                <a:ea typeface="Times New Roman" pitchFamily="18" charset="0"/>
                <a:cs typeface="Arial" pitchFamily="34" charset="0"/>
              </a:rPr>
              <a:t>ie</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punishment of the innocent</a:t>
            </a:r>
            <a:r>
              <a:rPr kumimoji="0" lang="en-GB" altLang="en-US" sz="1400" b="1" i="0" u="none" strike="noStrike" cap="none" normalizeH="0" dirty="0">
                <a:ln>
                  <a:noFill/>
                </a:ln>
                <a:solidFill>
                  <a:schemeClr val="tx1"/>
                </a:solidFill>
                <a:effectLst/>
                <a:ea typeface="Times New Roman" pitchFamily="18" charset="0"/>
                <a:cs typeface="Arial" pitchFamily="34" charset="0"/>
              </a:rPr>
              <a:t>  (FP)</a:t>
            </a: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GB" altLang="en-US" sz="1400" b="1" dirty="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cs typeface="Arial" pitchFamily="34" charset="0"/>
              </a:rPr>
              <a:t>Make sure you know which</a:t>
            </a:r>
            <a:r>
              <a:rPr kumimoji="0" lang="en-GB" altLang="en-US" sz="1400" b="1" i="0" u="none" strike="noStrike" cap="none" normalizeH="0" dirty="0">
                <a:ln>
                  <a:noFill/>
                </a:ln>
                <a:solidFill>
                  <a:schemeClr val="tx1"/>
                </a:solidFill>
                <a:effectLst/>
                <a:cs typeface="Arial" pitchFamily="34" charset="0"/>
              </a:rPr>
              <a:t> order your axis are !  Actual and predicted columns could be flipped which reverses the </a:t>
            </a:r>
            <a:r>
              <a:rPr kumimoji="0" lang="en-GB" altLang="en-US" sz="1400" b="1" i="0" u="none" strike="noStrike" cap="none" normalizeH="0" dirty="0" err="1">
                <a:ln>
                  <a:noFill/>
                </a:ln>
                <a:solidFill>
                  <a:schemeClr val="tx1"/>
                </a:solidFill>
                <a:effectLst/>
                <a:cs typeface="Arial" pitchFamily="34" charset="0"/>
              </a:rPr>
              <a:t>the</a:t>
            </a:r>
            <a:r>
              <a:rPr kumimoji="0" lang="en-GB" altLang="en-US" sz="1400" b="1" i="0" u="none" strike="noStrike" cap="none" normalizeH="0" dirty="0">
                <a:ln>
                  <a:noFill/>
                </a:ln>
                <a:solidFill>
                  <a:schemeClr val="tx1"/>
                </a:solidFill>
                <a:effectLst/>
                <a:cs typeface="Arial" pitchFamily="34" charset="0"/>
              </a:rPr>
              <a:t> location of FN and FP</a:t>
            </a:r>
            <a:endParaRPr kumimoji="0" lang="en-GB" altLang="en-US" sz="2000" b="1"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111793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79105580"/>
              </p:ext>
            </p:extLst>
          </p:nvPr>
        </p:nvGraphicFramePr>
        <p:xfrm>
          <a:off x="1447800" y="1371600"/>
          <a:ext cx="6407496" cy="2455015"/>
        </p:xfrm>
        <a:graphic>
          <a:graphicData uri="http://schemas.openxmlformats.org/drawingml/2006/table">
            <a:tbl>
              <a:tblPr firstRow="1" firstCol="1" lastRow="1" lastCol="1" bandRow="1" bandCol="1">
                <a:effectLst>
                  <a:outerShdw blurRad="50800" dist="38100" dir="5400000" algn="t" rotWithShape="0">
                    <a:prstClr val="black">
                      <a:alpha val="40000"/>
                    </a:prstClr>
                  </a:outerShdw>
                </a:effectLst>
                <a:tableStyleId>{5C22544A-7EE6-4342-B048-85BDC9FD1C3A}</a:tableStyleId>
              </a:tblPr>
              <a:tblGrid>
                <a:gridCol w="1497971">
                  <a:extLst>
                    <a:ext uri="{9D8B030D-6E8A-4147-A177-3AD203B41FA5}">
                      <a16:colId xmlns:a16="http://schemas.microsoft.com/office/drawing/2014/main" val="20000"/>
                    </a:ext>
                  </a:extLst>
                </a:gridCol>
                <a:gridCol w="1497971">
                  <a:extLst>
                    <a:ext uri="{9D8B030D-6E8A-4147-A177-3AD203B41FA5}">
                      <a16:colId xmlns:a16="http://schemas.microsoft.com/office/drawing/2014/main" val="20001"/>
                    </a:ext>
                  </a:extLst>
                </a:gridCol>
                <a:gridCol w="1705777">
                  <a:extLst>
                    <a:ext uri="{9D8B030D-6E8A-4147-A177-3AD203B41FA5}">
                      <a16:colId xmlns:a16="http://schemas.microsoft.com/office/drawing/2014/main" val="20002"/>
                    </a:ext>
                  </a:extLst>
                </a:gridCol>
                <a:gridCol w="1705777">
                  <a:extLst>
                    <a:ext uri="{9D8B030D-6E8A-4147-A177-3AD203B41FA5}">
                      <a16:colId xmlns:a16="http://schemas.microsoft.com/office/drawing/2014/main" val="20003"/>
                    </a:ext>
                  </a:extLst>
                </a:gridCol>
              </a:tblGrid>
              <a:tr h="396240">
                <a:tc rowSpan="2" gridSpan="2">
                  <a:txBody>
                    <a:bodyPr/>
                    <a:lstStyle/>
                    <a:p>
                      <a:pPr>
                        <a:spcAft>
                          <a:spcPts val="0"/>
                        </a:spcAft>
                      </a:pPr>
                      <a:r>
                        <a:rPr lang="en-GB" sz="1200" dirty="0">
                          <a:effectLst/>
                        </a:rPr>
                        <a:t>Full Regression with Replacement model classifications REG 2 %</a:t>
                      </a:r>
                      <a:endParaRPr lang="en-GB" sz="1200" dirty="0">
                        <a:effectLst/>
                        <a:latin typeface="Times New Roman"/>
                        <a:ea typeface="Times New Roman"/>
                      </a:endParaRPr>
                    </a:p>
                  </a:txBody>
                  <a:tcPr marL="68580" marR="68580" marT="0" marB="0"/>
                </a:tc>
                <a:tc rowSpan="2" hMerge="1">
                  <a:txBody>
                    <a:bodyPr/>
                    <a:lstStyle/>
                    <a:p>
                      <a:endParaRPr lang="en-GB"/>
                    </a:p>
                  </a:txBody>
                  <a:tcPr/>
                </a:tc>
                <a:tc gridSpan="2">
                  <a:txBody>
                    <a:bodyPr/>
                    <a:lstStyle/>
                    <a:p>
                      <a:pPr algn="ctr">
                        <a:spcAft>
                          <a:spcPts val="0"/>
                        </a:spcAft>
                      </a:pPr>
                      <a:r>
                        <a:rPr lang="en-GB" sz="1200" dirty="0">
                          <a:effectLst/>
                        </a:rPr>
                        <a:t>Predicted Target</a:t>
                      </a:r>
                      <a:endParaRPr lang="en-GB" sz="1200" dirty="0">
                        <a:effectLst/>
                        <a:latin typeface="Times New Roman"/>
                        <a:ea typeface="Times New Roman"/>
                      </a:endParaRPr>
                    </a:p>
                  </a:txBody>
                  <a:tcPr marL="68580" marR="68580" marT="0" marB="0"/>
                </a:tc>
                <a:tc hMerge="1">
                  <a:txBody>
                    <a:bodyPr/>
                    <a:lstStyle/>
                    <a:p>
                      <a:endParaRPr lang="en-GB"/>
                    </a:p>
                  </a:txBody>
                  <a:tcPr/>
                </a:tc>
                <a:extLst>
                  <a:ext uri="{0D108BD9-81ED-4DB2-BD59-A6C34878D82A}">
                    <a16:rowId xmlns:a16="http://schemas.microsoft.com/office/drawing/2014/main" val="10000"/>
                  </a:ext>
                </a:extLst>
              </a:tr>
              <a:tr h="793855">
                <a:tc gridSpan="2" vMerge="1">
                  <a:txBody>
                    <a:bodyPr/>
                    <a:lstStyle/>
                    <a:p>
                      <a:endParaRPr lang="en-GB"/>
                    </a:p>
                  </a:txBody>
                  <a:tcPr/>
                </a:tc>
                <a:tc hMerge="1" vMerge="1">
                  <a:txBody>
                    <a:bodyPr/>
                    <a:lstStyle/>
                    <a:p>
                      <a:endParaRPr lang="en-GB"/>
                    </a:p>
                  </a:txBody>
                  <a:tcPr/>
                </a:tc>
                <a:tc>
                  <a:txBody>
                    <a:bodyPr/>
                    <a:lstStyle/>
                    <a:p>
                      <a:pPr algn="ctr">
                        <a:spcAft>
                          <a:spcPts val="0"/>
                        </a:spcAft>
                      </a:pPr>
                      <a:r>
                        <a:rPr lang="en-GB" sz="1200" dirty="0">
                          <a:effectLst/>
                        </a:rPr>
                        <a:t>0</a:t>
                      </a:r>
                      <a:endParaRPr lang="en-GB" sz="1200" dirty="0">
                        <a:effectLst/>
                        <a:latin typeface="Times New Roman"/>
                        <a:ea typeface="Times New Roman"/>
                      </a:endParaRPr>
                    </a:p>
                  </a:txBody>
                  <a:tcPr marL="68580" marR="68580" marT="0" marB="0"/>
                </a:tc>
                <a:tc>
                  <a:txBody>
                    <a:bodyPr/>
                    <a:lstStyle/>
                    <a:p>
                      <a:pPr algn="ctr">
                        <a:spcAft>
                          <a:spcPts val="0"/>
                        </a:spcAft>
                      </a:pPr>
                      <a:r>
                        <a:rPr lang="en-GB" sz="1200" dirty="0">
                          <a:effectLst/>
                        </a:rPr>
                        <a:t>1</a:t>
                      </a:r>
                      <a:endParaRPr lang="en-GB" sz="12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96240">
                <a:tc rowSpan="2">
                  <a:txBody>
                    <a:bodyPr/>
                    <a:lstStyle/>
                    <a:p>
                      <a:pPr>
                        <a:spcAft>
                          <a:spcPts val="0"/>
                        </a:spcAft>
                      </a:pPr>
                      <a:r>
                        <a:rPr lang="en-GB" sz="1200" dirty="0">
                          <a:effectLst/>
                        </a:rPr>
                        <a:t>Actual</a:t>
                      </a:r>
                    </a:p>
                    <a:p>
                      <a:pPr>
                        <a:spcAft>
                          <a:spcPts val="0"/>
                        </a:spcAft>
                      </a:pPr>
                      <a:r>
                        <a:rPr lang="en-GB" sz="1200" dirty="0">
                          <a:effectLst/>
                        </a:rPr>
                        <a:t>Target</a:t>
                      </a:r>
                      <a:endParaRPr lang="en-GB" sz="1200" dirty="0">
                        <a:effectLst/>
                        <a:latin typeface="Times New Roman"/>
                        <a:ea typeface="Times New Roman"/>
                      </a:endParaRPr>
                    </a:p>
                  </a:txBody>
                  <a:tcPr marL="68580" marR="68580" marT="0" marB="0"/>
                </a:tc>
                <a:tc>
                  <a:txBody>
                    <a:bodyPr/>
                    <a:lstStyle/>
                    <a:p>
                      <a:pPr algn="ctr">
                        <a:spcAft>
                          <a:spcPts val="0"/>
                        </a:spcAft>
                      </a:pPr>
                      <a:r>
                        <a:rPr lang="en-GB" sz="1200">
                          <a:effectLst/>
                        </a:rPr>
                        <a:t>0</a:t>
                      </a:r>
                      <a:endParaRPr lang="en-GB" sz="1200">
                        <a:effectLst/>
                        <a:latin typeface="Times New Roman"/>
                        <a:ea typeface="Times New Roman"/>
                      </a:endParaRPr>
                    </a:p>
                  </a:txBody>
                  <a:tcPr marL="68580" marR="68580" marT="0" marB="0"/>
                </a:tc>
                <a:tc>
                  <a:txBody>
                    <a:bodyPr/>
                    <a:lstStyle/>
                    <a:p>
                      <a:pPr algn="ctr">
                        <a:spcAft>
                          <a:spcPts val="0"/>
                        </a:spcAft>
                      </a:pPr>
                      <a:r>
                        <a:rPr lang="en-GB" sz="1200" b="1" dirty="0">
                          <a:effectLst/>
                        </a:rPr>
                        <a:t>98.9</a:t>
                      </a:r>
                      <a:endParaRPr lang="en-GB" sz="1200" b="1" dirty="0">
                        <a:effectLst/>
                        <a:latin typeface="Times New Roman"/>
                        <a:ea typeface="Times New Roman"/>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effectLst/>
                        </a:rPr>
                        <a:t>1.0 (false +</a:t>
                      </a:r>
                      <a:r>
                        <a:rPr lang="en-GB" sz="1200" dirty="0" err="1">
                          <a:effectLst/>
                        </a:rPr>
                        <a:t>ve</a:t>
                      </a:r>
                      <a:r>
                        <a:rPr lang="en-GB" sz="1200" dirty="0">
                          <a:effectLst/>
                        </a:rPr>
                        <a:t>)</a:t>
                      </a:r>
                      <a:endParaRPr lang="en-GB" sz="1200" dirty="0">
                        <a:effectLst/>
                        <a:latin typeface="Times New Roman"/>
                        <a:ea typeface="Times New Roman"/>
                      </a:endParaRPr>
                    </a:p>
                    <a:p>
                      <a:pPr algn="ctr">
                        <a:spcAft>
                          <a:spcPts val="0"/>
                        </a:spcAft>
                      </a:pPr>
                      <a:endParaRPr lang="en-GB" sz="12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472440">
                <a:tc vMerge="1">
                  <a:txBody>
                    <a:bodyPr/>
                    <a:lstStyle/>
                    <a:p>
                      <a:endParaRPr lang="en-GB"/>
                    </a:p>
                  </a:txBody>
                  <a:tcPr/>
                </a:tc>
                <a:tc>
                  <a:txBody>
                    <a:bodyPr/>
                    <a:lstStyle/>
                    <a:p>
                      <a:pPr algn="ctr">
                        <a:spcAft>
                          <a:spcPts val="0"/>
                        </a:spcAft>
                      </a:pPr>
                      <a:r>
                        <a:rPr lang="en-GB" sz="1200">
                          <a:effectLst/>
                        </a:rPr>
                        <a:t>1</a:t>
                      </a:r>
                      <a:endParaRPr lang="en-GB" sz="1200">
                        <a:effectLst/>
                        <a:latin typeface="Times New Roman"/>
                        <a:ea typeface="Times New Roman"/>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effectLst/>
                        </a:rPr>
                        <a:t>73.2 (false -</a:t>
                      </a:r>
                      <a:r>
                        <a:rPr lang="en-GB" sz="1200" dirty="0" err="1">
                          <a:effectLst/>
                        </a:rPr>
                        <a:t>ve</a:t>
                      </a:r>
                      <a:r>
                        <a:rPr lang="en-GB" sz="1200" dirty="0">
                          <a:effectLst/>
                        </a:rPr>
                        <a:t>)</a:t>
                      </a:r>
                    </a:p>
                    <a:p>
                      <a:pPr algn="ctr">
                        <a:spcAft>
                          <a:spcPts val="0"/>
                        </a:spcAft>
                      </a:pPr>
                      <a:endParaRPr lang="en-GB" sz="1200" dirty="0">
                        <a:effectLst/>
                        <a:latin typeface="Times New Roman"/>
                        <a:ea typeface="Times New Roman"/>
                      </a:endParaRPr>
                    </a:p>
                  </a:txBody>
                  <a:tcPr marL="68580" marR="68580" marT="0" marB="0"/>
                </a:tc>
                <a:tc>
                  <a:txBody>
                    <a:bodyPr/>
                    <a:lstStyle/>
                    <a:p>
                      <a:pPr algn="ctr">
                        <a:spcAft>
                          <a:spcPts val="0"/>
                        </a:spcAft>
                      </a:pPr>
                      <a:r>
                        <a:rPr lang="en-GB" sz="1200" dirty="0">
                          <a:solidFill>
                            <a:schemeClr val="tx1"/>
                          </a:solidFill>
                          <a:effectLst/>
                        </a:rPr>
                        <a:t>26.8</a:t>
                      </a:r>
                      <a:endParaRPr lang="en-GB" sz="1200" dirty="0">
                        <a:solidFill>
                          <a:schemeClr val="tx1"/>
                        </a:solidFill>
                        <a:effectLst/>
                        <a:latin typeface="Times New Roman"/>
                        <a:ea typeface="Times New Roman"/>
                      </a:endParaRPr>
                    </a:p>
                  </a:txBody>
                  <a:tcPr marL="68580" marR="68580" marT="0" marB="0">
                    <a:solidFill>
                      <a:schemeClr val="bg1"/>
                    </a:solidFill>
                  </a:tcPr>
                </a:tc>
                <a:extLst>
                  <a:ext uri="{0D108BD9-81ED-4DB2-BD59-A6C34878D82A}">
                    <a16:rowId xmlns:a16="http://schemas.microsoft.com/office/drawing/2014/main" val="10003"/>
                  </a:ext>
                </a:extLst>
              </a:tr>
              <a:tr h="396240">
                <a:tc>
                  <a:txBody>
                    <a:bodyPr/>
                    <a:lstStyle/>
                    <a:p>
                      <a:pPr>
                        <a:spcAft>
                          <a:spcPts val="0"/>
                        </a:spcAft>
                      </a:pPr>
                      <a:endParaRPr lang="en-GB" sz="12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endParaRPr lang="en-GB" sz="12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endParaRPr lang="en-GB" sz="12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endParaRPr lang="en-GB" sz="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244140092"/>
                  </a:ext>
                </a:extLst>
              </a:tr>
            </a:tbl>
          </a:graphicData>
        </a:graphic>
      </p:graphicFrame>
      <p:sp>
        <p:nvSpPr>
          <p:cNvPr id="3" name="Title 2"/>
          <p:cNvSpPr>
            <a:spLocks noGrp="1"/>
          </p:cNvSpPr>
          <p:nvPr>
            <p:ph type="title"/>
          </p:nvPr>
        </p:nvSpPr>
        <p:spPr/>
        <p:txBody>
          <a:bodyPr/>
          <a:lstStyle/>
          <a:p>
            <a:r>
              <a:rPr lang="en-GB" dirty="0"/>
              <a:t>Another Layout</a:t>
            </a:r>
          </a:p>
        </p:txBody>
      </p:sp>
      <p:sp>
        <p:nvSpPr>
          <p:cNvPr id="5" name="Rectangle 1"/>
          <p:cNvSpPr>
            <a:spLocks noChangeArrowheads="1"/>
          </p:cNvSpPr>
          <p:nvPr/>
        </p:nvSpPr>
        <p:spPr bwMode="auto">
          <a:xfrm rot="10800000" flipV="1">
            <a:off x="1905000" y="3901440"/>
            <a:ext cx="6553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ea typeface="Times New Roman" pitchFamily="18" charset="0"/>
                <a:cs typeface="Arial" pitchFamily="34" charset="0"/>
              </a:rPr>
              <a:t>0,0 represents true negatives</a:t>
            </a:r>
            <a:r>
              <a:rPr kumimoji="0" lang="en-GB" altLang="en-US" sz="1400" b="1" i="0" u="none" strike="noStrike" cap="none" normalizeH="0" dirty="0">
                <a:ln>
                  <a:noFill/>
                </a:ln>
                <a:solidFill>
                  <a:schemeClr val="tx1"/>
                </a:solidFill>
                <a:effectLst/>
                <a:ea typeface="Times New Roman" pitchFamily="18" charset="0"/>
                <a:cs typeface="Arial" pitchFamily="34" charset="0"/>
              </a:rPr>
              <a:t>  (TN)</a:t>
            </a: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ea typeface="Times New Roman" pitchFamily="18" charset="0"/>
                <a:cs typeface="Arial" pitchFamily="34" charset="0"/>
              </a:rPr>
              <a:t>1,1 represents true positives</a:t>
            </a:r>
            <a:r>
              <a:rPr kumimoji="0" lang="en-GB" altLang="en-US" sz="1400" b="1" i="0" u="none" strike="noStrike" cap="none" normalizeH="0" dirty="0">
                <a:ln>
                  <a:noFill/>
                </a:ln>
                <a:solidFill>
                  <a:schemeClr val="tx1"/>
                </a:solidFill>
                <a:effectLst/>
                <a:ea typeface="Times New Roman" pitchFamily="18" charset="0"/>
                <a:cs typeface="Arial" pitchFamily="34" charset="0"/>
              </a:rPr>
              <a:t>   (TP)</a:t>
            </a:r>
          </a:p>
          <a:p>
            <a:pPr marL="0" marR="0" lvl="0" indent="0" algn="l" defTabSz="914400" rtl="0" eaLnBrk="1" fontAlgn="base" latinLnBrk="0" hangingPunct="1">
              <a:lnSpc>
                <a:spcPct val="100000"/>
              </a:lnSpc>
              <a:spcBef>
                <a:spcPct val="0"/>
              </a:spcBef>
              <a:spcAft>
                <a:spcPct val="0"/>
              </a:spcAft>
              <a:buClrTx/>
              <a:buSzTx/>
              <a:buFontTx/>
              <a:buNone/>
              <a:tabLst/>
            </a:pPr>
            <a:endParaRPr lang="en-GB" altLang="en-US" sz="1400" b="1" dirty="0">
              <a:ea typeface="Times New Roman" pitchFamily="18" charset="0"/>
              <a:cs typeface="Arial" pitchFamily="34" charset="0"/>
            </a:endParaRPr>
          </a:p>
          <a:p>
            <a:r>
              <a:rPr lang="en-GB" altLang="en-US" sz="1400" b="1" dirty="0">
                <a:ea typeface="Times New Roman" pitchFamily="18" charset="0"/>
                <a:cs typeface="Arial" pitchFamily="34" charset="0"/>
              </a:rPr>
              <a:t>1,0 represents BAD payers who were incorrectly assigned to be good payers, </a:t>
            </a:r>
            <a:r>
              <a:rPr lang="en-GB" altLang="en-US" sz="1400" b="1" dirty="0" err="1">
                <a:ea typeface="Times New Roman" pitchFamily="18" charset="0"/>
                <a:cs typeface="Arial" pitchFamily="34" charset="0"/>
              </a:rPr>
              <a:t>ie</a:t>
            </a:r>
            <a:r>
              <a:rPr lang="en-GB" altLang="en-US" sz="1400" b="1" dirty="0">
                <a:ea typeface="Times New Roman" pitchFamily="18" charset="0"/>
                <a:cs typeface="Arial" pitchFamily="34" charset="0"/>
              </a:rPr>
              <a:t> the guilty go free. (FN)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GB" altLang="en-US" sz="1400" b="1" dirty="0">
                <a:ea typeface="Times New Roman" pitchFamily="18" charset="0"/>
                <a:cs typeface="Arial" pitchFamily="34" charset="0"/>
              </a:rPr>
              <a:t>0,1 </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represents false </a:t>
            </a:r>
            <a:r>
              <a:rPr lang="en-GB" altLang="en-US" sz="1400" b="1" dirty="0">
                <a:ea typeface="Times New Roman" pitchFamily="18" charset="0"/>
                <a:cs typeface="Arial" pitchFamily="34" charset="0"/>
              </a:rPr>
              <a:t>positives</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a:t>
            </a:r>
            <a:r>
              <a:rPr kumimoji="0" lang="en-GB" altLang="en-US" sz="1400" b="1" i="0" u="none" strike="noStrike" cap="none" normalizeH="0" baseline="0" dirty="0" err="1">
                <a:ln>
                  <a:noFill/>
                </a:ln>
                <a:solidFill>
                  <a:schemeClr val="tx1"/>
                </a:solidFill>
                <a:effectLst/>
                <a:ea typeface="Times New Roman" pitchFamily="18" charset="0"/>
                <a:cs typeface="Arial" pitchFamily="34" charset="0"/>
              </a:rPr>
              <a:t>ie</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incorrectly assigned Bad</a:t>
            </a:r>
            <a:r>
              <a:rPr lang="en-GB" altLang="en-US" sz="1400" b="1" dirty="0">
                <a:ea typeface="Times New Roman" pitchFamily="18" charset="0"/>
                <a:cs typeface="Arial" pitchFamily="34" charset="0"/>
              </a:rPr>
              <a:t> </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payers who turn out to be good payers, </a:t>
            </a:r>
            <a:r>
              <a:rPr kumimoji="0" lang="en-GB" altLang="en-US" sz="1400" b="1" i="0" u="none" strike="noStrike" cap="none" normalizeH="0" baseline="0" dirty="0" err="1">
                <a:ln>
                  <a:noFill/>
                </a:ln>
                <a:solidFill>
                  <a:schemeClr val="tx1"/>
                </a:solidFill>
                <a:effectLst/>
                <a:ea typeface="Times New Roman" pitchFamily="18" charset="0"/>
                <a:cs typeface="Arial" pitchFamily="34" charset="0"/>
              </a:rPr>
              <a:t>ie</a:t>
            </a:r>
            <a:r>
              <a:rPr kumimoji="0" lang="en-GB" altLang="en-US" sz="1400" b="1" i="0" u="none" strike="noStrike" cap="none" normalizeH="0" baseline="0" dirty="0">
                <a:ln>
                  <a:noFill/>
                </a:ln>
                <a:solidFill>
                  <a:schemeClr val="tx1"/>
                </a:solidFill>
                <a:effectLst/>
                <a:ea typeface="Times New Roman" pitchFamily="18" charset="0"/>
                <a:cs typeface="Arial" pitchFamily="34" charset="0"/>
              </a:rPr>
              <a:t> punishment of the innocent</a:t>
            </a:r>
            <a:r>
              <a:rPr kumimoji="0" lang="en-GB" altLang="en-US" sz="1400" b="1" i="0" u="none" strike="noStrike" cap="none" normalizeH="0" dirty="0">
                <a:ln>
                  <a:noFill/>
                </a:ln>
                <a:solidFill>
                  <a:schemeClr val="tx1"/>
                </a:solidFill>
                <a:effectLst/>
                <a:ea typeface="Times New Roman" pitchFamily="18" charset="0"/>
                <a:cs typeface="Arial" pitchFamily="34" charset="0"/>
              </a:rPr>
              <a:t>  (FP)</a:t>
            </a:r>
            <a:endParaRPr kumimoji="0" lang="en-GB" altLang="en-US" sz="1400" b="1" i="0" u="none" strike="noStrike" cap="none" normalizeH="0" baseline="0" dirty="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GB" altLang="en-US" sz="1400" b="1" dirty="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chemeClr val="tx1"/>
                </a:solidFill>
                <a:effectLst/>
                <a:cs typeface="Arial" pitchFamily="34" charset="0"/>
              </a:rPr>
              <a:t>Make sure you know which</a:t>
            </a:r>
            <a:r>
              <a:rPr kumimoji="0" lang="en-GB" altLang="en-US" sz="1400" b="1" i="0" u="none" strike="noStrike" cap="none" normalizeH="0" dirty="0">
                <a:ln>
                  <a:noFill/>
                </a:ln>
                <a:solidFill>
                  <a:schemeClr val="tx1"/>
                </a:solidFill>
                <a:effectLst/>
                <a:cs typeface="Arial" pitchFamily="34" charset="0"/>
              </a:rPr>
              <a:t> order your axis are !  Actual and predicted columns could be flipped which reverses the </a:t>
            </a:r>
            <a:r>
              <a:rPr kumimoji="0" lang="en-GB" altLang="en-US" sz="1400" b="1" i="0" u="none" strike="noStrike" cap="none" normalizeH="0" dirty="0" err="1">
                <a:ln>
                  <a:noFill/>
                </a:ln>
                <a:solidFill>
                  <a:schemeClr val="tx1"/>
                </a:solidFill>
                <a:effectLst/>
                <a:cs typeface="Arial" pitchFamily="34" charset="0"/>
              </a:rPr>
              <a:t>the</a:t>
            </a:r>
            <a:r>
              <a:rPr kumimoji="0" lang="en-GB" altLang="en-US" sz="1400" b="1" i="0" u="none" strike="noStrike" cap="none" normalizeH="0" dirty="0">
                <a:ln>
                  <a:noFill/>
                </a:ln>
                <a:solidFill>
                  <a:schemeClr val="tx1"/>
                </a:solidFill>
                <a:effectLst/>
                <a:cs typeface="Arial" pitchFamily="34" charset="0"/>
              </a:rPr>
              <a:t> location of FN and FP</a:t>
            </a:r>
            <a:endParaRPr kumimoji="0" lang="en-GB" altLang="en-US" sz="2000" b="1"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17486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Models set</a:t>
            </a:r>
          </a:p>
        </p:txBody>
      </p:sp>
      <p:sp>
        <p:nvSpPr>
          <p:cNvPr id="5" name="Rectangle 4"/>
          <p:cNvSpPr/>
          <p:nvPr/>
        </p:nvSpPr>
        <p:spPr>
          <a:xfrm>
            <a:off x="990600" y="1981200"/>
            <a:ext cx="3886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 40%</a:t>
            </a:r>
          </a:p>
        </p:txBody>
      </p:sp>
      <p:sp>
        <p:nvSpPr>
          <p:cNvPr id="6" name="Rectangle 5"/>
          <p:cNvSpPr/>
          <p:nvPr/>
        </p:nvSpPr>
        <p:spPr>
          <a:xfrm>
            <a:off x="990600" y="3505200"/>
            <a:ext cx="388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Validation 30%</a:t>
            </a:r>
          </a:p>
        </p:txBody>
      </p:sp>
      <p:sp>
        <p:nvSpPr>
          <p:cNvPr id="7" name="Rectangle 6"/>
          <p:cNvSpPr/>
          <p:nvPr/>
        </p:nvSpPr>
        <p:spPr>
          <a:xfrm>
            <a:off x="990600" y="4648200"/>
            <a:ext cx="3886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30%</a:t>
            </a:r>
          </a:p>
        </p:txBody>
      </p:sp>
      <p:sp>
        <p:nvSpPr>
          <p:cNvPr id="9" name="TextBox 8"/>
          <p:cNvSpPr txBox="1"/>
          <p:nvPr/>
        </p:nvSpPr>
        <p:spPr>
          <a:xfrm>
            <a:off x="5410200" y="1831181"/>
            <a:ext cx="3200400" cy="5632311"/>
          </a:xfrm>
          <a:prstGeom prst="rect">
            <a:avLst/>
          </a:prstGeom>
          <a:noFill/>
        </p:spPr>
        <p:txBody>
          <a:bodyPr wrap="square" rtlCol="0">
            <a:spAutoFit/>
          </a:bodyPr>
          <a:lstStyle/>
          <a:p>
            <a:r>
              <a:rPr lang="en-GB" dirty="0"/>
              <a:t>Default partition Scheme.</a:t>
            </a:r>
          </a:p>
          <a:p>
            <a:endParaRPr lang="en-GB" dirty="0"/>
          </a:p>
          <a:p>
            <a:r>
              <a:rPr lang="en-GB" dirty="0"/>
              <a:t>You usually want as much data as possible for training set.  More data  the better learner</a:t>
            </a:r>
          </a:p>
          <a:p>
            <a:endParaRPr lang="en-GB" dirty="0"/>
          </a:p>
          <a:p>
            <a:r>
              <a:rPr lang="en-GB" dirty="0"/>
              <a:t>However trade off less data available to test set therefore less accurate measure of model performance on less unseen data</a:t>
            </a:r>
          </a:p>
          <a:p>
            <a:endParaRPr lang="en-GB" dirty="0"/>
          </a:p>
          <a:p>
            <a:r>
              <a:rPr lang="en-GB" dirty="0"/>
              <a:t>You don’t need a validation data, this may be optional</a:t>
            </a:r>
          </a:p>
          <a:p>
            <a:r>
              <a:rPr lang="en-GB" dirty="0"/>
              <a:t>Validation data considered part of the training data.</a:t>
            </a:r>
          </a:p>
          <a:p>
            <a:endParaRPr lang="en-GB" dirty="0"/>
          </a:p>
          <a:p>
            <a:endParaRPr lang="en-GB" dirty="0"/>
          </a:p>
          <a:p>
            <a:endParaRPr lang="en-GB" dirty="0"/>
          </a:p>
        </p:txBody>
      </p:sp>
    </p:spTree>
    <p:extLst>
      <p:ext uri="{BB962C8B-B14F-4D97-AF65-F5344CB8AC3E}">
        <p14:creationId xmlns:p14="http://schemas.microsoft.com/office/powerpoint/2010/main" val="3045572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Output file for </a:t>
            </a:r>
            <a:r>
              <a:rPr lang="en-GB" dirty="0" err="1"/>
              <a:t>Classificaiton</a:t>
            </a:r>
            <a:r>
              <a:rPr lang="en-GB" dirty="0"/>
              <a:t> Models</a:t>
            </a: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53560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96" y="3962400"/>
            <a:ext cx="5779816" cy="2425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158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dirty="0"/>
          </a:p>
          <a:p>
            <a:r>
              <a:rPr lang="en-GB" dirty="0"/>
              <a:t>Precision </a:t>
            </a:r>
          </a:p>
          <a:p>
            <a:pPr lvl="1"/>
            <a:r>
              <a:rPr lang="en-GB" dirty="0"/>
              <a:t>TP / (FP +TP)    </a:t>
            </a:r>
          </a:p>
          <a:p>
            <a:pPr lvl="1"/>
            <a:r>
              <a:rPr lang="en-GB" dirty="0"/>
              <a:t>124 / (61 + 124) = 0.6702 = 67.02%</a:t>
            </a:r>
          </a:p>
          <a:p>
            <a:r>
              <a:rPr lang="en-GB" dirty="0"/>
              <a:t>Accuracy</a:t>
            </a:r>
          </a:p>
          <a:p>
            <a:pPr lvl="1"/>
            <a:r>
              <a:rPr lang="en-GB" dirty="0"/>
              <a:t>(TN + TP) / ( FN + TN + FP + TP)   </a:t>
            </a:r>
          </a:p>
          <a:p>
            <a:pPr lvl="1"/>
            <a:r>
              <a:rPr lang="en-GB" dirty="0"/>
              <a:t>(1370 + 124) / (233 + 1370 + 61 + 124) = 83.56%</a:t>
            </a:r>
          </a:p>
          <a:p>
            <a:r>
              <a:rPr lang="en-GB" dirty="0"/>
              <a:t>Misclassification Rate</a:t>
            </a:r>
          </a:p>
          <a:p>
            <a:pPr lvl="1"/>
            <a:r>
              <a:rPr lang="en-GB" dirty="0"/>
              <a:t>(FN + FP) / (TP + TN + FP + FN)</a:t>
            </a:r>
          </a:p>
          <a:p>
            <a:pPr lvl="1"/>
            <a:r>
              <a:rPr lang="en-GB" dirty="0"/>
              <a:t>(233 + 61) / (233 + 1370 + 61 + 124) = 16.44%</a:t>
            </a:r>
          </a:p>
          <a:p>
            <a:pPr lvl="1"/>
            <a:endParaRPr lang="en-GB" dirty="0"/>
          </a:p>
          <a:p>
            <a:pPr lvl="1"/>
            <a:endParaRPr lang="en-GB" dirty="0"/>
          </a:p>
        </p:txBody>
      </p:sp>
      <p:sp>
        <p:nvSpPr>
          <p:cNvPr id="3" name="Title 2"/>
          <p:cNvSpPr>
            <a:spLocks noGrp="1"/>
          </p:cNvSpPr>
          <p:nvPr>
            <p:ph type="title"/>
          </p:nvPr>
        </p:nvSpPr>
        <p:spPr/>
        <p:txBody>
          <a:bodyPr>
            <a:normAutofit fontScale="90000"/>
          </a:bodyPr>
          <a:lstStyle/>
          <a:p>
            <a:r>
              <a:rPr lang="en-GB" dirty="0"/>
              <a:t>Metrics from a Confusion Matrix</a:t>
            </a:r>
          </a:p>
        </p:txBody>
      </p:sp>
      <p:pic>
        <p:nvPicPr>
          <p:cNvPr id="5" name="Picture 4">
            <a:extLst>
              <a:ext uri="{FF2B5EF4-FFF2-40B4-BE49-F238E27FC236}">
                <a16:creationId xmlns:a16="http://schemas.microsoft.com/office/drawing/2014/main" id="{B6A6D51E-3B52-4BFD-9728-05455EFE93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1722"/>
          <a:stretch/>
        </p:blipFill>
        <p:spPr bwMode="auto">
          <a:xfrm>
            <a:off x="4724400" y="1417638"/>
            <a:ext cx="34798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634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Ideally select the model with the highest accuracy and lowest error</a:t>
            </a:r>
          </a:p>
          <a:p>
            <a:r>
              <a:rPr lang="en-GB" dirty="0"/>
              <a:t>If they have the same performance in either accuracy or error, select the one that produces the most profit, normally the one with the most TP however</a:t>
            </a:r>
          </a:p>
          <a:p>
            <a:r>
              <a:rPr lang="en-GB" dirty="0"/>
              <a:t>Identify the model whose error is least costly, whether that be FP or FN, this depends upon the context of the business problem</a:t>
            </a:r>
          </a:p>
          <a:p>
            <a:pPr marL="109728" indent="0">
              <a:buNone/>
            </a:pPr>
            <a:endParaRPr lang="en-GB" dirty="0"/>
          </a:p>
        </p:txBody>
      </p:sp>
      <p:sp>
        <p:nvSpPr>
          <p:cNvPr id="3" name="Title 2"/>
          <p:cNvSpPr>
            <a:spLocks noGrp="1"/>
          </p:cNvSpPr>
          <p:nvPr>
            <p:ph type="title"/>
          </p:nvPr>
        </p:nvSpPr>
        <p:spPr/>
        <p:txBody>
          <a:bodyPr/>
          <a:lstStyle/>
          <a:p>
            <a:r>
              <a:rPr lang="en-GB" dirty="0"/>
              <a:t>Evaluation</a:t>
            </a:r>
          </a:p>
        </p:txBody>
      </p:sp>
    </p:spTree>
    <p:extLst>
      <p:ext uri="{BB962C8B-B14F-4D97-AF65-F5344CB8AC3E}">
        <p14:creationId xmlns:p14="http://schemas.microsoft.com/office/powerpoint/2010/main" val="2121858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Captured Response Chart “looks like ROC” </a:t>
            </a:r>
            <a:r>
              <a:rPr lang="en-GB" i="1" dirty="0">
                <a:solidFill>
                  <a:srgbClr val="FF0000"/>
                </a:solidFill>
              </a:rPr>
              <a:t>careful</a:t>
            </a:r>
            <a:r>
              <a:rPr lang="en-GB" dirty="0">
                <a:solidFill>
                  <a:srgbClr val="FF0000"/>
                </a:solidFill>
              </a:rPr>
              <a:t> </a:t>
            </a:r>
            <a:r>
              <a:rPr lang="en-GB" i="1" dirty="0">
                <a:solidFill>
                  <a:srgbClr val="FF0000"/>
                </a:solidFill>
              </a:rPr>
              <a:t>check axis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47799"/>
            <a:ext cx="6019800" cy="438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707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Excellent visualisation tool for showing the power of a model.</a:t>
            </a:r>
          </a:p>
          <a:p>
            <a:r>
              <a:rPr lang="en-GB" dirty="0"/>
              <a:t>Cumulative % of each target group for each decile</a:t>
            </a:r>
          </a:p>
          <a:p>
            <a:r>
              <a:rPr lang="en-GB" dirty="0"/>
              <a:t>For example in previous chart for 50% of the test data you have captured 70% of the response.</a:t>
            </a:r>
          </a:p>
          <a:p>
            <a:r>
              <a:rPr lang="en-GB" dirty="0"/>
              <a:t>This represents an almost 50% increase over random</a:t>
            </a:r>
          </a:p>
          <a:p>
            <a:r>
              <a:rPr lang="en-GB" dirty="0"/>
              <a:t>Easy to see the benefit of the impute node HMEQ example</a:t>
            </a:r>
          </a:p>
          <a:p>
            <a:r>
              <a:rPr lang="en-GB" dirty="0"/>
              <a:t>Gains Charts are not produced by default in SAS</a:t>
            </a:r>
          </a:p>
          <a:p>
            <a:endParaRPr lang="en-GB" dirty="0"/>
          </a:p>
        </p:txBody>
      </p:sp>
      <p:sp>
        <p:nvSpPr>
          <p:cNvPr id="3" name="Title 2"/>
          <p:cNvSpPr>
            <a:spLocks noGrp="1"/>
          </p:cNvSpPr>
          <p:nvPr>
            <p:ph type="title"/>
          </p:nvPr>
        </p:nvSpPr>
        <p:spPr/>
        <p:txBody>
          <a:bodyPr/>
          <a:lstStyle/>
          <a:p>
            <a:r>
              <a:rPr lang="en-GB" dirty="0"/>
              <a:t>Notes</a:t>
            </a:r>
          </a:p>
        </p:txBody>
      </p:sp>
    </p:spTree>
    <p:extLst>
      <p:ext uri="{BB962C8B-B14F-4D97-AF65-F5344CB8AC3E}">
        <p14:creationId xmlns:p14="http://schemas.microsoft.com/office/powerpoint/2010/main" val="2316991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For Example HMEQ</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87061"/>
            <a:ext cx="6486525" cy="476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781300" y="2069105"/>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3429000"/>
            <a:ext cx="5334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28800" y="2362200"/>
            <a:ext cx="2640466" cy="553998"/>
          </a:xfrm>
          <a:prstGeom prst="rect">
            <a:avLst/>
          </a:prstGeom>
          <a:noFill/>
        </p:spPr>
        <p:txBody>
          <a:bodyPr wrap="none" rtlCol="0">
            <a:spAutoFit/>
          </a:bodyPr>
          <a:lstStyle/>
          <a:p>
            <a:r>
              <a:rPr lang="en-GB" sz="1000" dirty="0"/>
              <a:t>2.5 times random for 20% of the data</a:t>
            </a:r>
          </a:p>
          <a:p>
            <a:r>
              <a:rPr lang="en-GB" sz="1000" dirty="0"/>
              <a:t>Regression without impute almost performs</a:t>
            </a:r>
          </a:p>
          <a:p>
            <a:r>
              <a:rPr lang="en-GB" sz="1000" dirty="0"/>
              <a:t>The same as random</a:t>
            </a:r>
          </a:p>
        </p:txBody>
      </p:sp>
    </p:spTree>
    <p:extLst>
      <p:ext uri="{BB962C8B-B14F-4D97-AF65-F5344CB8AC3E}">
        <p14:creationId xmlns:p14="http://schemas.microsoft.com/office/powerpoint/2010/main" val="422835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err="1"/>
              <a:t>Sas</a:t>
            </a:r>
            <a:r>
              <a:rPr lang="en-GB" dirty="0"/>
              <a:t> data options settings on lift chart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172" y="1481138"/>
            <a:ext cx="5017656" cy="452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915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Recall data from earlier thought experiment, target 20 red balls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14510750"/>
              </p:ext>
            </p:extLst>
          </p:nvPr>
        </p:nvGraphicFramePr>
        <p:xfrm>
          <a:off x="457197" y="1481139"/>
          <a:ext cx="8077202" cy="4843461"/>
        </p:xfrm>
        <a:graphic>
          <a:graphicData uri="http://schemas.openxmlformats.org/drawingml/2006/table">
            <a:tbl>
              <a:tblPr/>
              <a:tblGrid>
                <a:gridCol w="1153886">
                  <a:extLst>
                    <a:ext uri="{9D8B030D-6E8A-4147-A177-3AD203B41FA5}">
                      <a16:colId xmlns:a16="http://schemas.microsoft.com/office/drawing/2014/main" val="20000"/>
                    </a:ext>
                  </a:extLst>
                </a:gridCol>
                <a:gridCol w="1153886">
                  <a:extLst>
                    <a:ext uri="{9D8B030D-6E8A-4147-A177-3AD203B41FA5}">
                      <a16:colId xmlns:a16="http://schemas.microsoft.com/office/drawing/2014/main" val="20001"/>
                    </a:ext>
                  </a:extLst>
                </a:gridCol>
                <a:gridCol w="1153886">
                  <a:extLst>
                    <a:ext uri="{9D8B030D-6E8A-4147-A177-3AD203B41FA5}">
                      <a16:colId xmlns:a16="http://schemas.microsoft.com/office/drawing/2014/main" val="20002"/>
                    </a:ext>
                  </a:extLst>
                </a:gridCol>
                <a:gridCol w="1153886">
                  <a:extLst>
                    <a:ext uri="{9D8B030D-6E8A-4147-A177-3AD203B41FA5}">
                      <a16:colId xmlns:a16="http://schemas.microsoft.com/office/drawing/2014/main" val="20003"/>
                    </a:ext>
                  </a:extLst>
                </a:gridCol>
                <a:gridCol w="1153886">
                  <a:extLst>
                    <a:ext uri="{9D8B030D-6E8A-4147-A177-3AD203B41FA5}">
                      <a16:colId xmlns:a16="http://schemas.microsoft.com/office/drawing/2014/main" val="20004"/>
                    </a:ext>
                  </a:extLst>
                </a:gridCol>
                <a:gridCol w="1153886">
                  <a:extLst>
                    <a:ext uri="{9D8B030D-6E8A-4147-A177-3AD203B41FA5}">
                      <a16:colId xmlns:a16="http://schemas.microsoft.com/office/drawing/2014/main" val="20005"/>
                    </a:ext>
                  </a:extLst>
                </a:gridCol>
                <a:gridCol w="1153886">
                  <a:extLst>
                    <a:ext uri="{9D8B030D-6E8A-4147-A177-3AD203B41FA5}">
                      <a16:colId xmlns:a16="http://schemas.microsoft.com/office/drawing/2014/main" val="20006"/>
                    </a:ext>
                  </a:extLst>
                </a:gridCol>
              </a:tblGrid>
              <a:tr h="1681759">
                <a:tc>
                  <a:txBody>
                    <a:bodyPr/>
                    <a:lstStyle/>
                    <a:p>
                      <a:pPr algn="l"/>
                      <a:r>
                        <a:rPr lang="en-GB" sz="1200" dirty="0">
                          <a:effectLst/>
                          <a:latin typeface="Times New Roman"/>
                        </a:rPr>
                        <a:t>Decile</a:t>
                      </a:r>
                      <a:endParaRPr lang="en-GB" sz="1200" dirty="0">
                        <a:effectLst/>
                        <a:latin typeface="Arial"/>
                      </a:endParaRPr>
                    </a:p>
                  </a:txBody>
                  <a:tcPr marL="62861" marR="62861" marT="31430" marB="31430" anchor="ctr">
                    <a:lnL>
                      <a:noFill/>
                    </a:lnL>
                    <a:lnR>
                      <a:noFill/>
                    </a:lnR>
                    <a:lnT>
                      <a:noFill/>
                    </a:lnT>
                    <a:lnB>
                      <a:noFill/>
                    </a:lnB>
                  </a:tcPr>
                </a:tc>
                <a:tc>
                  <a:txBody>
                    <a:bodyPr/>
                    <a:lstStyle/>
                    <a:p>
                      <a:pPr algn="l"/>
                      <a:r>
                        <a:rPr lang="en-GB" sz="1200">
                          <a:effectLst/>
                          <a:latin typeface="Times New Roman"/>
                        </a:rPr>
                        <a:t>Poor Model Cumulative desirable events</a:t>
                      </a:r>
                      <a:endParaRPr lang="en-GB" sz="1200">
                        <a:effectLst/>
                        <a:latin typeface="Arial"/>
                      </a:endParaRPr>
                    </a:p>
                  </a:txBody>
                  <a:tcPr marL="62861" marR="62861" marT="31430" marB="31430" anchor="ctr">
                    <a:lnL>
                      <a:noFill/>
                    </a:lnL>
                    <a:lnR>
                      <a:noFill/>
                    </a:lnR>
                    <a:lnT>
                      <a:noFill/>
                    </a:lnT>
                    <a:lnB>
                      <a:noFill/>
                    </a:lnB>
                  </a:tcPr>
                </a:tc>
                <a:tc>
                  <a:txBody>
                    <a:bodyPr/>
                    <a:lstStyle/>
                    <a:p>
                      <a:pPr algn="l"/>
                      <a:r>
                        <a:rPr lang="en-GB" sz="1200" dirty="0">
                          <a:effectLst/>
                          <a:latin typeface="Arial"/>
                        </a:rPr>
                        <a:t>Poor model Fraction of Target Response (/20)</a:t>
                      </a:r>
                    </a:p>
                  </a:txBody>
                  <a:tcPr marL="62861" marR="62861" marT="31430" marB="31430" anchor="ctr">
                    <a:lnL>
                      <a:noFill/>
                    </a:lnL>
                    <a:lnR>
                      <a:noFill/>
                    </a:lnR>
                    <a:lnT>
                      <a:noFill/>
                    </a:lnT>
                    <a:lnB>
                      <a:noFill/>
                    </a:lnB>
                  </a:tcPr>
                </a:tc>
                <a:tc>
                  <a:txBody>
                    <a:bodyPr/>
                    <a:lstStyle/>
                    <a:p>
                      <a:pPr algn="l"/>
                      <a:r>
                        <a:rPr lang="en-GB" sz="1200">
                          <a:effectLst/>
                          <a:latin typeface="Times New Roman"/>
                        </a:rPr>
                        <a:t>Good ModelCumulative Desirable Events</a:t>
                      </a:r>
                      <a:endParaRPr lang="en-GB" sz="1200">
                        <a:effectLst/>
                        <a:latin typeface="Arial"/>
                      </a:endParaRPr>
                    </a:p>
                  </a:txBody>
                  <a:tcPr marL="62861" marR="62861" marT="31430" marB="31430" anchor="ctr">
                    <a:lnL>
                      <a:noFill/>
                    </a:lnL>
                    <a:lnR>
                      <a:noFill/>
                    </a:lnR>
                    <a:lnT>
                      <a:noFill/>
                    </a:lnT>
                    <a:lnB>
                      <a:noFill/>
                    </a:lnB>
                  </a:tcPr>
                </a:tc>
                <a:tc>
                  <a:txBody>
                    <a:bodyPr/>
                    <a:lstStyle/>
                    <a:p>
                      <a:pPr algn="l"/>
                      <a:r>
                        <a:rPr lang="en-GB" sz="1200" dirty="0">
                          <a:effectLst/>
                          <a:latin typeface="Arial"/>
                        </a:rPr>
                        <a:t>Good Model Fraction of Target Response (/20)</a:t>
                      </a:r>
                    </a:p>
                  </a:txBody>
                  <a:tcPr marL="62861" marR="62861" marT="31430" marB="31430" anchor="ctr">
                    <a:lnL>
                      <a:noFill/>
                    </a:lnL>
                    <a:lnR>
                      <a:noFill/>
                    </a:lnR>
                    <a:lnT>
                      <a:noFill/>
                    </a:lnT>
                    <a:lnB>
                      <a:noFill/>
                    </a:lnB>
                  </a:tcPr>
                </a:tc>
                <a:tc>
                  <a:txBody>
                    <a:bodyPr/>
                    <a:lstStyle/>
                    <a:p>
                      <a:pPr algn="l"/>
                      <a:r>
                        <a:rPr lang="en-GB" sz="1200" dirty="0">
                          <a:effectLst/>
                          <a:latin typeface="Arial"/>
                        </a:rPr>
                        <a:t>Random Model</a:t>
                      </a:r>
                    </a:p>
                  </a:txBody>
                  <a:tcPr marL="62861" marR="62861" marT="31430" marB="31430" anchor="ctr">
                    <a:lnL>
                      <a:noFill/>
                    </a:lnL>
                    <a:lnR>
                      <a:noFill/>
                    </a:lnR>
                    <a:lnT>
                      <a:noFill/>
                    </a:lnT>
                    <a:lnB>
                      <a:noFill/>
                    </a:lnB>
                  </a:tcPr>
                </a:tc>
                <a:tc>
                  <a:txBody>
                    <a:bodyPr/>
                    <a:lstStyle/>
                    <a:p>
                      <a:pPr algn="l"/>
                      <a:r>
                        <a:rPr lang="en-GB" sz="1200" dirty="0">
                          <a:effectLst/>
                          <a:latin typeface="Arial"/>
                        </a:rPr>
                        <a:t>Best </a:t>
                      </a:r>
                      <a:r>
                        <a:rPr lang="en-GB" sz="1200" dirty="0" err="1">
                          <a:effectLst/>
                          <a:latin typeface="Arial"/>
                        </a:rPr>
                        <a:t>Pos</a:t>
                      </a:r>
                      <a:r>
                        <a:rPr lang="en-GB" sz="1200" dirty="0">
                          <a:effectLst/>
                          <a:latin typeface="Arial"/>
                        </a:rPr>
                        <a:t> Model</a:t>
                      </a:r>
                    </a:p>
                  </a:txBody>
                  <a:tcPr marL="62861" marR="62861" marT="31430" marB="31430" anchor="ctr">
                    <a:lnL>
                      <a:noFill/>
                    </a:lnL>
                    <a:lnR>
                      <a:noFill/>
                    </a:lnR>
                    <a:lnT>
                      <a:noFill/>
                    </a:lnT>
                    <a:lnB>
                      <a:noFill/>
                    </a:lnB>
                  </a:tcPr>
                </a:tc>
                <a:extLst>
                  <a:ext uri="{0D108BD9-81ED-4DB2-BD59-A6C34878D82A}">
                    <a16:rowId xmlns:a16="http://schemas.microsoft.com/office/drawing/2014/main" val="10000"/>
                  </a:ext>
                </a:extLst>
              </a:tr>
              <a:tr h="470892">
                <a:tc>
                  <a:txBody>
                    <a:bodyPr/>
                    <a:lstStyle/>
                    <a:p>
                      <a:pPr algn="r"/>
                      <a:r>
                        <a:rPr lang="en-GB" sz="1200">
                          <a:effectLst/>
                          <a:latin typeface="Times New Roman"/>
                        </a:rPr>
                        <a:t>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a:t>
                      </a:r>
                    </a:p>
                  </a:txBody>
                  <a:tcPr marL="62861" marR="62861" marT="31430" marB="31430" anchor="ctr">
                    <a:lnL>
                      <a:noFill/>
                    </a:lnL>
                    <a:lnR>
                      <a:noFill/>
                    </a:lnR>
                    <a:lnT>
                      <a:noFill/>
                    </a:lnT>
                    <a:lnB>
                      <a:noFill/>
                    </a:lnB>
                  </a:tcPr>
                </a:tc>
                <a:tc>
                  <a:txBody>
                    <a:bodyPr/>
                    <a:lstStyle/>
                    <a:p>
                      <a:pPr algn="l"/>
                      <a:br>
                        <a:rPr lang="en-GB" sz="1200">
                          <a:effectLst/>
                          <a:latin typeface="Times New Roman"/>
                        </a:rPr>
                      </a:b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a:t>
                      </a:r>
                    </a:p>
                  </a:txBody>
                  <a:tcPr marL="62861" marR="62861" marT="31430" marB="31430" anchor="ctr">
                    <a:lnL>
                      <a:noFill/>
                    </a:lnL>
                    <a:lnR>
                      <a:noFill/>
                    </a:lnR>
                    <a:lnT>
                      <a:noFill/>
                    </a:lnT>
                    <a:lnB>
                      <a:noFill/>
                    </a:lnB>
                  </a:tcPr>
                </a:tc>
                <a:tc>
                  <a:txBody>
                    <a:bodyPr/>
                    <a:lstStyle/>
                    <a:p>
                      <a:pPr algn="r"/>
                      <a:r>
                        <a:rPr lang="en-GB" sz="1200">
                          <a:effectLst/>
                          <a:latin typeface="Arial"/>
                        </a:rPr>
                        <a:t>0</a:t>
                      </a:r>
                    </a:p>
                  </a:txBody>
                  <a:tcPr marL="62861" marR="62861" marT="31430" marB="31430" anchor="ctr">
                    <a:lnL>
                      <a:noFill/>
                    </a:lnL>
                    <a:lnR>
                      <a:noFill/>
                    </a:lnR>
                    <a:lnT>
                      <a:noFill/>
                    </a:lnT>
                    <a:lnB>
                      <a:noFill/>
                    </a:lnB>
                  </a:tcPr>
                </a:tc>
                <a:tc>
                  <a:txBody>
                    <a:bodyPr/>
                    <a:lstStyle/>
                    <a:p>
                      <a:pPr algn="r"/>
                      <a:r>
                        <a:rPr lang="en-GB" sz="1200">
                          <a:effectLst/>
                          <a:latin typeface="Arial"/>
                        </a:rPr>
                        <a:t>0</a:t>
                      </a:r>
                    </a:p>
                  </a:txBody>
                  <a:tcPr marL="62861" marR="62861" marT="31430" marB="31430" anchor="ctr">
                    <a:lnL>
                      <a:noFill/>
                    </a:lnL>
                    <a:lnR>
                      <a:noFill/>
                    </a:lnR>
                    <a:lnT>
                      <a:noFill/>
                    </a:lnT>
                    <a:lnB>
                      <a:noFill/>
                    </a:lnB>
                  </a:tcPr>
                </a:tc>
                <a:extLst>
                  <a:ext uri="{0D108BD9-81ED-4DB2-BD59-A6C34878D82A}">
                    <a16:rowId xmlns:a16="http://schemas.microsoft.com/office/drawing/2014/main" val="10001"/>
                  </a:ext>
                </a:extLst>
              </a:tr>
              <a:tr h="269081">
                <a:tc>
                  <a:txBody>
                    <a:bodyPr/>
                    <a:lstStyle/>
                    <a:p>
                      <a:pPr algn="r"/>
                      <a:r>
                        <a:rPr lang="en-GB" sz="1200">
                          <a:effectLst/>
                          <a:latin typeface="Times New Roman"/>
                        </a:rPr>
                        <a:t>1</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a:t>
                      </a:r>
                    </a:p>
                  </a:txBody>
                  <a:tcPr marL="62861" marR="62861" marT="31430" marB="31430" anchor="ctr">
                    <a:lnL>
                      <a:noFill/>
                    </a:lnL>
                    <a:lnR>
                      <a:noFill/>
                    </a:lnR>
                    <a:lnT>
                      <a:noFill/>
                    </a:lnT>
                    <a:lnB>
                      <a:noFill/>
                    </a:lnB>
                  </a:tcPr>
                </a:tc>
                <a:tc>
                  <a:txBody>
                    <a:bodyPr/>
                    <a:lstStyle/>
                    <a:p>
                      <a:pPr algn="r"/>
                      <a:r>
                        <a:rPr lang="en-GB" sz="1200">
                          <a:effectLst/>
                          <a:latin typeface="Times New Roman"/>
                        </a:rPr>
                        <a:t>9</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0.45</a:t>
                      </a:r>
                    </a:p>
                  </a:txBody>
                  <a:tcPr marL="62861" marR="62861" marT="31430" marB="31430" anchor="ctr">
                    <a:lnL>
                      <a:noFill/>
                    </a:lnL>
                    <a:lnR>
                      <a:noFill/>
                    </a:lnR>
                    <a:lnT>
                      <a:noFill/>
                    </a:lnT>
                    <a:lnB>
                      <a:noFill/>
                    </a:lnB>
                  </a:tcPr>
                </a:tc>
                <a:tc>
                  <a:txBody>
                    <a:bodyPr/>
                    <a:lstStyle/>
                    <a:p>
                      <a:pPr algn="r"/>
                      <a:r>
                        <a:rPr lang="en-GB" sz="1200">
                          <a:effectLst/>
                          <a:latin typeface="Arial"/>
                        </a:rPr>
                        <a:t>0.1</a:t>
                      </a:r>
                    </a:p>
                  </a:txBody>
                  <a:tcPr marL="62861" marR="62861" marT="31430" marB="31430" anchor="ctr">
                    <a:lnL>
                      <a:noFill/>
                    </a:lnL>
                    <a:lnR>
                      <a:noFill/>
                    </a:lnR>
                    <a:lnT>
                      <a:noFill/>
                    </a:lnT>
                    <a:lnB>
                      <a:noFill/>
                    </a:lnB>
                  </a:tcPr>
                </a:tc>
                <a:tc>
                  <a:txBody>
                    <a:bodyPr/>
                    <a:lstStyle/>
                    <a:p>
                      <a:pPr algn="r"/>
                      <a:r>
                        <a:rPr lang="en-GB" sz="1200">
                          <a:effectLst/>
                          <a:latin typeface="Arial"/>
                        </a:rPr>
                        <a:t>0.5</a:t>
                      </a:r>
                    </a:p>
                  </a:txBody>
                  <a:tcPr marL="62861" marR="62861" marT="31430" marB="31430" anchor="ctr">
                    <a:lnL>
                      <a:noFill/>
                    </a:lnL>
                    <a:lnR>
                      <a:noFill/>
                    </a:lnR>
                    <a:lnT>
                      <a:noFill/>
                    </a:lnT>
                    <a:lnB>
                      <a:noFill/>
                    </a:lnB>
                  </a:tcPr>
                </a:tc>
                <a:extLst>
                  <a:ext uri="{0D108BD9-81ED-4DB2-BD59-A6C34878D82A}">
                    <a16:rowId xmlns:a16="http://schemas.microsoft.com/office/drawing/2014/main" val="10002"/>
                  </a:ext>
                </a:extLst>
              </a:tr>
              <a:tr h="269081">
                <a:tc>
                  <a:txBody>
                    <a:bodyPr/>
                    <a:lstStyle/>
                    <a:p>
                      <a:pPr algn="r"/>
                      <a:r>
                        <a:rPr lang="en-GB" sz="1200">
                          <a:effectLst/>
                          <a:latin typeface="Times New Roman"/>
                        </a:rPr>
                        <a:t>2</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2</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0.1</a:t>
                      </a:r>
                    </a:p>
                  </a:txBody>
                  <a:tcPr marL="62861" marR="62861" marT="31430" marB="31430" anchor="ctr">
                    <a:lnL>
                      <a:noFill/>
                    </a:lnL>
                    <a:lnR>
                      <a:noFill/>
                    </a:lnR>
                    <a:lnT>
                      <a:noFill/>
                    </a:lnT>
                    <a:lnB>
                      <a:noFill/>
                    </a:lnB>
                  </a:tcPr>
                </a:tc>
                <a:tc>
                  <a:txBody>
                    <a:bodyPr/>
                    <a:lstStyle/>
                    <a:p>
                      <a:pPr algn="r"/>
                      <a:r>
                        <a:rPr lang="en-GB" sz="1200">
                          <a:effectLst/>
                          <a:latin typeface="Times New Roman"/>
                        </a:rPr>
                        <a:t>16</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0.8</a:t>
                      </a:r>
                    </a:p>
                  </a:txBody>
                  <a:tcPr marL="62861" marR="62861" marT="31430" marB="31430" anchor="ctr">
                    <a:lnL>
                      <a:noFill/>
                    </a:lnL>
                    <a:lnR>
                      <a:noFill/>
                    </a:lnR>
                    <a:lnT>
                      <a:noFill/>
                    </a:lnT>
                    <a:lnB>
                      <a:noFill/>
                    </a:lnB>
                  </a:tcPr>
                </a:tc>
                <a:tc>
                  <a:txBody>
                    <a:bodyPr/>
                    <a:lstStyle/>
                    <a:p>
                      <a:pPr algn="r"/>
                      <a:r>
                        <a:rPr lang="en-GB" sz="1200">
                          <a:effectLst/>
                          <a:latin typeface="Arial"/>
                        </a:rPr>
                        <a:t>0.2</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3"/>
                  </a:ext>
                </a:extLst>
              </a:tr>
              <a:tr h="269081">
                <a:tc>
                  <a:txBody>
                    <a:bodyPr/>
                    <a:lstStyle/>
                    <a:p>
                      <a:pPr algn="r"/>
                      <a:r>
                        <a:rPr lang="en-GB" sz="1200">
                          <a:effectLst/>
                          <a:latin typeface="Times New Roman"/>
                        </a:rPr>
                        <a:t>3</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3</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0.15</a:t>
                      </a:r>
                    </a:p>
                  </a:txBody>
                  <a:tcPr marL="62861" marR="62861" marT="31430" marB="31430" anchor="ctr">
                    <a:lnL>
                      <a:noFill/>
                    </a:lnL>
                    <a:lnR>
                      <a:noFill/>
                    </a:lnR>
                    <a:lnT>
                      <a:noFill/>
                    </a:lnT>
                    <a:lnB>
                      <a:noFill/>
                    </a:lnB>
                  </a:tcPr>
                </a:tc>
                <a:tc>
                  <a:txBody>
                    <a:bodyPr/>
                    <a:lstStyle/>
                    <a:p>
                      <a:pPr algn="r"/>
                      <a:r>
                        <a:rPr lang="en-GB" sz="1200">
                          <a:effectLst/>
                          <a:latin typeface="Times New Roman"/>
                        </a:rPr>
                        <a:t>18</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0.9</a:t>
                      </a:r>
                    </a:p>
                  </a:txBody>
                  <a:tcPr marL="62861" marR="62861" marT="31430" marB="31430" anchor="ctr">
                    <a:lnL>
                      <a:noFill/>
                    </a:lnL>
                    <a:lnR>
                      <a:noFill/>
                    </a:lnR>
                    <a:lnT>
                      <a:noFill/>
                    </a:lnT>
                    <a:lnB>
                      <a:noFill/>
                    </a:lnB>
                  </a:tcPr>
                </a:tc>
                <a:tc>
                  <a:txBody>
                    <a:bodyPr/>
                    <a:lstStyle/>
                    <a:p>
                      <a:pPr algn="r"/>
                      <a:r>
                        <a:rPr lang="en-GB" sz="1200">
                          <a:effectLst/>
                          <a:latin typeface="Arial"/>
                        </a:rPr>
                        <a:t>0.3</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4"/>
                  </a:ext>
                </a:extLst>
              </a:tr>
              <a:tr h="269081">
                <a:tc>
                  <a:txBody>
                    <a:bodyPr/>
                    <a:lstStyle/>
                    <a:p>
                      <a:pPr algn="r"/>
                      <a:r>
                        <a:rPr lang="en-GB" sz="1200">
                          <a:effectLst/>
                          <a:latin typeface="Times New Roman"/>
                        </a:rPr>
                        <a:t>4</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4</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0.2</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0.4</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5"/>
                  </a:ext>
                </a:extLst>
              </a:tr>
              <a:tr h="269081">
                <a:tc>
                  <a:txBody>
                    <a:bodyPr/>
                    <a:lstStyle/>
                    <a:p>
                      <a:pPr algn="r"/>
                      <a:r>
                        <a:rPr lang="en-GB" sz="1200">
                          <a:effectLst/>
                          <a:latin typeface="Times New Roman"/>
                        </a:rPr>
                        <a:t>5</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5</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0.25</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0.5</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6"/>
                  </a:ext>
                </a:extLst>
              </a:tr>
              <a:tr h="269081">
                <a:tc>
                  <a:txBody>
                    <a:bodyPr/>
                    <a:lstStyle/>
                    <a:p>
                      <a:pPr algn="r"/>
                      <a:r>
                        <a:rPr lang="en-GB" sz="1200">
                          <a:effectLst/>
                          <a:latin typeface="Times New Roman"/>
                        </a:rPr>
                        <a:t>6</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9</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0.45</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0.6</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7"/>
                  </a:ext>
                </a:extLst>
              </a:tr>
              <a:tr h="269081">
                <a:tc>
                  <a:txBody>
                    <a:bodyPr/>
                    <a:lstStyle/>
                    <a:p>
                      <a:pPr algn="r"/>
                      <a:r>
                        <a:rPr lang="en-GB" sz="1200">
                          <a:effectLst/>
                          <a:latin typeface="Times New Roman"/>
                        </a:rPr>
                        <a:t>7</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13</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0.65</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0.7</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8"/>
                  </a:ext>
                </a:extLst>
              </a:tr>
              <a:tr h="269081">
                <a:tc>
                  <a:txBody>
                    <a:bodyPr/>
                    <a:lstStyle/>
                    <a:p>
                      <a:pPr algn="r"/>
                      <a:r>
                        <a:rPr lang="en-GB" sz="1200">
                          <a:effectLst/>
                          <a:latin typeface="Times New Roman"/>
                        </a:rPr>
                        <a:t>8</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16</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0.8</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0.8</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09"/>
                  </a:ext>
                </a:extLst>
              </a:tr>
              <a:tr h="269081">
                <a:tc>
                  <a:txBody>
                    <a:bodyPr/>
                    <a:lstStyle/>
                    <a:p>
                      <a:pPr algn="r"/>
                      <a:r>
                        <a:rPr lang="en-GB" sz="1200">
                          <a:effectLst/>
                          <a:latin typeface="Times New Roman"/>
                        </a:rPr>
                        <a:t>9</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18</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0.9</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0.9</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10"/>
                  </a:ext>
                </a:extLst>
              </a:tr>
              <a:tr h="269081">
                <a:tc>
                  <a:txBody>
                    <a:bodyPr/>
                    <a:lstStyle/>
                    <a:p>
                      <a:pPr algn="r"/>
                      <a:r>
                        <a:rPr lang="en-GB" sz="1200">
                          <a:effectLst/>
                          <a:latin typeface="Times New Roman"/>
                        </a:rPr>
                        <a:t>10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Times New Roman"/>
                        </a:rPr>
                        <a:t>20</a:t>
                      </a:r>
                      <a:endParaRPr lang="en-GB" sz="1200">
                        <a:effectLst/>
                        <a:latin typeface="Arial"/>
                      </a:endParaRP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a:effectLst/>
                          <a:latin typeface="Arial"/>
                        </a:rPr>
                        <a:t>1</a:t>
                      </a:r>
                    </a:p>
                  </a:txBody>
                  <a:tcPr marL="62861" marR="62861" marT="31430" marB="31430" anchor="ctr">
                    <a:lnL>
                      <a:noFill/>
                    </a:lnL>
                    <a:lnR>
                      <a:noFill/>
                    </a:lnR>
                    <a:lnT>
                      <a:noFill/>
                    </a:lnT>
                    <a:lnB>
                      <a:noFill/>
                    </a:lnB>
                  </a:tcPr>
                </a:tc>
                <a:tc>
                  <a:txBody>
                    <a:bodyPr/>
                    <a:lstStyle/>
                    <a:p>
                      <a:pPr algn="r"/>
                      <a:r>
                        <a:rPr lang="en-GB" sz="1200" dirty="0">
                          <a:effectLst/>
                          <a:latin typeface="Arial"/>
                        </a:rPr>
                        <a:t>1</a:t>
                      </a:r>
                    </a:p>
                  </a:txBody>
                  <a:tcPr marL="62861" marR="62861" marT="31430" marB="31430" anchor="ctr">
                    <a:lnL>
                      <a:noFill/>
                    </a:lnL>
                    <a:lnR>
                      <a:noFill/>
                    </a:lnR>
                    <a:lnT>
                      <a:noFill/>
                    </a:lnT>
                    <a:lnB>
                      <a:noFill/>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88983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Captured Response Chart Poor vs Good Model</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29" y="1600200"/>
            <a:ext cx="742347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371600" y="2438400"/>
            <a:ext cx="16764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029200" y="4724400"/>
            <a:ext cx="1752600" cy="13716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437794" y="2801034"/>
            <a:ext cx="1544012" cy="646331"/>
          </a:xfrm>
          <a:prstGeom prst="rect">
            <a:avLst/>
          </a:prstGeom>
          <a:noFill/>
        </p:spPr>
        <p:txBody>
          <a:bodyPr wrap="none" rtlCol="0">
            <a:spAutoFit/>
          </a:bodyPr>
          <a:lstStyle/>
          <a:p>
            <a:r>
              <a:rPr lang="en-GB" dirty="0">
                <a:solidFill>
                  <a:srgbClr val="FF0000"/>
                </a:solidFill>
              </a:rPr>
              <a:t>Good Model</a:t>
            </a:r>
          </a:p>
          <a:p>
            <a:r>
              <a:rPr lang="en-GB" dirty="0">
                <a:solidFill>
                  <a:srgbClr val="FF0000"/>
                </a:solidFill>
              </a:rPr>
              <a:t> performance</a:t>
            </a:r>
          </a:p>
        </p:txBody>
      </p:sp>
      <p:sp>
        <p:nvSpPr>
          <p:cNvPr id="8" name="TextBox 7"/>
          <p:cNvSpPr txBox="1"/>
          <p:nvPr/>
        </p:nvSpPr>
        <p:spPr>
          <a:xfrm>
            <a:off x="5165554" y="5087034"/>
            <a:ext cx="1479892" cy="646331"/>
          </a:xfrm>
          <a:prstGeom prst="rect">
            <a:avLst/>
          </a:prstGeom>
          <a:noFill/>
        </p:spPr>
        <p:txBody>
          <a:bodyPr wrap="none" rtlCol="0">
            <a:spAutoFit/>
          </a:bodyPr>
          <a:lstStyle/>
          <a:p>
            <a:r>
              <a:rPr lang="en-GB" dirty="0">
                <a:solidFill>
                  <a:srgbClr val="00B0F0"/>
                </a:solidFill>
              </a:rPr>
              <a:t>Poor Model </a:t>
            </a:r>
          </a:p>
          <a:p>
            <a:r>
              <a:rPr lang="en-GB" dirty="0">
                <a:solidFill>
                  <a:srgbClr val="00B0F0"/>
                </a:solidFill>
              </a:rPr>
              <a:t>performance</a:t>
            </a: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5420" y="1143000"/>
            <a:ext cx="1866900" cy="1133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7136338" y="2286000"/>
            <a:ext cx="1282444" cy="1356588"/>
            <a:chOff x="2855931" y="1275591"/>
            <a:chExt cx="5046500" cy="5187865"/>
          </a:xfrm>
        </p:grpSpPr>
        <p:pic>
          <p:nvPicPr>
            <p:cNvPr id="1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5947"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3357" y="300799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9295" y="3473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5624" y="346655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448" y="40367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8098" y="604544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7002" y="606280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8483" y="2450214"/>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986" y="56239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9986" y="456552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245620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5932" y="300799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5931" y="513927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9548" y="515165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6482" y="56447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8483" y="407977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2555" y="456551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093"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093"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98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0148"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133"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5986"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279"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13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317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0318"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7171"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3334"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5947"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98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912"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7804"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4950"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95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7804"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8097"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4011"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1157"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801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805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903"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5196"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2049"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212"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912"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95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4950"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6868"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8869" y="18673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1487"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2406" y="180434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4367"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220"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1777"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406"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5259"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5552"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2405"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1715"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32"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18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2478"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3846" y="1825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6224"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53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2680" y="18673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9533" y="1867374"/>
              <a:ext cx="400654" cy="4006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3" name="Group 112"/>
          <p:cNvGrpSpPr/>
          <p:nvPr/>
        </p:nvGrpSpPr>
        <p:grpSpPr>
          <a:xfrm>
            <a:off x="7086600" y="3886200"/>
            <a:ext cx="1439994" cy="1327318"/>
            <a:chOff x="5878478" y="3510147"/>
            <a:chExt cx="2155906" cy="2268305"/>
          </a:xfrm>
        </p:grpSpPr>
        <p:pic>
          <p:nvPicPr>
            <p:cNvPr id="11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02820"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46739" y="407003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4301"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8427" y="4069370"/>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6743"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7787"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9268"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7139" y="408601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4940" y="379052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2466" y="408149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6342" y="379557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3459" y="37862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79319" y="356365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4579" y="381222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5003" y="379557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3567" y="351170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5218" y="35128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4218"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5869"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81811" y="3532446"/>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3462"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2462" y="351014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4113" y="35112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32733"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4828" y="379725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479" y="379839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65099" y="382068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78478" y="381336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7098" y="38356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4894" y="408149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9972"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5578"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72497"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3978"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14939"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42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44291"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6383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828"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2309"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46434"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3353"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4834"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5795"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27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35147"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4068"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6" descr="C:\Users\awilli11\AppData\Local\Microsoft\Windows\Temporary Internet Files\Content.IE5\18QFHTBO\220px-CeramicMagentaBall[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468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39422" y="437221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7" descr="C:\Users\awilli11\AppData\Local\Microsoft\Windows\Temporary Internet Files\Content.IE5\87NH8MDF\preview_rednose_a[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1699" y="4372277"/>
              <a:ext cx="169285" cy="1844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4" name="Group 213"/>
          <p:cNvGrpSpPr/>
          <p:nvPr/>
        </p:nvGrpSpPr>
        <p:grpSpPr>
          <a:xfrm>
            <a:off x="7141109" y="5477026"/>
            <a:ext cx="1382954" cy="1167617"/>
            <a:chOff x="2864011" y="1216555"/>
            <a:chExt cx="4947756" cy="5229539"/>
          </a:xfrm>
        </p:grpSpPr>
        <p:pic>
          <p:nvPicPr>
            <p:cNvPr id="21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5947"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09347" y="126040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86200" y="1236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99947" y="1236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6800" y="12171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5947" y="125069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42695" y="125980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19548" y="12362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3295" y="12362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10148" y="121655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09295" y="12500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02534" y="181285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79387" y="178926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93134" y="178926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69987" y="17696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69134" y="180314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35882" y="181225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12735" y="17886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26482" y="17886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03335" y="176900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7" descr="C:\Users\awilli11\AppData\Local\Microsoft\Windows\Temporary Internet Files\Content.IE5\87NH8MDF\preview_rednose_a[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02482" y="180253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2800"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093"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9994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998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6839"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7132"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3985"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3295"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0148"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5947"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2800"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093"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9994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998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6839"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7132"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3985"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3295"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0148"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9133"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5986"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6279"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9313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317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0025"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0318"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7171"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6481"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03334"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5947"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2800"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093"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9994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6998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6839"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7132"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3985"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3295"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0148"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6912"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3765"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4058"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091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095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7804"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8097"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4950"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60"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1113"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6912"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3765"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4058"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091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095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7804"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8097"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4950"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60"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1113"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4011"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0864"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1157"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8801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5805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903"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05196"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2049"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21359"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98212"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76912"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3765"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4058"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091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095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7804"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1"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18097"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94950"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60"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6" descr="C:\Users\awilli11\AppData\Local\Microsoft\Windows\Temporary Internet Files\Content.IE5\18QFHTBO\220px-CeramicMagentaBall[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11113" y="6045440"/>
              <a:ext cx="400654" cy="4006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61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GB" dirty="0"/>
              <a:t>Receiver Operator Curves</a:t>
            </a:r>
          </a:p>
          <a:p>
            <a:pPr lvl="1"/>
            <a:r>
              <a:rPr lang="en-GB" dirty="0"/>
              <a:t>Signal detection theory to characterise hit rate and false alarm rate over a </a:t>
            </a:r>
            <a:r>
              <a:rPr lang="en-GB" dirty="0" err="1"/>
              <a:t>noisey</a:t>
            </a:r>
            <a:r>
              <a:rPr lang="en-GB" dirty="0"/>
              <a:t> channel.  Developed from RADAR technology. </a:t>
            </a:r>
          </a:p>
          <a:p>
            <a:pPr lvl="1"/>
            <a:endParaRPr lang="en-GB" dirty="0"/>
          </a:p>
          <a:p>
            <a:pPr lvl="1"/>
            <a:r>
              <a:rPr lang="en-GB" dirty="0"/>
              <a:t>Plot of TP rate vs TN rate for a sample</a:t>
            </a:r>
          </a:p>
          <a:p>
            <a:pPr lvl="1"/>
            <a:endParaRPr lang="en-GB" dirty="0"/>
          </a:p>
          <a:p>
            <a:pPr lvl="1"/>
            <a:r>
              <a:rPr lang="en-GB" dirty="0"/>
              <a:t>Measurement level 1 vs 0</a:t>
            </a:r>
          </a:p>
          <a:p>
            <a:pPr lvl="1"/>
            <a:endParaRPr lang="en-GB" dirty="0"/>
          </a:p>
          <a:p>
            <a:pPr lvl="1"/>
            <a:r>
              <a:rPr lang="en-GB" dirty="0"/>
              <a:t>TP rate = TP/(TP +FN) x 100</a:t>
            </a:r>
          </a:p>
          <a:p>
            <a:pPr lvl="1"/>
            <a:r>
              <a:rPr lang="en-GB" dirty="0"/>
              <a:t>Proportion of correct predictions for target class =1</a:t>
            </a:r>
          </a:p>
          <a:p>
            <a:pPr lvl="1"/>
            <a:endParaRPr lang="en-GB" dirty="0"/>
          </a:p>
          <a:p>
            <a:pPr lvl="1"/>
            <a:r>
              <a:rPr lang="en-GB" dirty="0"/>
              <a:t>1-FP Rate = 1 -  FP/(FP+TN) x 100</a:t>
            </a:r>
          </a:p>
          <a:p>
            <a:pPr lvl="1"/>
            <a:r>
              <a:rPr lang="en-GB" dirty="0"/>
              <a:t>1- Proportion of incorrect predictions for target class =0</a:t>
            </a:r>
          </a:p>
          <a:p>
            <a:pPr lvl="1"/>
            <a:r>
              <a:rPr lang="en-GB" dirty="0"/>
              <a:t>When class 0 what proportion is actually predicted be 0</a:t>
            </a:r>
          </a:p>
          <a:p>
            <a:pPr lvl="1"/>
            <a:endParaRPr lang="en-GB" dirty="0"/>
          </a:p>
          <a:p>
            <a:pPr lvl="1"/>
            <a:r>
              <a:rPr lang="en-GB" dirty="0"/>
              <a:t>You want High TP, low FP rate however normally a trade off</a:t>
            </a:r>
          </a:p>
          <a:p>
            <a:pPr lvl="1"/>
            <a:r>
              <a:rPr lang="en-GB" dirty="0"/>
              <a:t>Software generates the graph for you at this level details not important</a:t>
            </a:r>
          </a:p>
          <a:p>
            <a:pPr lvl="1"/>
            <a:endParaRPr lang="en-GB" dirty="0"/>
          </a:p>
          <a:p>
            <a:pPr lvl="1"/>
            <a:endParaRPr lang="en-GB" dirty="0"/>
          </a:p>
          <a:p>
            <a:pPr lvl="1"/>
            <a:endParaRPr lang="en-GB" dirty="0"/>
          </a:p>
          <a:p>
            <a:pPr lvl="1"/>
            <a:endParaRPr lang="en-GB" dirty="0"/>
          </a:p>
          <a:p>
            <a:pPr lvl="1"/>
            <a:endParaRPr lang="en-GB" dirty="0"/>
          </a:p>
        </p:txBody>
      </p:sp>
      <p:sp>
        <p:nvSpPr>
          <p:cNvPr id="3" name="Title 2"/>
          <p:cNvSpPr>
            <a:spLocks noGrp="1"/>
          </p:cNvSpPr>
          <p:nvPr>
            <p:ph type="title"/>
          </p:nvPr>
        </p:nvSpPr>
        <p:spPr/>
        <p:txBody>
          <a:bodyPr>
            <a:normAutofit fontScale="90000"/>
          </a:bodyPr>
          <a:lstStyle/>
          <a:p>
            <a:r>
              <a:rPr lang="en-GB" dirty="0"/>
              <a:t>ROC (avoid use captured response chart)</a:t>
            </a:r>
          </a:p>
        </p:txBody>
      </p:sp>
    </p:spTree>
    <p:extLst>
      <p:ext uri="{BB962C8B-B14F-4D97-AF65-F5344CB8AC3E}">
        <p14:creationId xmlns:p14="http://schemas.microsoft.com/office/powerpoint/2010/main" val="422530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Set</a:t>
            </a:r>
          </a:p>
        </p:txBody>
      </p:sp>
      <p:sp>
        <p:nvSpPr>
          <p:cNvPr id="3" name="Text Placeholder 2"/>
          <p:cNvSpPr>
            <a:spLocks noGrp="1"/>
          </p:cNvSpPr>
          <p:nvPr>
            <p:ph type="body" sz="half" idx="1"/>
          </p:nvPr>
        </p:nvSpPr>
        <p:spPr>
          <a:xfrm>
            <a:off x="838200" y="1981200"/>
            <a:ext cx="7620000" cy="3962400"/>
          </a:xfrm>
        </p:spPr>
        <p:txBody>
          <a:bodyPr>
            <a:normAutofit fontScale="55000" lnSpcReduction="20000"/>
          </a:bodyPr>
          <a:lstStyle/>
          <a:p>
            <a:r>
              <a:rPr lang="en-GB" dirty="0"/>
              <a:t>Split the data set into 3 pieces</a:t>
            </a:r>
          </a:p>
          <a:p>
            <a:endParaRPr lang="en-GB" dirty="0"/>
          </a:p>
          <a:p>
            <a:r>
              <a:rPr lang="en-GB" dirty="0"/>
              <a:t>Training set,  this is a pool of data which is used to uncover or learn relationships.  We give the algorithm the answers it learns the rules.  Model predictive performance is expected to be high we hope for 100% !</a:t>
            </a:r>
          </a:p>
          <a:p>
            <a:endParaRPr lang="en-GB" dirty="0"/>
          </a:p>
          <a:p>
            <a:r>
              <a:rPr lang="en-GB" dirty="0"/>
              <a:t>Validation set, this is a pool of unseen data that we use to optimise the algorithm, make a tweak to the algorithm measure the performance if improvement  we keep it, if not discard the tweak.  Model performance is usually worse than the training set.  </a:t>
            </a:r>
            <a:r>
              <a:rPr lang="en-GB" b="1" dirty="0">
                <a:solidFill>
                  <a:srgbClr val="FF0000"/>
                </a:solidFill>
              </a:rPr>
              <a:t>Used to chose the best model</a:t>
            </a:r>
          </a:p>
          <a:p>
            <a:endParaRPr lang="en-GB" b="1" dirty="0">
              <a:solidFill>
                <a:srgbClr val="FF0000"/>
              </a:solidFill>
            </a:endParaRPr>
          </a:p>
          <a:p>
            <a:r>
              <a:rPr lang="en-GB" dirty="0"/>
              <a:t>Test set unseen data, data that is never been used to select or build a model.  This gives you a measure of real world performance.  </a:t>
            </a:r>
            <a:r>
              <a:rPr lang="en-GB" b="1" dirty="0">
                <a:solidFill>
                  <a:srgbClr val="FF0000"/>
                </a:solidFill>
              </a:rPr>
              <a:t>Never used to select the best model</a:t>
            </a:r>
          </a:p>
          <a:p>
            <a:endParaRPr lang="en-GB" b="1" dirty="0">
              <a:solidFill>
                <a:srgbClr val="FF0000"/>
              </a:solidFill>
            </a:endParaRPr>
          </a:p>
          <a:p>
            <a:r>
              <a:rPr lang="en-GB" dirty="0"/>
              <a:t>Data from the three partitions must be representative of </a:t>
            </a:r>
            <a:r>
              <a:rPr lang="en-GB" dirty="0" err="1"/>
              <a:t>eachother</a:t>
            </a:r>
            <a:r>
              <a:rPr lang="en-GB" dirty="0"/>
              <a:t>, </a:t>
            </a:r>
            <a:r>
              <a:rPr lang="en-GB" dirty="0" err="1"/>
              <a:t>ie</a:t>
            </a:r>
            <a:r>
              <a:rPr lang="en-GB" dirty="0"/>
              <a:t> same distribution of attribute properties in each partition.  Sometimes this is difficult to achieve with a small sample of data</a:t>
            </a:r>
          </a:p>
        </p:txBody>
      </p:sp>
    </p:spTree>
    <p:extLst>
      <p:ext uri="{BB962C8B-B14F-4D97-AF65-F5344CB8AC3E}">
        <p14:creationId xmlns:p14="http://schemas.microsoft.com/office/powerpoint/2010/main" val="4019703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diagonal line represents base line</a:t>
            </a:r>
          </a:p>
          <a:p>
            <a:r>
              <a:rPr lang="en-GB" dirty="0"/>
              <a:t>Any Curve above the baseline is predictive</a:t>
            </a:r>
          </a:p>
          <a:p>
            <a:r>
              <a:rPr lang="en-GB" dirty="0"/>
              <a:t>The closer the curve is to 0,1 upper </a:t>
            </a:r>
            <a:r>
              <a:rPr lang="en-GB" dirty="0" err="1"/>
              <a:t>lefthand</a:t>
            </a:r>
            <a:r>
              <a:rPr lang="en-GB" dirty="0"/>
              <a:t>-side the better the model</a:t>
            </a:r>
          </a:p>
          <a:p>
            <a:r>
              <a:rPr lang="en-GB" dirty="0"/>
              <a:t>Can be quantified by area under the curve AUC.</a:t>
            </a:r>
          </a:p>
          <a:p>
            <a:r>
              <a:rPr lang="en-GB" dirty="0"/>
              <a:t>Compare train, validation and test – indicate reliability of the model</a:t>
            </a:r>
          </a:p>
          <a:p>
            <a:r>
              <a:rPr lang="en-GB" dirty="0"/>
              <a:t>When comparing models use the validation data, select one with highest AUC</a:t>
            </a:r>
          </a:p>
          <a:p>
            <a:endParaRPr lang="en-GB" dirty="0"/>
          </a:p>
        </p:txBody>
      </p:sp>
      <p:sp>
        <p:nvSpPr>
          <p:cNvPr id="3" name="Title 2"/>
          <p:cNvSpPr>
            <a:spLocks noGrp="1"/>
          </p:cNvSpPr>
          <p:nvPr>
            <p:ph type="title"/>
          </p:nvPr>
        </p:nvSpPr>
        <p:spPr/>
        <p:txBody>
          <a:bodyPr/>
          <a:lstStyle/>
          <a:p>
            <a:r>
              <a:rPr lang="en-GB" dirty="0" err="1"/>
              <a:t>Qualative</a:t>
            </a:r>
            <a:r>
              <a:rPr lang="en-GB" dirty="0"/>
              <a:t> Analysis</a:t>
            </a:r>
          </a:p>
        </p:txBody>
      </p:sp>
    </p:spTree>
    <p:extLst>
      <p:ext uri="{BB962C8B-B14F-4D97-AF65-F5344CB8AC3E}">
        <p14:creationId xmlns:p14="http://schemas.microsoft.com/office/powerpoint/2010/main" val="2072986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ROC Example – Comparison node</a:t>
            </a:r>
          </a:p>
        </p:txBody>
      </p:sp>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2224"/>
            <a:ext cx="8888423" cy="427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flipV="1">
            <a:off x="914400" y="1828800"/>
            <a:ext cx="990600" cy="457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609600" y="2057400"/>
            <a:ext cx="457200" cy="11430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8393186">
            <a:off x="1001461" y="3169142"/>
            <a:ext cx="1056700" cy="369332"/>
          </a:xfrm>
          <a:prstGeom prst="rect">
            <a:avLst/>
          </a:prstGeom>
          <a:noFill/>
        </p:spPr>
        <p:txBody>
          <a:bodyPr wrap="none" rtlCol="0">
            <a:spAutoFit/>
          </a:bodyPr>
          <a:lstStyle/>
          <a:p>
            <a:r>
              <a:rPr lang="en-GB" dirty="0"/>
              <a:t>Random</a:t>
            </a:r>
          </a:p>
        </p:txBody>
      </p:sp>
      <p:sp>
        <p:nvSpPr>
          <p:cNvPr id="9" name="TextBox 8"/>
          <p:cNvSpPr txBox="1"/>
          <p:nvPr/>
        </p:nvSpPr>
        <p:spPr>
          <a:xfrm>
            <a:off x="408381" y="1582579"/>
            <a:ext cx="899605" cy="246221"/>
          </a:xfrm>
          <a:prstGeom prst="rect">
            <a:avLst/>
          </a:prstGeom>
          <a:noFill/>
        </p:spPr>
        <p:txBody>
          <a:bodyPr wrap="none" rtlCol="0">
            <a:spAutoFit/>
          </a:bodyPr>
          <a:lstStyle/>
          <a:p>
            <a:r>
              <a:rPr lang="en-GB" sz="1000" dirty="0"/>
              <a:t>Ideal Region</a:t>
            </a:r>
          </a:p>
        </p:txBody>
      </p:sp>
    </p:spTree>
    <p:extLst>
      <p:ext uri="{BB962C8B-B14F-4D97-AF65-F5344CB8AC3E}">
        <p14:creationId xmlns:p14="http://schemas.microsoft.com/office/powerpoint/2010/main" val="366202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Used to trade off false positives and false negatives, at different thresholds values</a:t>
            </a:r>
          </a:p>
          <a:p>
            <a:r>
              <a:rPr lang="en-GB" dirty="0"/>
              <a:t>No documented how SAS generates these charts, look similar to captured response chart.</a:t>
            </a:r>
          </a:p>
          <a:p>
            <a:r>
              <a:rPr lang="en-GB" dirty="0"/>
              <a:t>Diagonal line performance random model</a:t>
            </a:r>
          </a:p>
          <a:p>
            <a:r>
              <a:rPr lang="en-GB" dirty="0"/>
              <a:t>Area under the curve – occupy as much of the area towards upper left hand corner</a:t>
            </a:r>
          </a:p>
          <a:p>
            <a:r>
              <a:rPr lang="en-GB" dirty="0"/>
              <a:t>Sensitivity y axis</a:t>
            </a:r>
          </a:p>
          <a:p>
            <a:r>
              <a:rPr lang="en-GB" dirty="0"/>
              <a:t>Specify x axis</a:t>
            </a:r>
          </a:p>
          <a:p>
            <a:endParaRPr lang="en-GB" dirty="0"/>
          </a:p>
        </p:txBody>
      </p:sp>
      <p:sp>
        <p:nvSpPr>
          <p:cNvPr id="3" name="Title 2"/>
          <p:cNvSpPr>
            <a:spLocks noGrp="1"/>
          </p:cNvSpPr>
          <p:nvPr>
            <p:ph type="title"/>
          </p:nvPr>
        </p:nvSpPr>
        <p:spPr/>
        <p:txBody>
          <a:bodyPr/>
          <a:lstStyle/>
          <a:p>
            <a:r>
              <a:rPr lang="en-GB" dirty="0"/>
              <a:t>ROC Summary</a:t>
            </a:r>
          </a:p>
        </p:txBody>
      </p:sp>
    </p:spTree>
    <p:extLst>
      <p:ext uri="{BB962C8B-B14F-4D97-AF65-F5344CB8AC3E}">
        <p14:creationId xmlns:p14="http://schemas.microsoft.com/office/powerpoint/2010/main" val="137506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ROCs can be modified to treat ordinal target variables</a:t>
            </a:r>
          </a:p>
          <a:p>
            <a:r>
              <a:rPr lang="en-GB" dirty="0"/>
              <a:t>Estimation methods use Mean Average Error, AIC  or BIC</a:t>
            </a:r>
          </a:p>
          <a:p>
            <a:pPr lvl="1"/>
            <a:r>
              <a:rPr lang="en-GB" dirty="0"/>
              <a:t>Lower the better the model</a:t>
            </a:r>
          </a:p>
          <a:p>
            <a:r>
              <a:rPr lang="en-GB" dirty="0"/>
              <a:t>Can allow for unbalanced data</a:t>
            </a:r>
          </a:p>
          <a:p>
            <a:r>
              <a:rPr lang="en-GB" dirty="0"/>
              <a:t>Can use  cost matrices to penalise FP over FN</a:t>
            </a:r>
          </a:p>
          <a:p>
            <a:r>
              <a:rPr lang="en-GB" dirty="0"/>
              <a:t>Can penalise model complexity, number of terms, pick the simpler model.  MDL</a:t>
            </a:r>
          </a:p>
          <a:p>
            <a:endParaRPr lang="en-GB" dirty="0"/>
          </a:p>
        </p:txBody>
      </p:sp>
      <p:sp>
        <p:nvSpPr>
          <p:cNvPr id="3" name="Title 2"/>
          <p:cNvSpPr>
            <a:spLocks noGrp="1"/>
          </p:cNvSpPr>
          <p:nvPr>
            <p:ph type="title"/>
          </p:nvPr>
        </p:nvSpPr>
        <p:spPr/>
        <p:txBody>
          <a:bodyPr/>
          <a:lstStyle/>
          <a:p>
            <a:r>
              <a:rPr lang="en-GB" dirty="0"/>
              <a:t>Additional</a:t>
            </a:r>
          </a:p>
        </p:txBody>
      </p:sp>
    </p:spTree>
    <p:extLst>
      <p:ext uri="{BB962C8B-B14F-4D97-AF65-F5344CB8AC3E}">
        <p14:creationId xmlns:p14="http://schemas.microsoft.com/office/powerpoint/2010/main" val="3358199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685800" y="990600"/>
            <a:ext cx="7926387" cy="5257800"/>
          </a:xfrm>
        </p:spPr>
        <p:txBody>
          <a:bodyPr>
            <a:normAutofit/>
          </a:bodyPr>
          <a:lstStyle/>
          <a:p>
            <a:pPr marL="109728" indent="0" fontAlgn="auto">
              <a:lnSpc>
                <a:spcPct val="80000"/>
              </a:lnSpc>
              <a:spcAft>
                <a:spcPts val="0"/>
              </a:spcAft>
              <a:buNone/>
              <a:defRPr/>
            </a:pPr>
            <a:r>
              <a:rPr lang="en-GB" sz="2800" dirty="0">
                <a:latin typeface="Arial" charset="0"/>
              </a:rPr>
              <a:t>You should now:</a:t>
            </a:r>
          </a:p>
          <a:p>
            <a:pPr>
              <a:lnSpc>
                <a:spcPct val="80000"/>
              </a:lnSpc>
              <a:buFont typeface="Wingdings" pitchFamily="2" charset="2"/>
              <a:buChar char="Ø"/>
            </a:pPr>
            <a:r>
              <a:rPr lang="en-GB" sz="2800" dirty="0">
                <a:latin typeface="Arial" pitchFamily="34" charset="0"/>
                <a:cs typeface="Arial" pitchFamily="34" charset="0"/>
              </a:rPr>
              <a:t>Know how to interpret</a:t>
            </a:r>
          </a:p>
          <a:p>
            <a:pPr lvl="1">
              <a:lnSpc>
                <a:spcPct val="80000"/>
              </a:lnSpc>
              <a:buFont typeface="Wingdings" pitchFamily="2" charset="2"/>
              <a:buChar char="Ø"/>
            </a:pPr>
            <a:r>
              <a:rPr lang="en-GB" sz="2400" dirty="0">
                <a:latin typeface="Arial" pitchFamily="34" charset="0"/>
                <a:cs typeface="Arial" pitchFamily="34" charset="0"/>
              </a:rPr>
              <a:t>Lift Charts</a:t>
            </a:r>
          </a:p>
          <a:p>
            <a:pPr lvl="1">
              <a:lnSpc>
                <a:spcPct val="80000"/>
              </a:lnSpc>
              <a:buFont typeface="Wingdings" pitchFamily="2" charset="2"/>
              <a:buChar char="Ø"/>
            </a:pPr>
            <a:r>
              <a:rPr lang="en-GB" sz="2400" dirty="0">
                <a:latin typeface="Arial" pitchFamily="34" charset="0"/>
                <a:cs typeface="Arial" pitchFamily="34" charset="0"/>
              </a:rPr>
              <a:t>Response Charts</a:t>
            </a:r>
          </a:p>
          <a:p>
            <a:pPr lvl="1">
              <a:lnSpc>
                <a:spcPct val="80000"/>
              </a:lnSpc>
              <a:buFont typeface="Wingdings" pitchFamily="2" charset="2"/>
              <a:buChar char="Ø"/>
            </a:pPr>
            <a:r>
              <a:rPr lang="en-GB" sz="2400" dirty="0">
                <a:latin typeface="Arial" pitchFamily="34" charset="0"/>
                <a:cs typeface="Arial" pitchFamily="34" charset="0"/>
              </a:rPr>
              <a:t>Both variants cumulative non-cumulative</a:t>
            </a:r>
          </a:p>
          <a:p>
            <a:pPr lvl="1">
              <a:lnSpc>
                <a:spcPct val="80000"/>
              </a:lnSpc>
              <a:buFont typeface="Wingdings" pitchFamily="2" charset="2"/>
              <a:buChar char="Ø"/>
            </a:pPr>
            <a:r>
              <a:rPr lang="en-GB" sz="2400" dirty="0">
                <a:latin typeface="Arial" pitchFamily="34" charset="0"/>
                <a:cs typeface="Arial" pitchFamily="34" charset="0"/>
              </a:rPr>
              <a:t>Identify scope of a model</a:t>
            </a:r>
          </a:p>
          <a:p>
            <a:pPr lvl="1">
              <a:lnSpc>
                <a:spcPct val="80000"/>
              </a:lnSpc>
              <a:buFont typeface="Wingdings" pitchFamily="2" charset="2"/>
              <a:buChar char="Ø"/>
            </a:pPr>
            <a:r>
              <a:rPr lang="en-GB" sz="2400" dirty="0">
                <a:latin typeface="Arial" pitchFamily="34" charset="0"/>
                <a:cs typeface="Arial" pitchFamily="34" charset="0"/>
              </a:rPr>
              <a:t>Confusion Matrices/diagnostic charts</a:t>
            </a:r>
          </a:p>
          <a:p>
            <a:pPr lvl="1">
              <a:lnSpc>
                <a:spcPct val="80000"/>
              </a:lnSpc>
              <a:buFont typeface="Wingdings" pitchFamily="2" charset="2"/>
              <a:buChar char="Ø"/>
            </a:pPr>
            <a:r>
              <a:rPr lang="en-GB" sz="2400" dirty="0">
                <a:latin typeface="Arial" pitchFamily="34" charset="0"/>
                <a:cs typeface="Arial" pitchFamily="34" charset="0"/>
              </a:rPr>
              <a:t>Qualitatively describe Captured response charts</a:t>
            </a:r>
          </a:p>
          <a:p>
            <a:pPr lvl="1">
              <a:lnSpc>
                <a:spcPct val="80000"/>
              </a:lnSpc>
              <a:buFont typeface="Wingdings" pitchFamily="2" charset="2"/>
              <a:buChar char="Ø"/>
            </a:pPr>
            <a:r>
              <a:rPr lang="en-GB" sz="2400" dirty="0">
                <a:latin typeface="Arial" pitchFamily="34" charset="0"/>
                <a:cs typeface="Arial" pitchFamily="34" charset="0"/>
              </a:rPr>
              <a:t>Arrive at a champion model considering </a:t>
            </a:r>
          </a:p>
          <a:p>
            <a:pPr lvl="2">
              <a:lnSpc>
                <a:spcPct val="80000"/>
              </a:lnSpc>
              <a:buFont typeface="Wingdings" pitchFamily="2" charset="2"/>
              <a:buChar char="Ø"/>
            </a:pPr>
            <a:r>
              <a:rPr lang="en-GB" sz="2200" dirty="0">
                <a:latin typeface="Arial" pitchFamily="34" charset="0"/>
                <a:cs typeface="Arial" pitchFamily="34" charset="0"/>
              </a:rPr>
              <a:t>Performance</a:t>
            </a:r>
          </a:p>
          <a:p>
            <a:pPr lvl="2">
              <a:lnSpc>
                <a:spcPct val="80000"/>
              </a:lnSpc>
              <a:buFont typeface="Wingdings" pitchFamily="2" charset="2"/>
              <a:buChar char="Ø"/>
            </a:pPr>
            <a:r>
              <a:rPr lang="en-GB" sz="2200" dirty="0">
                <a:latin typeface="Arial" pitchFamily="34" charset="0"/>
                <a:cs typeface="Arial" pitchFamily="34" charset="0"/>
              </a:rPr>
              <a:t>Error</a:t>
            </a:r>
          </a:p>
          <a:p>
            <a:pPr lvl="2">
              <a:lnSpc>
                <a:spcPct val="80000"/>
              </a:lnSpc>
              <a:buFont typeface="Wingdings" pitchFamily="2" charset="2"/>
              <a:buChar char="Ø"/>
            </a:pPr>
            <a:r>
              <a:rPr lang="en-GB" sz="2200" dirty="0">
                <a:latin typeface="Arial" pitchFamily="34" charset="0"/>
                <a:cs typeface="Arial" pitchFamily="34" charset="0"/>
              </a:rPr>
              <a:t>Limitations</a:t>
            </a:r>
          </a:p>
          <a:p>
            <a:pPr lvl="2">
              <a:lnSpc>
                <a:spcPct val="80000"/>
              </a:lnSpc>
              <a:buFont typeface="Wingdings" pitchFamily="2" charset="2"/>
              <a:buChar char="Ø"/>
            </a:pPr>
            <a:r>
              <a:rPr lang="en-GB" sz="2200" dirty="0">
                <a:latin typeface="Arial" pitchFamily="34" charset="0"/>
                <a:cs typeface="Arial" pitchFamily="34" charset="0"/>
              </a:rPr>
              <a:t>Model complexity</a:t>
            </a:r>
          </a:p>
          <a:p>
            <a:pPr lvl="2">
              <a:lnSpc>
                <a:spcPct val="80000"/>
              </a:lnSpc>
              <a:buFont typeface="Wingdings" pitchFamily="2" charset="2"/>
              <a:buChar char="Ø"/>
            </a:pPr>
            <a:r>
              <a:rPr lang="en-GB" sz="2200" dirty="0" err="1">
                <a:latin typeface="Arial" pitchFamily="34" charset="0"/>
                <a:cs typeface="Arial" pitchFamily="34" charset="0"/>
              </a:rPr>
              <a:t>Explainability</a:t>
            </a:r>
            <a:endParaRPr lang="en-GB" sz="2200" dirty="0">
              <a:latin typeface="Arial" pitchFamily="34" charset="0"/>
              <a:cs typeface="Arial" pitchFamily="34" charset="0"/>
            </a:endParaRPr>
          </a:p>
          <a:p>
            <a:pPr marL="109728" indent="0" fontAlgn="auto">
              <a:lnSpc>
                <a:spcPct val="80000"/>
              </a:lnSpc>
              <a:spcAft>
                <a:spcPts val="0"/>
              </a:spcAft>
              <a:buFont typeface="Wingdings 3"/>
              <a:buNone/>
              <a:defRPr/>
            </a:pPr>
            <a:endParaRPr lang="en-GB" sz="2800" dirty="0">
              <a:latin typeface="Arial" pitchFamily="34" charset="0"/>
              <a:cs typeface="Arial" pitchFamily="34" charset="0"/>
            </a:endParaRPr>
          </a:p>
        </p:txBody>
      </p:sp>
      <p:sp>
        <p:nvSpPr>
          <p:cNvPr id="177154" name="Rectangle 2"/>
          <p:cNvSpPr>
            <a:spLocks noGrp="1" noChangeArrowheads="1"/>
          </p:cNvSpPr>
          <p:nvPr>
            <p:ph type="title"/>
          </p:nvPr>
        </p:nvSpPr>
        <p:spPr>
          <a:xfrm>
            <a:off x="457200" y="152400"/>
            <a:ext cx="8229600" cy="990600"/>
          </a:xfrm>
        </p:spPr>
        <p:txBody>
          <a:bodyPr>
            <a:normAutofit/>
          </a:bodyPr>
          <a:lstStyle/>
          <a:p>
            <a:r>
              <a:rPr lang="en-GB" sz="3600" b="1" i="0" dirty="0">
                <a:effectLst/>
                <a:latin typeface="Arial" charset="0"/>
              </a:rPr>
              <a:t>Summary</a:t>
            </a:r>
            <a:endParaRPr lang="en-US" sz="3600" b="1" i="0" dirty="0">
              <a:solidFill>
                <a:srgbClr val="FF0000"/>
              </a:solidFill>
              <a:effectLst/>
              <a:latin typeface="Arial" charset="0"/>
            </a:endParaRPr>
          </a:p>
        </p:txBody>
      </p:sp>
    </p:spTree>
    <p:extLst>
      <p:ext uri="{BB962C8B-B14F-4D97-AF65-F5344CB8AC3E}">
        <p14:creationId xmlns:p14="http://schemas.microsoft.com/office/powerpoint/2010/main" val="3998778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23850" y="1341438"/>
            <a:ext cx="7916863" cy="5039890"/>
          </a:xfrm>
          <a:noFill/>
          <a:ln/>
        </p:spPr>
        <p:txBody>
          <a:bodyPr>
            <a:normAutofit fontScale="92500" lnSpcReduction="20000"/>
          </a:bodyPr>
          <a:lstStyle/>
          <a:p>
            <a:pPr>
              <a:lnSpc>
                <a:spcPct val="80000"/>
              </a:lnSpc>
              <a:buFont typeface="Arial" pitchFamily="34" charset="0"/>
              <a:buChar char="•"/>
            </a:pPr>
            <a:r>
              <a:rPr lang="en-GB" sz="3200" dirty="0">
                <a:latin typeface="Arial" charset="0"/>
              </a:rPr>
              <a:t>Be</a:t>
            </a:r>
            <a:r>
              <a:rPr lang="en-US" sz="3200" dirty="0" err="1">
                <a:latin typeface="Arial" pitchFamily="34" charset="0"/>
                <a:cs typeface="Arial" pitchFamily="34" charset="0"/>
              </a:rPr>
              <a:t>rry</a:t>
            </a:r>
            <a:r>
              <a:rPr lang="en-US" sz="3200" dirty="0">
                <a:latin typeface="Arial" pitchFamily="34" charset="0"/>
                <a:cs typeface="Arial" pitchFamily="34" charset="0"/>
              </a:rPr>
              <a:t> Michael JA and </a:t>
            </a:r>
            <a:r>
              <a:rPr lang="en-US" sz="3200" dirty="0" err="1">
                <a:latin typeface="Arial" pitchFamily="34" charset="0"/>
                <a:cs typeface="Arial" pitchFamily="34" charset="0"/>
              </a:rPr>
              <a:t>Linoff</a:t>
            </a:r>
            <a:r>
              <a:rPr lang="en-US" sz="3200" dirty="0">
                <a:latin typeface="Arial" pitchFamily="34" charset="0"/>
                <a:cs typeface="Arial" pitchFamily="34" charset="0"/>
              </a:rPr>
              <a:t> Gordon S (2004). Data Mining Techniques. 2nd ed. Wiley. Pp71-86, 98 </a:t>
            </a:r>
          </a:p>
          <a:p>
            <a:pPr>
              <a:lnSpc>
                <a:spcPct val="80000"/>
              </a:lnSpc>
              <a:buFont typeface="Arial" pitchFamily="34" charset="0"/>
              <a:buChar char="•"/>
            </a:pPr>
            <a:r>
              <a:rPr lang="en-US" sz="3200" dirty="0">
                <a:latin typeface="Arial" pitchFamily="34" charset="0"/>
                <a:cs typeface="Arial" pitchFamily="34" charset="0"/>
              </a:rPr>
              <a:t> </a:t>
            </a:r>
          </a:p>
          <a:p>
            <a:pPr>
              <a:lnSpc>
                <a:spcPct val="80000"/>
              </a:lnSpc>
              <a:buFont typeface="Arial" pitchFamily="34" charset="0"/>
              <a:buChar char="•"/>
            </a:pPr>
            <a:r>
              <a:rPr lang="en-US" sz="3200" dirty="0">
                <a:latin typeface="Arial" pitchFamily="34" charset="0"/>
                <a:cs typeface="Arial" pitchFamily="34" charset="0"/>
              </a:rPr>
              <a:t>Olivia </a:t>
            </a:r>
            <a:r>
              <a:rPr lang="en-US" sz="3200" dirty="0" err="1">
                <a:latin typeface="Arial" pitchFamily="34" charset="0"/>
                <a:cs typeface="Arial" pitchFamily="34" charset="0"/>
              </a:rPr>
              <a:t>Rud</a:t>
            </a:r>
            <a:r>
              <a:rPr lang="en-US" sz="3200" dirty="0">
                <a:latin typeface="Arial" pitchFamily="34" charset="0"/>
                <a:cs typeface="Arial" pitchFamily="34" charset="0"/>
              </a:rPr>
              <a:t>-Par, 2009) Business Analytics using Enterprise Guide and Enterprise Miner, p 60</a:t>
            </a:r>
          </a:p>
          <a:p>
            <a:pPr>
              <a:lnSpc>
                <a:spcPct val="80000"/>
              </a:lnSpc>
              <a:buFont typeface="Arial" pitchFamily="34" charset="0"/>
              <a:buChar char="•"/>
            </a:pPr>
            <a:endParaRPr lang="en-US" sz="3200" dirty="0">
              <a:latin typeface="Arial" pitchFamily="34" charset="0"/>
              <a:cs typeface="Arial" pitchFamily="34" charset="0"/>
            </a:endParaRPr>
          </a:p>
          <a:p>
            <a:pPr>
              <a:lnSpc>
                <a:spcPct val="80000"/>
              </a:lnSpc>
              <a:buFont typeface="Arial" pitchFamily="34" charset="0"/>
              <a:buChar char="•"/>
            </a:pPr>
            <a:r>
              <a:rPr lang="en-US" sz="3200" dirty="0">
                <a:latin typeface="Arial" pitchFamily="34" charset="0"/>
                <a:cs typeface="Arial" pitchFamily="34" charset="0"/>
              </a:rPr>
              <a:t>Ian H Witten, </a:t>
            </a:r>
            <a:r>
              <a:rPr lang="en-US" sz="3200" dirty="0" err="1">
                <a:latin typeface="Arial" pitchFamily="34" charset="0"/>
                <a:cs typeface="Arial" pitchFamily="34" charset="0"/>
              </a:rPr>
              <a:t>Eibe</a:t>
            </a:r>
            <a:r>
              <a:rPr lang="en-US" sz="3200" dirty="0">
                <a:latin typeface="Arial" pitchFamily="34" charset="0"/>
                <a:cs typeface="Arial" pitchFamily="34" charset="0"/>
              </a:rPr>
              <a:t> Frank and Mark A Hall (2011), Data Mining: Practical Machine Learning Tools and Techniques. 3</a:t>
            </a:r>
            <a:r>
              <a:rPr lang="en-US" sz="3200" baseline="30000" dirty="0">
                <a:latin typeface="Arial" pitchFamily="34" charset="0"/>
                <a:cs typeface="Arial" pitchFamily="34" charset="0"/>
              </a:rPr>
              <a:t>rd</a:t>
            </a:r>
            <a:r>
              <a:rPr lang="en-US" sz="3200" dirty="0">
                <a:latin typeface="Arial" pitchFamily="34" charset="0"/>
                <a:cs typeface="Arial" pitchFamily="34" charset="0"/>
              </a:rPr>
              <a:t> </a:t>
            </a:r>
            <a:r>
              <a:rPr lang="en-US" sz="3200" dirty="0" err="1">
                <a:latin typeface="Arial" pitchFamily="34" charset="0"/>
                <a:cs typeface="Arial" pitchFamily="34" charset="0"/>
              </a:rPr>
              <a:t>ed.Elsevier</a:t>
            </a:r>
            <a:r>
              <a:rPr lang="en-US" sz="3200" dirty="0">
                <a:latin typeface="Arial" pitchFamily="34" charset="0"/>
                <a:cs typeface="Arial" pitchFamily="34" charset="0"/>
              </a:rPr>
              <a:t>.  Pp147-156</a:t>
            </a:r>
          </a:p>
          <a:p>
            <a:pPr marL="109728" indent="0">
              <a:lnSpc>
                <a:spcPct val="80000"/>
              </a:lnSpc>
              <a:buNone/>
            </a:pPr>
            <a:endParaRPr lang="en-US" sz="3200" dirty="0">
              <a:latin typeface="Arial" pitchFamily="34" charset="0"/>
              <a:cs typeface="Arial" pitchFamily="34" charset="0"/>
            </a:endParaRPr>
          </a:p>
          <a:p>
            <a:pPr>
              <a:lnSpc>
                <a:spcPct val="80000"/>
              </a:lnSpc>
              <a:buNone/>
            </a:pPr>
            <a:endParaRPr lang="en-US" sz="3200" dirty="0">
              <a:latin typeface="Arial" pitchFamily="34" charset="0"/>
              <a:cs typeface="Arial" pitchFamily="34" charset="0"/>
            </a:endParaRPr>
          </a:p>
          <a:p>
            <a:pPr>
              <a:lnSpc>
                <a:spcPct val="80000"/>
              </a:lnSpc>
              <a:buNone/>
            </a:pPr>
            <a:r>
              <a:rPr lang="en-US" sz="3200" dirty="0">
                <a:latin typeface="Arial" pitchFamily="34" charset="0"/>
                <a:cs typeface="Arial" pitchFamily="34" charset="0"/>
              </a:rPr>
              <a:t>           </a:t>
            </a:r>
          </a:p>
        </p:txBody>
      </p:sp>
      <p:sp>
        <p:nvSpPr>
          <p:cNvPr id="2" name="Date Placeholder 1"/>
          <p:cNvSpPr>
            <a:spLocks noGrp="1"/>
          </p:cNvSpPr>
          <p:nvPr>
            <p:ph type="dt" sz="half" idx="10"/>
          </p:nvPr>
        </p:nvSpPr>
        <p:spPr/>
        <p:txBody>
          <a:bodyPr/>
          <a:lstStyle/>
          <a:p>
            <a:fld id="{FE8B7457-CF82-432C-A73E-6E4EECF0A656}" type="datetime1">
              <a:rPr lang="en-US" smtClean="0"/>
              <a:t>12/3/2020</a:t>
            </a:fld>
            <a:endParaRPr lang="en-US"/>
          </a:p>
        </p:txBody>
      </p:sp>
      <p:sp>
        <p:nvSpPr>
          <p:cNvPr id="57346" name="Rectangle 2"/>
          <p:cNvSpPr>
            <a:spLocks noGrp="1" noChangeArrowheads="1"/>
          </p:cNvSpPr>
          <p:nvPr>
            <p:ph type="title"/>
          </p:nvPr>
        </p:nvSpPr>
        <p:spPr>
          <a:xfrm>
            <a:off x="457200" y="274638"/>
            <a:ext cx="8229600" cy="850106"/>
          </a:xfrm>
          <a:noFill/>
          <a:ln/>
        </p:spPr>
        <p:txBody>
          <a:bodyPr/>
          <a:lstStyle/>
          <a:p>
            <a:r>
              <a:rPr lang="en-GB" sz="3600" dirty="0">
                <a:effectLst/>
                <a:latin typeface="Arial" pitchFamily="34" charset="0"/>
                <a:cs typeface="Arial" pitchFamily="34" charset="0"/>
              </a:rPr>
              <a:t>Background reading</a:t>
            </a:r>
            <a:endParaRPr lang="en-GB"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6461843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1"/>
            <a:r>
              <a:rPr lang="en-GB" dirty="0"/>
              <a:t>The good model </a:t>
            </a:r>
          </a:p>
          <a:p>
            <a:pPr lvl="1"/>
            <a:r>
              <a:rPr lang="en-GB" dirty="0"/>
              <a:t>TP rate = TP/(TP +FN) x 100</a:t>
            </a:r>
          </a:p>
          <a:p>
            <a:pPr lvl="1"/>
            <a:r>
              <a:rPr lang="en-GB" dirty="0"/>
              <a:t>Proportion of correct predictions for target class =1</a:t>
            </a:r>
          </a:p>
          <a:p>
            <a:pPr lvl="1"/>
            <a:endParaRPr lang="en-GB" dirty="0"/>
          </a:p>
          <a:p>
            <a:pPr lvl="1"/>
            <a:r>
              <a:rPr lang="en-GB" dirty="0"/>
              <a:t>FP Rate = FP/(FP+TN) x 100</a:t>
            </a:r>
          </a:p>
          <a:p>
            <a:pPr lvl="1"/>
            <a:r>
              <a:rPr lang="en-GB" dirty="0"/>
              <a:t>Proportion of incorrect predictions for target class =0</a:t>
            </a:r>
          </a:p>
          <a:p>
            <a:pPr lvl="1"/>
            <a:endParaRPr lang="en-GB" dirty="0"/>
          </a:p>
          <a:p>
            <a:pPr lvl="1"/>
            <a:r>
              <a:rPr lang="en-GB" dirty="0"/>
              <a:t>TP 16/16+4  (0.8)</a:t>
            </a:r>
          </a:p>
          <a:p>
            <a:pPr lvl="1"/>
            <a:r>
              <a:rPr lang="en-GB" dirty="0"/>
              <a:t> FP  4/20        (0.25)</a:t>
            </a:r>
          </a:p>
          <a:p>
            <a:pPr lvl="1"/>
            <a:endParaRPr lang="en-GB" dirty="0"/>
          </a:p>
          <a:p>
            <a:pPr lvl="1"/>
            <a:r>
              <a:rPr lang="en-GB" dirty="0"/>
              <a:t>Where as Poor model</a:t>
            </a:r>
          </a:p>
          <a:p>
            <a:pPr lvl="2"/>
            <a:r>
              <a:rPr lang="en-GB" dirty="0"/>
              <a:t> data set TPR 0.2</a:t>
            </a:r>
          </a:p>
          <a:p>
            <a:pPr lvl="4"/>
            <a:r>
              <a:rPr lang="en-GB" dirty="0"/>
              <a:t>         FPR  0.8</a:t>
            </a:r>
          </a:p>
        </p:txBody>
      </p:sp>
      <p:sp>
        <p:nvSpPr>
          <p:cNvPr id="3" name="Title 2"/>
          <p:cNvSpPr>
            <a:spLocks noGrp="1"/>
          </p:cNvSpPr>
          <p:nvPr>
            <p:ph type="title"/>
          </p:nvPr>
        </p:nvSpPr>
        <p:spPr/>
        <p:txBody>
          <a:bodyPr/>
          <a:lstStyle/>
          <a:p>
            <a:r>
              <a:rPr lang="en-GB" dirty="0"/>
              <a:t>Calculate TP and FP rate</a:t>
            </a:r>
          </a:p>
        </p:txBody>
      </p:sp>
      <p:grpSp>
        <p:nvGrpSpPr>
          <p:cNvPr id="4" name="Group 3"/>
          <p:cNvGrpSpPr/>
          <p:nvPr/>
        </p:nvGrpSpPr>
        <p:grpSpPr>
          <a:xfrm>
            <a:off x="4438162" y="3632734"/>
            <a:ext cx="1820277" cy="1979514"/>
            <a:chOff x="5878478" y="3510147"/>
            <a:chExt cx="2155906" cy="2268305"/>
          </a:xfrm>
        </p:grpSpPr>
        <p:pic>
          <p:nvPicPr>
            <p:cNvPr id="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2820"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739" y="407003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4301"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8427" y="4069370"/>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6743"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7787"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9268" y="408326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7139" y="4086016"/>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4940" y="379052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2466" y="408149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6342" y="379557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3459" y="37862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319" y="356365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4579" y="381222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5003" y="3795571"/>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3567" y="351170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5218" y="351283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4218"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869"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1811" y="3532446"/>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462"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462" y="351014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4113" y="3511285"/>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2733" y="3533584"/>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828" y="3797252"/>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6479" y="3798390"/>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5099" y="3820689"/>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8478" y="381336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7098" y="3835667"/>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894" y="408149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972"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578"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2497"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978"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4939"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642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4291" y="4377648"/>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830" y="4374893"/>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45620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45592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47558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47530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49844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49816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5213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5210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5400207"/>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5397452"/>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828"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2309"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6434"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53"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4834"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795"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27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147"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4068" y="5594034"/>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686" y="5591279"/>
              <a:ext cx="169285" cy="18441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9422" y="4372218"/>
              <a:ext cx="169285" cy="18441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1699" y="4372277"/>
              <a:ext cx="169285" cy="1844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 name="Group 104"/>
          <p:cNvGrpSpPr/>
          <p:nvPr/>
        </p:nvGrpSpPr>
        <p:grpSpPr>
          <a:xfrm>
            <a:off x="6860060" y="3725021"/>
            <a:ext cx="1694259" cy="1837579"/>
            <a:chOff x="2855931" y="1275591"/>
            <a:chExt cx="5046500" cy="5187865"/>
          </a:xfrm>
        </p:grpSpPr>
        <p:pic>
          <p:nvPicPr>
            <p:cNvPr id="10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5947"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3357" y="300799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9295" y="3473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108"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5624" y="346655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448" y="40367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8098" y="604544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7002" y="606280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8483" y="2450214"/>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986" y="56239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9986" y="456552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245620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5932" y="300799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5931" y="513927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9548" y="515165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6482" y="56447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8483" y="407977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2555" y="456551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093"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093"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98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0148"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133"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5986"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279"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13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317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0318"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7171"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3334"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5947"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94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998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839"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132"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3985"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3295"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912"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7804"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4950"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95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7804"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8097"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4011"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1157"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801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805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903"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5196"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2049"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212"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912"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3765"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58"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091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95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4950"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60"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1113"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86"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6868"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8869" y="18673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1487"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7" descr="C:\Users\awilli11\AppData\Local\Microsoft\Windows\Temporary Internet Files\Content.IE5\87NH8MDF\preview_rednose_a[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62406" y="180434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4367"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220"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1777"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406"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5259"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5552"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2405"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7"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1715"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8"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32"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99"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18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0"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2478"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3846" y="1825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2"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6224"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53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2680" y="18673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6" descr="C:\Users\awilli11\AppData\Local\Microsoft\Windows\Temporary Internet Files\Content.IE5\18QFHTBO\220px-CeramicMagentaBall[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9533" y="1867374"/>
              <a:ext cx="400654" cy="4006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4936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on the model set</a:t>
            </a:r>
          </a:p>
        </p:txBody>
      </p:sp>
      <p:sp>
        <p:nvSpPr>
          <p:cNvPr id="3" name="Text Placeholder 2"/>
          <p:cNvSpPr>
            <a:spLocks noGrp="1"/>
          </p:cNvSpPr>
          <p:nvPr>
            <p:ph type="body" sz="half" idx="1"/>
          </p:nvPr>
        </p:nvSpPr>
        <p:spPr>
          <a:xfrm>
            <a:off x="838200" y="1447800"/>
            <a:ext cx="7239000" cy="4610100"/>
          </a:xfrm>
        </p:spPr>
        <p:txBody>
          <a:bodyPr>
            <a:normAutofit fontScale="40000" lnSpcReduction="20000"/>
          </a:bodyPr>
          <a:lstStyle/>
          <a:p>
            <a:r>
              <a:rPr lang="en-GB" sz="3400" dirty="0"/>
              <a:t>Up to the data miner to chose model set regime, this is determined by the amount of data you have available.  If you have few data points your test set might be smaller.  Make a judgement the defaults is a good starting point</a:t>
            </a:r>
          </a:p>
          <a:p>
            <a:endParaRPr lang="en-GB" sz="3400" dirty="0"/>
          </a:p>
          <a:p>
            <a:r>
              <a:rPr lang="en-GB" sz="3400" dirty="0"/>
              <a:t>Do not use the test data to select your best model, if you do you are using knowledge from “unseen” data to build a model You will underestimate the accuracy of your chosen model!  The data is no long unseen.</a:t>
            </a:r>
          </a:p>
          <a:p>
            <a:endParaRPr lang="en-GB" sz="3400" dirty="0"/>
          </a:p>
          <a:p>
            <a:r>
              <a:rPr lang="en-GB" sz="3400" dirty="0"/>
              <a:t>In practice, in the implementation phase you may combine your training and test data to build a model that has learnt from all the possible data cases, however you will not be able to accurately reflect the performance of this model as you have no unseen data to test it on.</a:t>
            </a:r>
          </a:p>
          <a:p>
            <a:endParaRPr lang="en-GB" sz="3400" dirty="0"/>
          </a:p>
          <a:p>
            <a:r>
              <a:rPr lang="en-GB" sz="3400" dirty="0"/>
              <a:t>By comparing the performance of your model on the three different partitions you can judge if the model is overfitting.  The performance of the validation data is far superior to the training set.  We want to avoid this situation, indicates unreliable model. We expect  training set &gt; validation set &gt; test set.  </a:t>
            </a:r>
          </a:p>
          <a:p>
            <a:endParaRPr lang="en-GB" sz="3400" dirty="0"/>
          </a:p>
          <a:p>
            <a:r>
              <a:rPr lang="en-GB" sz="3400" dirty="0"/>
              <a:t>If you model is 100% predictive you have usually done something wrong, perhaps included a variable which closely corresponds to your target variable as an input.  Effectively telling the algorithm what the answers are !</a:t>
            </a:r>
          </a:p>
          <a:p>
            <a:endParaRPr lang="en-GB" dirty="0"/>
          </a:p>
        </p:txBody>
      </p:sp>
    </p:spTree>
    <p:extLst>
      <p:ext uri="{BB962C8B-B14F-4D97-AF65-F5344CB8AC3E}">
        <p14:creationId xmlns:p14="http://schemas.microsoft.com/office/powerpoint/2010/main" val="206090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Classification model performance usually described by</a:t>
            </a:r>
          </a:p>
          <a:p>
            <a:endParaRPr lang="en-GB" dirty="0"/>
          </a:p>
          <a:p>
            <a:r>
              <a:rPr lang="en-GB" dirty="0"/>
              <a:t>Response Charts </a:t>
            </a:r>
          </a:p>
          <a:p>
            <a:r>
              <a:rPr lang="en-GB" dirty="0"/>
              <a:t>Lift Charts</a:t>
            </a:r>
          </a:p>
          <a:p>
            <a:r>
              <a:rPr lang="en-GB" dirty="0"/>
              <a:t>Confusion Matrices</a:t>
            </a:r>
          </a:p>
          <a:p>
            <a:r>
              <a:rPr lang="en-GB" dirty="0"/>
              <a:t>Captured Response Chart</a:t>
            </a:r>
          </a:p>
          <a:p>
            <a:pPr lvl="1"/>
            <a:r>
              <a:rPr lang="en-GB" dirty="0"/>
              <a:t>ROC Charts</a:t>
            </a:r>
          </a:p>
        </p:txBody>
      </p:sp>
      <p:sp>
        <p:nvSpPr>
          <p:cNvPr id="3" name="Title 2"/>
          <p:cNvSpPr>
            <a:spLocks noGrp="1"/>
          </p:cNvSpPr>
          <p:nvPr>
            <p:ph type="title"/>
          </p:nvPr>
        </p:nvSpPr>
        <p:spPr/>
        <p:txBody>
          <a:bodyPr/>
          <a:lstStyle/>
          <a:p>
            <a:r>
              <a:rPr lang="en-GB" dirty="0"/>
              <a:t>Metrics for Classification </a:t>
            </a:r>
          </a:p>
        </p:txBody>
      </p:sp>
    </p:spTree>
    <p:extLst>
      <p:ext uri="{BB962C8B-B14F-4D97-AF65-F5344CB8AC3E}">
        <p14:creationId xmlns:p14="http://schemas.microsoft.com/office/powerpoint/2010/main" val="423084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A data mining thought experiment</a:t>
            </a:r>
          </a:p>
        </p:txBody>
      </p:sp>
      <p:pic>
        <p:nvPicPr>
          <p:cNvPr id="69634" name="Picture 2" descr="C:\Users\awilli11\AppData\Local\Microsoft\Windows\Temporary Internet Files\Content.IE5\87NH8MDF\preview_rednose_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39678"/>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awilli11\AppData\Local\Microsoft\Windows\Temporary Internet Files\Content.IE5\18QFHTBO\220px-CeramicMagentaBall[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92028"/>
            <a:ext cx="2584772" cy="2584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1600200"/>
            <a:ext cx="2735044" cy="523220"/>
          </a:xfrm>
          <a:prstGeom prst="rect">
            <a:avLst/>
          </a:prstGeom>
          <a:noFill/>
        </p:spPr>
        <p:txBody>
          <a:bodyPr wrap="none" rtlCol="0">
            <a:spAutoFit/>
          </a:bodyPr>
          <a:lstStyle/>
          <a:p>
            <a:r>
              <a:rPr lang="en-GB" sz="2800" b="1" dirty="0"/>
              <a:t>Target Variable</a:t>
            </a:r>
          </a:p>
        </p:txBody>
      </p:sp>
      <p:sp>
        <p:nvSpPr>
          <p:cNvPr id="6" name="TextBox 5"/>
          <p:cNvSpPr txBox="1"/>
          <p:nvPr/>
        </p:nvSpPr>
        <p:spPr>
          <a:xfrm>
            <a:off x="2133600" y="5105400"/>
            <a:ext cx="4179349" cy="707886"/>
          </a:xfrm>
          <a:prstGeom prst="rect">
            <a:avLst/>
          </a:prstGeom>
          <a:noFill/>
        </p:spPr>
        <p:txBody>
          <a:bodyPr wrap="none" rtlCol="0">
            <a:spAutoFit/>
          </a:bodyPr>
          <a:lstStyle/>
          <a:p>
            <a:r>
              <a:rPr lang="en-GB" sz="4000" dirty="0"/>
              <a:t>1                       0</a:t>
            </a:r>
          </a:p>
        </p:txBody>
      </p:sp>
    </p:spTree>
    <p:extLst>
      <p:ext uri="{BB962C8B-B14F-4D97-AF65-F5344CB8AC3E}">
        <p14:creationId xmlns:p14="http://schemas.microsoft.com/office/powerpoint/2010/main" val="316357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Example Response 20% or 1 in 5 red, bag containing 100 balls</a:t>
            </a:r>
          </a:p>
        </p:txBody>
      </p:sp>
      <p:pic>
        <p:nvPicPr>
          <p:cNvPr id="68610" name="Picture 2" descr="C:\Users\awilli11\AppData\Local\Microsoft\Windows\Temporary Internet Files\Content.IE5\JAW686V3\misc-bag-generic-blu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98" y="2646356"/>
            <a:ext cx="1684961" cy="2376858"/>
          </a:xfrm>
          <a:prstGeom prst="rect">
            <a:avLst/>
          </a:prstGeom>
          <a:noFill/>
          <a:extLst>
            <a:ext uri="{909E8E84-426E-40DD-AFC4-6F175D3DCCD1}">
              <a14:hiddenFill xmlns:a14="http://schemas.microsoft.com/office/drawing/2010/main">
                <a:solidFill>
                  <a:srgbClr val="FFFFFF"/>
                </a:solidFill>
              </a14:hiddenFill>
            </a:ext>
          </a:extLst>
        </p:spPr>
      </p:pic>
      <p:pic>
        <p:nvPicPr>
          <p:cNvPr id="68611" name="Picture 3" descr="C:\Users\awilli11\AppData\Local\Microsoft\Windows\Temporary Internet Files\Content.IE5\JAW686V3\hand-149680_64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3273" y="892447"/>
            <a:ext cx="1137273" cy="7481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318390" y="1470887"/>
            <a:ext cx="4832189" cy="4828886"/>
            <a:chOff x="2864011" y="1216555"/>
            <a:chExt cx="4947756" cy="5229539"/>
          </a:xfrm>
        </p:grpSpPr>
        <p:pic>
          <p:nvPicPr>
            <p:cNvPr id="6861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5947"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8615"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9347" y="126040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1236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9947" y="1236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76800" y="12171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5947" y="125069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2695" y="125980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9548" y="12362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3295" y="12362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0148" y="121655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9295" y="125008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2534" y="181285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79387" y="178926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3134" y="178926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9987" y="176960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9134" y="180314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35882" y="181225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2735" y="17886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6482" y="1788658"/>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3335" y="176900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awilli11\AppData\Local\Microsoft\Windows\Temporary Internet Files\Content.IE5\87NH8MDF\preview_rednose_a[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2482" y="180253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093"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94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998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6839"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132"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3985"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3295"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0148"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5947"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093"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94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998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6839"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132"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3985"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3295"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0148"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9133"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5986"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6279"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313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317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0025"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0318"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7171"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6481"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3334"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5947"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093"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9994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998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6839"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132"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3985"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3295"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0148"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912"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3765"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058"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091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95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7804"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8097"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4950"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60"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1113"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912"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3765"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058"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091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95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7804"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8097"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4950"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60"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1113"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4011"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0864"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1157"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801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5805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903"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5196"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2049"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1359"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8212"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912"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3765"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058"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091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95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7804"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8097"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4950"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60"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6" descr="C:\Users\awilli11\AppData\Local\Microsoft\Windows\Temporary Internet Files\Content.IE5\18QFHTBO\220px-CeramicMagentaBal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1113" y="6045440"/>
              <a:ext cx="400654" cy="4006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0351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Randomise 100 balls in a bag</a:t>
            </a:r>
          </a:p>
        </p:txBody>
      </p:sp>
      <p:grpSp>
        <p:nvGrpSpPr>
          <p:cNvPr id="2" name="Group 1"/>
          <p:cNvGrpSpPr/>
          <p:nvPr/>
        </p:nvGrpSpPr>
        <p:grpSpPr>
          <a:xfrm>
            <a:off x="3418024" y="1252243"/>
            <a:ext cx="5046500" cy="5187865"/>
            <a:chOff x="2855931" y="1275591"/>
            <a:chExt cx="5046500" cy="5187865"/>
          </a:xfrm>
        </p:grpSpPr>
        <p:pic>
          <p:nvPicPr>
            <p:cNvPr id="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5947"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3357" y="300799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295" y="347381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4" y="346655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8448" y="40367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8098" y="604544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7002" y="606280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8483" y="2450214"/>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5986" y="5623963"/>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986" y="456552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245620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932" y="300799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5931" y="5139270"/>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9548" y="515165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6482" y="5644786"/>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8483" y="407977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2555" y="4565519"/>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093"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946"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839"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132"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3985" y="24502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3295" y="24562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093"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94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9986"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839"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132"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3985" y="30092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3295"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148" y="30152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9133"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5986"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6279"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313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3172"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0318"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7171" y="3466551"/>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3334" y="3472537"/>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5947"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94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9986"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839"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132"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3985" y="40891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3295" y="40951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912"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765"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058"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911"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7804"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4950" y="462256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60"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1113" y="462854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765"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058"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91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0951"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7804"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8097" y="517561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60"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1113" y="51816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4011"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157"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801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8050"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903"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196"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2049" y="563880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212" y="5644786"/>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912"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765"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058"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91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0951"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4950" y="603945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60"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1113" y="6045440"/>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6868"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8869" y="1867375"/>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1487" y="1275591"/>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7" descr="C:\Users\awilli11\AppData\Local\Microsoft\Windows\Temporary Internet Files\Content.IE5\87NH8MDF\preview_rednose_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2406" y="1804347"/>
              <a:ext cx="400653" cy="4006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4367"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1220"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777"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406"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5259"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5552"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2405" y="13279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715" y="13339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5332"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218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2478"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3846" y="1825199"/>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6224"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5535" y="1861388"/>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2680" y="1867374"/>
              <a:ext cx="400654" cy="400654"/>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 descr="C:\Users\awilli11\AppData\Local\Microsoft\Windows\Temporary Internet Files\Content.IE5\18QFHTBO\220px-CeramicMagentaBall[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9533" y="1867374"/>
              <a:ext cx="400654" cy="400654"/>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TextBox 123"/>
          <p:cNvSpPr txBox="1"/>
          <p:nvPr/>
        </p:nvSpPr>
        <p:spPr>
          <a:xfrm>
            <a:off x="82311" y="2482763"/>
            <a:ext cx="3018775" cy="2031325"/>
          </a:xfrm>
          <a:prstGeom prst="rect">
            <a:avLst/>
          </a:prstGeom>
          <a:noFill/>
        </p:spPr>
        <p:txBody>
          <a:bodyPr wrap="none" rtlCol="0">
            <a:spAutoFit/>
          </a:bodyPr>
          <a:lstStyle/>
          <a:p>
            <a:r>
              <a:rPr lang="en-GB" dirty="0"/>
              <a:t>Random model</a:t>
            </a:r>
          </a:p>
          <a:p>
            <a:r>
              <a:rPr lang="en-GB" dirty="0"/>
              <a:t>1 in 5 chance selecting </a:t>
            </a:r>
          </a:p>
          <a:p>
            <a:r>
              <a:rPr lang="en-GB" dirty="0"/>
              <a:t>A red ball</a:t>
            </a:r>
          </a:p>
          <a:p>
            <a:endParaRPr lang="en-GB" dirty="0"/>
          </a:p>
          <a:p>
            <a:r>
              <a:rPr lang="en-GB" dirty="0"/>
              <a:t>For any 10 sample of balls </a:t>
            </a:r>
          </a:p>
          <a:p>
            <a:r>
              <a:rPr lang="en-GB" dirty="0"/>
              <a:t>20% response, 2 will be red</a:t>
            </a:r>
          </a:p>
          <a:p>
            <a:r>
              <a:rPr lang="en-GB" dirty="0"/>
              <a:t>Base line performance.</a:t>
            </a:r>
          </a:p>
        </p:txBody>
      </p:sp>
    </p:spTree>
    <p:extLst>
      <p:ext uri="{BB962C8B-B14F-4D97-AF65-F5344CB8AC3E}">
        <p14:creationId xmlns:p14="http://schemas.microsoft.com/office/powerpoint/2010/main" val="112341075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6024</TotalTime>
  <Words>2889</Words>
  <Application>Microsoft Office PowerPoint</Application>
  <PresentationFormat>On-screen Show (4:3)</PresentationFormat>
  <Paragraphs>648</Paragraphs>
  <Slides>46</Slides>
  <Notes>11</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Calibri</vt:lpstr>
      <vt:lpstr>Cambria Math</vt:lpstr>
      <vt:lpstr>Lucida Sans Unicode</vt:lpstr>
      <vt:lpstr>Monotype Sorts</vt:lpstr>
      <vt:lpstr>Times New Roman</vt:lpstr>
      <vt:lpstr>Verdana</vt:lpstr>
      <vt:lpstr>Wingdings</vt:lpstr>
      <vt:lpstr>Wingdings 2</vt:lpstr>
      <vt:lpstr>Wingdings 3</vt:lpstr>
      <vt:lpstr>Custom Design</vt:lpstr>
      <vt:lpstr>Concourse</vt:lpstr>
      <vt:lpstr>IMAT3613 Data Mining    Lecture: Assessment </vt:lpstr>
      <vt:lpstr>Lecture  Learning Objectives </vt:lpstr>
      <vt:lpstr>Models set</vt:lpstr>
      <vt:lpstr>Model Set</vt:lpstr>
      <vt:lpstr>Comments on the model set</vt:lpstr>
      <vt:lpstr>Metrics for Classification </vt:lpstr>
      <vt:lpstr>A data mining thought experiment</vt:lpstr>
      <vt:lpstr>Example Response 20% or 1 in 5 red, bag containing 100 balls</vt:lpstr>
      <vt:lpstr>Randomise 100 balls in a bag</vt:lpstr>
      <vt:lpstr>Lift value for a 3 samples size 10</vt:lpstr>
      <vt:lpstr>Response for 3 samples size 10</vt:lpstr>
      <vt:lpstr>Generate data for a lift chart  1st model 100 balls</vt:lpstr>
      <vt:lpstr>Generate data for a lift chart  1st model </vt:lpstr>
      <vt:lpstr>Graph It Response Chart</vt:lpstr>
      <vt:lpstr>Graph It Lift Chart</vt:lpstr>
      <vt:lpstr>Generate data for a lift chart  2nd model 100 balls</vt:lpstr>
      <vt:lpstr>Generate data for a lift chart 2nd a good  model </vt:lpstr>
      <vt:lpstr>Cumulative Response</vt:lpstr>
      <vt:lpstr>Cumulative Lift</vt:lpstr>
      <vt:lpstr>Non-Cumulative Response</vt:lpstr>
      <vt:lpstr>Comments</vt:lpstr>
      <vt:lpstr>General Points</vt:lpstr>
      <vt:lpstr>Conclusions</vt:lpstr>
      <vt:lpstr>Confusion Matrices</vt:lpstr>
      <vt:lpstr>Not all Errors are equal</vt:lpstr>
      <vt:lpstr>Graphically – Response of Target Variable  Normalise to 100%</vt:lpstr>
      <vt:lpstr>Labels Classifcation Chart</vt:lpstr>
      <vt:lpstr>Another Layout</vt:lpstr>
      <vt:lpstr>Another Layout</vt:lpstr>
      <vt:lpstr>Output file for Classificaiton Models</vt:lpstr>
      <vt:lpstr>Metrics from a Confusion Matrix</vt:lpstr>
      <vt:lpstr>Evaluation</vt:lpstr>
      <vt:lpstr>Captured Response Chart “looks like ROC” careful check axis !</vt:lpstr>
      <vt:lpstr>Notes</vt:lpstr>
      <vt:lpstr>For Example HMEQ</vt:lpstr>
      <vt:lpstr>Sas data options settings on lift chart</vt:lpstr>
      <vt:lpstr>Recall data from earlier thought experiment, target 20 red balls</vt:lpstr>
      <vt:lpstr>Captured Response Chart Poor vs Good Model</vt:lpstr>
      <vt:lpstr>ROC (avoid use captured response chart)</vt:lpstr>
      <vt:lpstr>Qualative Analysis</vt:lpstr>
      <vt:lpstr>ROC Example – Comparison node</vt:lpstr>
      <vt:lpstr>ROC Summary</vt:lpstr>
      <vt:lpstr>Additional</vt:lpstr>
      <vt:lpstr>Summary</vt:lpstr>
      <vt:lpstr>Background reading</vt:lpstr>
      <vt:lpstr>Calculate TP and FP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Ron Norman</dc:creator>
  <cp:lastModifiedBy>Alexander Mee</cp:lastModifiedBy>
  <cp:revision>188</cp:revision>
  <cp:lastPrinted>2018-10-04T11:27:55Z</cp:lastPrinted>
  <dcterms:created xsi:type="dcterms:W3CDTF">2004-06-24T21:46:57Z</dcterms:created>
  <dcterms:modified xsi:type="dcterms:W3CDTF">2020-12-03T10:24:14Z</dcterms:modified>
</cp:coreProperties>
</file>