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7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32"/>
  </p:notesMasterIdLst>
  <p:handoutMasterIdLst>
    <p:handoutMasterId r:id="rId33"/>
  </p:handoutMasterIdLst>
  <p:sldIdLst>
    <p:sldId id="391" r:id="rId3"/>
    <p:sldId id="339" r:id="rId4"/>
    <p:sldId id="475" r:id="rId5"/>
    <p:sldId id="476" r:id="rId6"/>
    <p:sldId id="488" r:id="rId7"/>
    <p:sldId id="477" r:id="rId8"/>
    <p:sldId id="485" r:id="rId9"/>
    <p:sldId id="393" r:id="rId10"/>
    <p:sldId id="480" r:id="rId11"/>
    <p:sldId id="489" r:id="rId12"/>
    <p:sldId id="441" r:id="rId13"/>
    <p:sldId id="442" r:id="rId14"/>
    <p:sldId id="457" r:id="rId15"/>
    <p:sldId id="396" r:id="rId16"/>
    <p:sldId id="443" r:id="rId17"/>
    <p:sldId id="490" r:id="rId18"/>
    <p:sldId id="462" r:id="rId19"/>
    <p:sldId id="463" r:id="rId20"/>
    <p:sldId id="464" r:id="rId21"/>
    <p:sldId id="486" r:id="rId22"/>
    <p:sldId id="466" r:id="rId23"/>
    <p:sldId id="467" r:id="rId24"/>
    <p:sldId id="468" r:id="rId25"/>
    <p:sldId id="469" r:id="rId26"/>
    <p:sldId id="470" r:id="rId27"/>
    <p:sldId id="438" r:id="rId28"/>
    <p:sldId id="401" r:id="rId29"/>
    <p:sldId id="491" r:id="rId30"/>
    <p:sldId id="411" r:id="rId31"/>
  </p:sldIdLst>
  <p:sldSz cx="12192000" cy="6858000"/>
  <p:notesSz cx="6797675" cy="9926638"/>
  <p:embeddedFontLst>
    <p:embeddedFont>
      <p:font typeface="Bradley Hand ITC" panose="03070402050302030203" pitchFamily="66" charset="0"/>
      <p:regular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alibri Light" panose="020F0302020204030204" pitchFamily="34" charset="0"/>
      <p:regular r:id="rId39"/>
      <p:italic r:id="rId40"/>
    </p:embeddedFont>
    <p:embeddedFont>
      <p:font typeface="MS PGothic" panose="020B0600070205080204" pitchFamily="34" charset="-128"/>
      <p:regular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EFE9ED"/>
    <a:srgbClr val="F0EAEC"/>
    <a:srgbClr val="0432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74" autoAdjust="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99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6.fntdata"/><Relationship Id="rId21" Type="http://schemas.openxmlformats.org/officeDocument/2006/relationships/slide" Target="slides/slide19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2.fntdata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20" Type="http://schemas.openxmlformats.org/officeDocument/2006/relationships/slide" Target="slides/slide18.xml"/><Relationship Id="rId41" Type="http://schemas.openxmlformats.org/officeDocument/2006/relationships/font" Target="fonts/font8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C5D5D0-99A2-4563-94A5-357F5CAE4F49}" type="doc">
      <dgm:prSet loTypeId="urn:microsoft.com/office/officeart/2005/8/layout/venn1" loCatId="relationship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485E43F4-6275-4B25-B110-1745B1BE590D}" type="pres">
      <dgm:prSet presAssocID="{D7C5D5D0-99A2-4563-94A5-357F5CAE4F49}" presName="compositeShape" presStyleCnt="0">
        <dgm:presLayoutVars>
          <dgm:chMax val="7"/>
          <dgm:dir/>
          <dgm:resizeHandles val="exact"/>
        </dgm:presLayoutVars>
      </dgm:prSet>
      <dgm:spPr/>
    </dgm:pt>
  </dgm:ptLst>
  <dgm:cxnLst>
    <dgm:cxn modelId="{3B71EC11-00EE-4FC9-BB10-9871C31C864F}" type="presOf" srcId="{D7C5D5D0-99A2-4563-94A5-357F5CAE4F49}" destId="{485E43F4-6275-4B25-B110-1745B1BE590D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FD798B-DDCE-439C-A363-CB5B4D2A080C}" type="doc">
      <dgm:prSet loTypeId="urn:microsoft.com/office/officeart/2005/8/layout/vProcess5" loCatId="process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5CB9FD8C-946E-4F47-8EB1-0BE8A5EEA51D}">
      <dgm:prSet/>
      <dgm:spPr/>
      <dgm:t>
        <a:bodyPr/>
        <a:lstStyle/>
        <a:p>
          <a:pPr rtl="0"/>
          <a:r>
            <a:rPr lang="en-GB" dirty="0"/>
            <a:t>Identify the </a:t>
          </a:r>
          <a:r>
            <a:rPr lang="en-GB" b="1" dirty="0"/>
            <a:t>main argument </a:t>
          </a:r>
          <a:r>
            <a:rPr lang="en-GB" dirty="0"/>
            <a:t>and relevance to your research question</a:t>
          </a:r>
        </a:p>
      </dgm:t>
    </dgm:pt>
    <dgm:pt modelId="{BC5539DA-1E67-4CB1-BDD0-631B568E8716}" type="parTrans" cxnId="{44F00738-CF56-481A-93C4-CE412D9A9F84}">
      <dgm:prSet/>
      <dgm:spPr/>
      <dgm:t>
        <a:bodyPr/>
        <a:lstStyle/>
        <a:p>
          <a:endParaRPr lang="en-GB"/>
        </a:p>
      </dgm:t>
    </dgm:pt>
    <dgm:pt modelId="{B50926FF-76F9-4193-8DB6-9C10658253E5}" type="sibTrans" cxnId="{44F00738-CF56-481A-93C4-CE412D9A9F84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GB"/>
        </a:p>
      </dgm:t>
    </dgm:pt>
    <dgm:pt modelId="{3B212B53-2BCF-4B3B-9270-1E9B830C0D61}">
      <dgm:prSet/>
      <dgm:spPr/>
      <dgm:t>
        <a:bodyPr/>
        <a:lstStyle/>
        <a:p>
          <a:pPr rtl="0"/>
          <a:r>
            <a:rPr lang="en-GB" dirty="0"/>
            <a:t> Skim through key sections to identify research </a:t>
          </a:r>
          <a:r>
            <a:rPr lang="en-GB" b="1" dirty="0"/>
            <a:t>findings</a:t>
          </a:r>
        </a:p>
      </dgm:t>
    </dgm:pt>
    <dgm:pt modelId="{A7A393A6-B971-4B8C-BBB4-E50EA014B4D4}" type="parTrans" cxnId="{6EF56A17-0112-4E73-B9C4-F88C5A0DA04E}">
      <dgm:prSet/>
      <dgm:spPr/>
      <dgm:t>
        <a:bodyPr/>
        <a:lstStyle/>
        <a:p>
          <a:endParaRPr lang="en-GB"/>
        </a:p>
      </dgm:t>
    </dgm:pt>
    <dgm:pt modelId="{20F3B533-A978-4D14-AA0B-BA86F4B6C19D}" type="sibTrans" cxnId="{6EF56A17-0112-4E73-B9C4-F88C5A0DA04E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GB"/>
        </a:p>
      </dgm:t>
    </dgm:pt>
    <dgm:pt modelId="{30D193DB-A851-4611-9E0A-820C5DA8D1EF}">
      <dgm:prSet/>
      <dgm:spPr/>
      <dgm:t>
        <a:bodyPr/>
        <a:lstStyle/>
        <a:p>
          <a:pPr rtl="0"/>
          <a:r>
            <a:rPr lang="en-GB" b="1" dirty="0"/>
            <a:t>Evaluate</a:t>
          </a:r>
          <a:r>
            <a:rPr lang="en-GB" dirty="0"/>
            <a:t> key sections and the research as a whole</a:t>
          </a:r>
        </a:p>
      </dgm:t>
    </dgm:pt>
    <dgm:pt modelId="{D6FFDDAC-E0D0-4F77-AD9B-7A524CA970D4}" type="parTrans" cxnId="{FEF8C173-118D-4FB8-9326-7E25FEB2BCAA}">
      <dgm:prSet/>
      <dgm:spPr/>
      <dgm:t>
        <a:bodyPr/>
        <a:lstStyle/>
        <a:p>
          <a:endParaRPr lang="en-GB"/>
        </a:p>
      </dgm:t>
    </dgm:pt>
    <dgm:pt modelId="{336A136A-F5E3-4246-A8E0-42FFD50B29DC}" type="sibTrans" cxnId="{FEF8C173-118D-4FB8-9326-7E25FEB2BCAA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GB"/>
        </a:p>
      </dgm:t>
    </dgm:pt>
    <dgm:pt modelId="{AD0E385D-EA5A-4172-A5CD-B720FA70679F}">
      <dgm:prSet/>
      <dgm:spPr/>
      <dgm:t>
        <a:bodyPr/>
        <a:lstStyle/>
        <a:p>
          <a:pPr rtl="0"/>
          <a:r>
            <a:rPr lang="en-GB" dirty="0"/>
            <a:t>Note down a </a:t>
          </a:r>
          <a:r>
            <a:rPr lang="en-GB" b="1" dirty="0"/>
            <a:t>synthesis</a:t>
          </a:r>
          <a:r>
            <a:rPr lang="en-GB" dirty="0"/>
            <a:t> of your observations</a:t>
          </a:r>
        </a:p>
      </dgm:t>
    </dgm:pt>
    <dgm:pt modelId="{68585FFB-294B-4C8D-971E-4F15DB8E5A1B}" type="parTrans" cxnId="{CA43C893-7A0F-4FCB-BF9A-01395B681F07}">
      <dgm:prSet/>
      <dgm:spPr/>
      <dgm:t>
        <a:bodyPr/>
        <a:lstStyle/>
        <a:p>
          <a:endParaRPr lang="en-GB"/>
        </a:p>
      </dgm:t>
    </dgm:pt>
    <dgm:pt modelId="{92C5D4EB-AE18-4651-9E81-D64B7663E63D}" type="sibTrans" cxnId="{CA43C893-7A0F-4FCB-BF9A-01395B681F07}">
      <dgm:prSet/>
      <dgm:spPr/>
      <dgm:t>
        <a:bodyPr/>
        <a:lstStyle/>
        <a:p>
          <a:endParaRPr lang="en-GB"/>
        </a:p>
      </dgm:t>
    </dgm:pt>
    <dgm:pt modelId="{7496DDD6-0F5A-4DBA-8AAB-5EE617021F20}" type="pres">
      <dgm:prSet presAssocID="{73FD798B-DDCE-439C-A363-CB5B4D2A080C}" presName="outerComposite" presStyleCnt="0">
        <dgm:presLayoutVars>
          <dgm:chMax val="5"/>
          <dgm:dir/>
          <dgm:resizeHandles val="exact"/>
        </dgm:presLayoutVars>
      </dgm:prSet>
      <dgm:spPr/>
    </dgm:pt>
    <dgm:pt modelId="{056E6B92-7F08-4546-9A1B-ED6320EC19E3}" type="pres">
      <dgm:prSet presAssocID="{73FD798B-DDCE-439C-A363-CB5B4D2A080C}" presName="dummyMaxCanvas" presStyleCnt="0">
        <dgm:presLayoutVars/>
      </dgm:prSet>
      <dgm:spPr/>
    </dgm:pt>
    <dgm:pt modelId="{9E4D85FD-D61F-410C-BDEB-C37E212CE8B5}" type="pres">
      <dgm:prSet presAssocID="{73FD798B-DDCE-439C-A363-CB5B4D2A080C}" presName="FourNodes_1" presStyleLbl="node1" presStyleIdx="0" presStyleCnt="4">
        <dgm:presLayoutVars>
          <dgm:bulletEnabled val="1"/>
        </dgm:presLayoutVars>
      </dgm:prSet>
      <dgm:spPr/>
    </dgm:pt>
    <dgm:pt modelId="{9D6BA83B-ADA3-47CB-AD16-988EAD42F66E}" type="pres">
      <dgm:prSet presAssocID="{73FD798B-DDCE-439C-A363-CB5B4D2A080C}" presName="FourNodes_2" presStyleLbl="node1" presStyleIdx="1" presStyleCnt="4">
        <dgm:presLayoutVars>
          <dgm:bulletEnabled val="1"/>
        </dgm:presLayoutVars>
      </dgm:prSet>
      <dgm:spPr/>
    </dgm:pt>
    <dgm:pt modelId="{610F465C-2CCC-4BDB-8DA9-591B5ED77CDD}" type="pres">
      <dgm:prSet presAssocID="{73FD798B-DDCE-439C-A363-CB5B4D2A080C}" presName="FourNodes_3" presStyleLbl="node1" presStyleIdx="2" presStyleCnt="4">
        <dgm:presLayoutVars>
          <dgm:bulletEnabled val="1"/>
        </dgm:presLayoutVars>
      </dgm:prSet>
      <dgm:spPr/>
    </dgm:pt>
    <dgm:pt modelId="{63EB2A9E-8F67-42AC-B6B6-EBE2B34E6650}" type="pres">
      <dgm:prSet presAssocID="{73FD798B-DDCE-439C-A363-CB5B4D2A080C}" presName="FourNodes_4" presStyleLbl="node1" presStyleIdx="3" presStyleCnt="4">
        <dgm:presLayoutVars>
          <dgm:bulletEnabled val="1"/>
        </dgm:presLayoutVars>
      </dgm:prSet>
      <dgm:spPr/>
    </dgm:pt>
    <dgm:pt modelId="{5FD1F112-40CA-42ED-9F19-FA4EB0D2AD55}" type="pres">
      <dgm:prSet presAssocID="{73FD798B-DDCE-439C-A363-CB5B4D2A080C}" presName="FourConn_1-2" presStyleLbl="fgAccFollowNode1" presStyleIdx="0" presStyleCnt="3">
        <dgm:presLayoutVars>
          <dgm:bulletEnabled val="1"/>
        </dgm:presLayoutVars>
      </dgm:prSet>
      <dgm:spPr/>
    </dgm:pt>
    <dgm:pt modelId="{03136BA8-E6A3-4151-88FF-88C0A2F28E2F}" type="pres">
      <dgm:prSet presAssocID="{73FD798B-DDCE-439C-A363-CB5B4D2A080C}" presName="FourConn_2-3" presStyleLbl="fgAccFollowNode1" presStyleIdx="1" presStyleCnt="3">
        <dgm:presLayoutVars>
          <dgm:bulletEnabled val="1"/>
        </dgm:presLayoutVars>
      </dgm:prSet>
      <dgm:spPr/>
    </dgm:pt>
    <dgm:pt modelId="{5E9EC16B-4431-4E7F-8982-9D779F0DA924}" type="pres">
      <dgm:prSet presAssocID="{73FD798B-DDCE-439C-A363-CB5B4D2A080C}" presName="FourConn_3-4" presStyleLbl="fgAccFollowNode1" presStyleIdx="2" presStyleCnt="3">
        <dgm:presLayoutVars>
          <dgm:bulletEnabled val="1"/>
        </dgm:presLayoutVars>
      </dgm:prSet>
      <dgm:spPr/>
    </dgm:pt>
    <dgm:pt modelId="{BE5C06FD-E236-4190-90F6-269EEAA96D0F}" type="pres">
      <dgm:prSet presAssocID="{73FD798B-DDCE-439C-A363-CB5B4D2A080C}" presName="FourNodes_1_text" presStyleLbl="node1" presStyleIdx="3" presStyleCnt="4">
        <dgm:presLayoutVars>
          <dgm:bulletEnabled val="1"/>
        </dgm:presLayoutVars>
      </dgm:prSet>
      <dgm:spPr/>
    </dgm:pt>
    <dgm:pt modelId="{02ED3212-C6C3-465E-9BAC-971DC22D9F7F}" type="pres">
      <dgm:prSet presAssocID="{73FD798B-DDCE-439C-A363-CB5B4D2A080C}" presName="FourNodes_2_text" presStyleLbl="node1" presStyleIdx="3" presStyleCnt="4">
        <dgm:presLayoutVars>
          <dgm:bulletEnabled val="1"/>
        </dgm:presLayoutVars>
      </dgm:prSet>
      <dgm:spPr/>
    </dgm:pt>
    <dgm:pt modelId="{15F1737E-D8A1-482E-B481-42D3A8B29645}" type="pres">
      <dgm:prSet presAssocID="{73FD798B-DDCE-439C-A363-CB5B4D2A080C}" presName="FourNodes_3_text" presStyleLbl="node1" presStyleIdx="3" presStyleCnt="4">
        <dgm:presLayoutVars>
          <dgm:bulletEnabled val="1"/>
        </dgm:presLayoutVars>
      </dgm:prSet>
      <dgm:spPr/>
    </dgm:pt>
    <dgm:pt modelId="{A239DD61-45CF-4F93-9A85-262B241F76FC}" type="pres">
      <dgm:prSet presAssocID="{73FD798B-DDCE-439C-A363-CB5B4D2A080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6EF56A17-0112-4E73-B9C4-F88C5A0DA04E}" srcId="{73FD798B-DDCE-439C-A363-CB5B4D2A080C}" destId="{3B212B53-2BCF-4B3B-9270-1E9B830C0D61}" srcOrd="1" destOrd="0" parTransId="{A7A393A6-B971-4B8C-BBB4-E50EA014B4D4}" sibTransId="{20F3B533-A978-4D14-AA0B-BA86F4B6C19D}"/>
    <dgm:cxn modelId="{6E62F326-1343-4779-812C-FF773B59A567}" type="presOf" srcId="{336A136A-F5E3-4246-A8E0-42FFD50B29DC}" destId="{5E9EC16B-4431-4E7F-8982-9D779F0DA924}" srcOrd="0" destOrd="0" presId="urn:microsoft.com/office/officeart/2005/8/layout/vProcess5"/>
    <dgm:cxn modelId="{44F00738-CF56-481A-93C4-CE412D9A9F84}" srcId="{73FD798B-DDCE-439C-A363-CB5B4D2A080C}" destId="{5CB9FD8C-946E-4F47-8EB1-0BE8A5EEA51D}" srcOrd="0" destOrd="0" parTransId="{BC5539DA-1E67-4CB1-BDD0-631B568E8716}" sibTransId="{B50926FF-76F9-4193-8DB6-9C10658253E5}"/>
    <dgm:cxn modelId="{D5347B64-B30A-4B18-AF4F-683C997C9B50}" type="presOf" srcId="{30D193DB-A851-4611-9E0A-820C5DA8D1EF}" destId="{15F1737E-D8A1-482E-B481-42D3A8B29645}" srcOrd="1" destOrd="0" presId="urn:microsoft.com/office/officeart/2005/8/layout/vProcess5"/>
    <dgm:cxn modelId="{0B808246-1B23-46DD-9C5D-854B78242F3B}" type="presOf" srcId="{73FD798B-DDCE-439C-A363-CB5B4D2A080C}" destId="{7496DDD6-0F5A-4DBA-8AAB-5EE617021F20}" srcOrd="0" destOrd="0" presId="urn:microsoft.com/office/officeart/2005/8/layout/vProcess5"/>
    <dgm:cxn modelId="{70BE5B4B-327C-4BC4-9795-0E287EF07626}" type="presOf" srcId="{3B212B53-2BCF-4B3B-9270-1E9B830C0D61}" destId="{02ED3212-C6C3-465E-9BAC-971DC22D9F7F}" srcOrd="1" destOrd="0" presId="urn:microsoft.com/office/officeart/2005/8/layout/vProcess5"/>
    <dgm:cxn modelId="{A5B7B350-8635-4ACC-AF24-3F5B509D4DEE}" type="presOf" srcId="{B50926FF-76F9-4193-8DB6-9C10658253E5}" destId="{5FD1F112-40CA-42ED-9F19-FA4EB0D2AD55}" srcOrd="0" destOrd="0" presId="urn:microsoft.com/office/officeart/2005/8/layout/vProcess5"/>
    <dgm:cxn modelId="{FEF8C173-118D-4FB8-9326-7E25FEB2BCAA}" srcId="{73FD798B-DDCE-439C-A363-CB5B4D2A080C}" destId="{30D193DB-A851-4611-9E0A-820C5DA8D1EF}" srcOrd="2" destOrd="0" parTransId="{D6FFDDAC-E0D0-4F77-AD9B-7A524CA970D4}" sibTransId="{336A136A-F5E3-4246-A8E0-42FFD50B29DC}"/>
    <dgm:cxn modelId="{CA43C893-7A0F-4FCB-BF9A-01395B681F07}" srcId="{73FD798B-DDCE-439C-A363-CB5B4D2A080C}" destId="{AD0E385D-EA5A-4172-A5CD-B720FA70679F}" srcOrd="3" destOrd="0" parTransId="{68585FFB-294B-4C8D-971E-4F15DB8E5A1B}" sibTransId="{92C5D4EB-AE18-4651-9E81-D64B7663E63D}"/>
    <dgm:cxn modelId="{74E6F3A5-C286-45DA-B76E-C08004960899}" type="presOf" srcId="{20F3B533-A978-4D14-AA0B-BA86F4B6C19D}" destId="{03136BA8-E6A3-4151-88FF-88C0A2F28E2F}" srcOrd="0" destOrd="0" presId="urn:microsoft.com/office/officeart/2005/8/layout/vProcess5"/>
    <dgm:cxn modelId="{B91456A6-0C58-4271-B1BF-D99D567723DE}" type="presOf" srcId="{30D193DB-A851-4611-9E0A-820C5DA8D1EF}" destId="{610F465C-2CCC-4BDB-8DA9-591B5ED77CDD}" srcOrd="0" destOrd="0" presId="urn:microsoft.com/office/officeart/2005/8/layout/vProcess5"/>
    <dgm:cxn modelId="{D55E43B6-9935-4B72-AF81-D49F5EE7D1C6}" type="presOf" srcId="{3B212B53-2BCF-4B3B-9270-1E9B830C0D61}" destId="{9D6BA83B-ADA3-47CB-AD16-988EAD42F66E}" srcOrd="0" destOrd="0" presId="urn:microsoft.com/office/officeart/2005/8/layout/vProcess5"/>
    <dgm:cxn modelId="{257416B8-6631-4C30-808F-B409FE8D949E}" type="presOf" srcId="{5CB9FD8C-946E-4F47-8EB1-0BE8A5EEA51D}" destId="{BE5C06FD-E236-4190-90F6-269EEAA96D0F}" srcOrd="1" destOrd="0" presId="urn:microsoft.com/office/officeart/2005/8/layout/vProcess5"/>
    <dgm:cxn modelId="{F5AA5DB9-9C8E-49F3-98F9-27458D38E970}" type="presOf" srcId="{AD0E385D-EA5A-4172-A5CD-B720FA70679F}" destId="{63EB2A9E-8F67-42AC-B6B6-EBE2B34E6650}" srcOrd="0" destOrd="0" presId="urn:microsoft.com/office/officeart/2005/8/layout/vProcess5"/>
    <dgm:cxn modelId="{355B9AC4-31DA-4F90-9EAD-894D5F539B59}" type="presOf" srcId="{5CB9FD8C-946E-4F47-8EB1-0BE8A5EEA51D}" destId="{9E4D85FD-D61F-410C-BDEB-C37E212CE8B5}" srcOrd="0" destOrd="0" presId="urn:microsoft.com/office/officeart/2005/8/layout/vProcess5"/>
    <dgm:cxn modelId="{A7A999DB-CFC6-402D-A789-3CE6136B99B7}" type="presOf" srcId="{AD0E385D-EA5A-4172-A5CD-B720FA70679F}" destId="{A239DD61-45CF-4F93-9A85-262B241F76FC}" srcOrd="1" destOrd="0" presId="urn:microsoft.com/office/officeart/2005/8/layout/vProcess5"/>
    <dgm:cxn modelId="{3BD6D92E-C6B9-48E3-92FA-57E587818366}" type="presParOf" srcId="{7496DDD6-0F5A-4DBA-8AAB-5EE617021F20}" destId="{056E6B92-7F08-4546-9A1B-ED6320EC19E3}" srcOrd="0" destOrd="0" presId="urn:microsoft.com/office/officeart/2005/8/layout/vProcess5"/>
    <dgm:cxn modelId="{381CD45C-2F83-44C8-8635-D317CDBD6548}" type="presParOf" srcId="{7496DDD6-0F5A-4DBA-8AAB-5EE617021F20}" destId="{9E4D85FD-D61F-410C-BDEB-C37E212CE8B5}" srcOrd="1" destOrd="0" presId="urn:microsoft.com/office/officeart/2005/8/layout/vProcess5"/>
    <dgm:cxn modelId="{57528B4E-1A71-4E28-AE99-173A07C6B237}" type="presParOf" srcId="{7496DDD6-0F5A-4DBA-8AAB-5EE617021F20}" destId="{9D6BA83B-ADA3-47CB-AD16-988EAD42F66E}" srcOrd="2" destOrd="0" presId="urn:microsoft.com/office/officeart/2005/8/layout/vProcess5"/>
    <dgm:cxn modelId="{8633E0DF-CF10-4A31-AA39-03BDCE0FACC9}" type="presParOf" srcId="{7496DDD6-0F5A-4DBA-8AAB-5EE617021F20}" destId="{610F465C-2CCC-4BDB-8DA9-591B5ED77CDD}" srcOrd="3" destOrd="0" presId="urn:microsoft.com/office/officeart/2005/8/layout/vProcess5"/>
    <dgm:cxn modelId="{6FE93AD2-C25B-44D5-9F01-A244A28B9AC9}" type="presParOf" srcId="{7496DDD6-0F5A-4DBA-8AAB-5EE617021F20}" destId="{63EB2A9E-8F67-42AC-B6B6-EBE2B34E6650}" srcOrd="4" destOrd="0" presId="urn:microsoft.com/office/officeart/2005/8/layout/vProcess5"/>
    <dgm:cxn modelId="{AA7F784F-B539-4AB3-B718-6A5A6EE55912}" type="presParOf" srcId="{7496DDD6-0F5A-4DBA-8AAB-5EE617021F20}" destId="{5FD1F112-40CA-42ED-9F19-FA4EB0D2AD55}" srcOrd="5" destOrd="0" presId="urn:microsoft.com/office/officeart/2005/8/layout/vProcess5"/>
    <dgm:cxn modelId="{52E33BF6-1432-4A2D-85E8-E2DB6734BFDA}" type="presParOf" srcId="{7496DDD6-0F5A-4DBA-8AAB-5EE617021F20}" destId="{03136BA8-E6A3-4151-88FF-88C0A2F28E2F}" srcOrd="6" destOrd="0" presId="urn:microsoft.com/office/officeart/2005/8/layout/vProcess5"/>
    <dgm:cxn modelId="{F75C842C-5E77-4972-A10D-88F01ADDFD40}" type="presParOf" srcId="{7496DDD6-0F5A-4DBA-8AAB-5EE617021F20}" destId="{5E9EC16B-4431-4E7F-8982-9D779F0DA924}" srcOrd="7" destOrd="0" presId="urn:microsoft.com/office/officeart/2005/8/layout/vProcess5"/>
    <dgm:cxn modelId="{CF73D614-D90B-43A1-B334-0F7FE3EEC492}" type="presParOf" srcId="{7496DDD6-0F5A-4DBA-8AAB-5EE617021F20}" destId="{BE5C06FD-E236-4190-90F6-269EEAA96D0F}" srcOrd="8" destOrd="0" presId="urn:microsoft.com/office/officeart/2005/8/layout/vProcess5"/>
    <dgm:cxn modelId="{47979ED9-43F3-4137-B83F-45D0B8025818}" type="presParOf" srcId="{7496DDD6-0F5A-4DBA-8AAB-5EE617021F20}" destId="{02ED3212-C6C3-465E-9BAC-971DC22D9F7F}" srcOrd="9" destOrd="0" presId="urn:microsoft.com/office/officeart/2005/8/layout/vProcess5"/>
    <dgm:cxn modelId="{4F46C275-38CF-4BCB-84A7-2D0DEA002376}" type="presParOf" srcId="{7496DDD6-0F5A-4DBA-8AAB-5EE617021F20}" destId="{15F1737E-D8A1-482E-B481-42D3A8B29645}" srcOrd="10" destOrd="0" presId="urn:microsoft.com/office/officeart/2005/8/layout/vProcess5"/>
    <dgm:cxn modelId="{C4FA1078-8849-4E36-87F5-ADBED2A99843}" type="presParOf" srcId="{7496DDD6-0F5A-4DBA-8AAB-5EE617021F20}" destId="{A239DD61-45CF-4F93-9A85-262B241F76F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4D85FD-D61F-410C-BDEB-C37E212CE8B5}">
      <dsp:nvSpPr>
        <dsp:cNvPr id="0" name=""/>
        <dsp:cNvSpPr/>
      </dsp:nvSpPr>
      <dsp:spPr>
        <a:xfrm>
          <a:off x="0" y="0"/>
          <a:ext cx="6583680" cy="9957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Identify the </a:t>
          </a:r>
          <a:r>
            <a:rPr lang="en-GB" sz="2600" b="1" kern="1200" dirty="0"/>
            <a:t>main argument </a:t>
          </a:r>
          <a:r>
            <a:rPr lang="en-GB" sz="2600" kern="1200" dirty="0"/>
            <a:t>and relevance to your research question</a:t>
          </a:r>
        </a:p>
      </dsp:txBody>
      <dsp:txXfrm>
        <a:off x="29163" y="29163"/>
        <a:ext cx="5425092" cy="937385"/>
      </dsp:txXfrm>
    </dsp:sp>
    <dsp:sp modelId="{9D6BA83B-ADA3-47CB-AD16-988EAD42F66E}">
      <dsp:nvSpPr>
        <dsp:cNvPr id="0" name=""/>
        <dsp:cNvSpPr/>
      </dsp:nvSpPr>
      <dsp:spPr>
        <a:xfrm>
          <a:off x="551383" y="1176750"/>
          <a:ext cx="6583680" cy="9957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903533"/>
                <a:satOff val="33333"/>
                <a:lumOff val="-490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903533"/>
                <a:satOff val="33333"/>
                <a:lumOff val="-490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903533"/>
                <a:satOff val="33333"/>
                <a:lumOff val="-490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 Skim through key sections to identify research </a:t>
          </a:r>
          <a:r>
            <a:rPr lang="en-GB" sz="2600" b="1" kern="1200" dirty="0"/>
            <a:t>findings</a:t>
          </a:r>
        </a:p>
      </dsp:txBody>
      <dsp:txXfrm>
        <a:off x="580546" y="1205913"/>
        <a:ext cx="5326758" cy="937385"/>
      </dsp:txXfrm>
    </dsp:sp>
    <dsp:sp modelId="{610F465C-2CCC-4BDB-8DA9-591B5ED77CDD}">
      <dsp:nvSpPr>
        <dsp:cNvPr id="0" name=""/>
        <dsp:cNvSpPr/>
      </dsp:nvSpPr>
      <dsp:spPr>
        <a:xfrm>
          <a:off x="1094536" y="2353500"/>
          <a:ext cx="6583680" cy="9957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807066"/>
                <a:satOff val="66667"/>
                <a:lumOff val="-980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1807066"/>
                <a:satOff val="66667"/>
                <a:lumOff val="-980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1807066"/>
                <a:satOff val="66667"/>
                <a:lumOff val="-980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1" kern="1200" dirty="0"/>
            <a:t>Evaluate</a:t>
          </a:r>
          <a:r>
            <a:rPr lang="en-GB" sz="2600" kern="1200" dirty="0"/>
            <a:t> key sections and the research as a whole</a:t>
          </a:r>
        </a:p>
      </dsp:txBody>
      <dsp:txXfrm>
        <a:off x="1123699" y="2382663"/>
        <a:ext cx="5334987" cy="937385"/>
      </dsp:txXfrm>
    </dsp:sp>
    <dsp:sp modelId="{63EB2A9E-8F67-42AC-B6B6-EBE2B34E6650}">
      <dsp:nvSpPr>
        <dsp:cNvPr id="0" name=""/>
        <dsp:cNvSpPr/>
      </dsp:nvSpPr>
      <dsp:spPr>
        <a:xfrm>
          <a:off x="1645920" y="3530251"/>
          <a:ext cx="6583680" cy="9957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Note down a </a:t>
          </a:r>
          <a:r>
            <a:rPr lang="en-GB" sz="2600" b="1" kern="1200" dirty="0"/>
            <a:t>synthesis</a:t>
          </a:r>
          <a:r>
            <a:rPr lang="en-GB" sz="2600" kern="1200" dirty="0"/>
            <a:t> of your observations</a:t>
          </a:r>
        </a:p>
      </dsp:txBody>
      <dsp:txXfrm>
        <a:off x="1675083" y="3559414"/>
        <a:ext cx="5326758" cy="937385"/>
      </dsp:txXfrm>
    </dsp:sp>
    <dsp:sp modelId="{5FD1F112-40CA-42ED-9F19-FA4EB0D2AD55}">
      <dsp:nvSpPr>
        <dsp:cNvPr id="0" name=""/>
        <dsp:cNvSpPr/>
      </dsp:nvSpPr>
      <dsp:spPr>
        <a:xfrm>
          <a:off x="5936467" y="762624"/>
          <a:ext cx="647212" cy="647212"/>
        </a:xfrm>
        <a:prstGeom prst="downArrow">
          <a:avLst>
            <a:gd name="adj1" fmla="val 55000"/>
            <a:gd name="adj2" fmla="val 45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900" kern="1200"/>
        </a:p>
      </dsp:txBody>
      <dsp:txXfrm>
        <a:off x="6082090" y="762624"/>
        <a:ext cx="355966" cy="487027"/>
      </dsp:txXfrm>
    </dsp:sp>
    <dsp:sp modelId="{03136BA8-E6A3-4151-88FF-88C0A2F28E2F}">
      <dsp:nvSpPr>
        <dsp:cNvPr id="0" name=""/>
        <dsp:cNvSpPr/>
      </dsp:nvSpPr>
      <dsp:spPr>
        <a:xfrm>
          <a:off x="6487850" y="1939375"/>
          <a:ext cx="647212" cy="647212"/>
        </a:xfrm>
        <a:prstGeom prst="downArrow">
          <a:avLst>
            <a:gd name="adj1" fmla="val 55000"/>
            <a:gd name="adj2" fmla="val 45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900" kern="1200"/>
        </a:p>
      </dsp:txBody>
      <dsp:txXfrm>
        <a:off x="6633473" y="1939375"/>
        <a:ext cx="355966" cy="487027"/>
      </dsp:txXfrm>
    </dsp:sp>
    <dsp:sp modelId="{5E9EC16B-4431-4E7F-8982-9D779F0DA924}">
      <dsp:nvSpPr>
        <dsp:cNvPr id="0" name=""/>
        <dsp:cNvSpPr/>
      </dsp:nvSpPr>
      <dsp:spPr>
        <a:xfrm>
          <a:off x="7031004" y="3116125"/>
          <a:ext cx="647212" cy="647212"/>
        </a:xfrm>
        <a:prstGeom prst="downArrow">
          <a:avLst>
            <a:gd name="adj1" fmla="val 55000"/>
            <a:gd name="adj2" fmla="val 45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900" kern="1200"/>
        </a:p>
      </dsp:txBody>
      <dsp:txXfrm>
        <a:off x="7176627" y="3116125"/>
        <a:ext cx="355966" cy="487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57FF9-F457-48E6-A848-2AD4ABF5E4CC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B2897-4A28-43FD-A9F8-255700CFCC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62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552B6-02A9-4974-B67B-EBB2CD245AED}" type="datetimeFigureOut">
              <a:rPr lang="en-GB" smtClean="0"/>
              <a:t>10/03/2020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403AC-DDEA-47EF-92AF-A8F1B0D08F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45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C0B42-F3CE-45A8-A6B4-2B5207F9047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6169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DAA7F-1EA9-468D-B60B-420042784A61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256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GB" altLang="en-US"/>
              <a:t>Add  in keyword activity. Add in restrictions. 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53E7B7A-AE41-427B-8D1F-3A3F2E9F172C}" type="slidenum">
              <a:rPr lang="en-GB" altLang="en-US">
                <a:latin typeface="Calibri" panose="020F0502020204030204" pitchFamily="34" charset="0"/>
              </a:rPr>
              <a:pPr eaLnBrk="1" hangingPunct="1"/>
              <a:t>23</a:t>
            </a:fld>
            <a:endParaRPr lang="en-GB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122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DAA7F-1EA9-468D-B60B-420042784A61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4434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dirty="0"/>
              <a:t>Activity 3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391709F-06DE-488C-815A-BD66F6554659}" type="slidenum">
              <a:rPr lang="en-GB" altLang="en-US" smtClean="0"/>
              <a:pPr/>
              <a:t>25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96278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this embedded</a:t>
            </a:r>
            <a:r>
              <a:rPr lang="en-GB" baseline="0" dirty="0"/>
              <a:t> video instead of Disney Card analogy if the room does not have a </a:t>
            </a:r>
            <a:r>
              <a:rPr lang="en-GB" baseline="0" dirty="0" err="1"/>
              <a:t>visualiser</a:t>
            </a:r>
            <a:r>
              <a:rPr lang="en-GB" baseline="0" dirty="0"/>
              <a:t> or you can’t get it to work.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403AC-DDEA-47EF-92AF-A8F1B0D08F4F}" type="slidenum">
              <a:rPr lang="en-GB" smtClean="0"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3946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C0B42-F3CE-45A8-A6B4-2B5207F9047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2137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FEC7-9033-470A-8908-268635AABCCB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912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403AC-DDEA-47EF-92AF-A8F1B0D08F4F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5101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C0B42-F3CE-45A8-A6B4-2B5207F9047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5507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C0B42-F3CE-45A8-A6B4-2B5207F9047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4006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0488" y="744538"/>
            <a:ext cx="6616700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717DF526-4084-4889-B994-687D45C01234}" type="slidenum">
              <a:rPr lang="en-GB" altLang="en-US" smtClean="0"/>
              <a:pPr/>
              <a:t>17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26094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GB" altLang="en-US" dirty="0"/>
              <a:t>Keyword</a:t>
            </a:r>
          </a:p>
          <a:p>
            <a:pPr>
              <a:spcBef>
                <a:spcPct val="0"/>
              </a:spcBef>
            </a:pPr>
            <a:r>
              <a:rPr lang="en-GB" altLang="en-US" dirty="0"/>
              <a:t>Topic/focus</a:t>
            </a:r>
          </a:p>
          <a:p>
            <a:pPr>
              <a:spcBef>
                <a:spcPct val="0"/>
              </a:spcBef>
            </a:pPr>
            <a:r>
              <a:rPr lang="en-GB" altLang="en-US" dirty="0"/>
              <a:t>Aspect/restriction</a:t>
            </a:r>
          </a:p>
          <a:p>
            <a:pPr>
              <a:spcBef>
                <a:spcPct val="0"/>
              </a:spcBef>
            </a:pPr>
            <a:endParaRPr lang="en-GB" altLang="en-US" dirty="0"/>
          </a:p>
          <a:p>
            <a:pPr>
              <a:spcBef>
                <a:spcPct val="0"/>
              </a:spcBef>
            </a:pPr>
            <a:r>
              <a:rPr lang="en-GB" altLang="en-US" dirty="0"/>
              <a:t>Title needs refining. Primary, secondary…teachers/ </a:t>
            </a:r>
            <a:r>
              <a:rPr lang="en-GB" altLang="en-US" dirty="0" err="1"/>
              <a:t>pulpils</a:t>
            </a:r>
            <a:r>
              <a:rPr lang="en-GB" altLang="en-US" dirty="0"/>
              <a:t>…use it for what? National context? </a:t>
            </a:r>
          </a:p>
          <a:p>
            <a:pPr>
              <a:spcBef>
                <a:spcPct val="0"/>
              </a:spcBef>
            </a:pPr>
            <a:endParaRPr lang="en-GB" altLang="en-US" dirty="0"/>
          </a:p>
          <a:p>
            <a:pPr>
              <a:spcBef>
                <a:spcPct val="0"/>
              </a:spcBef>
            </a:pPr>
            <a:endParaRPr lang="en-GB" altLang="en-US" dirty="0"/>
          </a:p>
          <a:p>
            <a:pPr>
              <a:spcBef>
                <a:spcPct val="0"/>
              </a:spcBef>
            </a:pPr>
            <a:endParaRPr lang="en-GB" altLang="en-US" dirty="0"/>
          </a:p>
          <a:p>
            <a:pPr>
              <a:spcBef>
                <a:spcPct val="0"/>
              </a:spcBef>
            </a:pPr>
            <a:endParaRPr lang="en-GB" altLang="en-US" dirty="0"/>
          </a:p>
          <a:p>
            <a:pPr>
              <a:spcBef>
                <a:spcPct val="0"/>
              </a:spcBef>
            </a:pPr>
            <a:r>
              <a:rPr lang="en-GB" altLang="en-US" dirty="0"/>
              <a:t>Ask </a:t>
            </a:r>
            <a:r>
              <a:rPr lang="en-GB" altLang="en-US" dirty="0" err="1"/>
              <a:t>them..How</a:t>
            </a:r>
            <a:r>
              <a:rPr lang="en-GB" altLang="en-US" dirty="0"/>
              <a:t> would </a:t>
            </a:r>
            <a:r>
              <a:rPr lang="en-GB" altLang="en-US" dirty="0" err="1"/>
              <a:t>youtackle</a:t>
            </a:r>
            <a:r>
              <a:rPr lang="en-GB" altLang="en-US" dirty="0"/>
              <a:t> it? 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DA3176F-42EB-4497-8B97-A9767A59B27E}" type="slidenum">
              <a:rPr lang="en-GB" altLang="en-US">
                <a:latin typeface="Calibri" panose="020F0502020204030204" pitchFamily="34" charset="0"/>
              </a:rPr>
              <a:pPr eaLnBrk="1" hangingPunct="1"/>
              <a:t>18</a:t>
            </a:fld>
            <a:endParaRPr lang="en-GB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858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GB" altLang="en-US"/>
              <a:t>Add  in keyword activity. Add in restrictions. 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6B67FC3-AA22-4C30-AC3C-4EBD008654E6}" type="slidenum">
              <a:rPr lang="en-GB" altLang="en-US">
                <a:latin typeface="Calibri" panose="020F0502020204030204" pitchFamily="34" charset="0"/>
              </a:rPr>
              <a:pPr eaLnBrk="1" hangingPunct="1"/>
              <a:t>19</a:t>
            </a:fld>
            <a:endParaRPr lang="en-GB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165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GB" altLang="en-US"/>
              <a:t>Comparing 3 theories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C866C50-8941-4BB2-8A02-7FAF55C8F086}" type="slidenum">
              <a:rPr lang="en-GB" altLang="en-US">
                <a:latin typeface="Calibri" panose="020F0502020204030204" pitchFamily="34" charset="0"/>
              </a:rPr>
              <a:pPr eaLnBrk="1" hangingPunct="1"/>
              <a:t>20</a:t>
            </a:fld>
            <a:endParaRPr lang="en-GB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900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GB" altLang="en-US" dirty="0"/>
              <a:t>Add  in keyword activity. Add in restrictions. 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96BF337-1546-493D-930E-0FED64E6E296}" type="slidenum">
              <a:rPr lang="en-GB" altLang="en-US">
                <a:latin typeface="Calibri" panose="020F0502020204030204" pitchFamily="34" charset="0"/>
              </a:rPr>
              <a:pPr eaLnBrk="1" hangingPunct="1"/>
              <a:t>21</a:t>
            </a:fld>
            <a:endParaRPr lang="en-GB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055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kzidenz-Grotesk Pro Bold" panose="02000803050000020004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kzidenz-Grotesk Pro Light" panose="02000506040000020003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B56A-BEFC-4685-BADA-B867B814F1F5}" type="datetimeFigureOut">
              <a:rPr lang="en-GB" smtClean="0"/>
              <a:t>10/03/2020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FD2C-FCF2-4D19-A132-0942FA3657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0114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B56A-BEFC-4685-BADA-B867B814F1F5}" type="datetimeFigureOut">
              <a:rPr lang="en-GB" smtClean="0"/>
              <a:t>10/03/2020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FD2C-FCF2-4D19-A132-0942FA3657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8025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B56A-BEFC-4685-BADA-B867B814F1F5}" type="datetimeFigureOut">
              <a:rPr lang="en-GB" smtClean="0"/>
              <a:t>10/03/2020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FD2C-FCF2-4D19-A132-0942FA3657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7591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4BBC-E41D-49B1-AF0E-FE813666EBA6}" type="datetimeFigureOut">
              <a:rPr lang="en-GB" smtClean="0"/>
              <a:t>10/03/2020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CEC8-6F89-41D6-8AC4-C6D8B726BC9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8785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4BBC-E41D-49B1-AF0E-FE813666EBA6}" type="datetimeFigureOut">
              <a:rPr lang="en-GB" smtClean="0"/>
              <a:t>10/03/2020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CEC8-6F89-41D6-8AC4-C6D8B726BC9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882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4BBC-E41D-49B1-AF0E-FE813666EBA6}" type="datetimeFigureOut">
              <a:rPr lang="en-GB" smtClean="0"/>
              <a:t>10/03/2020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CEC8-6F89-41D6-8AC4-C6D8B726BC9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2767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kzidenz-Grotesk Pro Bold" panose="02000803050000020004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kzidenz-Grotesk Pro Light" panose="02000506040000020003" pitchFamily="50" charset="0"/>
              </a:defRPr>
            </a:lvl1pPr>
            <a:lvl2pPr>
              <a:defRPr>
                <a:latin typeface="Akzidenz-Grotesk Pro Light" panose="02000506040000020003" pitchFamily="50" charset="0"/>
              </a:defRPr>
            </a:lvl2pPr>
            <a:lvl3pPr>
              <a:defRPr>
                <a:latin typeface="Akzidenz-Grotesk Pro Light" panose="02000506040000020003" pitchFamily="50" charset="0"/>
              </a:defRPr>
            </a:lvl3pPr>
            <a:lvl4pPr>
              <a:defRPr>
                <a:latin typeface="Akzidenz-Grotesk Pro Light" panose="02000506040000020003" pitchFamily="50" charset="0"/>
              </a:defRPr>
            </a:lvl4pPr>
            <a:lvl5pPr>
              <a:defRPr>
                <a:latin typeface="Akzidenz-Grotesk Pro Light" panose="02000506040000020003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B56A-BEFC-4685-BADA-B867B814F1F5}" type="datetimeFigureOut">
              <a:rPr lang="en-GB" smtClean="0"/>
              <a:t>10/03/2020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FD2C-FCF2-4D19-A132-0942FA3657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0806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kzidenz-Grotesk Pro Bold" panose="02000803050000020004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kzidenz-Grotesk Pro Light" panose="02000506040000020003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B56A-BEFC-4685-BADA-B867B814F1F5}" type="datetimeFigureOut">
              <a:rPr lang="en-GB" smtClean="0"/>
              <a:t>10/03/2020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FD2C-FCF2-4D19-A132-0942FA3657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0717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kzidenz-Grotesk Pro Bold" panose="02000803050000020004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kzidenz-Grotesk Pro Light" panose="02000506040000020003" pitchFamily="50" charset="0"/>
              </a:defRPr>
            </a:lvl1pPr>
            <a:lvl2pPr>
              <a:defRPr>
                <a:latin typeface="Akzidenz-Grotesk Pro Light" panose="02000506040000020003" pitchFamily="50" charset="0"/>
              </a:defRPr>
            </a:lvl2pPr>
            <a:lvl3pPr>
              <a:defRPr>
                <a:latin typeface="Akzidenz-Grotesk Pro Light" panose="02000506040000020003" pitchFamily="50" charset="0"/>
              </a:defRPr>
            </a:lvl3pPr>
            <a:lvl4pPr>
              <a:defRPr>
                <a:latin typeface="Akzidenz-Grotesk Pro Light" panose="02000506040000020003" pitchFamily="50" charset="0"/>
              </a:defRPr>
            </a:lvl4pPr>
            <a:lvl5pPr>
              <a:defRPr>
                <a:latin typeface="Akzidenz-Grotesk Pro Light" panose="02000506040000020003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kzidenz-Grotesk Pro Light" panose="02000506040000020003" pitchFamily="50" charset="0"/>
              </a:defRPr>
            </a:lvl1pPr>
            <a:lvl2pPr>
              <a:defRPr>
                <a:latin typeface="Akzidenz-Grotesk Pro Light" panose="02000506040000020003" pitchFamily="50" charset="0"/>
              </a:defRPr>
            </a:lvl2pPr>
            <a:lvl3pPr>
              <a:defRPr>
                <a:latin typeface="Akzidenz-Grotesk Pro Light" panose="02000506040000020003" pitchFamily="50" charset="0"/>
              </a:defRPr>
            </a:lvl3pPr>
            <a:lvl4pPr>
              <a:defRPr>
                <a:latin typeface="Akzidenz-Grotesk Pro Light" panose="02000506040000020003" pitchFamily="50" charset="0"/>
              </a:defRPr>
            </a:lvl4pPr>
            <a:lvl5pPr>
              <a:defRPr>
                <a:latin typeface="Akzidenz-Grotesk Pro Light" panose="02000506040000020003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B56A-BEFC-4685-BADA-B867B814F1F5}" type="datetimeFigureOut">
              <a:rPr lang="en-GB" smtClean="0"/>
              <a:t>10/03/2020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FD2C-FCF2-4D19-A132-0942FA3657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7775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kzidenz-Grotesk Pro Bold" panose="02000803050000020004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B56A-BEFC-4685-BADA-B867B814F1F5}" type="datetimeFigureOut">
              <a:rPr lang="en-GB" smtClean="0"/>
              <a:t>10/03/2020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FD2C-FCF2-4D19-A132-0942FA3657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2454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kzidenz-Grotesk Pro Bold" panose="02000803050000020004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B56A-BEFC-4685-BADA-B867B814F1F5}" type="datetimeFigureOut">
              <a:rPr lang="en-GB" smtClean="0"/>
              <a:t>10/03/2020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FD2C-FCF2-4D19-A132-0942FA3657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0242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B56A-BEFC-4685-BADA-B867B814F1F5}" type="datetimeFigureOut">
              <a:rPr lang="en-GB" smtClean="0"/>
              <a:t>10/03/2020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FD2C-FCF2-4D19-A132-0942FA3657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4565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B56A-BEFC-4685-BADA-B867B814F1F5}" type="datetimeFigureOut">
              <a:rPr lang="en-GB" smtClean="0"/>
              <a:t>10/03/2020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FD2C-FCF2-4D19-A132-0942FA3657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2989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B56A-BEFC-4685-BADA-B867B814F1F5}" type="datetimeFigureOut">
              <a:rPr lang="en-GB" smtClean="0"/>
              <a:t>10/03/2020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FD2C-FCF2-4D19-A132-0942FA3657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4386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9B56A-BEFC-4685-BADA-B867B814F1F5}" type="datetimeFigureOut">
              <a:rPr lang="en-GB" smtClean="0"/>
              <a:t>10/03/2020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BFD2C-FCF2-4D19-A132-0942FA3657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903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40683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C4BBC-E41D-49B1-AF0E-FE813666EBA6}" type="datetimeFigureOut">
              <a:rPr lang="en-GB" smtClean="0"/>
              <a:t>10/03/2020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ACEC8-6F89-41D6-8AC4-C6D8B726BC9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86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E_Us8UjS64" TargetMode="External"/><Relationship Id="rId4" Type="http://schemas.openxmlformats.org/officeDocument/2006/relationships/image" Target="../media/image2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24.png"/><Relationship Id="rId5" Type="http://schemas.openxmlformats.org/officeDocument/2006/relationships/hyperlink" Target="https://library.dmu.ac.uk/class/disstoolkit" TargetMode="External"/><Relationship Id="rId4" Type="http://schemas.openxmlformats.org/officeDocument/2006/relationships/hyperlink" Target="http://www.library.dmu.ac.uk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2025522" y="1783890"/>
            <a:ext cx="4919808" cy="1477167"/>
          </a:xfrm>
        </p:spPr>
        <p:txBody>
          <a:bodyPr>
            <a:normAutofit fontScale="90000"/>
          </a:bodyPr>
          <a:lstStyle/>
          <a:p>
            <a:r>
              <a:rPr lang="en-GB" altLang="en-US" sz="4800" dirty="0">
                <a:solidFill>
                  <a:schemeClr val="accent1">
                    <a:lumMod val="50000"/>
                  </a:schemeClr>
                </a:solidFill>
              </a:rPr>
              <a:t>IMAT 2704: </a:t>
            </a:r>
            <a:br>
              <a:rPr lang="en-GB" altLang="en-US" sz="48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GB" altLang="en-US" sz="4800" dirty="0">
                <a:solidFill>
                  <a:schemeClr val="accent1">
                    <a:lumMod val="50000"/>
                  </a:schemeClr>
                </a:solidFill>
              </a:rPr>
              <a:t>Literature Review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0" y="0"/>
            <a:ext cx="944563" cy="6858000"/>
            <a:chOff x="0" y="0"/>
            <a:chExt cx="944317" cy="6858000"/>
          </a:xfrm>
        </p:grpSpPr>
        <p:pic>
          <p:nvPicPr>
            <p:cNvPr id="5" name="Picture 4" descr="CLaSS Bann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44317" cy="2708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 descr="CLaSS Bann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501"/>
            <a:stretch>
              <a:fillRect/>
            </a:stretch>
          </p:blipFill>
          <p:spPr bwMode="auto">
            <a:xfrm>
              <a:off x="0" y="1484784"/>
              <a:ext cx="944317" cy="5373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704884" y="4711285"/>
            <a:ext cx="7822577" cy="855842"/>
          </a:xfrm>
        </p:spPr>
        <p:txBody>
          <a:bodyPr>
            <a:normAutofit fontScale="70000" lnSpcReduction="20000"/>
          </a:bodyPr>
          <a:lstStyle/>
          <a:p>
            <a:pPr defTabSz="457200">
              <a:defRPr/>
            </a:pPr>
            <a:r>
              <a:rPr lang="en-GB" sz="3600" b="1" dirty="0">
                <a:solidFill>
                  <a:schemeClr val="accent1">
                    <a:lumMod val="50000"/>
                  </a:schemeClr>
                </a:solidFill>
                <a:ea typeface="ＭＳ Ｐゴシック" pitchFamily="34" charset="-128"/>
              </a:rPr>
              <a:t>Beverley Hancock-Smith</a:t>
            </a:r>
            <a:br>
              <a:rPr lang="en-GB" sz="3600" dirty="0">
                <a:solidFill>
                  <a:schemeClr val="accent1">
                    <a:lumMod val="50000"/>
                  </a:schemeClr>
                </a:solidFill>
                <a:ea typeface="ＭＳ Ｐゴシック" pitchFamily="34" charset="-128"/>
              </a:rPr>
            </a:br>
            <a:r>
              <a:rPr lang="en-GB" sz="3600" dirty="0">
                <a:solidFill>
                  <a:schemeClr val="accent1">
                    <a:lumMod val="50000"/>
                  </a:schemeClr>
                </a:solidFill>
                <a:ea typeface="ＭＳ Ｐゴシック" pitchFamily="34" charset="-128"/>
              </a:rPr>
              <a:t>Centre for Learning and Study Support (CLaSS)</a:t>
            </a:r>
            <a:br>
              <a:rPr lang="en-GB" sz="2800" dirty="0">
                <a:solidFill>
                  <a:schemeClr val="accent1">
                    <a:lumMod val="50000"/>
                  </a:schemeClr>
                </a:solidFill>
                <a:ea typeface="ＭＳ Ｐゴシック" pitchFamily="34" charset="-128"/>
              </a:rPr>
            </a:b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ea typeface="ＭＳ Ｐゴシック" pitchFamily="34" charset="-128"/>
              </a:rPr>
              <a:t> </a:t>
            </a:r>
            <a:r>
              <a:rPr lang="en-GB" i="1" dirty="0">
                <a:solidFill>
                  <a:schemeClr val="accent1">
                    <a:lumMod val="50000"/>
                  </a:schemeClr>
                </a:solidFill>
                <a:ea typeface="ＭＳ Ｐゴシック" pitchFamily="34" charset="-128"/>
              </a:rPr>
              <a:t>Enhancing academic practice, writing development and professional skills</a:t>
            </a:r>
            <a:endParaRPr lang="en-GB" sz="2800" i="1" dirty="0">
              <a:solidFill>
                <a:schemeClr val="accent1">
                  <a:lumMod val="50000"/>
                </a:schemeClr>
              </a:solidFill>
              <a:ea typeface="ＭＳ Ｐゴシック" pitchFamily="34" charset="-12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C4B3B8-5EF1-418E-8CA3-BEFE5B8D9F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793" y="746200"/>
            <a:ext cx="2940005" cy="332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177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Thread, Embroidery, Sewing, Craft, Yarn, Cotton">
            <a:extLst>
              <a:ext uri="{FF2B5EF4-FFF2-40B4-BE49-F238E27FC236}">
                <a16:creationId xmlns:a16="http://schemas.microsoft.com/office/drawing/2014/main" id="{4008AAEF-9036-439E-9C1F-87D4D9F4F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7752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51095" y="-12886"/>
            <a:ext cx="6240904" cy="5891134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Drawing out themes</a:t>
            </a:r>
            <a:br>
              <a:rPr lang="en-GB" sz="6600" dirty="0">
                <a:solidFill>
                  <a:schemeClr val="bg1"/>
                </a:solidFill>
                <a:latin typeface="Akzidenz-Grotesk Pro Bold" panose="02000803050000020004" pitchFamily="50" charset="0"/>
              </a:rPr>
            </a:br>
            <a:br>
              <a:rPr lang="en-GB" sz="2400" dirty="0">
                <a:solidFill>
                  <a:schemeClr val="bg1"/>
                </a:solidFill>
                <a:latin typeface="Akzidenz-Grotesk Pro Bold" panose="02000803050000020004" pitchFamily="50" charset="0"/>
              </a:rPr>
            </a:br>
            <a:br>
              <a:rPr lang="en-GB" sz="6600" dirty="0">
                <a:solidFill>
                  <a:schemeClr val="bg1"/>
                </a:solidFill>
                <a:latin typeface="Akzidenz-Grotesk Pro Bold" panose="02000803050000020004" pitchFamily="50" charset="0"/>
              </a:rPr>
            </a:br>
            <a:endParaRPr lang="en-GB" dirty="0">
              <a:solidFill>
                <a:schemeClr val="bg1"/>
              </a:solidFill>
              <a:latin typeface="Akzidenz-Grotesk Pro Bold" panose="02000803050000020004" pitchFamily="50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2408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823" y="2910846"/>
            <a:ext cx="2505728" cy="2505728"/>
          </a:xfrm>
          <a:prstGeom prst="rect">
            <a:avLst/>
          </a:prstGeom>
        </p:spPr>
      </p:pic>
      <p:sp>
        <p:nvSpPr>
          <p:cNvPr id="12290" name="Title 1">
            <a:extLst>
              <a:ext uri="{FF2B5EF4-FFF2-40B4-BE49-F238E27FC236}">
                <a16:creationId xmlns:a16="http://schemas.microsoft.com/office/drawing/2014/main" id="{FAD7E2C4-7F23-499D-91EB-563A220CC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78098"/>
          </a:xfrm>
        </p:spPr>
        <p:txBody>
          <a:bodyPr/>
          <a:lstStyle/>
          <a:p>
            <a:pPr eaLnBrk="1" hangingPunct="1"/>
            <a:r>
              <a:rPr lang="en-GB" altLang="en-US" dirty="0"/>
              <a:t>Activity 1: Having clear Goals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65C1BEA-B7A9-4C84-8DCF-54D4B6A86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444" y="1607427"/>
            <a:ext cx="9144000" cy="511256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GB" dirty="0"/>
              <a:t>What are your main </a:t>
            </a:r>
            <a:r>
              <a:rPr lang="en-GB" dirty="0">
                <a:solidFill>
                  <a:schemeClr val="accent1"/>
                </a:solidFill>
              </a:rPr>
              <a:t>two or three objectives </a:t>
            </a:r>
            <a:r>
              <a:rPr lang="en-GB" dirty="0"/>
              <a:t>for your literature review? </a:t>
            </a:r>
            <a:r>
              <a:rPr lang="en-GB" dirty="0">
                <a:solidFill>
                  <a:srgbClr val="FF0000"/>
                </a:solidFill>
              </a:rPr>
              <a:t>Write them down</a:t>
            </a:r>
            <a:r>
              <a:rPr lang="en-GB" dirty="0"/>
              <a:t>.</a:t>
            </a:r>
          </a:p>
          <a:p>
            <a:pPr marL="0" indent="0">
              <a:buNone/>
              <a:defRPr/>
            </a:pPr>
            <a:endParaRPr lang="en-GB" dirty="0"/>
          </a:p>
          <a:p>
            <a:pPr>
              <a:defRPr/>
            </a:pPr>
            <a:r>
              <a:rPr lang="en-GB" dirty="0"/>
              <a:t>Objectives = </a:t>
            </a:r>
            <a:r>
              <a:rPr lang="en-GB" dirty="0">
                <a:solidFill>
                  <a:schemeClr val="accent1"/>
                </a:solidFill>
              </a:rPr>
              <a:t>things you need to do </a:t>
            </a:r>
            <a:r>
              <a:rPr lang="en-GB" dirty="0"/>
              <a:t>to meet your aim(s)</a:t>
            </a:r>
          </a:p>
          <a:p>
            <a:pPr>
              <a:defRPr/>
            </a:pPr>
            <a:r>
              <a:rPr lang="en-GB" dirty="0">
                <a:solidFill>
                  <a:schemeClr val="accent1"/>
                </a:solidFill>
              </a:rPr>
              <a:t>Be specific</a:t>
            </a:r>
            <a:r>
              <a:rPr lang="en-GB" dirty="0"/>
              <a:t> about your activities, key words, etc.</a:t>
            </a:r>
          </a:p>
          <a:p>
            <a:pPr marL="0" indent="0">
              <a:buNone/>
              <a:defRPr/>
            </a:pPr>
            <a:endParaRPr lang="en-GB" dirty="0"/>
          </a:p>
          <a:p>
            <a:pPr marL="0" indent="0">
              <a:buNone/>
              <a:defRPr/>
            </a:pPr>
            <a:r>
              <a:rPr lang="en-GB" dirty="0"/>
              <a:t>If you finish early, compare with a neighbour – </a:t>
            </a:r>
            <a:r>
              <a:rPr lang="en-GB" dirty="0">
                <a:solidFill>
                  <a:srgbClr val="FF0000"/>
                </a:solidFill>
              </a:rPr>
              <a:t>is it clear </a:t>
            </a:r>
            <a:r>
              <a:rPr lang="en-GB" dirty="0"/>
              <a:t>how you could do this? </a:t>
            </a:r>
            <a:r>
              <a:rPr lang="en-GB" dirty="0">
                <a:solidFill>
                  <a:srgbClr val="FF0000"/>
                </a:solidFill>
              </a:rPr>
              <a:t>How could it be made clearer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33661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BF77C-C2C7-42FD-A6C6-49585EC91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755" y="274637"/>
            <a:ext cx="10515600" cy="1325563"/>
          </a:xfrm>
        </p:spPr>
        <p:txBody>
          <a:bodyPr/>
          <a:lstStyle/>
          <a:p>
            <a:r>
              <a:rPr lang="en-GB" dirty="0"/>
              <a:t>Activity 1: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D30A7-AE15-4664-8B99-8A745EB14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657" y="1600200"/>
            <a:ext cx="8612294" cy="4179711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>
                <a:solidFill>
                  <a:srgbClr val="FF0000"/>
                </a:solidFill>
              </a:rPr>
              <a:t>For a research project on changing behaviour to save energy in buildings.</a:t>
            </a:r>
          </a:p>
          <a:p>
            <a:pPr marL="0" indent="0">
              <a:buNone/>
            </a:pPr>
            <a:r>
              <a:rPr lang="en-GB" u="sng" dirty="0"/>
              <a:t>Possible Objectives: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Identify, compare and contrast the </a:t>
            </a:r>
            <a:r>
              <a:rPr lang="en-GB" dirty="0">
                <a:solidFill>
                  <a:schemeClr val="accent2"/>
                </a:solidFill>
              </a:rPr>
              <a:t>main policy and research fields </a:t>
            </a:r>
            <a:r>
              <a:rPr lang="en-GB" dirty="0"/>
              <a:t>that focus upon this topic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Review journal articles to identify </a:t>
            </a:r>
            <a:r>
              <a:rPr lang="en-GB" dirty="0">
                <a:solidFill>
                  <a:schemeClr val="accent2"/>
                </a:solidFill>
              </a:rPr>
              <a:t>how to influence human behaviour in general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Review journal articles to identify </a:t>
            </a:r>
            <a:r>
              <a:rPr lang="en-GB" dirty="0">
                <a:solidFill>
                  <a:schemeClr val="accent2"/>
                </a:solidFill>
              </a:rPr>
              <a:t>what has worked before</a:t>
            </a:r>
            <a:r>
              <a:rPr lang="en-GB" dirty="0"/>
              <a:t> to help save energy in buildings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20" y="0"/>
            <a:ext cx="2926080" cy="204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432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1953CCE0-D1F9-4C67-91AF-9A1096DAC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132557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dirty="0"/>
              <a:t>Themes</a:t>
            </a:r>
          </a:p>
        </p:txBody>
      </p:sp>
      <p:sp>
        <p:nvSpPr>
          <p:cNvPr id="23555" name="TextBox 3">
            <a:extLst>
              <a:ext uri="{FF2B5EF4-FFF2-40B4-BE49-F238E27FC236}">
                <a16:creationId xmlns:a16="http://schemas.microsoft.com/office/drawing/2014/main" id="{2219AE9F-B35E-4864-A942-507916806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060" y="5106194"/>
            <a:ext cx="914400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402" tIns="51200" rIns="102402" bIns="512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4100" dirty="0"/>
              <a:t>What is important?</a:t>
            </a:r>
          </a:p>
        </p:txBody>
      </p:sp>
      <p:pic>
        <p:nvPicPr>
          <p:cNvPr id="23556" name="Picture 2">
            <a:extLst>
              <a:ext uri="{FF2B5EF4-FFF2-40B4-BE49-F238E27FC236}">
                <a16:creationId xmlns:a16="http://schemas.microsoft.com/office/drawing/2014/main" id="{9D7C24F3-DF34-4853-B9DF-7FB0BBA29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75" y="500064"/>
            <a:ext cx="2357438" cy="337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2">
            <a:extLst>
              <a:ext uri="{FF2B5EF4-FFF2-40B4-BE49-F238E27FC236}">
                <a16:creationId xmlns:a16="http://schemas.microsoft.com/office/drawing/2014/main" id="{23A09970-A5BA-4110-A5CD-C82284068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563" y="524935"/>
            <a:ext cx="2357437" cy="337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2">
            <a:extLst>
              <a:ext uri="{FF2B5EF4-FFF2-40B4-BE49-F238E27FC236}">
                <a16:creationId xmlns:a16="http://schemas.microsoft.com/office/drawing/2014/main" id="{AA6C4F37-FBAD-4575-8A44-9FB0AFC4B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217" y="1166682"/>
            <a:ext cx="2357438" cy="337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TextBox 8">
            <a:extLst>
              <a:ext uri="{FF2B5EF4-FFF2-40B4-BE49-F238E27FC236}">
                <a16:creationId xmlns:a16="http://schemas.microsoft.com/office/drawing/2014/main" id="{F56BD977-A200-40EF-85A2-5D957AD1D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5906" y="1267796"/>
            <a:ext cx="1643063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402" tIns="51200" rIns="102402" bIns="512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/>
              <a:t>“This issue keeps coming up again and again in the things I’m reading...”</a:t>
            </a:r>
          </a:p>
        </p:txBody>
      </p:sp>
      <p:sp>
        <p:nvSpPr>
          <p:cNvPr id="23560" name="TextBox 9">
            <a:extLst>
              <a:ext uri="{FF2B5EF4-FFF2-40B4-BE49-F238E27FC236}">
                <a16:creationId xmlns:a16="http://schemas.microsoft.com/office/drawing/2014/main" id="{8ADC397A-7912-4FAD-9C7A-373008216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9125" y="1214439"/>
            <a:ext cx="1785938" cy="231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402" tIns="51200" rIns="102402" bIns="512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“My own experience tells me that this is important...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...where is this reflected in the reading?”</a:t>
            </a:r>
          </a:p>
        </p:txBody>
      </p:sp>
      <p:sp>
        <p:nvSpPr>
          <p:cNvPr id="23561" name="TextBox 10">
            <a:extLst>
              <a:ext uri="{FF2B5EF4-FFF2-40B4-BE49-F238E27FC236}">
                <a16:creationId xmlns:a16="http://schemas.microsoft.com/office/drawing/2014/main" id="{5D2FED98-6750-4916-B663-A9B64C72C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6361" y="1712517"/>
            <a:ext cx="1714500" cy="121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402" tIns="51200" rIns="102402" bIns="512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/>
              <a:t>“These things seem relevant to the problem I’m looking at”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E5C4E9-48ED-48CB-ADE6-979194C4D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4406" y="4135834"/>
            <a:ext cx="25717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402" tIns="51200" rIns="102402" bIns="512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rgbClr val="FF0000"/>
                </a:solidFill>
              </a:rPr>
              <a:t>Read widely to spot patterns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0EA0BB-9BE9-4685-94F1-FC869A17E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3375" y="4098263"/>
            <a:ext cx="2571750" cy="121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402" tIns="51200" rIns="102402" bIns="512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>
                <a:solidFill>
                  <a:srgbClr val="FF0000"/>
                </a:solidFill>
              </a:rPr>
              <a:t>Reflect on your own knowledge and consider the sources of your reading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FE9AD7-7C4D-4C8C-BF1F-AFA3E44EB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875" y="4500563"/>
            <a:ext cx="2571750" cy="121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402" tIns="51200" rIns="102402" bIns="512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rgbClr val="FF0000"/>
                </a:solidFill>
              </a:rPr>
              <a:t>Consider the question you are trying to answer – what evidence can you find?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9898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139347"/>
            <a:ext cx="10515600" cy="1325563"/>
          </a:xfrm>
        </p:spPr>
        <p:txBody>
          <a:bodyPr/>
          <a:lstStyle/>
          <a:p>
            <a:r>
              <a:rPr lang="en-GB" dirty="0"/>
              <a:t>Synthesising or thematising sources</a:t>
            </a:r>
          </a:p>
        </p:txBody>
      </p:sp>
      <p:pic>
        <p:nvPicPr>
          <p:cNvPr id="1026" name="Picture 2" descr="Image result for disney card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767" y="1464910"/>
            <a:ext cx="6939844" cy="416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854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AF434BF9-FF17-4EB1-B3F1-9C98D7088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733" y="184503"/>
            <a:ext cx="10515600" cy="1325563"/>
          </a:xfrm>
        </p:spPr>
        <p:txBody>
          <a:bodyPr/>
          <a:lstStyle/>
          <a:p>
            <a:pPr eaLnBrk="1" hangingPunct="1"/>
            <a:r>
              <a:rPr lang="en-GB" altLang="en-US" dirty="0"/>
              <a:t>Write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C2D729F0-BCF1-49C9-81E6-6E43D0BDA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471" y="1510066"/>
            <a:ext cx="9068506" cy="3959448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GB" altLang="en-US" dirty="0"/>
              <a:t>You should have an idea of the </a:t>
            </a:r>
            <a:r>
              <a:rPr lang="en-GB" altLang="en-US" dirty="0">
                <a:solidFill>
                  <a:srgbClr val="FF0000"/>
                </a:solidFill>
              </a:rPr>
              <a:t>key themes </a:t>
            </a:r>
            <a:r>
              <a:rPr lang="en-GB" altLang="en-US" dirty="0"/>
              <a:t>of your review before you start writing</a:t>
            </a:r>
          </a:p>
          <a:p>
            <a:pPr eaLnBrk="1" hangingPunct="1">
              <a:lnSpc>
                <a:spcPct val="150000"/>
              </a:lnSpc>
            </a:pPr>
            <a:r>
              <a:rPr lang="en-GB" altLang="en-US" dirty="0"/>
              <a:t>You should have a </a:t>
            </a:r>
            <a:r>
              <a:rPr lang="en-GB" altLang="en-US" dirty="0">
                <a:solidFill>
                  <a:srgbClr val="FF0000"/>
                </a:solidFill>
              </a:rPr>
              <a:t>clear argument </a:t>
            </a:r>
            <a:r>
              <a:rPr lang="en-GB" altLang="en-US" dirty="0"/>
              <a:t>relating the literature you have reviewed to your own research question</a:t>
            </a:r>
          </a:p>
          <a:p>
            <a:pPr eaLnBrk="1" hangingPunct="1">
              <a:lnSpc>
                <a:spcPct val="150000"/>
              </a:lnSpc>
            </a:pPr>
            <a:r>
              <a:rPr lang="en-GB" altLang="en-US" dirty="0"/>
              <a:t>You should have a </a:t>
            </a:r>
            <a:r>
              <a:rPr lang="en-GB" altLang="en-US" dirty="0">
                <a:solidFill>
                  <a:srgbClr val="FF0000"/>
                </a:solidFill>
              </a:rPr>
              <a:t>plan</a:t>
            </a:r>
            <a:r>
              <a:rPr lang="en-GB" altLang="en-US" dirty="0"/>
              <a:t> for how to structure your review</a:t>
            </a:r>
          </a:p>
        </p:txBody>
      </p:sp>
      <p:pic>
        <p:nvPicPr>
          <p:cNvPr id="21509" name="Picture 6" descr="http://atlantafreespeech.com/wp-content/uploads/2014/06/Write.jpg">
            <a:extLst>
              <a:ext uri="{FF2B5EF4-FFF2-40B4-BE49-F238E27FC236}">
                <a16:creationId xmlns:a16="http://schemas.microsoft.com/office/drawing/2014/main" id="{0E9EE634-B218-43B1-A766-E036B8105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028" y="3225272"/>
            <a:ext cx="4319588" cy="314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0333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rchitecture, Skyscraper, Glass Facades, Modern, Facade">
            <a:extLst>
              <a:ext uri="{FF2B5EF4-FFF2-40B4-BE49-F238E27FC236}">
                <a16:creationId xmlns:a16="http://schemas.microsoft.com/office/drawing/2014/main" id="{36D2ECB2-9A36-49E9-982D-79EFC5B99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7752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51095" y="-12886"/>
            <a:ext cx="6240904" cy="5891134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Selecting an appropriate structure</a:t>
            </a:r>
            <a:br>
              <a:rPr lang="en-GB" sz="6600" dirty="0">
                <a:solidFill>
                  <a:schemeClr val="bg1"/>
                </a:solidFill>
                <a:latin typeface="Akzidenz-Grotesk Pro Bold" panose="02000803050000020004" pitchFamily="50" charset="0"/>
              </a:rPr>
            </a:br>
            <a:br>
              <a:rPr lang="en-GB" sz="2400" dirty="0">
                <a:solidFill>
                  <a:schemeClr val="bg1"/>
                </a:solidFill>
                <a:latin typeface="Akzidenz-Grotesk Pro Bold" panose="02000803050000020004" pitchFamily="50" charset="0"/>
              </a:rPr>
            </a:br>
            <a:br>
              <a:rPr lang="en-GB" sz="6600" dirty="0">
                <a:solidFill>
                  <a:schemeClr val="bg1"/>
                </a:solidFill>
                <a:latin typeface="Akzidenz-Grotesk Pro Bold" panose="02000803050000020004" pitchFamily="50" charset="0"/>
              </a:rPr>
            </a:br>
            <a:endParaRPr lang="en-GB" dirty="0">
              <a:solidFill>
                <a:schemeClr val="bg1"/>
              </a:solidFill>
              <a:latin typeface="Akzidenz-Grotesk Pro Bold" panose="02000803050000020004" pitchFamily="50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0274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Jeyre\AppData\Local\Microsoft\Windows\Temporary Internet Files\Content.IE5\8VC0WN0J\MP900439527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880" y="-387424"/>
            <a:ext cx="4830283" cy="7245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ft Arrow 6"/>
          <p:cNvSpPr/>
          <p:nvPr/>
        </p:nvSpPr>
        <p:spPr>
          <a:xfrm>
            <a:off x="4463040" y="2674561"/>
            <a:ext cx="3461760" cy="1371297"/>
          </a:xfrm>
          <a:prstGeom prst="lef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64" tIns="42332" rIns="84664" bIns="42332" anchor="ctr"/>
          <a:lstStyle/>
          <a:p>
            <a:pPr algn="ctr" eaLnBrk="1" hangingPunct="1">
              <a:defRPr/>
            </a:pP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2576760" y="2132857"/>
            <a:ext cx="1884792" cy="2599406"/>
          </a:xfrm>
          <a:prstGeom prst="rect">
            <a:avLst/>
          </a:prstGeom>
          <a:noFill/>
          <a:effectLst>
            <a:outerShdw blurRad="127000" sx="103000" sy="103000" algn="tl" rotWithShape="0">
              <a:prstClr val="black">
                <a:alpha val="7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64" tIns="42332" rIns="84664" bIns="42332" anchor="ctr"/>
          <a:lstStyle/>
          <a:p>
            <a:pPr algn="ctr" eaLnBrk="1" hangingPunct="1">
              <a:defRPr/>
            </a:pPr>
            <a:r>
              <a:rPr lang="en-GB" dirty="0">
                <a:solidFill>
                  <a:schemeClr val="tx1"/>
                </a:solidFill>
                <a:latin typeface="Bradley Hand ITC" pitchFamily="66" charset="0"/>
              </a:rPr>
              <a:t>Literature Review</a:t>
            </a:r>
          </a:p>
          <a:p>
            <a:pPr eaLnBrk="1" hangingPunct="1">
              <a:defRPr/>
            </a:pPr>
            <a:r>
              <a:rPr lang="en-GB" dirty="0">
                <a:solidFill>
                  <a:schemeClr val="tx1"/>
                </a:solidFill>
                <a:latin typeface="Bradley Hand ITC" pitchFamily="66" charset="0"/>
              </a:rPr>
              <a:t>_____________________________________________________________________________</a:t>
            </a:r>
          </a:p>
          <a:p>
            <a:pPr eaLnBrk="1" hangingPunct="1">
              <a:defRPr/>
            </a:pPr>
            <a:endParaRPr lang="en-GB" dirty="0">
              <a:solidFill>
                <a:schemeClr val="tx1"/>
              </a:solidFill>
              <a:latin typeface="Bradley Hand ITC" pitchFamily="66" charset="0"/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1026791" y="654895"/>
            <a:ext cx="5616000" cy="1300869"/>
          </a:xfrm>
        </p:spPr>
        <p:txBody>
          <a:bodyPr>
            <a:spAutoFit/>
          </a:bodyPr>
          <a:lstStyle/>
          <a:p>
            <a:pPr marL="0" indent="0">
              <a:buNone/>
              <a:defRPr/>
            </a:pPr>
            <a:r>
              <a:rPr lang="en-GB" sz="2600" dirty="0"/>
              <a:t>“Build an argument not a library”</a:t>
            </a:r>
          </a:p>
          <a:p>
            <a:pPr marL="0" indent="0">
              <a:buNone/>
              <a:defRPr/>
            </a:pPr>
            <a:r>
              <a:rPr lang="en-GB" sz="2600" dirty="0"/>
              <a:t> 	</a:t>
            </a:r>
            <a:r>
              <a:rPr lang="en-GB" sz="2600" dirty="0" err="1">
                <a:solidFill>
                  <a:schemeClr val="tx2"/>
                </a:solidFill>
              </a:rPr>
              <a:t>Rudestam</a:t>
            </a:r>
            <a:r>
              <a:rPr lang="en-GB" sz="2600" dirty="0">
                <a:solidFill>
                  <a:schemeClr val="tx2"/>
                </a:solidFill>
              </a:rPr>
              <a:t> and Newton 			(1992:49)</a:t>
            </a:r>
          </a:p>
        </p:txBody>
      </p:sp>
    </p:spTree>
    <p:extLst>
      <p:ext uri="{BB962C8B-B14F-4D97-AF65-F5344CB8AC3E}">
        <p14:creationId xmlns:p14="http://schemas.microsoft.com/office/powerpoint/2010/main" val="3128772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662067" y="154782"/>
            <a:ext cx="1057894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Three ways to structure a literature review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9835" y="1489512"/>
            <a:ext cx="10484485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tx2"/>
                </a:solidFill>
                <a:latin typeface="+mj-lt"/>
                <a:cs typeface="Arial" charset="0"/>
              </a:rPr>
              <a:t>Broad topic: Network Security Challenges in Android Applications. </a:t>
            </a:r>
            <a:endParaRPr lang="en-US" b="1" dirty="0">
              <a:latin typeface="Arial" charset="0"/>
              <a:cs typeface="Arial" charset="0"/>
            </a:endParaRPr>
          </a:p>
          <a:p>
            <a:pPr>
              <a:defRPr/>
            </a:pPr>
            <a:endParaRPr lang="en-US" b="1" dirty="0">
              <a:latin typeface="Arial" charset="0"/>
              <a:cs typeface="Arial" charset="0"/>
            </a:endParaRPr>
          </a:p>
          <a:p>
            <a:pPr>
              <a:defRPr/>
            </a:pPr>
            <a:endParaRPr lang="en-US" b="1" dirty="0">
              <a:latin typeface="Arial" charset="0"/>
              <a:cs typeface="Arial" charset="0"/>
            </a:endParaRPr>
          </a:p>
          <a:p>
            <a:pPr>
              <a:defRPr/>
            </a:pPr>
            <a:endParaRPr lang="en-US" b="1" dirty="0">
              <a:latin typeface="Arial" charset="0"/>
              <a:cs typeface="Arial" charset="0"/>
            </a:endParaRPr>
          </a:p>
          <a:p>
            <a:pPr>
              <a:defRPr/>
            </a:pPr>
            <a:endParaRPr lang="en-US" b="1" dirty="0">
              <a:latin typeface="Arial" charset="0"/>
              <a:cs typeface="Arial" charset="0"/>
            </a:endParaRPr>
          </a:p>
          <a:p>
            <a:pPr>
              <a:defRPr/>
            </a:pPr>
            <a:endParaRPr lang="en-GB" dirty="0">
              <a:latin typeface="Arial" charset="0"/>
              <a:cs typeface="Arial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351088" y="3678239"/>
            <a:ext cx="7777162" cy="98107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Contrasting views on themes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351088" y="4903788"/>
            <a:ext cx="7777162" cy="10033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Chronologically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374900" y="2443163"/>
            <a:ext cx="7753350" cy="10033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Comparing three* theories/schools of thought </a:t>
            </a:r>
          </a:p>
        </p:txBody>
      </p:sp>
      <p:pic>
        <p:nvPicPr>
          <p:cNvPr id="5127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913" y="3794125"/>
            <a:ext cx="969962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463" y="5013325"/>
            <a:ext cx="633412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8450" y="2489200"/>
            <a:ext cx="939800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9161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374900" y="2443163"/>
            <a:ext cx="7753350" cy="10033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Comparing three* theories/schools of thought </a:t>
            </a:r>
          </a:p>
        </p:txBody>
      </p:sp>
      <p:pic>
        <p:nvPicPr>
          <p:cNvPr id="1024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8450" y="2489200"/>
            <a:ext cx="939800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3"/>
          <p:cNvSpPr txBox="1">
            <a:spLocks/>
          </p:cNvSpPr>
          <p:nvPr/>
        </p:nvSpPr>
        <p:spPr>
          <a:xfrm>
            <a:off x="662067" y="154782"/>
            <a:ext cx="1057894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kzidenz-Grotesk Pro Bold" panose="02000803050000020004" pitchFamily="50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Three ways to structure a literature review</a:t>
            </a:r>
          </a:p>
        </p:txBody>
      </p:sp>
      <p:sp>
        <p:nvSpPr>
          <p:cNvPr id="9" name="Rectangle 8"/>
          <p:cNvSpPr/>
          <p:nvPr/>
        </p:nvSpPr>
        <p:spPr>
          <a:xfrm>
            <a:off x="1219835" y="1489512"/>
            <a:ext cx="10484485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tx2"/>
                </a:solidFill>
                <a:latin typeface="+mj-lt"/>
                <a:cs typeface="Arial" charset="0"/>
              </a:rPr>
              <a:t>Broad topic: Network Security Challenges in Android Applications. </a:t>
            </a:r>
            <a:endParaRPr lang="en-US" b="1" dirty="0">
              <a:latin typeface="Arial" charset="0"/>
              <a:cs typeface="Arial" charset="0"/>
            </a:endParaRPr>
          </a:p>
          <a:p>
            <a:pPr>
              <a:defRPr/>
            </a:pPr>
            <a:endParaRPr lang="en-US" b="1" dirty="0">
              <a:latin typeface="Arial" charset="0"/>
              <a:cs typeface="Arial" charset="0"/>
            </a:endParaRPr>
          </a:p>
          <a:p>
            <a:pPr>
              <a:defRPr/>
            </a:pPr>
            <a:endParaRPr lang="en-US" b="1" dirty="0">
              <a:latin typeface="Arial" charset="0"/>
              <a:cs typeface="Arial" charset="0"/>
            </a:endParaRPr>
          </a:p>
          <a:p>
            <a:pPr>
              <a:defRPr/>
            </a:pPr>
            <a:endParaRPr lang="en-US" b="1" dirty="0">
              <a:latin typeface="Arial" charset="0"/>
              <a:cs typeface="Arial" charset="0"/>
            </a:endParaRPr>
          </a:p>
          <a:p>
            <a:pPr>
              <a:defRPr/>
            </a:pPr>
            <a:endParaRPr lang="en-US" b="1" dirty="0">
              <a:latin typeface="Arial" charset="0"/>
              <a:cs typeface="Arial" charset="0"/>
            </a:endParaRPr>
          </a:p>
          <a:p>
            <a:pPr>
              <a:defRPr/>
            </a:pPr>
            <a:endParaRPr lang="en-GB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681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110" y="453976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dirty="0">
                <a:solidFill>
                  <a:srgbClr val="002060"/>
                </a:solidFill>
              </a:rPr>
              <a:t>In this session we will look at...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9647" y="1596976"/>
            <a:ext cx="8265707" cy="48593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defRPr/>
            </a:pPr>
            <a:endParaRPr lang="en-GB" sz="5700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r>
              <a:rPr lang="en-GB" sz="4100" dirty="0">
                <a:solidFill>
                  <a:schemeClr val="tx2"/>
                </a:solidFill>
              </a:rPr>
              <a:t>What is a literature review?</a:t>
            </a:r>
          </a:p>
          <a:p>
            <a:pPr marL="0" indent="0">
              <a:buNone/>
              <a:defRPr/>
            </a:pPr>
            <a:endParaRPr lang="en-GB" sz="4100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r>
              <a:rPr lang="en-GB" sz="4100" dirty="0">
                <a:solidFill>
                  <a:schemeClr val="tx2"/>
                </a:solidFill>
              </a:rPr>
              <a:t>Drawing out themes</a:t>
            </a:r>
          </a:p>
          <a:p>
            <a:pPr marL="0" indent="0">
              <a:buNone/>
              <a:defRPr/>
            </a:pPr>
            <a:endParaRPr lang="en-GB" sz="4100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r>
              <a:rPr lang="en-GB" sz="4100" dirty="0">
                <a:solidFill>
                  <a:schemeClr val="tx2"/>
                </a:solidFill>
              </a:rPr>
              <a:t>Structuring a literature review</a:t>
            </a:r>
          </a:p>
          <a:p>
            <a:pPr marL="0" indent="0">
              <a:buNone/>
              <a:defRPr/>
            </a:pPr>
            <a:endParaRPr lang="en-GB" sz="4100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r>
              <a:rPr lang="en-GB" sz="4100" dirty="0">
                <a:solidFill>
                  <a:schemeClr val="tx2"/>
                </a:solidFill>
              </a:rPr>
              <a:t>Synthesising sources</a:t>
            </a:r>
          </a:p>
          <a:p>
            <a:pPr marL="0" indent="0">
              <a:buNone/>
              <a:defRPr/>
            </a:pPr>
            <a:br>
              <a:rPr lang="en-GB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GB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pPr marL="0" indent="0">
              <a:buNone/>
              <a:defRPr/>
            </a:pP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  <a:defRPr/>
            </a:pP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  <a:defRPr/>
            </a:pP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t="7131"/>
          <a:stretch>
            <a:fillRect/>
          </a:stretch>
        </p:blipFill>
        <p:spPr bwMode="auto">
          <a:xfrm>
            <a:off x="2001122" y="2878883"/>
            <a:ext cx="765175" cy="728662"/>
          </a:xfrm>
          <a:prstGeom prst="rect">
            <a:avLst/>
          </a:prstGeom>
          <a:noFill/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x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 t="7131"/>
          <a:stretch>
            <a:fillRect/>
          </a:stretch>
        </p:blipFill>
        <p:spPr bwMode="auto">
          <a:xfrm>
            <a:off x="2001123" y="1934273"/>
            <a:ext cx="765175" cy="728662"/>
          </a:xfrm>
          <a:prstGeom prst="rect">
            <a:avLst/>
          </a:prstGeom>
          <a:noFill/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xtLst/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23708A6E-77DE-446C-AD00-2E0F04E7E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t="7131"/>
          <a:stretch>
            <a:fillRect/>
          </a:stretch>
        </p:blipFill>
        <p:spPr bwMode="auto">
          <a:xfrm>
            <a:off x="2018942" y="3830735"/>
            <a:ext cx="765175" cy="728662"/>
          </a:xfrm>
          <a:prstGeom prst="rect">
            <a:avLst/>
          </a:prstGeom>
          <a:noFill/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xtLst/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84B64ACA-B7AA-4145-8591-82C587D86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t="7131"/>
          <a:stretch>
            <a:fillRect/>
          </a:stretch>
        </p:blipFill>
        <p:spPr bwMode="auto">
          <a:xfrm>
            <a:off x="2018942" y="4775345"/>
            <a:ext cx="765175" cy="728662"/>
          </a:xfrm>
          <a:prstGeom prst="rect">
            <a:avLst/>
          </a:prstGeom>
          <a:noFill/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xtLst/>
        </p:spPr>
      </p:pic>
    </p:spTree>
    <p:extLst>
      <p:ext uri="{BB962C8B-B14F-4D97-AF65-F5344CB8AC3E}">
        <p14:creationId xmlns:p14="http://schemas.microsoft.com/office/powerpoint/2010/main" val="1636615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47914" y="1063625"/>
            <a:ext cx="1514475" cy="406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Theory 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421314" y="1073150"/>
            <a:ext cx="1514475" cy="406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Theory B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220076" y="1082675"/>
            <a:ext cx="1376363" cy="406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Theory C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63876" y="398464"/>
            <a:ext cx="5751513" cy="4921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778000" y="1687513"/>
            <a:ext cx="1252538" cy="406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Author 1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225800" y="1697038"/>
            <a:ext cx="1250950" cy="406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Author 2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803775" y="1697038"/>
            <a:ext cx="1252538" cy="406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Author 1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181725" y="1697038"/>
            <a:ext cx="1250950" cy="406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Author 2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670800" y="1673225"/>
            <a:ext cx="1250950" cy="406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Author 1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747839" y="2228850"/>
            <a:ext cx="2566987" cy="7572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General implications of theory A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799014" y="2228850"/>
            <a:ext cx="2566987" cy="7572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General implications of theory B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758950" y="3119438"/>
            <a:ext cx="2566988" cy="11096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Theory A and how it relates to your research question.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747839" y="4367214"/>
            <a:ext cx="2566987" cy="87153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Authors and evidence that support the above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821239" y="3125788"/>
            <a:ext cx="2566987" cy="11096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Theory B and how it relates to your research question.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788275" y="3132138"/>
            <a:ext cx="2566988" cy="11096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Theory C and how it relates to your research question.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835525" y="4403725"/>
            <a:ext cx="2566988" cy="8715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Authors and evidence that support the above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089150" y="5446713"/>
            <a:ext cx="8032750" cy="647700"/>
          </a:xfrm>
          <a:prstGeom prst="roundRect">
            <a:avLst/>
          </a:prstGeom>
          <a:pattFill prst="pct30">
            <a:fgClr>
              <a:schemeClr val="accent3">
                <a:lumMod val="60000"/>
                <a:lumOff val="40000"/>
              </a:schemeClr>
            </a:fgClr>
            <a:bgClr>
              <a:schemeClr val="accent2">
                <a:lumMod val="20000"/>
                <a:lumOff val="8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Discussion of how these theories overlap/ or of whichever elements of them are most useful in answering your research question. 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352800" y="6257926"/>
            <a:ext cx="5487988" cy="44291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9117014" y="1684338"/>
            <a:ext cx="1252537" cy="406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Author 2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793039" y="2263775"/>
            <a:ext cx="2566987" cy="757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General implications of theory C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793039" y="4416425"/>
            <a:ext cx="2566987" cy="8715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Authors and evidence that support the above</a:t>
            </a:r>
          </a:p>
        </p:txBody>
      </p:sp>
      <p:cxnSp>
        <p:nvCxnSpPr>
          <p:cNvPr id="26" name="Straight Connector 25"/>
          <p:cNvCxnSpPr>
            <a:endCxn id="8" idx="0"/>
          </p:cNvCxnSpPr>
          <p:nvPr/>
        </p:nvCxnSpPr>
        <p:spPr>
          <a:xfrm flipH="1">
            <a:off x="2405064" y="1470025"/>
            <a:ext cx="306387" cy="217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5519739" y="1489075"/>
            <a:ext cx="306387" cy="217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8277225" y="1489076"/>
            <a:ext cx="306388" cy="195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352801" y="1470025"/>
            <a:ext cx="295275" cy="236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630988" y="1479551"/>
            <a:ext cx="304800" cy="207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191626" y="1485901"/>
            <a:ext cx="404813" cy="220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3" idx="2"/>
            <a:endCxn id="15" idx="0"/>
          </p:cNvCxnSpPr>
          <p:nvPr/>
        </p:nvCxnSpPr>
        <p:spPr>
          <a:xfrm>
            <a:off x="3032126" y="2986088"/>
            <a:ext cx="9525" cy="133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4" idx="2"/>
            <a:endCxn id="17" idx="0"/>
          </p:cNvCxnSpPr>
          <p:nvPr/>
        </p:nvCxnSpPr>
        <p:spPr>
          <a:xfrm>
            <a:off x="6081714" y="2986088"/>
            <a:ext cx="22225" cy="13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3" idx="2"/>
            <a:endCxn id="18" idx="0"/>
          </p:cNvCxnSpPr>
          <p:nvPr/>
        </p:nvCxnSpPr>
        <p:spPr>
          <a:xfrm flipH="1">
            <a:off x="9072563" y="3021014"/>
            <a:ext cx="4762" cy="111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5" idx="2"/>
            <a:endCxn id="16" idx="0"/>
          </p:cNvCxnSpPr>
          <p:nvPr/>
        </p:nvCxnSpPr>
        <p:spPr>
          <a:xfrm flipH="1">
            <a:off x="3032126" y="4229101"/>
            <a:ext cx="9525" cy="138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7" idx="2"/>
            <a:endCxn id="19" idx="0"/>
          </p:cNvCxnSpPr>
          <p:nvPr/>
        </p:nvCxnSpPr>
        <p:spPr>
          <a:xfrm>
            <a:off x="6103939" y="4235451"/>
            <a:ext cx="14287" cy="16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8" idx="2"/>
            <a:endCxn id="24" idx="0"/>
          </p:cNvCxnSpPr>
          <p:nvPr/>
        </p:nvCxnSpPr>
        <p:spPr>
          <a:xfrm>
            <a:off x="9072563" y="4241801"/>
            <a:ext cx="4762" cy="174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6" idx="2"/>
          </p:cNvCxnSpPr>
          <p:nvPr/>
        </p:nvCxnSpPr>
        <p:spPr>
          <a:xfrm>
            <a:off x="3032125" y="5238751"/>
            <a:ext cx="687388" cy="207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8296275" y="5287963"/>
            <a:ext cx="895350" cy="158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6080125" y="5275263"/>
            <a:ext cx="20638" cy="17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0" idx="2"/>
            <a:endCxn id="21" idx="0"/>
          </p:cNvCxnSpPr>
          <p:nvPr/>
        </p:nvCxnSpPr>
        <p:spPr>
          <a:xfrm flipH="1">
            <a:off x="6097589" y="6094413"/>
            <a:ext cx="7937" cy="163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03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1" y="306388"/>
            <a:ext cx="8096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8127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2351088" y="3678239"/>
            <a:ext cx="7777162" cy="98107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Contrasting views on themes </a:t>
            </a:r>
          </a:p>
        </p:txBody>
      </p:sp>
      <p:pic>
        <p:nvPicPr>
          <p:cNvPr id="12292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913" y="3794125"/>
            <a:ext cx="969962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1219835" y="1489512"/>
            <a:ext cx="10484485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tx2"/>
                </a:solidFill>
                <a:latin typeface="+mj-lt"/>
                <a:cs typeface="Arial" charset="0"/>
              </a:rPr>
              <a:t>Broad topic: Network Security Challenges in Android Applications. </a:t>
            </a:r>
            <a:endParaRPr lang="en-US" b="1" dirty="0">
              <a:latin typeface="Arial" charset="0"/>
              <a:cs typeface="Arial" charset="0"/>
            </a:endParaRPr>
          </a:p>
          <a:p>
            <a:pPr>
              <a:defRPr/>
            </a:pPr>
            <a:endParaRPr lang="en-US" b="1" dirty="0">
              <a:latin typeface="Arial" charset="0"/>
              <a:cs typeface="Arial" charset="0"/>
            </a:endParaRPr>
          </a:p>
          <a:p>
            <a:pPr>
              <a:defRPr/>
            </a:pPr>
            <a:endParaRPr lang="en-US" b="1" dirty="0">
              <a:latin typeface="Arial" charset="0"/>
              <a:cs typeface="Arial" charset="0"/>
            </a:endParaRPr>
          </a:p>
          <a:p>
            <a:pPr>
              <a:defRPr/>
            </a:pPr>
            <a:endParaRPr lang="en-US" b="1" dirty="0">
              <a:latin typeface="Arial" charset="0"/>
              <a:cs typeface="Arial" charset="0"/>
            </a:endParaRPr>
          </a:p>
          <a:p>
            <a:pPr>
              <a:defRPr/>
            </a:pPr>
            <a:endParaRPr lang="en-US" b="1" dirty="0">
              <a:latin typeface="Arial" charset="0"/>
              <a:cs typeface="Arial" charset="0"/>
            </a:endParaRPr>
          </a:p>
          <a:p>
            <a:pPr>
              <a:defRPr/>
            </a:pPr>
            <a:endParaRPr lang="en-GB" dirty="0">
              <a:latin typeface="Arial" charset="0"/>
              <a:cs typeface="Arial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474702" y="288569"/>
            <a:ext cx="1152993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kzidenz-Grotesk Pro Bold" panose="02000803050000020004" pitchFamily="50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Three ways to structure a 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1601767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47914" y="1063625"/>
            <a:ext cx="1514475" cy="406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Theme 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421314" y="1073150"/>
            <a:ext cx="1514475" cy="406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Theme B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220076" y="1082675"/>
            <a:ext cx="1376363" cy="406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Theme C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63876" y="398464"/>
            <a:ext cx="5751513" cy="4921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778000" y="1687513"/>
            <a:ext cx="1252538" cy="406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Author 1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225800" y="1697038"/>
            <a:ext cx="1250950" cy="406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Author 2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803775" y="1697038"/>
            <a:ext cx="1252538" cy="406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Author 1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181725" y="1697038"/>
            <a:ext cx="1250950" cy="406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Author 2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670800" y="1673225"/>
            <a:ext cx="1250950" cy="406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Author 1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703389" y="2263775"/>
            <a:ext cx="2835275" cy="15827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do these authors agree on? What do they disagree on? How do they view the issue differently? 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881189" y="4005264"/>
            <a:ext cx="2566987" cy="123348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do you think? Relate this thematic discussion to your research question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089150" y="5446713"/>
            <a:ext cx="8032750" cy="647700"/>
          </a:xfrm>
          <a:prstGeom prst="roundRect">
            <a:avLst/>
          </a:prstGeom>
          <a:pattFill prst="pct30">
            <a:fgClr>
              <a:schemeClr val="accent3">
                <a:lumMod val="60000"/>
                <a:lumOff val="40000"/>
              </a:schemeClr>
            </a:fgClr>
            <a:bgClr>
              <a:schemeClr val="accent2">
                <a:lumMod val="20000"/>
                <a:lumOff val="8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Discussion of how these themes overlap. Consider all three themes, how does this answer your research question. 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352800" y="6257926"/>
            <a:ext cx="5487988" cy="44291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9117014" y="1684338"/>
            <a:ext cx="1252537" cy="406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Author 2</a:t>
            </a:r>
          </a:p>
        </p:txBody>
      </p:sp>
      <p:cxnSp>
        <p:nvCxnSpPr>
          <p:cNvPr id="26" name="Straight Connector 25"/>
          <p:cNvCxnSpPr>
            <a:endCxn id="8" idx="0"/>
          </p:cNvCxnSpPr>
          <p:nvPr/>
        </p:nvCxnSpPr>
        <p:spPr>
          <a:xfrm flipH="1">
            <a:off x="2405064" y="1470025"/>
            <a:ext cx="306387" cy="217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5519739" y="1489075"/>
            <a:ext cx="306387" cy="217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8277225" y="1489076"/>
            <a:ext cx="306388" cy="195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352801" y="1470025"/>
            <a:ext cx="295275" cy="236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630988" y="1479551"/>
            <a:ext cx="304800" cy="207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191626" y="1485901"/>
            <a:ext cx="404813" cy="220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3" idx="2"/>
            <a:endCxn id="15" idx="0"/>
          </p:cNvCxnSpPr>
          <p:nvPr/>
        </p:nvCxnSpPr>
        <p:spPr>
          <a:xfrm>
            <a:off x="3121025" y="3846513"/>
            <a:ext cx="44450" cy="158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032125" y="5238751"/>
            <a:ext cx="687388" cy="207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8296275" y="5287963"/>
            <a:ext cx="895350" cy="158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6080125" y="5275263"/>
            <a:ext cx="20638" cy="17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0" idx="2"/>
            <a:endCxn id="21" idx="0"/>
          </p:cNvCxnSpPr>
          <p:nvPr/>
        </p:nvCxnSpPr>
        <p:spPr>
          <a:xfrm flipH="1">
            <a:off x="6097589" y="6094413"/>
            <a:ext cx="7937" cy="163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4691064" y="2286000"/>
            <a:ext cx="2835275" cy="15811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do these authors agree on? What do they disagree on? How do they view the issue differently? 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4868864" y="4027489"/>
            <a:ext cx="2566987" cy="12334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do you think? Relate this thematic discussion to your research question</a:t>
            </a:r>
          </a:p>
        </p:txBody>
      </p:sp>
      <p:cxnSp>
        <p:nvCxnSpPr>
          <p:cNvPr id="58" name="Straight Connector 57"/>
          <p:cNvCxnSpPr>
            <a:stCxn id="55" idx="2"/>
            <a:endCxn id="57" idx="0"/>
          </p:cNvCxnSpPr>
          <p:nvPr/>
        </p:nvCxnSpPr>
        <p:spPr>
          <a:xfrm>
            <a:off x="6108700" y="3867150"/>
            <a:ext cx="44450" cy="16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7661276" y="2320925"/>
            <a:ext cx="2835275" cy="15827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do these authors agree on? What do they disagree on? How do they view the issue differently? 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7839075" y="4062414"/>
            <a:ext cx="2566988" cy="123348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do you think? Relate this thematic discussion to your research question</a:t>
            </a:r>
          </a:p>
        </p:txBody>
      </p:sp>
      <p:cxnSp>
        <p:nvCxnSpPr>
          <p:cNvPr id="62" name="Straight Connector 61"/>
          <p:cNvCxnSpPr>
            <a:stCxn id="59" idx="2"/>
            <a:endCxn id="61" idx="0"/>
          </p:cNvCxnSpPr>
          <p:nvPr/>
        </p:nvCxnSpPr>
        <p:spPr>
          <a:xfrm>
            <a:off x="9078913" y="3903663"/>
            <a:ext cx="44450" cy="158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45" name="Picture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088" y="398464"/>
            <a:ext cx="969962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3604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20" grpId="0" animBg="1"/>
      <p:bldP spid="21" grpId="0" animBg="1"/>
      <p:bldP spid="22" grpId="0" animBg="1"/>
      <p:bldP spid="55" grpId="0" animBg="1"/>
      <p:bldP spid="57" grpId="0" animBg="1"/>
      <p:bldP spid="59" grpId="0" animBg="1"/>
      <p:bldP spid="6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2351088" y="4903788"/>
            <a:ext cx="7777162" cy="10033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Chronologically </a:t>
            </a:r>
          </a:p>
        </p:txBody>
      </p:sp>
      <p:pic>
        <p:nvPicPr>
          <p:cNvPr id="14341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463" y="5013325"/>
            <a:ext cx="633412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62067" y="154782"/>
            <a:ext cx="1057894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Three ways to structure a literature review</a:t>
            </a:r>
          </a:p>
        </p:txBody>
      </p:sp>
      <p:sp>
        <p:nvSpPr>
          <p:cNvPr id="9" name="Rectangle 8"/>
          <p:cNvSpPr/>
          <p:nvPr/>
        </p:nvSpPr>
        <p:spPr>
          <a:xfrm>
            <a:off x="1219835" y="1489512"/>
            <a:ext cx="10484485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tx2"/>
                </a:solidFill>
                <a:latin typeface="+mj-lt"/>
                <a:cs typeface="Arial" charset="0"/>
              </a:rPr>
              <a:t>Broad topic: Network Security Challenges in Android Applications. </a:t>
            </a:r>
            <a:endParaRPr lang="en-US" b="1" dirty="0">
              <a:latin typeface="Arial" charset="0"/>
              <a:cs typeface="Arial" charset="0"/>
            </a:endParaRPr>
          </a:p>
          <a:p>
            <a:pPr>
              <a:defRPr/>
            </a:pPr>
            <a:endParaRPr lang="en-US" b="1" dirty="0">
              <a:latin typeface="Arial" charset="0"/>
              <a:cs typeface="Arial" charset="0"/>
            </a:endParaRPr>
          </a:p>
          <a:p>
            <a:pPr>
              <a:defRPr/>
            </a:pPr>
            <a:endParaRPr lang="en-US" b="1" dirty="0">
              <a:latin typeface="Arial" charset="0"/>
              <a:cs typeface="Arial" charset="0"/>
            </a:endParaRPr>
          </a:p>
          <a:p>
            <a:pPr>
              <a:defRPr/>
            </a:pPr>
            <a:endParaRPr lang="en-US" b="1" dirty="0">
              <a:latin typeface="Arial" charset="0"/>
              <a:cs typeface="Arial" charset="0"/>
            </a:endParaRPr>
          </a:p>
          <a:p>
            <a:pPr>
              <a:defRPr/>
            </a:pPr>
            <a:endParaRPr lang="en-US" b="1" dirty="0">
              <a:latin typeface="Arial" charset="0"/>
              <a:cs typeface="Arial" charset="0"/>
            </a:endParaRPr>
          </a:p>
          <a:p>
            <a:pPr>
              <a:defRPr/>
            </a:pPr>
            <a:endParaRPr lang="en-GB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731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63876" y="398464"/>
            <a:ext cx="5751513" cy="4921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063750" y="4076701"/>
            <a:ext cx="8032750" cy="950913"/>
          </a:xfrm>
          <a:prstGeom prst="roundRect">
            <a:avLst/>
          </a:prstGeom>
          <a:pattFill prst="pct30">
            <a:fgClr>
              <a:schemeClr val="accent3">
                <a:lumMod val="60000"/>
                <a:lumOff val="40000"/>
              </a:schemeClr>
            </a:fgClr>
            <a:bgClr>
              <a:schemeClr val="accent2">
                <a:lumMod val="20000"/>
                <a:lumOff val="8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Discussion of how the historical context has led us to the present. Discussion of possible future outcomes or impact.  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352800" y="5300663"/>
            <a:ext cx="5487988" cy="44291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</a:t>
            </a:r>
          </a:p>
        </p:txBody>
      </p:sp>
      <p:pic>
        <p:nvPicPr>
          <p:cNvPr id="15365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6" y="515939"/>
            <a:ext cx="633413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ounded Rectangle 34"/>
          <p:cNvSpPr/>
          <p:nvPr/>
        </p:nvSpPr>
        <p:spPr>
          <a:xfrm>
            <a:off x="1781176" y="1171576"/>
            <a:ext cx="4968875" cy="93662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Definitions from seminal authors. When did this phenomenon first appear? Who wrote about it first?   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7567613" y="1201738"/>
            <a:ext cx="2849562" cy="9207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else was happening at that time? Why was it significant? 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781175" y="2276476"/>
            <a:ext cx="8636000" cy="158432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Historical view of the issues, examining most important key turning points. Bringing in a range of authors on each key time period identified.  Relate significant changes back to the essay question.</a:t>
            </a:r>
          </a:p>
        </p:txBody>
      </p:sp>
    </p:spTree>
    <p:extLst>
      <p:ext uri="{BB962C8B-B14F-4D97-AF65-F5344CB8AC3E}">
        <p14:creationId xmlns:p14="http://schemas.microsoft.com/office/powerpoint/2010/main" val="4021367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35" grpId="0" animBg="1"/>
      <p:bldP spid="36" grpId="0" animBg="1"/>
      <p:bldP spid="3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Your Literature Review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42561" y="1665000"/>
            <a:ext cx="8035200" cy="3396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321" tIns="50160" rIns="100321" bIns="50160"/>
          <a:lstStyle/>
          <a:p>
            <a:pPr>
              <a:spcBef>
                <a:spcPct val="20000"/>
              </a:spcBef>
              <a:buFont typeface="Arial" charset="0"/>
              <a:buNone/>
              <a:defRPr/>
            </a:pPr>
            <a:r>
              <a:rPr lang="en-GB" sz="3266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Discuss which approach you think might be appropriate for structuring your literature review.</a:t>
            </a:r>
          </a:p>
          <a:p>
            <a:pPr>
              <a:spcBef>
                <a:spcPct val="20000"/>
              </a:spcBef>
              <a:buFont typeface="Arial" charset="0"/>
              <a:buNone/>
              <a:defRPr/>
            </a:pPr>
            <a:endParaRPr lang="en-GB" sz="3266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ct val="20000"/>
              </a:spcBef>
              <a:buFont typeface="Arial" charset="0"/>
              <a:buNone/>
              <a:defRPr/>
            </a:pPr>
            <a:r>
              <a:rPr lang="en-GB" sz="3266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alright to have absolutely no idea…but have a go at talking it through. </a:t>
            </a:r>
          </a:p>
          <a:p>
            <a:pPr marL="375846" indent="-375846">
              <a:spcBef>
                <a:spcPct val="20000"/>
              </a:spcBef>
              <a:defRPr/>
            </a:pPr>
            <a:r>
              <a:rPr lang="en-GB" sz="290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375846" indent="-375846">
              <a:spcBef>
                <a:spcPct val="20000"/>
              </a:spcBef>
              <a:defRPr/>
            </a:pPr>
            <a:endParaRPr lang="en-GB" sz="2903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75846" indent="-375846">
              <a:spcBef>
                <a:spcPct val="20000"/>
              </a:spcBef>
              <a:defRPr/>
            </a:pPr>
            <a:endParaRPr lang="en-GB" sz="2903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75846" indent="-375846">
              <a:spcBef>
                <a:spcPct val="20000"/>
              </a:spcBef>
              <a:defRPr/>
            </a:pPr>
            <a:endParaRPr lang="en-GB" sz="2903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75846" indent="-375846">
              <a:spcBef>
                <a:spcPct val="20000"/>
              </a:spcBef>
              <a:defRPr/>
            </a:pPr>
            <a:endParaRPr lang="en-GB" sz="2903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75846" indent="-375846">
              <a:spcBef>
                <a:spcPct val="20000"/>
              </a:spcBef>
              <a:defRPr/>
            </a:pPr>
            <a:endParaRPr lang="en-GB" sz="2903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364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QE_Us8UjS64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456267" y="372533"/>
            <a:ext cx="9166578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56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51095" y="-33681"/>
            <a:ext cx="6240904" cy="5891134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Akzidenz-Grotesk Pro Bold" panose="02000803050000020004" pitchFamily="50" charset="0"/>
              </a:rPr>
              <a:t>Support</a:t>
            </a:r>
            <a:br>
              <a:rPr lang="en-GB" dirty="0">
                <a:solidFill>
                  <a:schemeClr val="bg1"/>
                </a:solidFill>
                <a:latin typeface="Akzidenz-Grotesk Pro Bold" panose="02000803050000020004" pitchFamily="50" charset="0"/>
              </a:rPr>
            </a:br>
            <a:r>
              <a:rPr lang="en-GB" sz="4800" dirty="0">
                <a:solidFill>
                  <a:schemeClr val="bg1"/>
                </a:solidFill>
                <a:latin typeface="Akzidenz-Grotesk Pro Light" panose="02000506040000020003" pitchFamily="50" charset="0"/>
              </a:rPr>
              <a:t>Dissertation Toolkit</a:t>
            </a:r>
            <a:br>
              <a:rPr lang="en-GB" sz="6600" dirty="0">
                <a:solidFill>
                  <a:schemeClr val="bg1"/>
                </a:solidFill>
                <a:latin typeface="Akzidenz-Grotesk Pro Bold" panose="02000803050000020004" pitchFamily="50" charset="0"/>
              </a:rPr>
            </a:br>
            <a:br>
              <a:rPr lang="en-GB" sz="2400" dirty="0">
                <a:solidFill>
                  <a:schemeClr val="bg1"/>
                </a:solidFill>
                <a:latin typeface="Akzidenz-Grotesk Pro Bold" panose="02000803050000020004" pitchFamily="50" charset="0"/>
              </a:rPr>
            </a:br>
            <a:br>
              <a:rPr lang="en-GB" sz="6600" dirty="0">
                <a:solidFill>
                  <a:schemeClr val="bg1"/>
                </a:solidFill>
                <a:latin typeface="Akzidenz-Grotesk Pro Bold" panose="02000803050000020004" pitchFamily="50" charset="0"/>
              </a:rPr>
            </a:br>
            <a:endParaRPr lang="en-GB" dirty="0">
              <a:solidFill>
                <a:schemeClr val="bg1"/>
              </a:solidFill>
              <a:latin typeface="Akzidenz-Grotesk Pro Bold" panose="02000803050000020004" pitchFamily="50" charset="0"/>
            </a:endParaRPr>
          </a:p>
        </p:txBody>
      </p:sp>
      <p:sp>
        <p:nvSpPr>
          <p:cNvPr id="9" name="TextBox 8">
            <a:hlinkClick r:id="rId4"/>
          </p:cNvPr>
          <p:cNvSpPr txBox="1"/>
          <p:nvPr/>
        </p:nvSpPr>
        <p:spPr>
          <a:xfrm>
            <a:off x="334642" y="4792240"/>
            <a:ext cx="6285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kzidenz-Grotesk Pro Bold" panose="02000803050000020004" pitchFamily="50" charset="0"/>
              </a:rPr>
              <a:t>https://library.dmu.ac.uk/class/disstoolkit</a:t>
            </a:r>
          </a:p>
        </p:txBody>
      </p:sp>
      <p:pic>
        <p:nvPicPr>
          <p:cNvPr id="3" name="Picture 2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651" y="1240972"/>
            <a:ext cx="4990567" cy="301679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16160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110" y="453976"/>
            <a:ext cx="907704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dirty="0">
                <a:solidFill>
                  <a:srgbClr val="002060"/>
                </a:solidFill>
              </a:rPr>
              <a:t>In this session we have looked at...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9647" y="1596976"/>
            <a:ext cx="8265707" cy="48593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defRPr/>
            </a:pPr>
            <a:endParaRPr lang="en-GB" sz="5700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r>
              <a:rPr lang="en-GB" sz="4100" dirty="0">
                <a:solidFill>
                  <a:schemeClr val="tx2"/>
                </a:solidFill>
              </a:rPr>
              <a:t>What is a literature review?</a:t>
            </a:r>
          </a:p>
          <a:p>
            <a:pPr marL="0" indent="0">
              <a:buNone/>
              <a:defRPr/>
            </a:pPr>
            <a:endParaRPr lang="en-GB" sz="4100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r>
              <a:rPr lang="en-GB" sz="4100" dirty="0">
                <a:solidFill>
                  <a:schemeClr val="tx2"/>
                </a:solidFill>
              </a:rPr>
              <a:t>Drawing out themes</a:t>
            </a:r>
          </a:p>
          <a:p>
            <a:pPr marL="0" indent="0">
              <a:buNone/>
              <a:defRPr/>
            </a:pPr>
            <a:endParaRPr lang="en-GB" sz="4100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r>
              <a:rPr lang="en-GB" sz="4100" dirty="0">
                <a:solidFill>
                  <a:schemeClr val="tx2"/>
                </a:solidFill>
              </a:rPr>
              <a:t>Structuring a literature review</a:t>
            </a:r>
          </a:p>
          <a:p>
            <a:pPr marL="0" indent="0">
              <a:buNone/>
              <a:defRPr/>
            </a:pPr>
            <a:endParaRPr lang="en-GB" sz="4100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r>
              <a:rPr lang="en-GB" sz="4100" dirty="0">
                <a:solidFill>
                  <a:schemeClr val="tx2"/>
                </a:solidFill>
              </a:rPr>
              <a:t>Synthesising sources</a:t>
            </a:r>
          </a:p>
          <a:p>
            <a:pPr marL="0" indent="0">
              <a:buNone/>
              <a:defRPr/>
            </a:pPr>
            <a:br>
              <a:rPr lang="en-GB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GB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pPr marL="0" indent="0">
              <a:buNone/>
              <a:defRPr/>
            </a:pP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  <a:defRPr/>
            </a:pP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  <a:defRPr/>
            </a:pP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t="7131"/>
          <a:stretch>
            <a:fillRect/>
          </a:stretch>
        </p:blipFill>
        <p:spPr bwMode="auto">
          <a:xfrm>
            <a:off x="2001122" y="2878883"/>
            <a:ext cx="765175" cy="728662"/>
          </a:xfrm>
          <a:prstGeom prst="rect">
            <a:avLst/>
          </a:prstGeom>
          <a:noFill/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x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 t="7131"/>
          <a:stretch>
            <a:fillRect/>
          </a:stretch>
        </p:blipFill>
        <p:spPr bwMode="auto">
          <a:xfrm>
            <a:off x="2001123" y="1934273"/>
            <a:ext cx="765175" cy="728662"/>
          </a:xfrm>
          <a:prstGeom prst="rect">
            <a:avLst/>
          </a:prstGeom>
          <a:noFill/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xtLst/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23708A6E-77DE-446C-AD00-2E0F04E7E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t="7131"/>
          <a:stretch>
            <a:fillRect/>
          </a:stretch>
        </p:blipFill>
        <p:spPr bwMode="auto">
          <a:xfrm>
            <a:off x="2018942" y="3830735"/>
            <a:ext cx="765175" cy="728662"/>
          </a:xfrm>
          <a:prstGeom prst="rect">
            <a:avLst/>
          </a:prstGeom>
          <a:noFill/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xtLst/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84B64ACA-B7AA-4145-8591-82C587D86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t="7131"/>
          <a:stretch>
            <a:fillRect/>
          </a:stretch>
        </p:blipFill>
        <p:spPr bwMode="auto">
          <a:xfrm>
            <a:off x="2018942" y="4775345"/>
            <a:ext cx="765175" cy="728662"/>
          </a:xfrm>
          <a:prstGeom prst="rect">
            <a:avLst/>
          </a:prstGeom>
          <a:noFill/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xtLst/>
        </p:spPr>
      </p:pic>
    </p:spTree>
    <p:extLst>
      <p:ext uri="{BB962C8B-B14F-4D97-AF65-F5344CB8AC3E}">
        <p14:creationId xmlns:p14="http://schemas.microsoft.com/office/powerpoint/2010/main" val="1054218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12192000" cy="6001643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kzidenz-Grotesk Pro Bold" panose="02000803050000020004" pitchFamily="50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>
              <a:solidFill>
                <a:prstClr val="black"/>
              </a:solidFill>
              <a:latin typeface="Akzidenz-Grotesk Pro Bold" panose="02000803050000020004" pitchFamily="50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kzidenz-Grotesk Pro Bold" panose="02000803050000020004" pitchFamily="50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>
              <a:solidFill>
                <a:prstClr val="black"/>
              </a:solidFill>
              <a:latin typeface="Akzidenz-Grotesk Pro Bold" panose="02000803050000020004" pitchFamily="50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kzidenz-Grotesk Pro Bold" panose="02000803050000020004" pitchFamily="50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>
              <a:solidFill>
                <a:prstClr val="black"/>
              </a:solidFill>
              <a:latin typeface="Akzidenz-Grotesk Pro Bold" panose="02000803050000020004" pitchFamily="50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>
              <a:solidFill>
                <a:prstClr val="black"/>
              </a:solidFill>
              <a:latin typeface="Akzidenz-Grotesk Pro Bold" panose="02000803050000020004" pitchFamily="50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kzidenz-Grotesk Pro Bold" panose="02000803050000020004" pitchFamily="50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zidenz-Grotesk Pro Bold" panose="02000803050000020004" pitchFamily="50" charset="0"/>
              </a:rPr>
              <a:t>Questions ?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8000" dirty="0">
              <a:solidFill>
                <a:schemeClr val="bg1"/>
              </a:solidFill>
              <a:latin typeface="Akzidenz-Grotesk Pro Bold" panose="02000803050000020004" pitchFamily="50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kzidenz-Grotesk Pro Bold" panose="0200080305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3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AB66A-1AC7-4713-B5B7-F6B9FDA64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473" y="1514416"/>
            <a:ext cx="3556220" cy="2680079"/>
          </a:xfrm>
        </p:spPr>
        <p:txBody>
          <a:bodyPr/>
          <a:lstStyle/>
          <a:p>
            <a:r>
              <a:rPr lang="en-GB" dirty="0"/>
              <a:t>Your assignment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2F6636-676F-4B87-A3C8-3BC4DDC7F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473" y="0"/>
            <a:ext cx="7983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2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967" y="157981"/>
            <a:ext cx="8229600" cy="1143000"/>
          </a:xfrm>
        </p:spPr>
        <p:txBody>
          <a:bodyPr/>
          <a:lstStyle/>
          <a:p>
            <a:r>
              <a:rPr lang="en-GB" dirty="0"/>
              <a:t>Your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967" y="1459846"/>
            <a:ext cx="5439296" cy="46413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900" b="1" dirty="0">
                <a:solidFill>
                  <a:schemeClr val="tx2"/>
                </a:solidFill>
              </a:rPr>
              <a:t>What are your concerns about carrying out a literature review?</a:t>
            </a:r>
          </a:p>
          <a:p>
            <a:pPr marL="0" indent="0" algn="ctr">
              <a:buNone/>
            </a:pPr>
            <a:endParaRPr lang="en-GB" sz="3900" b="1" dirty="0">
              <a:solidFill>
                <a:schemeClr val="tx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Use your smartphone to navigate to the web address opposite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470" y="417095"/>
            <a:ext cx="4991882" cy="526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4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oks, Pages, Story, Stories, Notes, Reminder, Remember">
            <a:extLst>
              <a:ext uri="{FF2B5EF4-FFF2-40B4-BE49-F238E27FC236}">
                <a16:creationId xmlns:a16="http://schemas.microsoft.com/office/drawing/2014/main" id="{ACECD293-23A2-4901-BA58-70064750B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7752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51095" y="-12886"/>
            <a:ext cx="6240904" cy="5891134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Literature Review</a:t>
            </a:r>
            <a:br>
              <a:rPr lang="en-GB" dirty="0">
                <a:solidFill>
                  <a:schemeClr val="bg1"/>
                </a:solidFill>
                <a:latin typeface="Akzidenz-Grotesk Pro Bold" panose="02000803050000020004" pitchFamily="50" charset="0"/>
              </a:rPr>
            </a:br>
            <a:r>
              <a:rPr lang="en-GB" sz="4800" dirty="0">
                <a:solidFill>
                  <a:schemeClr val="bg1"/>
                </a:solidFill>
                <a:latin typeface="Akzidenz-Grotesk Pro Light" panose="02000506040000020003" pitchFamily="50" charset="0"/>
              </a:rPr>
              <a:t>What is it?</a:t>
            </a:r>
            <a:br>
              <a:rPr lang="en-GB" sz="6600" dirty="0">
                <a:solidFill>
                  <a:schemeClr val="bg1"/>
                </a:solidFill>
                <a:latin typeface="Akzidenz-Grotesk Pro Bold" panose="02000803050000020004" pitchFamily="50" charset="0"/>
              </a:rPr>
            </a:br>
            <a:br>
              <a:rPr lang="en-GB" sz="2400" dirty="0">
                <a:solidFill>
                  <a:schemeClr val="bg1"/>
                </a:solidFill>
                <a:latin typeface="Akzidenz-Grotesk Pro Bold" panose="02000803050000020004" pitchFamily="50" charset="0"/>
              </a:rPr>
            </a:br>
            <a:br>
              <a:rPr lang="en-GB" sz="6600" dirty="0">
                <a:solidFill>
                  <a:schemeClr val="bg1"/>
                </a:solidFill>
                <a:latin typeface="Akzidenz-Grotesk Pro Bold" panose="02000803050000020004" pitchFamily="50" charset="0"/>
              </a:rPr>
            </a:br>
            <a:endParaRPr lang="en-GB" dirty="0">
              <a:solidFill>
                <a:schemeClr val="bg1"/>
              </a:solidFill>
              <a:latin typeface="Akzidenz-Grotesk Pro Bold" panose="02000803050000020004" pitchFamily="50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1083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5770" y="21004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4000" b="1" dirty="0"/>
              <a:t>Literature review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7394221" y="1869866"/>
            <a:ext cx="4036780" cy="3074665"/>
          </a:xfrm>
        </p:spPr>
        <p:txBody>
          <a:bodyPr>
            <a:normAutofit/>
          </a:bodyPr>
          <a:lstStyle/>
          <a:p>
            <a:pPr algn="ctr" eaLnBrk="1" hangingPunct="1">
              <a:buFont typeface="Arial" charset="0"/>
              <a:buNone/>
            </a:pPr>
            <a:r>
              <a:rPr lang="en-GB" altLang="en-US" dirty="0">
                <a:solidFill>
                  <a:srgbClr val="FF0000"/>
                </a:solidFill>
              </a:rPr>
              <a:t>“The comprehensive study and interpretation of literature that relates to a particular topic” </a:t>
            </a:r>
          </a:p>
          <a:p>
            <a:pPr algn="ctr" eaLnBrk="1" hangingPunct="1">
              <a:buFont typeface="Arial" charset="0"/>
              <a:buNone/>
            </a:pPr>
            <a:r>
              <a:rPr lang="en-GB" altLang="en-US" sz="2400" dirty="0">
                <a:solidFill>
                  <a:srgbClr val="FF0000"/>
                </a:solidFill>
              </a:rPr>
              <a:t>(Aveyard, 2010, p.5)</a:t>
            </a:r>
          </a:p>
          <a:p>
            <a:pPr eaLnBrk="1" hangingPunct="1"/>
            <a:endParaRPr lang="en-GB" altLang="en-US" dirty="0"/>
          </a:p>
          <a:p>
            <a:pPr eaLnBrk="1" hangingPunct="1">
              <a:buFont typeface="Arial" charset="0"/>
              <a:buNone/>
            </a:pPr>
            <a:endParaRPr lang="en-GB" altLang="en-US" dirty="0"/>
          </a:p>
          <a:p>
            <a:pPr eaLnBrk="1" hangingPunct="1">
              <a:buFont typeface="Arial" charset="0"/>
              <a:buNone/>
            </a:pPr>
            <a:endParaRPr lang="en-GB" altLang="en-US" dirty="0"/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455770" y="1201068"/>
            <a:ext cx="6721589" cy="441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2390" tIns="51194" rIns="102390" bIns="51194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500">
                <a:solidFill>
                  <a:schemeClr val="tx1"/>
                </a:solidFill>
                <a:latin typeface="Calibri" pitchFamily="34" charset="0"/>
              </a:defRPr>
            </a:lvl1pPr>
            <a:lvl2pPr>
              <a:spcBef>
                <a:spcPct val="20000"/>
              </a:spcBef>
              <a:buFont typeface="Arial" charset="0"/>
              <a:buChar char="–"/>
              <a:defRPr sz="3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800" dirty="0"/>
              <a:t>It is used to </a:t>
            </a:r>
            <a:r>
              <a:rPr lang="en-GB" altLang="en-US" sz="2800" b="1" dirty="0"/>
              <a:t>Frame</a:t>
            </a:r>
            <a:r>
              <a:rPr lang="en-GB" altLang="en-US" sz="2800" dirty="0"/>
              <a:t> your own research and to  show the reader that you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800" i="1" dirty="0"/>
          </a:p>
          <a:p>
            <a:pPr marL="457200" indent="-457200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GB" altLang="en-US" sz="2800" i="1" dirty="0"/>
              <a:t>understand</a:t>
            </a:r>
            <a:r>
              <a:rPr lang="en-GB" altLang="en-US" sz="2800" dirty="0"/>
              <a:t> what has already been done on your topic </a:t>
            </a:r>
          </a:p>
          <a:p>
            <a:pPr marL="457200" indent="-457200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GB" altLang="en-US" sz="2800" i="1" dirty="0"/>
              <a:t>understand </a:t>
            </a:r>
            <a:r>
              <a:rPr lang="en-GB" altLang="en-US" sz="2800" dirty="0"/>
              <a:t>how it has been researched</a:t>
            </a:r>
          </a:p>
          <a:p>
            <a:pPr marL="457200" indent="-457200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GB" altLang="en-US" sz="2800" dirty="0"/>
              <a:t>recognise the key issues</a:t>
            </a:r>
          </a:p>
          <a:p>
            <a:pPr marL="457200" indent="-457200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GB" altLang="en-US" sz="2800" dirty="0"/>
              <a:t>are familiar with different points of view</a:t>
            </a:r>
          </a:p>
          <a:p>
            <a:pPr marL="457200" indent="-457200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GB" altLang="en-US" sz="2800" dirty="0"/>
              <a:t>can integrate all the information in a coherent and organised way.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7118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farm7.static.flickr.com/6097/6247854708_e1b37f13fc_b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t="11961" r="12500" b="7059"/>
          <a:stretch/>
        </p:blipFill>
        <p:spPr bwMode="auto">
          <a:xfrm>
            <a:off x="2662514" y="1304364"/>
            <a:ext cx="6293224" cy="5553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215" y="1613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What a literature review is not…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6512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053" y="284095"/>
            <a:ext cx="10285257" cy="845840"/>
          </a:xfrm>
        </p:spPr>
        <p:txBody>
          <a:bodyPr>
            <a:normAutofit/>
          </a:bodyPr>
          <a:lstStyle/>
          <a:p>
            <a:r>
              <a:rPr lang="en-GB" b="1" dirty="0"/>
              <a:t>A good literature review includes: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703512" y="1600201"/>
          <a:ext cx="8784976" cy="4925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4238111" y="1405390"/>
            <a:ext cx="4176464" cy="1800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600" b="1" dirty="0"/>
              <a:t>Description</a:t>
            </a:r>
          </a:p>
          <a:p>
            <a:pPr algn="ctr"/>
            <a:r>
              <a:rPr lang="en-GB" sz="2800" dirty="0"/>
              <a:t>(kept to a minimum)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775520" y="2996952"/>
            <a:ext cx="4392488" cy="280831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GB" sz="3600" b="1" dirty="0"/>
              <a:t>Analysis and evaluation </a:t>
            </a:r>
          </a:p>
          <a:p>
            <a:pPr lvl="0" algn="ctr"/>
            <a:r>
              <a:rPr lang="en-GB" sz="2800" dirty="0"/>
              <a:t>(ask questions about the reliability of claims; provide your own interpretations</a:t>
            </a:r>
            <a:r>
              <a:rPr lang="en-GB" sz="2400" dirty="0"/>
              <a:t>)</a:t>
            </a:r>
          </a:p>
          <a:p>
            <a:pPr algn="ctr"/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6405736" y="2996952"/>
            <a:ext cx="4262264" cy="280831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GB" sz="3600" b="1" dirty="0"/>
              <a:t>Synthesis</a:t>
            </a:r>
            <a:r>
              <a:rPr lang="en-GB" sz="2400" dirty="0"/>
              <a:t> </a:t>
            </a:r>
          </a:p>
          <a:p>
            <a:pPr lvl="0" algn="ctr"/>
            <a:r>
              <a:rPr lang="en-GB" sz="2800" dirty="0"/>
              <a:t>(group similar points together; highlight and explain similarities and differences between sources)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9767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Critical reading steps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600202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3235" y="6126165"/>
            <a:ext cx="2850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(Adapted from </a:t>
            </a:r>
            <a:r>
              <a:rPr lang="en-GB" dirty="0" err="1">
                <a:solidFill>
                  <a:schemeClr val="bg1"/>
                </a:solidFill>
              </a:rPr>
              <a:t>Zahora</a:t>
            </a:r>
            <a:r>
              <a:rPr lang="en-GB" dirty="0">
                <a:solidFill>
                  <a:schemeClr val="bg1"/>
                </a:solidFill>
              </a:rPr>
              <a:t> 2013)</a:t>
            </a:r>
          </a:p>
        </p:txBody>
      </p:sp>
    </p:spTree>
    <p:extLst>
      <p:ext uri="{BB962C8B-B14F-4D97-AF65-F5344CB8AC3E}">
        <p14:creationId xmlns:p14="http://schemas.microsoft.com/office/powerpoint/2010/main" val="2405025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brary Brand Guidelines v1.1.potx [Read-Only]" id="{654617C8-73B2-4094-A210-D97FA2A0CE16}" vid="{92A1CA78-9A47-4104-9991-47D802E8BFDB}"/>
    </a:ext>
  </a:extLst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Library Brand Guidelines v1.1</Template>
  <TotalTime>1186</TotalTime>
  <Words>1201</Words>
  <Application>Microsoft Office PowerPoint</Application>
  <PresentationFormat>Widescreen</PresentationFormat>
  <Paragraphs>212</Paragraphs>
  <Slides>29</Slides>
  <Notes>16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Akzidenz-Grotesk Pro Bold</vt:lpstr>
      <vt:lpstr>Bradley Hand ITC</vt:lpstr>
      <vt:lpstr>Akzidenz-Grotesk Pro Light</vt:lpstr>
      <vt:lpstr>Calibri Light</vt:lpstr>
      <vt:lpstr>Arial</vt:lpstr>
      <vt:lpstr>Wingdings</vt:lpstr>
      <vt:lpstr>Calibri</vt:lpstr>
      <vt:lpstr>MS PGothic</vt:lpstr>
      <vt:lpstr>Office Theme</vt:lpstr>
      <vt:lpstr>3_Custom Design</vt:lpstr>
      <vt:lpstr>IMAT 2704:  Literature Review</vt:lpstr>
      <vt:lpstr>In this session we will look at...</vt:lpstr>
      <vt:lpstr>Your assignment</vt:lpstr>
      <vt:lpstr>Your thoughts</vt:lpstr>
      <vt:lpstr>Literature Review What is it?   </vt:lpstr>
      <vt:lpstr>Literature review</vt:lpstr>
      <vt:lpstr>What a literature review is not…</vt:lpstr>
      <vt:lpstr>A good literature review includes:</vt:lpstr>
      <vt:lpstr>Critical reading steps</vt:lpstr>
      <vt:lpstr>Drawing out themes   </vt:lpstr>
      <vt:lpstr>Activity 1: Having clear Goals</vt:lpstr>
      <vt:lpstr>Activity 1: Example</vt:lpstr>
      <vt:lpstr>Themes</vt:lpstr>
      <vt:lpstr>Synthesising or thematising sources</vt:lpstr>
      <vt:lpstr>Write</vt:lpstr>
      <vt:lpstr>Selecting an appropriate structure   </vt:lpstr>
      <vt:lpstr>PowerPoint Presentation</vt:lpstr>
      <vt:lpstr>Three ways to structure a literature review</vt:lpstr>
      <vt:lpstr>PowerPoint Presentation</vt:lpstr>
      <vt:lpstr>PowerPoint Presentation</vt:lpstr>
      <vt:lpstr>PowerPoint Presentation</vt:lpstr>
      <vt:lpstr>PowerPoint Presentation</vt:lpstr>
      <vt:lpstr>Three ways to structure a literature review</vt:lpstr>
      <vt:lpstr>PowerPoint Presentation</vt:lpstr>
      <vt:lpstr>Your Literature Review</vt:lpstr>
      <vt:lpstr>PowerPoint Presentation</vt:lpstr>
      <vt:lpstr>Support Dissertation Toolkit   </vt:lpstr>
      <vt:lpstr>In this session we have looked at...</vt:lpstr>
      <vt:lpstr>PowerPoint Presentation</vt:lpstr>
    </vt:vector>
  </TitlesOfParts>
  <Company>De Montfort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Bev Hancock-Smith</dc:creator>
  <cp:lastModifiedBy>Bev Hancock-Smith</cp:lastModifiedBy>
  <cp:revision>158</cp:revision>
  <cp:lastPrinted>2020-02-14T09:35:20Z</cp:lastPrinted>
  <dcterms:created xsi:type="dcterms:W3CDTF">2019-08-09T10:55:28Z</dcterms:created>
  <dcterms:modified xsi:type="dcterms:W3CDTF">2020-03-10T15:23:50Z</dcterms:modified>
</cp:coreProperties>
</file>