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keem Ibrahim" userId="898b3640-daa2-483d-9b40-b939779d14f7" providerId="ADAL" clId="{62636694-E0D5-4875-956D-19B9514FD681}"/>
    <pc:docChg chg="modSld">
      <pc:chgData name="Hakeem Ibrahim" userId="898b3640-daa2-483d-9b40-b939779d14f7" providerId="ADAL" clId="{62636694-E0D5-4875-956D-19B9514FD681}" dt="2021-02-08T10:13:47.154" v="0" actId="20577"/>
      <pc:docMkLst>
        <pc:docMk/>
      </pc:docMkLst>
      <pc:sldChg chg="modSp">
        <pc:chgData name="Hakeem Ibrahim" userId="898b3640-daa2-483d-9b40-b939779d14f7" providerId="ADAL" clId="{62636694-E0D5-4875-956D-19B9514FD681}" dt="2021-02-08T10:13:47.154" v="0" actId="20577"/>
        <pc:sldMkLst>
          <pc:docMk/>
          <pc:sldMk cId="0" sldId="256"/>
        </pc:sldMkLst>
        <pc:spChg chg="mod">
          <ac:chgData name="Hakeem Ibrahim" userId="898b3640-daa2-483d-9b40-b939779d14f7" providerId="ADAL" clId="{62636694-E0D5-4875-956D-19B9514FD681}" dt="2021-02-08T10:13:47.154" v="0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85759" y="1802025"/>
            <a:ext cx="5372480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EBDDC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EBDDC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EBDDC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775F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10276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1067815"/>
            <a:ext cx="8255000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EBDDC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5209" y="2000497"/>
            <a:ext cx="5276215" cy="2603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method/db.collection.aggregat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core/map-reduce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2217" y="1488186"/>
            <a:ext cx="6938771" cy="17533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21689" y="3502347"/>
            <a:ext cx="72136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300" spc="-5" dirty="0">
                <a:solidFill>
                  <a:srgbClr val="FFFFFF"/>
                </a:solidFill>
                <a:latin typeface="Verdana"/>
                <a:cs typeface="Verdana"/>
              </a:rPr>
              <a:t>Aggregation methods in</a:t>
            </a:r>
            <a:r>
              <a:rPr sz="33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endParaRPr sz="33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65551"/>
            <a:ext cx="648017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aggregate() 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73396"/>
            <a:ext cx="8145780" cy="454533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429895" indent="-417830">
              <a:lnSpc>
                <a:spcPct val="100000"/>
              </a:lnSpc>
              <a:spcBef>
                <a:spcPts val="855"/>
              </a:spcBef>
              <a:buClr>
                <a:srgbClr val="A4AB81"/>
              </a:buClr>
              <a:buSzPct val="108928"/>
              <a:buFont typeface="Wingdings 2"/>
              <a:buChar char=""/>
              <a:tabLst>
                <a:tab pos="429895" algn="l"/>
                <a:tab pos="430530" algn="l"/>
              </a:tabLst>
            </a:pP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db.collection.aggregate(</a:t>
            </a:r>
            <a:r>
              <a:rPr sz="2800" i="1" spc="-5" dirty="0">
                <a:solidFill>
                  <a:srgbClr val="FFFFFF"/>
                </a:solidFill>
                <a:latin typeface="Verdana"/>
                <a:cs typeface="Verdana"/>
              </a:rPr>
              <a:t>pipeline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8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Verdana"/>
                <a:cs typeface="Verdana"/>
              </a:rPr>
              <a:t>options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sz="2800">
              <a:latin typeface="Verdana"/>
              <a:cs typeface="Verdana"/>
            </a:endParaRPr>
          </a:p>
          <a:p>
            <a:pPr marL="412750" indent="-400050">
              <a:lnSpc>
                <a:spcPct val="100000"/>
              </a:lnSpc>
              <a:spcBef>
                <a:spcPts val="755"/>
              </a:spcBef>
              <a:buClr>
                <a:srgbClr val="A4AB81"/>
              </a:buClr>
              <a:buSzPct val="94642"/>
              <a:buFont typeface="Wingdings 2"/>
              <a:buChar char=""/>
              <a:tabLst>
                <a:tab pos="412115" algn="l"/>
                <a:tab pos="412750" algn="l"/>
              </a:tabLst>
            </a:pPr>
            <a:r>
              <a:rPr sz="2800" i="1" spc="-5" dirty="0">
                <a:solidFill>
                  <a:srgbClr val="FFFFFF"/>
                </a:solidFill>
                <a:latin typeface="Verdana"/>
                <a:cs typeface="Verdana"/>
              </a:rPr>
              <a:t>pipeline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array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of aggregation</a:t>
            </a:r>
            <a:r>
              <a:rPr sz="2800" spc="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operators:</a:t>
            </a:r>
            <a:endParaRPr sz="2800">
              <a:latin typeface="Verdana"/>
              <a:cs typeface="Verdana"/>
            </a:endParaRPr>
          </a:p>
          <a:p>
            <a:pPr marL="652780" lvl="1" indent="-247015">
              <a:lnSpc>
                <a:spcPct val="100000"/>
              </a:lnSpc>
              <a:spcBef>
                <a:spcPts val="580"/>
              </a:spcBef>
              <a:buClr>
                <a:srgbClr val="93B6D2"/>
              </a:buClr>
              <a:buSzPct val="85416"/>
              <a:buFont typeface="Wingdings 2"/>
              <a:buChar char=""/>
              <a:tabLst>
                <a:tab pos="652780" algn="l"/>
              </a:tabLst>
            </a:pP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$project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: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select, reshape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endParaRPr sz="2400">
              <a:latin typeface="Verdana"/>
              <a:cs typeface="Verdana"/>
            </a:endParaRPr>
          </a:p>
          <a:p>
            <a:pPr marL="652780" lvl="1" indent="-247015">
              <a:lnSpc>
                <a:spcPct val="100000"/>
              </a:lnSpc>
              <a:spcBef>
                <a:spcPts val="575"/>
              </a:spcBef>
              <a:buClr>
                <a:srgbClr val="93B6D2"/>
              </a:buClr>
              <a:buSzPct val="85416"/>
              <a:buFont typeface="Wingdings 2"/>
              <a:buChar char=""/>
              <a:tabLst>
                <a:tab pos="652780" algn="l"/>
              </a:tabLst>
            </a:pP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$match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: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filter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endParaRPr sz="2400">
              <a:latin typeface="Verdana"/>
              <a:cs typeface="Verdana"/>
            </a:endParaRPr>
          </a:p>
          <a:p>
            <a:pPr marL="652780" lvl="1" indent="-247015">
              <a:lnSpc>
                <a:spcPct val="100000"/>
              </a:lnSpc>
              <a:spcBef>
                <a:spcPts val="575"/>
              </a:spcBef>
              <a:buClr>
                <a:srgbClr val="93B6D2"/>
              </a:buClr>
              <a:buSzPct val="85416"/>
              <a:buFont typeface="Wingdings 2"/>
              <a:buChar char=""/>
              <a:tabLst>
                <a:tab pos="652780" algn="l"/>
              </a:tabLst>
            </a:pP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$group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: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aggregate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endParaRPr sz="2400">
              <a:latin typeface="Verdana"/>
              <a:cs typeface="Verdana"/>
            </a:endParaRPr>
          </a:p>
          <a:p>
            <a:pPr marL="652780" lvl="1" indent="-247015">
              <a:lnSpc>
                <a:spcPct val="100000"/>
              </a:lnSpc>
              <a:spcBef>
                <a:spcPts val="580"/>
              </a:spcBef>
              <a:buClr>
                <a:srgbClr val="93B6D2"/>
              </a:buClr>
              <a:buSzPct val="85416"/>
              <a:buFont typeface="Wingdings 2"/>
              <a:buChar char=""/>
              <a:tabLst>
                <a:tab pos="652780" algn="l"/>
              </a:tabLst>
            </a:pP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$sort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: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sort</a:t>
            </a: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endParaRPr sz="2400">
              <a:latin typeface="Verdana"/>
              <a:cs typeface="Verdana"/>
            </a:endParaRPr>
          </a:p>
          <a:p>
            <a:pPr marL="652780" lvl="1" indent="-247015">
              <a:lnSpc>
                <a:spcPct val="100000"/>
              </a:lnSpc>
              <a:spcBef>
                <a:spcPts val="575"/>
              </a:spcBef>
              <a:buClr>
                <a:srgbClr val="93B6D2"/>
              </a:buClr>
              <a:buSzPct val="85416"/>
              <a:buFont typeface="Wingdings 2"/>
              <a:buChar char=""/>
              <a:tabLst>
                <a:tab pos="652780" algn="l"/>
              </a:tabLst>
            </a:pP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$limit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: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limit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endParaRPr sz="2400">
              <a:latin typeface="Verdana"/>
              <a:cs typeface="Verdana"/>
            </a:endParaRPr>
          </a:p>
          <a:p>
            <a:pPr marL="652780" lvl="1" indent="-247015">
              <a:lnSpc>
                <a:spcPct val="100000"/>
              </a:lnSpc>
              <a:spcBef>
                <a:spcPts val="575"/>
              </a:spcBef>
              <a:buClr>
                <a:srgbClr val="93B6D2"/>
              </a:buClr>
              <a:buSzPct val="85416"/>
              <a:buFont typeface="Wingdings 2"/>
              <a:buChar char=""/>
              <a:tabLst>
                <a:tab pos="652780" algn="l"/>
              </a:tabLst>
            </a:pP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$unwind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: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deconstruct 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array</a:t>
            </a:r>
            <a:r>
              <a:rPr sz="24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field</a:t>
            </a:r>
            <a:endParaRPr sz="2400">
              <a:latin typeface="Verdana"/>
              <a:cs typeface="Verdana"/>
            </a:endParaRPr>
          </a:p>
          <a:p>
            <a:pPr marL="165100" marR="5080">
              <a:lnSpc>
                <a:spcPct val="80000"/>
              </a:lnSpc>
              <a:spcBef>
                <a:spcPts val="2010"/>
              </a:spcBef>
            </a:pPr>
            <a:r>
              <a:rPr sz="2400" u="heavy" spc="-5" dirty="0">
                <a:solidFill>
                  <a:srgbClr val="F7B614"/>
                </a:solidFill>
                <a:uFill>
                  <a:solidFill>
                    <a:srgbClr val="F7B614"/>
                  </a:solidFill>
                </a:uFill>
                <a:latin typeface="Verdana"/>
                <a:cs typeface="Verdana"/>
                <a:hlinkClick r:id="rId2"/>
              </a:rPr>
              <a:t>https://docs.mongodb.com/manual/reference/meth </a:t>
            </a:r>
            <a:r>
              <a:rPr sz="2400" spc="-5" dirty="0">
                <a:solidFill>
                  <a:srgbClr val="F7B614"/>
                </a:solidFill>
                <a:latin typeface="Verdana"/>
                <a:cs typeface="Verdana"/>
                <a:hlinkClick r:id="rId2"/>
              </a:rPr>
              <a:t> </a:t>
            </a:r>
            <a:r>
              <a:rPr sz="2400" u="heavy" spc="-5" dirty="0">
                <a:solidFill>
                  <a:srgbClr val="F7B614"/>
                </a:solidFill>
                <a:uFill>
                  <a:solidFill>
                    <a:srgbClr val="F7B614"/>
                  </a:solidFill>
                </a:uFill>
                <a:latin typeface="Verdana"/>
                <a:cs typeface="Verdana"/>
                <a:hlinkClick r:id="rId2"/>
              </a:rPr>
              <a:t>od/db.collection.aggregate/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758940"/>
            <a:chOff x="0" y="0"/>
            <a:chExt cx="9144000" cy="6758940"/>
          </a:xfrm>
        </p:grpSpPr>
        <p:sp>
          <p:nvSpPr>
            <p:cNvPr id="3" name="object 3"/>
            <p:cNvSpPr/>
            <p:nvPr/>
          </p:nvSpPr>
          <p:spPr>
            <a:xfrm>
              <a:off x="107823" y="837057"/>
              <a:ext cx="8929370" cy="5909310"/>
            </a:xfrm>
            <a:custGeom>
              <a:avLst/>
              <a:gdLst/>
              <a:ahLst/>
              <a:cxnLst/>
              <a:rect l="l" t="t" r="r" b="b"/>
              <a:pathLst>
                <a:path w="8929370" h="5909309">
                  <a:moveTo>
                    <a:pt x="8929116" y="0"/>
                  </a:moveTo>
                  <a:lnTo>
                    <a:pt x="0" y="0"/>
                  </a:lnTo>
                  <a:lnTo>
                    <a:pt x="0" y="5909310"/>
                  </a:lnTo>
                  <a:lnTo>
                    <a:pt x="8929116" y="5909310"/>
                  </a:lnTo>
                  <a:lnTo>
                    <a:pt x="8929116" y="0"/>
                  </a:lnTo>
                  <a:close/>
                </a:path>
              </a:pathLst>
            </a:custGeom>
            <a:solidFill>
              <a:srgbClr val="EBDD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7823" y="837057"/>
              <a:ext cx="8929370" cy="5909310"/>
            </a:xfrm>
            <a:custGeom>
              <a:avLst/>
              <a:gdLst/>
              <a:ahLst/>
              <a:cxnLst/>
              <a:rect l="l" t="t" r="r" b="b"/>
              <a:pathLst>
                <a:path w="8929370" h="5909309">
                  <a:moveTo>
                    <a:pt x="0" y="0"/>
                  </a:moveTo>
                  <a:lnTo>
                    <a:pt x="8929116" y="0"/>
                  </a:lnTo>
                  <a:lnTo>
                    <a:pt x="8929116" y="5909310"/>
                  </a:lnTo>
                  <a:lnTo>
                    <a:pt x="0" y="5909310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548A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0634" y="909066"/>
              <a:ext cx="8103869" cy="58323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67815"/>
            <a:ext cx="349631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Field</a:t>
            </a:r>
            <a:r>
              <a:rPr spc="-30" dirty="0"/>
              <a:t> </a:t>
            </a:r>
            <a:r>
              <a:rPr spc="-10" dirty="0"/>
              <a:t>paths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98035"/>
            <a:ext cx="8028305" cy="441452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86385" marR="5080" indent="-274320">
              <a:lnSpc>
                <a:spcPts val="3460"/>
              </a:lnSpc>
              <a:spcBef>
                <a:spcPts val="530"/>
              </a:spcBef>
              <a:buClr>
                <a:srgbClr val="A4AB81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Field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path used to access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fields within 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documents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aggregate</a:t>
            </a:r>
            <a:r>
              <a:rPr sz="32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pipeline.</a:t>
            </a:r>
            <a:endParaRPr sz="320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spcBef>
                <a:spcPts val="325"/>
              </a:spcBef>
              <a:buClr>
                <a:srgbClr val="A4AB81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Prefixed by dollar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sign</a:t>
            </a:r>
            <a:r>
              <a:rPr sz="3200" spc="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3200" spc="-5" dirty="0">
                <a:solidFill>
                  <a:srgbClr val="FFFF00"/>
                </a:solidFill>
                <a:latin typeface="Verdana"/>
                <a:cs typeface="Verdana"/>
              </a:rPr>
              <a:t>$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sz="3200">
              <a:latin typeface="Verdana"/>
              <a:cs typeface="Verdana"/>
            </a:endParaRPr>
          </a:p>
          <a:p>
            <a:pPr marL="297815">
              <a:lnSpc>
                <a:spcPct val="100000"/>
              </a:lnSpc>
              <a:spcBef>
                <a:spcPts val="385"/>
              </a:spcBef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{$group: {_id :</a:t>
            </a:r>
            <a:r>
              <a:rPr sz="32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"</a:t>
            </a:r>
            <a:r>
              <a:rPr sz="3200" spc="-5" dirty="0">
                <a:solidFill>
                  <a:srgbClr val="FFFF00"/>
                </a:solidFill>
                <a:latin typeface="Verdana"/>
                <a:cs typeface="Verdana"/>
              </a:rPr>
              <a:t>$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name"}}</a:t>
            </a:r>
            <a:endParaRPr sz="3200">
              <a:latin typeface="Verdana"/>
              <a:cs typeface="Verdana"/>
            </a:endParaRPr>
          </a:p>
          <a:p>
            <a:pPr marL="286385" marR="272415" indent="-274320">
              <a:lnSpc>
                <a:spcPts val="3460"/>
              </a:lnSpc>
              <a:spcBef>
                <a:spcPts val="815"/>
              </a:spcBef>
              <a:buClr>
                <a:srgbClr val="A4AB81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Means create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field called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_id and set 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its 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value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distinct 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values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field  called</a:t>
            </a: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name</a:t>
            </a:r>
            <a:endParaRPr sz="3200">
              <a:latin typeface="Verdana"/>
              <a:cs typeface="Verdana"/>
            </a:endParaRPr>
          </a:p>
          <a:p>
            <a:pPr marL="286385" marR="105410" indent="-274320">
              <a:lnSpc>
                <a:spcPts val="3460"/>
              </a:lnSpc>
              <a:spcBef>
                <a:spcPts val="755"/>
              </a:spcBef>
              <a:buClr>
                <a:srgbClr val="A4AB81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$name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on the RHS where </a:t>
            </a: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literal  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value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might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be. It acts </a:t>
            </a: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like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200" spc="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variable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67815"/>
            <a:ext cx="349631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Field</a:t>
            </a:r>
            <a:r>
              <a:rPr spc="-30" dirty="0"/>
              <a:t> </a:t>
            </a:r>
            <a:r>
              <a:rPr spc="-10" dirty="0"/>
              <a:t>paths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46804"/>
            <a:ext cx="8041005" cy="4219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95"/>
              </a:spcBef>
              <a:buClr>
                <a:srgbClr val="A4AB81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17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refer to the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field </a:t>
            </a:r>
            <a:r>
              <a:rPr sz="3200" spc="-35" dirty="0">
                <a:solidFill>
                  <a:srgbClr val="FFFFFF"/>
                </a:solidFill>
                <a:latin typeface="Verdana"/>
                <a:cs typeface="Verdana"/>
              </a:rPr>
              <a:t>itself,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just use the 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field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name, e.g.</a:t>
            </a:r>
            <a:r>
              <a:rPr sz="32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name</a:t>
            </a:r>
            <a:endParaRPr sz="3200">
              <a:latin typeface="Verdana"/>
              <a:cs typeface="Verdana"/>
            </a:endParaRPr>
          </a:p>
          <a:p>
            <a:pPr marL="286385" marR="863600" indent="-274320">
              <a:lnSpc>
                <a:spcPct val="100000"/>
              </a:lnSpc>
              <a:spcBef>
                <a:spcPts val="770"/>
              </a:spcBef>
              <a:buClr>
                <a:srgbClr val="A4AB81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17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refer to the contents of a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field,  prefix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$, e.g.</a:t>
            </a:r>
            <a:r>
              <a:rPr sz="32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$name</a:t>
            </a:r>
            <a:endParaRPr sz="320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spcBef>
                <a:spcPts val="765"/>
              </a:spcBef>
              <a:buClr>
                <a:srgbClr val="A4AB81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30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example {name:</a:t>
            </a:r>
            <a:r>
              <a:rPr sz="32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"Pete"}</a:t>
            </a:r>
            <a:endParaRPr sz="3200">
              <a:latin typeface="Verdana"/>
              <a:cs typeface="Verdana"/>
            </a:endParaRPr>
          </a:p>
          <a:p>
            <a:pPr marL="286385" marR="265430" indent="-274320" algn="just">
              <a:lnSpc>
                <a:spcPct val="100000"/>
              </a:lnSpc>
              <a:spcBef>
                <a:spcPts val="770"/>
              </a:spcBef>
              <a:buClr>
                <a:srgbClr val="A4AB81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name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refers to the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field called name 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and $name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would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become 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"Pete"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for 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document.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67815"/>
            <a:ext cx="573659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Pipeline 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65269"/>
            <a:ext cx="453326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A4AB81"/>
              </a:buClr>
              <a:buSzPct val="94444"/>
              <a:buFont typeface="Wingdings 2"/>
              <a:buChar char=""/>
              <a:tabLst>
                <a:tab pos="287020" algn="l"/>
              </a:tabLst>
            </a:pPr>
            <a:r>
              <a:rPr sz="2700" spc="-10" dirty="0">
                <a:solidFill>
                  <a:srgbClr val="FFFFFF"/>
                </a:solidFill>
                <a:latin typeface="Verdana"/>
                <a:cs typeface="Verdana"/>
              </a:rPr>
              <a:t>USA </a:t>
            </a: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zip code</a:t>
            </a:r>
            <a:r>
              <a:rPr sz="27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document: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56831" y="2688229"/>
            <a:ext cx="2870200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// zip</a:t>
            </a:r>
            <a:r>
              <a:rPr sz="27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endParaRPr sz="2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// </a:t>
            </a:r>
            <a:r>
              <a:rPr sz="2700" spc="-10" dirty="0">
                <a:solidFill>
                  <a:srgbClr val="FFFFFF"/>
                </a:solidFill>
                <a:latin typeface="Verdana"/>
                <a:cs typeface="Verdana"/>
              </a:rPr>
              <a:t>city</a:t>
            </a: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 name</a:t>
            </a:r>
            <a:endParaRPr sz="2700">
              <a:latin typeface="Verdana"/>
              <a:cs typeface="Verdana"/>
            </a:endParaRPr>
          </a:p>
          <a:p>
            <a:pPr marL="17145">
              <a:lnSpc>
                <a:spcPct val="100000"/>
              </a:lnSpc>
            </a:pP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// location</a:t>
            </a:r>
            <a:r>
              <a:rPr sz="27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endParaRPr sz="2700">
              <a:latin typeface="Verdana"/>
              <a:cs typeface="Verdana"/>
            </a:endParaRPr>
          </a:p>
          <a:p>
            <a:pPr marL="69215">
              <a:lnSpc>
                <a:spcPct val="100000"/>
              </a:lnSpc>
            </a:pP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// longitude</a:t>
            </a:r>
            <a:r>
              <a:rPr sz="27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2700">
              <a:latin typeface="Verdana"/>
              <a:cs typeface="Verdana"/>
            </a:endParaRPr>
          </a:p>
          <a:p>
            <a:pPr marL="52069">
              <a:lnSpc>
                <a:spcPct val="100000"/>
              </a:lnSpc>
            </a:pP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// latitude</a:t>
            </a:r>
            <a:r>
              <a:rPr sz="27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pair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688229"/>
            <a:ext cx="4142740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1170" algn="l"/>
              </a:tabLst>
            </a:pPr>
            <a:r>
              <a:rPr sz="2700" dirty="0">
                <a:solidFill>
                  <a:srgbClr val="FFFFFF"/>
                </a:solidFill>
                <a:latin typeface="Verdana"/>
                <a:cs typeface="Verdana"/>
              </a:rPr>
              <a:t>{	</a:t>
            </a: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"_id" </a:t>
            </a:r>
            <a:r>
              <a:rPr sz="270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27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"82001",</a:t>
            </a:r>
            <a:endParaRPr sz="2700">
              <a:latin typeface="Verdana"/>
              <a:cs typeface="Verdana"/>
            </a:endParaRPr>
          </a:p>
          <a:p>
            <a:pPr marL="494665">
              <a:lnSpc>
                <a:spcPct val="100000"/>
              </a:lnSpc>
            </a:pP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"city" </a:t>
            </a:r>
            <a:r>
              <a:rPr sz="270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27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"CHEYENNE",</a:t>
            </a:r>
            <a:endParaRPr sz="2700">
              <a:latin typeface="Verdana"/>
              <a:cs typeface="Verdana"/>
            </a:endParaRPr>
          </a:p>
          <a:p>
            <a:pPr marL="494665">
              <a:lnSpc>
                <a:spcPct val="100000"/>
              </a:lnSpc>
            </a:pP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"loc" </a:t>
            </a:r>
            <a:r>
              <a:rPr sz="270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dirty="0">
                <a:solidFill>
                  <a:srgbClr val="FFFFFF"/>
                </a:solidFill>
                <a:latin typeface="Verdana"/>
                <a:cs typeface="Verdana"/>
              </a:rPr>
              <a:t>[</a:t>
            </a:r>
            <a:endParaRPr sz="2700">
              <a:latin typeface="Verdana"/>
              <a:cs typeface="Verdana"/>
            </a:endParaRPr>
          </a:p>
          <a:p>
            <a:pPr marL="977900">
              <a:lnSpc>
                <a:spcPct val="100000"/>
              </a:lnSpc>
            </a:pP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-104.796234,</a:t>
            </a:r>
            <a:endParaRPr sz="2700">
              <a:latin typeface="Verdana"/>
              <a:cs typeface="Verdana"/>
            </a:endParaRPr>
          </a:p>
          <a:p>
            <a:pPr marL="977900">
              <a:lnSpc>
                <a:spcPct val="100000"/>
              </a:lnSpc>
            </a:pP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41.143719</a:t>
            </a:r>
            <a:endParaRPr sz="2700">
              <a:latin typeface="Verdana"/>
              <a:cs typeface="Verdana"/>
            </a:endParaRPr>
          </a:p>
          <a:p>
            <a:pPr marL="494665">
              <a:lnSpc>
                <a:spcPct val="100000"/>
              </a:lnSpc>
            </a:pP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],</a:t>
            </a:r>
            <a:endParaRPr sz="2700">
              <a:latin typeface="Verdana"/>
              <a:cs typeface="Verdana"/>
            </a:endParaRPr>
          </a:p>
          <a:p>
            <a:pPr marL="494665">
              <a:lnSpc>
                <a:spcPct val="100000"/>
              </a:lnSpc>
            </a:pP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"pop" </a:t>
            </a:r>
            <a:r>
              <a:rPr sz="270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27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33107,</a:t>
            </a:r>
            <a:endParaRPr sz="2700">
              <a:latin typeface="Verdana"/>
              <a:cs typeface="Verdana"/>
            </a:endParaRPr>
          </a:p>
          <a:p>
            <a:pPr marL="494665">
              <a:lnSpc>
                <a:spcPct val="100000"/>
              </a:lnSpc>
              <a:tabLst>
                <a:tab pos="3172460" algn="l"/>
              </a:tabLst>
            </a:pP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"state"</a:t>
            </a:r>
            <a:r>
              <a:rPr sz="27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27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dirty="0">
                <a:solidFill>
                  <a:srgbClr val="FFFFFF"/>
                </a:solidFill>
                <a:latin typeface="Verdana"/>
                <a:cs typeface="Verdana"/>
              </a:rPr>
              <a:t>"WY"	}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78867" y="5157109"/>
            <a:ext cx="35775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//</a:t>
            </a:r>
            <a:r>
              <a:rPr sz="27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population</a:t>
            </a:r>
            <a:endParaRPr sz="2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// state</a:t>
            </a:r>
            <a:r>
              <a:rPr sz="27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abbreviation</a:t>
            </a:r>
            <a:endParaRPr sz="2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67815"/>
            <a:ext cx="661225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Pipeline example</a:t>
            </a:r>
            <a:r>
              <a:rPr spc="25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46804"/>
            <a:ext cx="763270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95"/>
              </a:spcBef>
              <a:buClr>
                <a:srgbClr val="A4AB81"/>
              </a:buClr>
              <a:buSzPct val="95312"/>
              <a:buFont typeface="Wingdings 2"/>
              <a:buChar char=""/>
              <a:tabLst>
                <a:tab pos="429895" algn="l"/>
                <a:tab pos="430530" algn="l"/>
              </a:tabLst>
            </a:pPr>
            <a:r>
              <a:rPr dirty="0"/>
              <a:t>	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Find all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states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total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population 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over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10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million</a:t>
            </a:r>
            <a:r>
              <a:rPr sz="32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people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3140964"/>
            <a:ext cx="8381999" cy="3105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67815"/>
            <a:ext cx="661225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Pipeline example</a:t>
            </a:r>
            <a:r>
              <a:rPr spc="25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99379"/>
            <a:ext cx="8248650" cy="398907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86385" marR="488315" indent="-274320">
              <a:lnSpc>
                <a:spcPts val="2880"/>
              </a:lnSpc>
              <a:spcBef>
                <a:spcPts val="795"/>
              </a:spcBef>
              <a:buClr>
                <a:srgbClr val="A4AB81"/>
              </a:buClr>
              <a:buSzPct val="95000"/>
              <a:buFont typeface="Wingdings 2"/>
              <a:buChar char=""/>
              <a:tabLst>
                <a:tab pos="419734" algn="l"/>
                <a:tab pos="420370" algn="l"/>
                <a:tab pos="5132705" algn="l"/>
              </a:tabLst>
            </a:pPr>
            <a:r>
              <a:rPr dirty="0"/>
              <a:t>	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$group 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operator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creates document for each  state, with</a:t>
            </a:r>
            <a:r>
              <a:rPr sz="30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id</a:t>
            </a:r>
            <a:r>
              <a:rPr sz="30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equal	to </a:t>
            </a:r>
            <a:r>
              <a:rPr sz="3000" spc="-20" dirty="0">
                <a:solidFill>
                  <a:srgbClr val="FFFFFF"/>
                </a:solidFill>
                <a:latin typeface="Verdana"/>
                <a:cs typeface="Verdana"/>
              </a:rPr>
              <a:t>value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of  state</a:t>
            </a:r>
            <a:endParaRPr sz="3000">
              <a:latin typeface="Verdana"/>
              <a:cs typeface="Verdana"/>
            </a:endParaRPr>
          </a:p>
          <a:p>
            <a:pPr marL="165735">
              <a:lnSpc>
                <a:spcPct val="100000"/>
              </a:lnSpc>
              <a:spcBef>
                <a:spcPts val="1019"/>
              </a:spcBef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{ "_id" : "WY", </a:t>
            </a: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"totalPop"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: 453528</a:t>
            </a:r>
            <a:r>
              <a:rPr sz="3200" spc="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}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500">
              <a:latin typeface="Verdana"/>
              <a:cs typeface="Verdana"/>
            </a:endParaRPr>
          </a:p>
          <a:p>
            <a:pPr marL="297180" marR="715010" indent="-274320">
              <a:lnSpc>
                <a:spcPct val="101200"/>
              </a:lnSpc>
              <a:buClr>
                <a:srgbClr val="A4AB81"/>
              </a:buClr>
              <a:buSzPct val="101666"/>
              <a:buFont typeface="Wingdings 2"/>
              <a:buChar char=""/>
              <a:tabLst>
                <a:tab pos="440055" algn="l"/>
                <a:tab pos="440690" algn="l"/>
              </a:tabLst>
            </a:pPr>
            <a:r>
              <a:rPr dirty="0"/>
              <a:t>	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$match those new documents </a:t>
            </a:r>
            <a:r>
              <a:rPr sz="3000" spc="-15" dirty="0">
                <a:solidFill>
                  <a:srgbClr val="FFFFFF"/>
                </a:solidFill>
                <a:latin typeface="Verdana"/>
                <a:cs typeface="Verdana"/>
              </a:rPr>
              <a:t>(like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find())</a:t>
            </a:r>
            <a:endParaRPr sz="3000">
              <a:latin typeface="Verdana"/>
              <a:cs typeface="Verdana"/>
            </a:endParaRPr>
          </a:p>
          <a:p>
            <a:pPr marL="165735">
              <a:lnSpc>
                <a:spcPct val="100000"/>
              </a:lnSpc>
              <a:spcBef>
                <a:spcPts val="1630"/>
              </a:spcBef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{ "_id" : "CA", </a:t>
            </a: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"totalPop"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: 29754890</a:t>
            </a:r>
            <a:r>
              <a:rPr sz="3200" spc="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}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67815"/>
            <a:ext cx="661225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Pipeline example</a:t>
            </a:r>
            <a:r>
              <a:rPr spc="25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46804"/>
            <a:ext cx="787145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9895" indent="-417830">
              <a:lnSpc>
                <a:spcPct val="100000"/>
              </a:lnSpc>
              <a:spcBef>
                <a:spcPts val="95"/>
              </a:spcBef>
              <a:buClr>
                <a:srgbClr val="A4AB81"/>
              </a:buClr>
              <a:buSzPct val="95312"/>
              <a:buFont typeface="Wingdings 2"/>
              <a:buChar char=""/>
              <a:tabLst>
                <a:tab pos="429895" algn="l"/>
                <a:tab pos="430530" algn="l"/>
              </a:tabLst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List 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average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city population by</a:t>
            </a:r>
            <a:r>
              <a:rPr sz="3200" spc="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state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1855" y="2715005"/>
            <a:ext cx="8401049" cy="380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67815"/>
            <a:ext cx="661225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Pipeline example</a:t>
            </a:r>
            <a:r>
              <a:rPr spc="25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276" y="1855365"/>
            <a:ext cx="8198484" cy="476758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48615" indent="-274955">
              <a:lnSpc>
                <a:spcPct val="100000"/>
              </a:lnSpc>
              <a:spcBef>
                <a:spcPts val="820"/>
              </a:spcBef>
              <a:buClr>
                <a:srgbClr val="A4AB81"/>
              </a:buClr>
              <a:buSzPct val="95000"/>
              <a:buFont typeface="Wingdings 2"/>
              <a:buChar char=""/>
              <a:tabLst>
                <a:tab pos="349250" algn="l"/>
              </a:tabLst>
            </a:pP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Pipeline contains two</a:t>
            </a:r>
            <a:r>
              <a:rPr sz="30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groups.</a:t>
            </a:r>
            <a:endParaRPr sz="3000">
              <a:latin typeface="Verdana"/>
              <a:cs typeface="Verdana"/>
            </a:endParaRPr>
          </a:p>
          <a:p>
            <a:pPr marL="348615" marR="104139" indent="-274320">
              <a:lnSpc>
                <a:spcPct val="100000"/>
              </a:lnSpc>
              <a:spcBef>
                <a:spcPts val="720"/>
              </a:spcBef>
              <a:buClr>
                <a:srgbClr val="A4AB81"/>
              </a:buClr>
              <a:buSzPct val="95000"/>
              <a:buFont typeface="Wingdings 2"/>
              <a:buChar char=""/>
              <a:tabLst>
                <a:tab pos="349250" algn="l"/>
              </a:tabLst>
            </a:pP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First $group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operator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creates new  documents for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every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combination of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city 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and state and for each calculates sum  of population across all its</a:t>
            </a:r>
            <a:r>
              <a:rPr sz="30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zipcodes.</a:t>
            </a:r>
            <a:endParaRPr sz="3000">
              <a:latin typeface="Verdana"/>
              <a:cs typeface="Verdana"/>
            </a:endParaRPr>
          </a:p>
          <a:p>
            <a:pPr marL="407034" indent="-394970">
              <a:lnSpc>
                <a:spcPts val="2915"/>
              </a:lnSpc>
              <a:spcBef>
                <a:spcPts val="1050"/>
              </a:spcBef>
              <a:buClr>
                <a:srgbClr val="A4AB81"/>
              </a:buClr>
              <a:buSzPct val="94444"/>
              <a:buFont typeface="Wingdings 2"/>
              <a:buChar char=""/>
              <a:tabLst>
                <a:tab pos="407034" algn="l"/>
                <a:tab pos="407670" algn="l"/>
              </a:tabLst>
            </a:pPr>
            <a:r>
              <a:rPr sz="2700" dirty="0">
                <a:solidFill>
                  <a:srgbClr val="FFFFFF"/>
                </a:solidFill>
                <a:latin typeface="Verdana"/>
                <a:cs typeface="Verdana"/>
              </a:rPr>
              <a:t>{ </a:t>
            </a: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"_id" </a:t>
            </a:r>
            <a:r>
              <a:rPr sz="2700" dirty="0">
                <a:solidFill>
                  <a:srgbClr val="FFFFFF"/>
                </a:solidFill>
                <a:latin typeface="Verdana"/>
                <a:cs typeface="Verdana"/>
              </a:rPr>
              <a:t>: </a:t>
            </a: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"01013", "city" </a:t>
            </a:r>
            <a:r>
              <a:rPr sz="270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27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"</a:t>
            </a:r>
            <a:r>
              <a:rPr sz="2700" b="1" spc="-5" dirty="0">
                <a:solidFill>
                  <a:srgbClr val="FFFFFF"/>
                </a:solidFill>
                <a:latin typeface="Verdana"/>
                <a:cs typeface="Verdana"/>
              </a:rPr>
              <a:t>CHICOPEE</a:t>
            </a: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",</a:t>
            </a:r>
            <a:endParaRPr sz="2700">
              <a:latin typeface="Verdana"/>
              <a:cs typeface="Verdana"/>
            </a:endParaRPr>
          </a:p>
          <a:p>
            <a:pPr marL="287020">
              <a:lnSpc>
                <a:spcPts val="2590"/>
              </a:lnSpc>
            </a:pP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"loc" </a:t>
            </a:r>
            <a:r>
              <a:rPr sz="2700" dirty="0">
                <a:solidFill>
                  <a:srgbClr val="FFFFFF"/>
                </a:solidFill>
                <a:latin typeface="Verdana"/>
                <a:cs typeface="Verdana"/>
              </a:rPr>
              <a:t>: [ </a:t>
            </a: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-72.607962, 42.162046 ], "pop"</a:t>
            </a:r>
            <a:r>
              <a:rPr sz="27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2700">
              <a:latin typeface="Verdana"/>
              <a:cs typeface="Verdana"/>
            </a:endParaRPr>
          </a:p>
          <a:p>
            <a:pPr marL="286385">
              <a:lnSpc>
                <a:spcPts val="2915"/>
              </a:lnSpc>
            </a:pPr>
            <a:r>
              <a:rPr sz="2700" b="1" dirty="0">
                <a:solidFill>
                  <a:srgbClr val="FFFFFF"/>
                </a:solidFill>
                <a:latin typeface="Verdana"/>
                <a:cs typeface="Verdana"/>
              </a:rPr>
              <a:t>23396</a:t>
            </a:r>
            <a:r>
              <a:rPr sz="2700" dirty="0">
                <a:solidFill>
                  <a:srgbClr val="FFFFFF"/>
                </a:solidFill>
                <a:latin typeface="Verdana"/>
                <a:cs typeface="Verdana"/>
              </a:rPr>
              <a:t>, </a:t>
            </a: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"state" </a:t>
            </a:r>
            <a:r>
              <a:rPr sz="2700" dirty="0">
                <a:solidFill>
                  <a:srgbClr val="FFFFFF"/>
                </a:solidFill>
                <a:latin typeface="Verdana"/>
                <a:cs typeface="Verdana"/>
              </a:rPr>
              <a:t>: </a:t>
            </a: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"</a:t>
            </a:r>
            <a:r>
              <a:rPr sz="2700" b="1" spc="-5" dirty="0">
                <a:solidFill>
                  <a:srgbClr val="FFFFFF"/>
                </a:solidFill>
                <a:latin typeface="Verdana"/>
                <a:cs typeface="Verdana"/>
              </a:rPr>
              <a:t>MA</a:t>
            </a: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"</a:t>
            </a:r>
            <a:r>
              <a:rPr sz="27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dirty="0">
                <a:solidFill>
                  <a:srgbClr val="FFFFFF"/>
                </a:solidFill>
                <a:latin typeface="Verdana"/>
                <a:cs typeface="Verdana"/>
              </a:rPr>
              <a:t>}</a:t>
            </a:r>
            <a:endParaRPr sz="2700">
              <a:latin typeface="Verdana"/>
              <a:cs typeface="Verdana"/>
            </a:endParaRPr>
          </a:p>
          <a:p>
            <a:pPr marL="274320" marR="21590" indent="-274320" algn="r">
              <a:lnSpc>
                <a:spcPts val="2915"/>
              </a:lnSpc>
              <a:buClr>
                <a:srgbClr val="A4AB81"/>
              </a:buClr>
              <a:buSzPct val="94444"/>
              <a:buFont typeface="Wingdings 2"/>
              <a:buChar char=""/>
              <a:tabLst>
                <a:tab pos="274320" algn="l"/>
              </a:tabLst>
            </a:pPr>
            <a:r>
              <a:rPr sz="2700" dirty="0">
                <a:solidFill>
                  <a:srgbClr val="FFFFFF"/>
                </a:solidFill>
                <a:latin typeface="Verdana"/>
                <a:cs typeface="Verdana"/>
              </a:rPr>
              <a:t>{ </a:t>
            </a: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"_id" </a:t>
            </a:r>
            <a:r>
              <a:rPr sz="2700" dirty="0">
                <a:solidFill>
                  <a:srgbClr val="FFFFFF"/>
                </a:solidFill>
                <a:latin typeface="Verdana"/>
                <a:cs typeface="Verdana"/>
              </a:rPr>
              <a:t>: </a:t>
            </a: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"01020", "city" </a:t>
            </a:r>
            <a:r>
              <a:rPr sz="2700" dirty="0">
                <a:solidFill>
                  <a:srgbClr val="FFFFFF"/>
                </a:solidFill>
                <a:latin typeface="Verdana"/>
                <a:cs typeface="Verdana"/>
              </a:rPr>
              <a:t>: "</a:t>
            </a:r>
            <a:r>
              <a:rPr sz="2700" b="1" dirty="0">
                <a:solidFill>
                  <a:srgbClr val="FFFFFF"/>
                </a:solidFill>
                <a:latin typeface="Verdana"/>
                <a:cs typeface="Verdana"/>
              </a:rPr>
              <a:t>CHICOPEE</a:t>
            </a:r>
            <a:r>
              <a:rPr sz="2700" dirty="0">
                <a:solidFill>
                  <a:srgbClr val="FFFFFF"/>
                </a:solidFill>
                <a:latin typeface="Verdana"/>
                <a:cs typeface="Verdana"/>
              </a:rPr>
              <a:t>",</a:t>
            </a:r>
            <a:r>
              <a:rPr sz="27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"loc"</a:t>
            </a:r>
            <a:endParaRPr sz="2700">
              <a:latin typeface="Verdana"/>
              <a:cs typeface="Verdana"/>
            </a:endParaRPr>
          </a:p>
          <a:p>
            <a:pPr marR="5080" algn="r">
              <a:lnSpc>
                <a:spcPts val="2590"/>
              </a:lnSpc>
            </a:pPr>
            <a:r>
              <a:rPr sz="2700" dirty="0">
                <a:solidFill>
                  <a:srgbClr val="FFFFFF"/>
                </a:solidFill>
                <a:latin typeface="Verdana"/>
                <a:cs typeface="Verdana"/>
              </a:rPr>
              <a:t>: [ </a:t>
            </a: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-72.576142, 42.176443 ], "pop" </a:t>
            </a:r>
            <a:r>
              <a:rPr sz="270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27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b="1" dirty="0">
                <a:solidFill>
                  <a:srgbClr val="FFFFFF"/>
                </a:solidFill>
                <a:latin typeface="Verdana"/>
                <a:cs typeface="Verdana"/>
              </a:rPr>
              <a:t>31495</a:t>
            </a:r>
            <a:r>
              <a:rPr sz="270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endParaRPr sz="2700">
              <a:latin typeface="Verdana"/>
              <a:cs typeface="Verdana"/>
            </a:endParaRPr>
          </a:p>
          <a:p>
            <a:pPr marL="286385">
              <a:lnSpc>
                <a:spcPts val="2915"/>
              </a:lnSpc>
            </a:pP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"state" </a:t>
            </a:r>
            <a:r>
              <a:rPr sz="2700" dirty="0">
                <a:solidFill>
                  <a:srgbClr val="FFFFFF"/>
                </a:solidFill>
                <a:latin typeface="Verdana"/>
                <a:cs typeface="Verdana"/>
              </a:rPr>
              <a:t>: </a:t>
            </a: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"</a:t>
            </a:r>
            <a:r>
              <a:rPr sz="2700" b="1" spc="-5" dirty="0">
                <a:solidFill>
                  <a:srgbClr val="FFFFFF"/>
                </a:solidFill>
                <a:latin typeface="Verdana"/>
                <a:cs typeface="Verdana"/>
              </a:rPr>
              <a:t>MA</a:t>
            </a: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"</a:t>
            </a:r>
            <a:r>
              <a:rPr sz="27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dirty="0">
                <a:solidFill>
                  <a:srgbClr val="FFFFFF"/>
                </a:solidFill>
                <a:latin typeface="Verdana"/>
                <a:cs typeface="Verdana"/>
              </a:rPr>
              <a:t>}</a:t>
            </a:r>
            <a:endParaRPr sz="2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67815"/>
            <a:ext cx="661225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Pipeline example</a:t>
            </a:r>
            <a:r>
              <a:rPr spc="25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419" y="1898035"/>
            <a:ext cx="8652510" cy="4018279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636270" marR="1461770" indent="-274320" algn="just">
              <a:lnSpc>
                <a:spcPts val="3460"/>
              </a:lnSpc>
              <a:spcBef>
                <a:spcPts val="530"/>
              </a:spcBef>
              <a:buClr>
                <a:srgbClr val="A4AB81"/>
              </a:buClr>
              <a:buSzPct val="95312"/>
              <a:buFont typeface="Wingdings 2"/>
              <a:buChar char=""/>
              <a:tabLst>
                <a:tab pos="636905" algn="l"/>
              </a:tabLst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Second $group </a:t>
            </a: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takes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these new  documents from first $group as 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input.</a:t>
            </a:r>
            <a:endParaRPr sz="3200">
              <a:latin typeface="Verdana"/>
              <a:cs typeface="Verdana"/>
            </a:endParaRPr>
          </a:p>
          <a:p>
            <a:pPr marL="636270" marR="668020" indent="-274320" algn="just">
              <a:lnSpc>
                <a:spcPts val="3460"/>
              </a:lnSpc>
              <a:spcBef>
                <a:spcPts val="755"/>
              </a:spcBef>
              <a:buClr>
                <a:srgbClr val="A4AB81"/>
              </a:buClr>
              <a:buSzPct val="95312"/>
              <a:buFont typeface="Wingdings 2"/>
              <a:buChar char=""/>
              <a:tabLst>
                <a:tab pos="636905" algn="l"/>
              </a:tabLst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It groups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state and calculates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its  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average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city</a:t>
            </a:r>
            <a:r>
              <a:rPr sz="32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population.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310"/>
              </a:spcBef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{ "_id" : "MA", </a:t>
            </a: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"avgCityPop"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: 14855.37</a:t>
            </a:r>
            <a:r>
              <a:rPr sz="3200" spc="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}</a:t>
            </a:r>
            <a:endParaRPr sz="3200">
              <a:latin typeface="Verdana"/>
              <a:cs typeface="Verdana"/>
            </a:endParaRPr>
          </a:p>
          <a:p>
            <a:pPr marL="646430" indent="-274955">
              <a:lnSpc>
                <a:spcPct val="100000"/>
              </a:lnSpc>
              <a:spcBef>
                <a:spcPts val="2960"/>
              </a:spcBef>
              <a:buClr>
                <a:srgbClr val="A4AB81"/>
              </a:buClr>
              <a:buSzPct val="95312"/>
              <a:buFont typeface="Wingdings 2"/>
              <a:buChar char=""/>
              <a:tabLst>
                <a:tab pos="647065" algn="l"/>
              </a:tabLst>
            </a:pP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Powerful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multi-group</a:t>
            </a:r>
            <a:r>
              <a:rPr sz="32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aggregation.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67815"/>
            <a:ext cx="286702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0259" y="1867610"/>
            <a:ext cx="8340090" cy="342772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865"/>
              </a:spcBef>
              <a:buClr>
                <a:srgbClr val="A4AB81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What are aggregation</a:t>
            </a:r>
            <a:r>
              <a:rPr sz="32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methods?</a:t>
            </a:r>
            <a:endParaRPr sz="320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spcBef>
                <a:spcPts val="770"/>
              </a:spcBef>
              <a:buClr>
                <a:srgbClr val="A4AB81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is it </a:t>
            </a: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like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32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SQL?</a:t>
            </a:r>
            <a:endParaRPr sz="320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spcBef>
                <a:spcPts val="770"/>
              </a:spcBef>
              <a:buClr>
                <a:srgbClr val="A4AB81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Three methods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32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endParaRPr sz="3200">
              <a:latin typeface="Verdana"/>
              <a:cs typeface="Verdana"/>
            </a:endParaRPr>
          </a:p>
          <a:p>
            <a:pPr marL="920115" lvl="1" indent="-514984">
              <a:lnSpc>
                <a:spcPct val="100000"/>
              </a:lnSpc>
              <a:spcBef>
                <a:spcPts val="720"/>
              </a:spcBef>
              <a:buClr>
                <a:srgbClr val="93B6D2"/>
              </a:buClr>
              <a:buSzPct val="85000"/>
              <a:buAutoNum type="arabicPeriod"/>
              <a:tabLst>
                <a:tab pos="920115" algn="l"/>
                <a:tab pos="920750" algn="l"/>
              </a:tabLst>
            </a:pP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Single purpose aggregation</a:t>
            </a:r>
            <a:r>
              <a:rPr sz="30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operations</a:t>
            </a:r>
            <a:endParaRPr sz="3000">
              <a:latin typeface="Verdana"/>
              <a:cs typeface="Verdana"/>
            </a:endParaRPr>
          </a:p>
          <a:p>
            <a:pPr marL="920115" lvl="1" indent="-514984">
              <a:lnSpc>
                <a:spcPct val="100000"/>
              </a:lnSpc>
              <a:spcBef>
                <a:spcPts val="720"/>
              </a:spcBef>
              <a:buClr>
                <a:srgbClr val="93B6D2"/>
              </a:buClr>
              <a:buSzPct val="85000"/>
              <a:buAutoNum type="arabicPeriod"/>
              <a:tabLst>
                <a:tab pos="920115" algn="l"/>
                <a:tab pos="920750" algn="l"/>
              </a:tabLst>
            </a:pP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Aggregation</a:t>
            </a:r>
            <a:r>
              <a:rPr sz="30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pipelining</a:t>
            </a:r>
            <a:endParaRPr sz="3000">
              <a:latin typeface="Verdana"/>
              <a:cs typeface="Verdana"/>
            </a:endParaRPr>
          </a:p>
          <a:p>
            <a:pPr marL="920115" lvl="1" indent="-514984">
              <a:lnSpc>
                <a:spcPct val="100000"/>
              </a:lnSpc>
              <a:spcBef>
                <a:spcPts val="720"/>
              </a:spcBef>
              <a:buClr>
                <a:srgbClr val="93B6D2"/>
              </a:buClr>
              <a:buSzPct val="85000"/>
              <a:buAutoNum type="arabicPeriod"/>
              <a:tabLst>
                <a:tab pos="920115" algn="l"/>
                <a:tab pos="920750" algn="l"/>
              </a:tabLst>
            </a:pP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Map </a:t>
            </a:r>
            <a:r>
              <a:rPr sz="3000" spc="-15" dirty="0">
                <a:solidFill>
                  <a:srgbClr val="FFFFFF"/>
                </a:solidFill>
                <a:latin typeface="Verdana"/>
                <a:cs typeface="Verdana"/>
              </a:rPr>
              <a:t>Reduce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 programming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160018"/>
            <a:ext cx="73748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Map </a:t>
            </a:r>
            <a:r>
              <a:rPr sz="4400" spc="-20" dirty="0"/>
              <a:t>Reduce</a:t>
            </a:r>
            <a:r>
              <a:rPr sz="4400" spc="-40" dirty="0"/>
              <a:t> </a:t>
            </a:r>
            <a:r>
              <a:rPr sz="4400" spc="-15" dirty="0"/>
              <a:t>Programming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867651"/>
            <a:ext cx="5046345" cy="225742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429895" indent="-417830">
              <a:lnSpc>
                <a:spcPct val="100000"/>
              </a:lnSpc>
              <a:spcBef>
                <a:spcPts val="865"/>
              </a:spcBef>
              <a:buClr>
                <a:srgbClr val="A4AB81"/>
              </a:buClr>
              <a:buSzPct val="95312"/>
              <a:buFont typeface="Wingdings 2"/>
              <a:buChar char=""/>
              <a:tabLst>
                <a:tab pos="429895" algn="l"/>
                <a:tab pos="430530" algn="l"/>
              </a:tabLst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Three possible</a:t>
            </a:r>
            <a:r>
              <a:rPr sz="3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stages:</a:t>
            </a:r>
            <a:endParaRPr sz="3200">
              <a:latin typeface="Verdana"/>
              <a:cs typeface="Verdana"/>
            </a:endParaRPr>
          </a:p>
          <a:p>
            <a:pPr marL="652780" lvl="1" indent="-247015">
              <a:lnSpc>
                <a:spcPct val="100000"/>
              </a:lnSpc>
              <a:spcBef>
                <a:spcPts val="725"/>
              </a:spcBef>
              <a:buClr>
                <a:srgbClr val="93B6D2"/>
              </a:buClr>
              <a:buSzPct val="85000"/>
              <a:buFont typeface="Wingdings 2"/>
              <a:buChar char=""/>
              <a:tabLst>
                <a:tab pos="652780" algn="l"/>
              </a:tabLst>
            </a:pP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Map</a:t>
            </a:r>
            <a:endParaRPr sz="3000">
              <a:latin typeface="Verdana"/>
              <a:cs typeface="Verdana"/>
            </a:endParaRPr>
          </a:p>
          <a:p>
            <a:pPr marL="652780" lvl="1" indent="-247015">
              <a:lnSpc>
                <a:spcPct val="100000"/>
              </a:lnSpc>
              <a:spcBef>
                <a:spcPts val="720"/>
              </a:spcBef>
              <a:buClr>
                <a:srgbClr val="93B6D2"/>
              </a:buClr>
              <a:buSzPct val="85000"/>
              <a:buFont typeface="Wingdings 2"/>
              <a:buChar char=""/>
              <a:tabLst>
                <a:tab pos="652780" algn="l"/>
              </a:tabLst>
            </a:pPr>
            <a:r>
              <a:rPr sz="3000" spc="-15" dirty="0">
                <a:solidFill>
                  <a:srgbClr val="FFFFFF"/>
                </a:solidFill>
                <a:latin typeface="Verdana"/>
                <a:cs typeface="Verdana"/>
              </a:rPr>
              <a:t>Reduce</a:t>
            </a:r>
            <a:endParaRPr sz="3000">
              <a:latin typeface="Verdana"/>
              <a:cs typeface="Verdana"/>
            </a:endParaRPr>
          </a:p>
          <a:p>
            <a:pPr marL="652780" lvl="1" indent="-247015">
              <a:lnSpc>
                <a:spcPct val="100000"/>
              </a:lnSpc>
              <a:spcBef>
                <a:spcPts val="720"/>
              </a:spcBef>
              <a:buClr>
                <a:srgbClr val="93B6D2"/>
              </a:buClr>
              <a:buSzPct val="85000"/>
              <a:buFont typeface="Wingdings 2"/>
              <a:buChar char=""/>
              <a:tabLst>
                <a:tab pos="652780" algn="l"/>
              </a:tabLst>
            </a:pP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Finalize</a:t>
            </a:r>
            <a:r>
              <a:rPr sz="30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(optional)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7603" y="5570443"/>
            <a:ext cx="678560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A4AB81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Each represented as a</a:t>
            </a: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function.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7400" y="4464195"/>
            <a:ext cx="1666875" cy="802005"/>
          </a:xfrm>
          <a:prstGeom prst="rect">
            <a:avLst/>
          </a:prstGeom>
          <a:solidFill>
            <a:srgbClr val="FFCC99"/>
          </a:solidFill>
          <a:ln w="16683">
            <a:solidFill>
              <a:srgbClr val="FFFFFF"/>
            </a:solidFill>
          </a:ln>
        </p:spPr>
        <p:txBody>
          <a:bodyPr vert="horz" wrap="square" lIns="0" tIns="177165" rIns="0" bIns="0" rtlCol="0">
            <a:spAutoFit/>
          </a:bodyPr>
          <a:lstStyle/>
          <a:p>
            <a:pPr marL="506730">
              <a:lnSpc>
                <a:spcPct val="100000"/>
              </a:lnSpc>
              <a:spcBef>
                <a:spcPts val="1395"/>
              </a:spcBef>
            </a:pPr>
            <a:r>
              <a:rPr sz="2350" b="1" spc="20" dirty="0">
                <a:solidFill>
                  <a:srgbClr val="1F467C"/>
                </a:solidFill>
                <a:latin typeface="Arial"/>
                <a:cs typeface="Arial"/>
              </a:rPr>
              <a:t>Map</a:t>
            </a:r>
            <a:endParaRPr sz="2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42017" y="4464196"/>
            <a:ext cx="1666875" cy="802005"/>
          </a:xfrm>
          <a:prstGeom prst="rect">
            <a:avLst/>
          </a:prstGeom>
          <a:solidFill>
            <a:srgbClr val="99FF99"/>
          </a:solidFill>
          <a:ln w="16683">
            <a:solidFill>
              <a:srgbClr val="FFFFFF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1585"/>
              </a:spcBef>
            </a:pPr>
            <a:r>
              <a:rPr sz="2350" b="1" spc="10" dirty="0">
                <a:solidFill>
                  <a:srgbClr val="1F467C"/>
                </a:solidFill>
                <a:latin typeface="Arial"/>
                <a:cs typeface="Arial"/>
              </a:rPr>
              <a:t>Finalize</a:t>
            </a:r>
            <a:endParaRPr sz="2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4544" y="4464196"/>
            <a:ext cx="1666875" cy="802005"/>
          </a:xfrm>
          <a:prstGeom prst="rect">
            <a:avLst/>
          </a:prstGeom>
          <a:solidFill>
            <a:srgbClr val="B7DDE8"/>
          </a:solidFill>
          <a:ln w="16683">
            <a:solidFill>
              <a:srgbClr val="FFFFFF"/>
            </a:solidFill>
          </a:ln>
        </p:spPr>
        <p:txBody>
          <a:bodyPr vert="horz" wrap="square" lIns="0" tIns="207010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1630"/>
              </a:spcBef>
            </a:pPr>
            <a:r>
              <a:rPr sz="2350" b="1" spc="10" dirty="0">
                <a:solidFill>
                  <a:srgbClr val="1F467C"/>
                </a:solidFill>
                <a:latin typeface="Arial"/>
                <a:cs typeface="Arial"/>
              </a:rPr>
              <a:t>Reduce</a:t>
            </a:r>
            <a:endParaRPr sz="23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30164" y="4651056"/>
            <a:ext cx="718820" cy="382270"/>
            <a:chOff x="2730164" y="4651056"/>
            <a:chExt cx="718820" cy="382270"/>
          </a:xfrm>
        </p:grpSpPr>
        <p:sp>
          <p:nvSpPr>
            <p:cNvPr id="9" name="object 9"/>
            <p:cNvSpPr/>
            <p:nvPr/>
          </p:nvSpPr>
          <p:spPr>
            <a:xfrm>
              <a:off x="2732159" y="4653055"/>
              <a:ext cx="714375" cy="377825"/>
            </a:xfrm>
            <a:custGeom>
              <a:avLst/>
              <a:gdLst/>
              <a:ahLst/>
              <a:cxnLst/>
              <a:rect l="l" t="t" r="r" b="b"/>
              <a:pathLst>
                <a:path w="714375" h="377825">
                  <a:moveTo>
                    <a:pt x="523817" y="377729"/>
                  </a:moveTo>
                  <a:lnTo>
                    <a:pt x="523817" y="253079"/>
                  </a:lnTo>
                  <a:lnTo>
                    <a:pt x="0" y="253079"/>
                  </a:lnTo>
                  <a:lnTo>
                    <a:pt x="0" y="124649"/>
                  </a:lnTo>
                  <a:lnTo>
                    <a:pt x="523817" y="124649"/>
                  </a:lnTo>
                  <a:lnTo>
                    <a:pt x="523817" y="0"/>
                  </a:lnTo>
                  <a:lnTo>
                    <a:pt x="714292" y="188868"/>
                  </a:lnTo>
                  <a:lnTo>
                    <a:pt x="523817" y="377729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32167" y="4653058"/>
              <a:ext cx="714375" cy="377825"/>
            </a:xfrm>
            <a:custGeom>
              <a:avLst/>
              <a:gdLst/>
              <a:ahLst/>
              <a:cxnLst/>
              <a:rect l="l" t="t" r="r" b="b"/>
              <a:pathLst>
                <a:path w="714375" h="377825">
                  <a:moveTo>
                    <a:pt x="714284" y="188860"/>
                  </a:moveTo>
                  <a:lnTo>
                    <a:pt x="523808" y="0"/>
                  </a:lnTo>
                  <a:lnTo>
                    <a:pt x="523808" y="124649"/>
                  </a:lnTo>
                  <a:lnTo>
                    <a:pt x="0" y="124649"/>
                  </a:lnTo>
                  <a:lnTo>
                    <a:pt x="0" y="253071"/>
                  </a:lnTo>
                  <a:lnTo>
                    <a:pt x="523808" y="253071"/>
                  </a:lnTo>
                  <a:lnTo>
                    <a:pt x="523808" y="377720"/>
                  </a:lnTo>
                  <a:lnTo>
                    <a:pt x="714284" y="188860"/>
                  </a:lnTo>
                  <a:close/>
                </a:path>
              </a:pathLst>
            </a:custGeom>
            <a:ln w="400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587313" y="4651057"/>
            <a:ext cx="718820" cy="382270"/>
            <a:chOff x="5587313" y="4651057"/>
            <a:chExt cx="718820" cy="382270"/>
          </a:xfrm>
        </p:grpSpPr>
        <p:sp>
          <p:nvSpPr>
            <p:cNvPr id="12" name="object 12"/>
            <p:cNvSpPr/>
            <p:nvPr/>
          </p:nvSpPr>
          <p:spPr>
            <a:xfrm>
              <a:off x="5589311" y="4653056"/>
              <a:ext cx="714375" cy="377825"/>
            </a:xfrm>
            <a:custGeom>
              <a:avLst/>
              <a:gdLst/>
              <a:ahLst/>
              <a:cxnLst/>
              <a:rect l="l" t="t" r="r" b="b"/>
              <a:pathLst>
                <a:path w="714375" h="377825">
                  <a:moveTo>
                    <a:pt x="523808" y="377729"/>
                  </a:moveTo>
                  <a:lnTo>
                    <a:pt x="523808" y="253079"/>
                  </a:lnTo>
                  <a:lnTo>
                    <a:pt x="0" y="253079"/>
                  </a:lnTo>
                  <a:lnTo>
                    <a:pt x="0" y="124649"/>
                  </a:lnTo>
                  <a:lnTo>
                    <a:pt x="523808" y="124649"/>
                  </a:lnTo>
                  <a:lnTo>
                    <a:pt x="523808" y="0"/>
                  </a:lnTo>
                  <a:lnTo>
                    <a:pt x="714284" y="188868"/>
                  </a:lnTo>
                  <a:lnTo>
                    <a:pt x="523808" y="377729"/>
                  </a:lnTo>
                  <a:close/>
                </a:path>
              </a:pathLst>
            </a:custGeom>
            <a:solidFill>
              <a:srgbClr val="B7D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89316" y="4653059"/>
              <a:ext cx="714375" cy="377825"/>
            </a:xfrm>
            <a:custGeom>
              <a:avLst/>
              <a:gdLst/>
              <a:ahLst/>
              <a:cxnLst/>
              <a:rect l="l" t="t" r="r" b="b"/>
              <a:pathLst>
                <a:path w="714375" h="377825">
                  <a:moveTo>
                    <a:pt x="714284" y="188860"/>
                  </a:moveTo>
                  <a:lnTo>
                    <a:pt x="523808" y="0"/>
                  </a:lnTo>
                  <a:lnTo>
                    <a:pt x="523808" y="124649"/>
                  </a:lnTo>
                  <a:lnTo>
                    <a:pt x="0" y="124649"/>
                  </a:lnTo>
                  <a:lnTo>
                    <a:pt x="0" y="253071"/>
                  </a:lnTo>
                  <a:lnTo>
                    <a:pt x="523808" y="253071"/>
                  </a:lnTo>
                  <a:lnTo>
                    <a:pt x="523808" y="377720"/>
                  </a:lnTo>
                  <a:lnTo>
                    <a:pt x="714284" y="188860"/>
                  </a:lnTo>
                  <a:close/>
                </a:path>
              </a:pathLst>
            </a:custGeom>
            <a:ln w="400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921" y="260604"/>
            <a:ext cx="7488173" cy="6387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160018"/>
            <a:ext cx="71837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Full Map </a:t>
            </a:r>
            <a:r>
              <a:rPr sz="4400" spc="-20" dirty="0"/>
              <a:t>Reduce</a:t>
            </a:r>
            <a:r>
              <a:rPr sz="4400" spc="-40" dirty="0"/>
              <a:t> </a:t>
            </a:r>
            <a:r>
              <a:rPr sz="4400" spc="-5" dirty="0"/>
              <a:t>Example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965451"/>
            <a:ext cx="62071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9895" indent="-417830">
              <a:lnSpc>
                <a:spcPct val="100000"/>
              </a:lnSpc>
              <a:spcBef>
                <a:spcPts val="95"/>
              </a:spcBef>
              <a:buClr>
                <a:srgbClr val="A4AB81"/>
              </a:buClr>
              <a:buSzPct val="95312"/>
              <a:buFont typeface="Wingdings 2"/>
              <a:buChar char=""/>
              <a:tabLst>
                <a:tab pos="429895" algn="l"/>
                <a:tab pos="430530" algn="l"/>
              </a:tabLst>
            </a:pP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Given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a collection of orders: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284" y="5576539"/>
            <a:ext cx="7948295" cy="836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87020" marR="5080" indent="-274320">
              <a:lnSpc>
                <a:spcPts val="3020"/>
              </a:lnSpc>
              <a:spcBef>
                <a:spcPts val="484"/>
              </a:spcBef>
              <a:buClr>
                <a:srgbClr val="A4AB81"/>
              </a:buClr>
              <a:buSzPct val="94642"/>
              <a:buFont typeface="Wingdings 2"/>
              <a:buChar char=""/>
              <a:tabLst>
                <a:tab pos="287020" algn="l"/>
              </a:tabLst>
            </a:pP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is the </a:t>
            </a:r>
            <a:r>
              <a:rPr sz="2800" spc="-65" dirty="0">
                <a:solidFill>
                  <a:srgbClr val="FFFFFF"/>
                </a:solidFill>
                <a:latin typeface="Verdana"/>
                <a:cs typeface="Verdana"/>
              </a:rPr>
              <a:t>Total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Average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Quantity for  each product</a:t>
            </a:r>
            <a:r>
              <a:rPr sz="28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ordered?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96083" y="2493264"/>
            <a:ext cx="3925823" cy="304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869721"/>
            <a:ext cx="26600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/>
              <a:t>Object</a:t>
            </a:r>
            <a:r>
              <a:rPr sz="4400" spc="-20" dirty="0"/>
              <a:t>i</a:t>
            </a:r>
            <a:r>
              <a:rPr sz="4400" spc="-40" dirty="0"/>
              <a:t>v</a:t>
            </a:r>
            <a:r>
              <a:rPr sz="4400" spc="-5" dirty="0"/>
              <a:t>e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4878798" y="4403244"/>
            <a:ext cx="896619" cy="560705"/>
            <a:chOff x="4878798" y="4403244"/>
            <a:chExt cx="896619" cy="560705"/>
          </a:xfrm>
        </p:grpSpPr>
        <p:sp>
          <p:nvSpPr>
            <p:cNvPr id="4" name="object 4"/>
            <p:cNvSpPr/>
            <p:nvPr/>
          </p:nvSpPr>
          <p:spPr>
            <a:xfrm>
              <a:off x="4880304" y="4404752"/>
              <a:ext cx="894080" cy="558165"/>
            </a:xfrm>
            <a:custGeom>
              <a:avLst/>
              <a:gdLst/>
              <a:ahLst/>
              <a:cxnLst/>
              <a:rect l="l" t="t" r="r" b="b"/>
              <a:pathLst>
                <a:path w="894079" h="558164">
                  <a:moveTo>
                    <a:pt x="613530" y="557578"/>
                  </a:moveTo>
                  <a:lnTo>
                    <a:pt x="613530" y="373577"/>
                  </a:lnTo>
                  <a:lnTo>
                    <a:pt x="0" y="373577"/>
                  </a:lnTo>
                  <a:lnTo>
                    <a:pt x="0" y="184001"/>
                  </a:lnTo>
                  <a:lnTo>
                    <a:pt x="613530" y="184001"/>
                  </a:lnTo>
                  <a:lnTo>
                    <a:pt x="613530" y="0"/>
                  </a:lnTo>
                  <a:lnTo>
                    <a:pt x="893494" y="278795"/>
                  </a:lnTo>
                  <a:lnTo>
                    <a:pt x="613530" y="557578"/>
                  </a:lnTo>
                  <a:close/>
                </a:path>
              </a:pathLst>
            </a:custGeom>
            <a:solidFill>
              <a:srgbClr val="B7D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80307" y="4404753"/>
              <a:ext cx="894080" cy="558165"/>
            </a:xfrm>
            <a:custGeom>
              <a:avLst/>
              <a:gdLst/>
              <a:ahLst/>
              <a:cxnLst/>
              <a:rect l="l" t="t" r="r" b="b"/>
              <a:pathLst>
                <a:path w="894079" h="558164">
                  <a:moveTo>
                    <a:pt x="893488" y="278789"/>
                  </a:moveTo>
                  <a:lnTo>
                    <a:pt x="613530" y="0"/>
                  </a:lnTo>
                  <a:lnTo>
                    <a:pt x="613530" y="184001"/>
                  </a:lnTo>
                  <a:lnTo>
                    <a:pt x="0" y="184001"/>
                  </a:lnTo>
                  <a:lnTo>
                    <a:pt x="0" y="373577"/>
                  </a:lnTo>
                  <a:lnTo>
                    <a:pt x="613530" y="373577"/>
                  </a:lnTo>
                  <a:lnTo>
                    <a:pt x="613530" y="557578"/>
                  </a:lnTo>
                  <a:lnTo>
                    <a:pt x="893488" y="27878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314451" y="3919473"/>
            <a:ext cx="1680210" cy="1529080"/>
            <a:chOff x="6314451" y="3919473"/>
            <a:chExt cx="1680210" cy="1529080"/>
          </a:xfrm>
        </p:grpSpPr>
        <p:sp>
          <p:nvSpPr>
            <p:cNvPr id="7" name="object 7"/>
            <p:cNvSpPr/>
            <p:nvPr/>
          </p:nvSpPr>
          <p:spPr>
            <a:xfrm>
              <a:off x="6315968" y="3920991"/>
              <a:ext cx="1542415" cy="1311275"/>
            </a:xfrm>
            <a:custGeom>
              <a:avLst/>
              <a:gdLst/>
              <a:ahLst/>
              <a:cxnLst/>
              <a:rect l="l" t="t" r="r" b="b"/>
              <a:pathLst>
                <a:path w="1542415" h="1311275">
                  <a:moveTo>
                    <a:pt x="1362853" y="1310826"/>
                  </a:moveTo>
                  <a:lnTo>
                    <a:pt x="179320" y="1310826"/>
                  </a:lnTo>
                  <a:lnTo>
                    <a:pt x="131649" y="1304424"/>
                  </a:lnTo>
                  <a:lnTo>
                    <a:pt x="88813" y="1286357"/>
                  </a:lnTo>
                  <a:lnTo>
                    <a:pt x="52521" y="1258332"/>
                  </a:lnTo>
                  <a:lnTo>
                    <a:pt x="24482" y="1222060"/>
                  </a:lnTo>
                  <a:lnTo>
                    <a:pt x="6405" y="1179247"/>
                  </a:lnTo>
                  <a:lnTo>
                    <a:pt x="0" y="1131602"/>
                  </a:lnTo>
                  <a:lnTo>
                    <a:pt x="0" y="179230"/>
                  </a:lnTo>
                  <a:lnTo>
                    <a:pt x="6405" y="131582"/>
                  </a:lnTo>
                  <a:lnTo>
                    <a:pt x="24482" y="88768"/>
                  </a:lnTo>
                  <a:lnTo>
                    <a:pt x="52521" y="52494"/>
                  </a:lnTo>
                  <a:lnTo>
                    <a:pt x="88813" y="24469"/>
                  </a:lnTo>
                  <a:lnTo>
                    <a:pt x="131649" y="6402"/>
                  </a:lnTo>
                  <a:lnTo>
                    <a:pt x="179320" y="0"/>
                  </a:lnTo>
                  <a:lnTo>
                    <a:pt x="1362853" y="0"/>
                  </a:lnTo>
                  <a:lnTo>
                    <a:pt x="1410524" y="6402"/>
                  </a:lnTo>
                  <a:lnTo>
                    <a:pt x="1453360" y="24469"/>
                  </a:lnTo>
                  <a:lnTo>
                    <a:pt x="1489652" y="52494"/>
                  </a:lnTo>
                  <a:lnTo>
                    <a:pt x="1517693" y="88768"/>
                  </a:lnTo>
                  <a:lnTo>
                    <a:pt x="1535771" y="131582"/>
                  </a:lnTo>
                  <a:lnTo>
                    <a:pt x="1542180" y="179230"/>
                  </a:lnTo>
                  <a:lnTo>
                    <a:pt x="1542180" y="1131602"/>
                  </a:lnTo>
                  <a:lnTo>
                    <a:pt x="1535771" y="1179247"/>
                  </a:lnTo>
                  <a:lnTo>
                    <a:pt x="1517693" y="1222060"/>
                  </a:lnTo>
                  <a:lnTo>
                    <a:pt x="1489652" y="1258332"/>
                  </a:lnTo>
                  <a:lnTo>
                    <a:pt x="1453360" y="1286357"/>
                  </a:lnTo>
                  <a:lnTo>
                    <a:pt x="1410524" y="1304424"/>
                  </a:lnTo>
                  <a:lnTo>
                    <a:pt x="1362853" y="1310826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15968" y="3920990"/>
              <a:ext cx="1542415" cy="1311275"/>
            </a:xfrm>
            <a:custGeom>
              <a:avLst/>
              <a:gdLst/>
              <a:ahLst/>
              <a:cxnLst/>
              <a:rect l="l" t="t" r="r" b="b"/>
              <a:pathLst>
                <a:path w="1542415" h="1311275">
                  <a:moveTo>
                    <a:pt x="1362853" y="1310826"/>
                  </a:moveTo>
                  <a:lnTo>
                    <a:pt x="1410523" y="1304424"/>
                  </a:lnTo>
                  <a:lnTo>
                    <a:pt x="1453360" y="1286357"/>
                  </a:lnTo>
                  <a:lnTo>
                    <a:pt x="1489652" y="1258333"/>
                  </a:lnTo>
                  <a:lnTo>
                    <a:pt x="1517693" y="1222060"/>
                  </a:lnTo>
                  <a:lnTo>
                    <a:pt x="1535771" y="1179247"/>
                  </a:lnTo>
                  <a:lnTo>
                    <a:pt x="1542180" y="1131602"/>
                  </a:lnTo>
                  <a:lnTo>
                    <a:pt x="1542180" y="179230"/>
                  </a:lnTo>
                  <a:lnTo>
                    <a:pt x="1535771" y="131582"/>
                  </a:lnTo>
                  <a:lnTo>
                    <a:pt x="1517693" y="88768"/>
                  </a:lnTo>
                  <a:lnTo>
                    <a:pt x="1489652" y="52494"/>
                  </a:lnTo>
                  <a:lnTo>
                    <a:pt x="1453360" y="24469"/>
                  </a:lnTo>
                  <a:lnTo>
                    <a:pt x="1410523" y="6402"/>
                  </a:lnTo>
                  <a:lnTo>
                    <a:pt x="1362853" y="0"/>
                  </a:lnTo>
                  <a:lnTo>
                    <a:pt x="179320" y="0"/>
                  </a:lnTo>
                  <a:lnTo>
                    <a:pt x="131649" y="6402"/>
                  </a:lnTo>
                  <a:lnTo>
                    <a:pt x="88813" y="24469"/>
                  </a:lnTo>
                  <a:lnTo>
                    <a:pt x="52521" y="52494"/>
                  </a:lnTo>
                  <a:lnTo>
                    <a:pt x="24482" y="88768"/>
                  </a:lnTo>
                  <a:lnTo>
                    <a:pt x="6405" y="131582"/>
                  </a:lnTo>
                  <a:lnTo>
                    <a:pt x="0" y="179230"/>
                  </a:lnTo>
                  <a:lnTo>
                    <a:pt x="0" y="1131602"/>
                  </a:lnTo>
                  <a:lnTo>
                    <a:pt x="6405" y="1179247"/>
                  </a:lnTo>
                  <a:lnTo>
                    <a:pt x="24482" y="1222060"/>
                  </a:lnTo>
                  <a:lnTo>
                    <a:pt x="52521" y="1258333"/>
                  </a:lnTo>
                  <a:lnTo>
                    <a:pt x="88813" y="1286357"/>
                  </a:lnTo>
                  <a:lnTo>
                    <a:pt x="131649" y="1304424"/>
                  </a:lnTo>
                  <a:lnTo>
                    <a:pt x="179320" y="1310826"/>
                  </a:lnTo>
                  <a:lnTo>
                    <a:pt x="1362853" y="131082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50461" y="4069314"/>
              <a:ext cx="1542415" cy="1377950"/>
            </a:xfrm>
            <a:custGeom>
              <a:avLst/>
              <a:gdLst/>
              <a:ahLst/>
              <a:cxnLst/>
              <a:rect l="l" t="t" r="r" b="b"/>
              <a:pathLst>
                <a:path w="1542415" h="1377950">
                  <a:moveTo>
                    <a:pt x="1362853" y="1377575"/>
                  </a:moveTo>
                  <a:lnTo>
                    <a:pt x="179320" y="1377575"/>
                  </a:lnTo>
                  <a:lnTo>
                    <a:pt x="131649" y="1371173"/>
                  </a:lnTo>
                  <a:lnTo>
                    <a:pt x="88813" y="1353106"/>
                  </a:lnTo>
                  <a:lnTo>
                    <a:pt x="52521" y="1325081"/>
                  </a:lnTo>
                  <a:lnTo>
                    <a:pt x="24482" y="1288809"/>
                  </a:lnTo>
                  <a:lnTo>
                    <a:pt x="6405" y="1245996"/>
                  </a:lnTo>
                  <a:lnTo>
                    <a:pt x="0" y="1198351"/>
                  </a:lnTo>
                  <a:lnTo>
                    <a:pt x="0" y="179223"/>
                  </a:lnTo>
                  <a:lnTo>
                    <a:pt x="6405" y="131579"/>
                  </a:lnTo>
                  <a:lnTo>
                    <a:pt x="24482" y="88766"/>
                  </a:lnTo>
                  <a:lnTo>
                    <a:pt x="52521" y="52493"/>
                  </a:lnTo>
                  <a:lnTo>
                    <a:pt x="88813" y="24469"/>
                  </a:lnTo>
                  <a:lnTo>
                    <a:pt x="131649" y="6402"/>
                  </a:lnTo>
                  <a:lnTo>
                    <a:pt x="179320" y="0"/>
                  </a:lnTo>
                  <a:lnTo>
                    <a:pt x="1362853" y="0"/>
                  </a:lnTo>
                  <a:lnTo>
                    <a:pt x="1410523" y="6402"/>
                  </a:lnTo>
                  <a:lnTo>
                    <a:pt x="1453359" y="24469"/>
                  </a:lnTo>
                  <a:lnTo>
                    <a:pt x="1489652" y="52493"/>
                  </a:lnTo>
                  <a:lnTo>
                    <a:pt x="1517691" y="88766"/>
                  </a:lnTo>
                  <a:lnTo>
                    <a:pt x="1535768" y="131579"/>
                  </a:lnTo>
                  <a:lnTo>
                    <a:pt x="1542173" y="179223"/>
                  </a:lnTo>
                  <a:lnTo>
                    <a:pt x="1542173" y="1198351"/>
                  </a:lnTo>
                  <a:lnTo>
                    <a:pt x="1535768" y="1245996"/>
                  </a:lnTo>
                  <a:lnTo>
                    <a:pt x="1517691" y="1288809"/>
                  </a:lnTo>
                  <a:lnTo>
                    <a:pt x="1489652" y="1325081"/>
                  </a:lnTo>
                  <a:lnTo>
                    <a:pt x="1453359" y="1353106"/>
                  </a:lnTo>
                  <a:lnTo>
                    <a:pt x="1410523" y="1371173"/>
                  </a:lnTo>
                  <a:lnTo>
                    <a:pt x="1362853" y="1377575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50462" y="4069314"/>
              <a:ext cx="1542415" cy="1377950"/>
            </a:xfrm>
            <a:custGeom>
              <a:avLst/>
              <a:gdLst/>
              <a:ahLst/>
              <a:cxnLst/>
              <a:rect l="l" t="t" r="r" b="b"/>
              <a:pathLst>
                <a:path w="1542415" h="1377950">
                  <a:moveTo>
                    <a:pt x="1362853" y="1377575"/>
                  </a:moveTo>
                  <a:lnTo>
                    <a:pt x="1410523" y="1371173"/>
                  </a:lnTo>
                  <a:lnTo>
                    <a:pt x="1453359" y="1353105"/>
                  </a:lnTo>
                  <a:lnTo>
                    <a:pt x="1489651" y="1325081"/>
                  </a:lnTo>
                  <a:lnTo>
                    <a:pt x="1517691" y="1288809"/>
                  </a:lnTo>
                  <a:lnTo>
                    <a:pt x="1535768" y="1245996"/>
                  </a:lnTo>
                  <a:lnTo>
                    <a:pt x="1542173" y="1198351"/>
                  </a:lnTo>
                  <a:lnTo>
                    <a:pt x="1542173" y="179223"/>
                  </a:lnTo>
                  <a:lnTo>
                    <a:pt x="1535768" y="131579"/>
                  </a:lnTo>
                  <a:lnTo>
                    <a:pt x="1517691" y="88766"/>
                  </a:lnTo>
                  <a:lnTo>
                    <a:pt x="1489651" y="52493"/>
                  </a:lnTo>
                  <a:lnTo>
                    <a:pt x="1453359" y="24469"/>
                  </a:lnTo>
                  <a:lnTo>
                    <a:pt x="1410523" y="6402"/>
                  </a:lnTo>
                  <a:lnTo>
                    <a:pt x="1362853" y="0"/>
                  </a:lnTo>
                  <a:lnTo>
                    <a:pt x="179320" y="0"/>
                  </a:lnTo>
                  <a:lnTo>
                    <a:pt x="131649" y="6402"/>
                  </a:lnTo>
                  <a:lnTo>
                    <a:pt x="88813" y="24469"/>
                  </a:lnTo>
                  <a:lnTo>
                    <a:pt x="52521" y="52493"/>
                  </a:lnTo>
                  <a:lnTo>
                    <a:pt x="24482" y="88766"/>
                  </a:lnTo>
                  <a:lnTo>
                    <a:pt x="6405" y="131579"/>
                  </a:lnTo>
                  <a:lnTo>
                    <a:pt x="0" y="179223"/>
                  </a:lnTo>
                  <a:lnTo>
                    <a:pt x="0" y="1198351"/>
                  </a:lnTo>
                  <a:lnTo>
                    <a:pt x="6405" y="1245996"/>
                  </a:lnTo>
                  <a:lnTo>
                    <a:pt x="24482" y="1288809"/>
                  </a:lnTo>
                  <a:lnTo>
                    <a:pt x="52521" y="1325081"/>
                  </a:lnTo>
                  <a:lnTo>
                    <a:pt x="88813" y="1353105"/>
                  </a:lnTo>
                  <a:lnTo>
                    <a:pt x="131649" y="1371173"/>
                  </a:lnTo>
                  <a:lnTo>
                    <a:pt x="179320" y="1377575"/>
                  </a:lnTo>
                  <a:lnTo>
                    <a:pt x="1362853" y="13775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563282" y="4033611"/>
            <a:ext cx="1025525" cy="1391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1800" b="1" spc="-5" dirty="0">
                <a:solidFill>
                  <a:srgbClr val="1F467C"/>
                </a:solidFill>
                <a:latin typeface="Arial"/>
                <a:cs typeface="Arial"/>
              </a:rPr>
              <a:t>{ _id:</a:t>
            </a:r>
            <a:r>
              <a:rPr sz="1800" b="1" spc="-95" dirty="0">
                <a:solidFill>
                  <a:srgbClr val="1F467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F467C"/>
                </a:solidFill>
                <a:latin typeface="Arial"/>
                <a:cs typeface="Arial"/>
              </a:rPr>
              <a:t>876  value: </a:t>
            </a:r>
            <a:r>
              <a:rPr sz="1800" b="1" spc="-5" dirty="0">
                <a:solidFill>
                  <a:srgbClr val="1F467C"/>
                </a:solidFill>
                <a:latin typeface="Arial"/>
                <a:cs typeface="Arial"/>
              </a:rPr>
              <a:t>{  </a:t>
            </a:r>
            <a:r>
              <a:rPr sz="1800" b="1" spc="-10" dirty="0">
                <a:solidFill>
                  <a:srgbClr val="1F467C"/>
                </a:solidFill>
                <a:latin typeface="Arial"/>
                <a:cs typeface="Arial"/>
              </a:rPr>
              <a:t>count:</a:t>
            </a:r>
            <a:r>
              <a:rPr sz="1800" b="1" spc="-50" dirty="0">
                <a:solidFill>
                  <a:srgbClr val="1F467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F467C"/>
                </a:solidFill>
                <a:latin typeface="Arial"/>
                <a:cs typeface="Arial"/>
              </a:rPr>
              <a:t>3,</a:t>
            </a:r>
            <a:endParaRPr sz="1800">
              <a:latin typeface="Arial"/>
              <a:cs typeface="Arial"/>
            </a:endParaRPr>
          </a:p>
          <a:p>
            <a:pPr marL="12700" marR="42545">
              <a:lnSpc>
                <a:spcPts val="2150"/>
              </a:lnSpc>
              <a:spcBef>
                <a:spcPts val="55"/>
              </a:spcBef>
            </a:pPr>
            <a:r>
              <a:rPr sz="1800" b="1" spc="-5" dirty="0">
                <a:solidFill>
                  <a:srgbClr val="1F467C"/>
                </a:solidFill>
                <a:latin typeface="Arial"/>
                <a:cs typeface="Arial"/>
              </a:rPr>
              <a:t>qty: 18,  </a:t>
            </a:r>
            <a:r>
              <a:rPr sz="1800" b="1" spc="-10" dirty="0">
                <a:solidFill>
                  <a:srgbClr val="1F467C"/>
                </a:solidFill>
                <a:latin typeface="Arial"/>
                <a:cs typeface="Arial"/>
              </a:rPr>
              <a:t>avg: </a:t>
            </a:r>
            <a:r>
              <a:rPr sz="1800" b="1" spc="-5" dirty="0">
                <a:solidFill>
                  <a:srgbClr val="1F467C"/>
                </a:solidFill>
                <a:latin typeface="Arial"/>
                <a:cs typeface="Arial"/>
              </a:rPr>
              <a:t>6 }</a:t>
            </a:r>
            <a:r>
              <a:rPr sz="1800" b="1" spc="-80" dirty="0">
                <a:solidFill>
                  <a:srgbClr val="1F467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F467C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2675" y="1803549"/>
            <a:ext cx="820928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A4AB81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FFFFFF"/>
                </a:solidFill>
                <a:latin typeface="Verdana"/>
                <a:cs typeface="Verdana"/>
              </a:rPr>
              <a:t>Calculate Number of Orders, 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Total </a:t>
            </a:r>
            <a:r>
              <a:rPr sz="2600" spc="-5" dirty="0">
                <a:solidFill>
                  <a:srgbClr val="FFFFFF"/>
                </a:solidFill>
                <a:latin typeface="Verdana"/>
                <a:cs typeface="Verdana"/>
              </a:rPr>
              <a:t>Quantity and 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Average </a:t>
            </a:r>
            <a:r>
              <a:rPr sz="2600" spc="-5" dirty="0">
                <a:solidFill>
                  <a:srgbClr val="FFFFFF"/>
                </a:solidFill>
                <a:latin typeface="Verdana"/>
                <a:cs typeface="Verdana"/>
              </a:rPr>
              <a:t>Quantity for each Product</a:t>
            </a:r>
            <a:r>
              <a:rPr sz="26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Verdana"/>
                <a:cs typeface="Verdana"/>
              </a:rPr>
              <a:t>ordered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57829" y="3087646"/>
            <a:ext cx="3883660" cy="3003550"/>
            <a:chOff x="557829" y="3087646"/>
            <a:chExt cx="3883660" cy="3003550"/>
          </a:xfrm>
        </p:grpSpPr>
        <p:sp>
          <p:nvSpPr>
            <p:cNvPr id="14" name="object 14"/>
            <p:cNvSpPr/>
            <p:nvPr/>
          </p:nvSpPr>
          <p:spPr>
            <a:xfrm>
              <a:off x="559783" y="3089600"/>
              <a:ext cx="3140710" cy="2353310"/>
            </a:xfrm>
            <a:custGeom>
              <a:avLst/>
              <a:gdLst/>
              <a:ahLst/>
              <a:cxnLst/>
              <a:rect l="l" t="t" r="r" b="b"/>
              <a:pathLst>
                <a:path w="3140710" h="2353310">
                  <a:moveTo>
                    <a:pt x="2909600" y="2353263"/>
                  </a:moveTo>
                  <a:lnTo>
                    <a:pt x="230917" y="2353263"/>
                  </a:lnTo>
                  <a:lnTo>
                    <a:pt x="184379" y="2348576"/>
                  </a:lnTo>
                  <a:lnTo>
                    <a:pt x="141034" y="2335132"/>
                  </a:lnTo>
                  <a:lnTo>
                    <a:pt x="101809" y="2313861"/>
                  </a:lnTo>
                  <a:lnTo>
                    <a:pt x="67634" y="2285690"/>
                  </a:lnTo>
                  <a:lnTo>
                    <a:pt x="39437" y="2251545"/>
                  </a:lnTo>
                  <a:lnTo>
                    <a:pt x="18146" y="2212356"/>
                  </a:lnTo>
                  <a:lnTo>
                    <a:pt x="4691" y="2169050"/>
                  </a:lnTo>
                  <a:lnTo>
                    <a:pt x="0" y="2122554"/>
                  </a:lnTo>
                  <a:lnTo>
                    <a:pt x="0" y="230716"/>
                  </a:lnTo>
                  <a:lnTo>
                    <a:pt x="4691" y="184218"/>
                  </a:lnTo>
                  <a:lnTo>
                    <a:pt x="18146" y="140909"/>
                  </a:lnTo>
                  <a:lnTo>
                    <a:pt x="39437" y="101719"/>
                  </a:lnTo>
                  <a:lnTo>
                    <a:pt x="67634" y="67574"/>
                  </a:lnTo>
                  <a:lnTo>
                    <a:pt x="101809" y="39401"/>
                  </a:lnTo>
                  <a:lnTo>
                    <a:pt x="141034" y="18130"/>
                  </a:lnTo>
                  <a:lnTo>
                    <a:pt x="184379" y="4687"/>
                  </a:lnTo>
                  <a:lnTo>
                    <a:pt x="230917" y="0"/>
                  </a:lnTo>
                  <a:lnTo>
                    <a:pt x="2909600" y="0"/>
                  </a:lnTo>
                  <a:lnTo>
                    <a:pt x="2956138" y="4687"/>
                  </a:lnTo>
                  <a:lnTo>
                    <a:pt x="2999483" y="18130"/>
                  </a:lnTo>
                  <a:lnTo>
                    <a:pt x="3038708" y="39401"/>
                  </a:lnTo>
                  <a:lnTo>
                    <a:pt x="3072883" y="67574"/>
                  </a:lnTo>
                  <a:lnTo>
                    <a:pt x="3101080" y="101719"/>
                  </a:lnTo>
                  <a:lnTo>
                    <a:pt x="3122371" y="140909"/>
                  </a:lnTo>
                  <a:lnTo>
                    <a:pt x="3135826" y="184218"/>
                  </a:lnTo>
                  <a:lnTo>
                    <a:pt x="3140517" y="230716"/>
                  </a:lnTo>
                  <a:lnTo>
                    <a:pt x="3140517" y="2122554"/>
                  </a:lnTo>
                  <a:lnTo>
                    <a:pt x="3135826" y="2169050"/>
                  </a:lnTo>
                  <a:lnTo>
                    <a:pt x="3122371" y="2212356"/>
                  </a:lnTo>
                  <a:lnTo>
                    <a:pt x="3101080" y="2251545"/>
                  </a:lnTo>
                  <a:lnTo>
                    <a:pt x="3072883" y="2285690"/>
                  </a:lnTo>
                  <a:lnTo>
                    <a:pt x="3038708" y="2313861"/>
                  </a:lnTo>
                  <a:lnTo>
                    <a:pt x="2999483" y="2335132"/>
                  </a:lnTo>
                  <a:lnTo>
                    <a:pt x="2956138" y="2348576"/>
                  </a:lnTo>
                  <a:lnTo>
                    <a:pt x="2909600" y="2353263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9783" y="3089600"/>
              <a:ext cx="3140710" cy="2353310"/>
            </a:xfrm>
            <a:custGeom>
              <a:avLst/>
              <a:gdLst/>
              <a:ahLst/>
              <a:cxnLst/>
              <a:rect l="l" t="t" r="r" b="b"/>
              <a:pathLst>
                <a:path w="3140710" h="2353310">
                  <a:moveTo>
                    <a:pt x="2909600" y="2353263"/>
                  </a:moveTo>
                  <a:lnTo>
                    <a:pt x="2956138" y="2348576"/>
                  </a:lnTo>
                  <a:lnTo>
                    <a:pt x="2999483" y="2335132"/>
                  </a:lnTo>
                  <a:lnTo>
                    <a:pt x="3038708" y="2313861"/>
                  </a:lnTo>
                  <a:lnTo>
                    <a:pt x="3072883" y="2285690"/>
                  </a:lnTo>
                  <a:lnTo>
                    <a:pt x="3101080" y="2251545"/>
                  </a:lnTo>
                  <a:lnTo>
                    <a:pt x="3122371" y="2212356"/>
                  </a:lnTo>
                  <a:lnTo>
                    <a:pt x="3135826" y="2169050"/>
                  </a:lnTo>
                  <a:lnTo>
                    <a:pt x="3140517" y="2122554"/>
                  </a:lnTo>
                  <a:lnTo>
                    <a:pt x="3140517" y="230716"/>
                  </a:lnTo>
                  <a:lnTo>
                    <a:pt x="3135826" y="184218"/>
                  </a:lnTo>
                  <a:lnTo>
                    <a:pt x="3122371" y="140909"/>
                  </a:lnTo>
                  <a:lnTo>
                    <a:pt x="3101080" y="101719"/>
                  </a:lnTo>
                  <a:lnTo>
                    <a:pt x="3072883" y="67574"/>
                  </a:lnTo>
                  <a:lnTo>
                    <a:pt x="3038708" y="39401"/>
                  </a:lnTo>
                  <a:lnTo>
                    <a:pt x="2999483" y="18130"/>
                  </a:lnTo>
                  <a:lnTo>
                    <a:pt x="2956138" y="4687"/>
                  </a:lnTo>
                  <a:lnTo>
                    <a:pt x="2909600" y="0"/>
                  </a:lnTo>
                  <a:lnTo>
                    <a:pt x="230917" y="0"/>
                  </a:lnTo>
                  <a:lnTo>
                    <a:pt x="184379" y="4687"/>
                  </a:lnTo>
                  <a:lnTo>
                    <a:pt x="141034" y="18130"/>
                  </a:lnTo>
                  <a:lnTo>
                    <a:pt x="101809" y="39401"/>
                  </a:lnTo>
                  <a:lnTo>
                    <a:pt x="67634" y="67574"/>
                  </a:lnTo>
                  <a:lnTo>
                    <a:pt x="39437" y="101719"/>
                  </a:lnTo>
                  <a:lnTo>
                    <a:pt x="18146" y="140909"/>
                  </a:lnTo>
                  <a:lnTo>
                    <a:pt x="4691" y="184218"/>
                  </a:lnTo>
                  <a:lnTo>
                    <a:pt x="0" y="230716"/>
                  </a:lnTo>
                  <a:lnTo>
                    <a:pt x="0" y="2122554"/>
                  </a:lnTo>
                  <a:lnTo>
                    <a:pt x="4691" y="2169050"/>
                  </a:lnTo>
                  <a:lnTo>
                    <a:pt x="18146" y="2212356"/>
                  </a:lnTo>
                  <a:lnTo>
                    <a:pt x="39437" y="2251545"/>
                  </a:lnTo>
                  <a:lnTo>
                    <a:pt x="67634" y="2285690"/>
                  </a:lnTo>
                  <a:lnTo>
                    <a:pt x="101809" y="2313861"/>
                  </a:lnTo>
                  <a:lnTo>
                    <a:pt x="141034" y="2335132"/>
                  </a:lnTo>
                  <a:lnTo>
                    <a:pt x="184379" y="2348576"/>
                  </a:lnTo>
                  <a:lnTo>
                    <a:pt x="230917" y="2353263"/>
                  </a:lnTo>
                  <a:lnTo>
                    <a:pt x="2909600" y="2353263"/>
                  </a:lnTo>
                  <a:close/>
                </a:path>
              </a:pathLst>
            </a:custGeom>
            <a:ln w="3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4519" y="3228027"/>
              <a:ext cx="3140710" cy="2353310"/>
            </a:xfrm>
            <a:custGeom>
              <a:avLst/>
              <a:gdLst/>
              <a:ahLst/>
              <a:cxnLst/>
              <a:rect l="l" t="t" r="r" b="b"/>
              <a:pathLst>
                <a:path w="3140710" h="2353310">
                  <a:moveTo>
                    <a:pt x="2909600" y="2353263"/>
                  </a:moveTo>
                  <a:lnTo>
                    <a:pt x="230917" y="2353263"/>
                  </a:lnTo>
                  <a:lnTo>
                    <a:pt x="184379" y="2348575"/>
                  </a:lnTo>
                  <a:lnTo>
                    <a:pt x="141034" y="2335132"/>
                  </a:lnTo>
                  <a:lnTo>
                    <a:pt x="101809" y="2313861"/>
                  </a:lnTo>
                  <a:lnTo>
                    <a:pt x="67634" y="2285690"/>
                  </a:lnTo>
                  <a:lnTo>
                    <a:pt x="39437" y="2251545"/>
                  </a:lnTo>
                  <a:lnTo>
                    <a:pt x="18146" y="2212356"/>
                  </a:lnTo>
                  <a:lnTo>
                    <a:pt x="4691" y="2169050"/>
                  </a:lnTo>
                  <a:lnTo>
                    <a:pt x="0" y="2122554"/>
                  </a:lnTo>
                  <a:lnTo>
                    <a:pt x="0" y="230716"/>
                  </a:lnTo>
                  <a:lnTo>
                    <a:pt x="4691" y="184218"/>
                  </a:lnTo>
                  <a:lnTo>
                    <a:pt x="18146" y="140909"/>
                  </a:lnTo>
                  <a:lnTo>
                    <a:pt x="39437" y="101719"/>
                  </a:lnTo>
                  <a:lnTo>
                    <a:pt x="67634" y="67574"/>
                  </a:lnTo>
                  <a:lnTo>
                    <a:pt x="101809" y="39401"/>
                  </a:lnTo>
                  <a:lnTo>
                    <a:pt x="141034" y="18130"/>
                  </a:lnTo>
                  <a:lnTo>
                    <a:pt x="184379" y="4687"/>
                  </a:lnTo>
                  <a:lnTo>
                    <a:pt x="230917" y="0"/>
                  </a:lnTo>
                  <a:lnTo>
                    <a:pt x="2909600" y="0"/>
                  </a:lnTo>
                  <a:lnTo>
                    <a:pt x="2956138" y="4687"/>
                  </a:lnTo>
                  <a:lnTo>
                    <a:pt x="2999483" y="18130"/>
                  </a:lnTo>
                  <a:lnTo>
                    <a:pt x="3038708" y="39401"/>
                  </a:lnTo>
                  <a:lnTo>
                    <a:pt x="3072883" y="67574"/>
                  </a:lnTo>
                  <a:lnTo>
                    <a:pt x="3101080" y="101719"/>
                  </a:lnTo>
                  <a:lnTo>
                    <a:pt x="3122371" y="140909"/>
                  </a:lnTo>
                  <a:lnTo>
                    <a:pt x="3135826" y="184218"/>
                  </a:lnTo>
                  <a:lnTo>
                    <a:pt x="3140517" y="230716"/>
                  </a:lnTo>
                  <a:lnTo>
                    <a:pt x="3140517" y="2122554"/>
                  </a:lnTo>
                  <a:lnTo>
                    <a:pt x="3135826" y="2169050"/>
                  </a:lnTo>
                  <a:lnTo>
                    <a:pt x="3122371" y="2212356"/>
                  </a:lnTo>
                  <a:lnTo>
                    <a:pt x="3101080" y="2251545"/>
                  </a:lnTo>
                  <a:lnTo>
                    <a:pt x="3072883" y="2285690"/>
                  </a:lnTo>
                  <a:lnTo>
                    <a:pt x="3038708" y="2313861"/>
                  </a:lnTo>
                  <a:lnTo>
                    <a:pt x="2999483" y="2335132"/>
                  </a:lnTo>
                  <a:lnTo>
                    <a:pt x="2956138" y="2348575"/>
                  </a:lnTo>
                  <a:lnTo>
                    <a:pt x="2909600" y="2353263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4519" y="3228027"/>
              <a:ext cx="3140710" cy="2353310"/>
            </a:xfrm>
            <a:custGeom>
              <a:avLst/>
              <a:gdLst/>
              <a:ahLst/>
              <a:cxnLst/>
              <a:rect l="l" t="t" r="r" b="b"/>
              <a:pathLst>
                <a:path w="3140710" h="2353310">
                  <a:moveTo>
                    <a:pt x="2909600" y="2353263"/>
                  </a:moveTo>
                  <a:lnTo>
                    <a:pt x="2956138" y="2348576"/>
                  </a:lnTo>
                  <a:lnTo>
                    <a:pt x="2999483" y="2335132"/>
                  </a:lnTo>
                  <a:lnTo>
                    <a:pt x="3038708" y="2313861"/>
                  </a:lnTo>
                  <a:lnTo>
                    <a:pt x="3072883" y="2285690"/>
                  </a:lnTo>
                  <a:lnTo>
                    <a:pt x="3101080" y="2251545"/>
                  </a:lnTo>
                  <a:lnTo>
                    <a:pt x="3122371" y="2212356"/>
                  </a:lnTo>
                  <a:lnTo>
                    <a:pt x="3135826" y="2169050"/>
                  </a:lnTo>
                  <a:lnTo>
                    <a:pt x="3140517" y="2122554"/>
                  </a:lnTo>
                  <a:lnTo>
                    <a:pt x="3140517" y="230716"/>
                  </a:lnTo>
                  <a:lnTo>
                    <a:pt x="3135826" y="184218"/>
                  </a:lnTo>
                  <a:lnTo>
                    <a:pt x="3122371" y="140909"/>
                  </a:lnTo>
                  <a:lnTo>
                    <a:pt x="3101080" y="101719"/>
                  </a:lnTo>
                  <a:lnTo>
                    <a:pt x="3072883" y="67574"/>
                  </a:lnTo>
                  <a:lnTo>
                    <a:pt x="3038708" y="39401"/>
                  </a:lnTo>
                  <a:lnTo>
                    <a:pt x="2999483" y="18130"/>
                  </a:lnTo>
                  <a:lnTo>
                    <a:pt x="2956138" y="4687"/>
                  </a:lnTo>
                  <a:lnTo>
                    <a:pt x="2909600" y="0"/>
                  </a:lnTo>
                  <a:lnTo>
                    <a:pt x="230917" y="0"/>
                  </a:lnTo>
                  <a:lnTo>
                    <a:pt x="184379" y="4687"/>
                  </a:lnTo>
                  <a:lnTo>
                    <a:pt x="141034" y="18130"/>
                  </a:lnTo>
                  <a:lnTo>
                    <a:pt x="101809" y="39401"/>
                  </a:lnTo>
                  <a:lnTo>
                    <a:pt x="67634" y="67574"/>
                  </a:lnTo>
                  <a:lnTo>
                    <a:pt x="39437" y="101719"/>
                  </a:lnTo>
                  <a:lnTo>
                    <a:pt x="18146" y="140909"/>
                  </a:lnTo>
                  <a:lnTo>
                    <a:pt x="4691" y="184218"/>
                  </a:lnTo>
                  <a:lnTo>
                    <a:pt x="0" y="230716"/>
                  </a:lnTo>
                  <a:lnTo>
                    <a:pt x="0" y="2122554"/>
                  </a:lnTo>
                  <a:lnTo>
                    <a:pt x="4691" y="2169050"/>
                  </a:lnTo>
                  <a:lnTo>
                    <a:pt x="18146" y="2212356"/>
                  </a:lnTo>
                  <a:lnTo>
                    <a:pt x="39437" y="2251545"/>
                  </a:lnTo>
                  <a:lnTo>
                    <a:pt x="67634" y="2285690"/>
                  </a:lnTo>
                  <a:lnTo>
                    <a:pt x="101809" y="2313861"/>
                  </a:lnTo>
                  <a:lnTo>
                    <a:pt x="141034" y="2335132"/>
                  </a:lnTo>
                  <a:lnTo>
                    <a:pt x="184379" y="2348576"/>
                  </a:lnTo>
                  <a:lnTo>
                    <a:pt x="230917" y="2353263"/>
                  </a:lnTo>
                  <a:lnTo>
                    <a:pt x="2909600" y="2353263"/>
                  </a:lnTo>
                  <a:close/>
                </a:path>
              </a:pathLst>
            </a:custGeom>
            <a:ln w="3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29256" y="3343382"/>
              <a:ext cx="3140710" cy="2353310"/>
            </a:xfrm>
            <a:custGeom>
              <a:avLst/>
              <a:gdLst/>
              <a:ahLst/>
              <a:cxnLst/>
              <a:rect l="l" t="t" r="r" b="b"/>
              <a:pathLst>
                <a:path w="3140710" h="2353310">
                  <a:moveTo>
                    <a:pt x="2909600" y="2353263"/>
                  </a:moveTo>
                  <a:lnTo>
                    <a:pt x="230917" y="2353263"/>
                  </a:lnTo>
                  <a:lnTo>
                    <a:pt x="184379" y="2348575"/>
                  </a:lnTo>
                  <a:lnTo>
                    <a:pt x="141034" y="2335132"/>
                  </a:lnTo>
                  <a:lnTo>
                    <a:pt x="101809" y="2313861"/>
                  </a:lnTo>
                  <a:lnTo>
                    <a:pt x="67634" y="2285690"/>
                  </a:lnTo>
                  <a:lnTo>
                    <a:pt x="39437" y="2251545"/>
                  </a:lnTo>
                  <a:lnTo>
                    <a:pt x="18146" y="2212356"/>
                  </a:lnTo>
                  <a:lnTo>
                    <a:pt x="4691" y="2169050"/>
                  </a:lnTo>
                  <a:lnTo>
                    <a:pt x="0" y="2122554"/>
                  </a:lnTo>
                  <a:lnTo>
                    <a:pt x="0" y="230716"/>
                  </a:lnTo>
                  <a:lnTo>
                    <a:pt x="4691" y="184218"/>
                  </a:lnTo>
                  <a:lnTo>
                    <a:pt x="18146" y="140909"/>
                  </a:lnTo>
                  <a:lnTo>
                    <a:pt x="39437" y="101719"/>
                  </a:lnTo>
                  <a:lnTo>
                    <a:pt x="67634" y="67574"/>
                  </a:lnTo>
                  <a:lnTo>
                    <a:pt x="101809" y="39401"/>
                  </a:lnTo>
                  <a:lnTo>
                    <a:pt x="141034" y="18130"/>
                  </a:lnTo>
                  <a:lnTo>
                    <a:pt x="184379" y="4687"/>
                  </a:lnTo>
                  <a:lnTo>
                    <a:pt x="230917" y="0"/>
                  </a:lnTo>
                  <a:lnTo>
                    <a:pt x="2909600" y="0"/>
                  </a:lnTo>
                  <a:lnTo>
                    <a:pt x="2956138" y="4687"/>
                  </a:lnTo>
                  <a:lnTo>
                    <a:pt x="2999483" y="18130"/>
                  </a:lnTo>
                  <a:lnTo>
                    <a:pt x="3038708" y="39401"/>
                  </a:lnTo>
                  <a:lnTo>
                    <a:pt x="3072883" y="67574"/>
                  </a:lnTo>
                  <a:lnTo>
                    <a:pt x="3101080" y="101719"/>
                  </a:lnTo>
                  <a:lnTo>
                    <a:pt x="3122371" y="140909"/>
                  </a:lnTo>
                  <a:lnTo>
                    <a:pt x="3135826" y="184218"/>
                  </a:lnTo>
                  <a:lnTo>
                    <a:pt x="3140517" y="230716"/>
                  </a:lnTo>
                  <a:lnTo>
                    <a:pt x="3140517" y="2122554"/>
                  </a:lnTo>
                  <a:lnTo>
                    <a:pt x="3135826" y="2169050"/>
                  </a:lnTo>
                  <a:lnTo>
                    <a:pt x="3122371" y="2212356"/>
                  </a:lnTo>
                  <a:lnTo>
                    <a:pt x="3101080" y="2251545"/>
                  </a:lnTo>
                  <a:lnTo>
                    <a:pt x="3072883" y="2285690"/>
                  </a:lnTo>
                  <a:lnTo>
                    <a:pt x="3038708" y="2313861"/>
                  </a:lnTo>
                  <a:lnTo>
                    <a:pt x="2999483" y="2335132"/>
                  </a:lnTo>
                  <a:lnTo>
                    <a:pt x="2956138" y="2348575"/>
                  </a:lnTo>
                  <a:lnTo>
                    <a:pt x="2909600" y="2353263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29256" y="3343382"/>
              <a:ext cx="3140710" cy="2353310"/>
            </a:xfrm>
            <a:custGeom>
              <a:avLst/>
              <a:gdLst/>
              <a:ahLst/>
              <a:cxnLst/>
              <a:rect l="l" t="t" r="r" b="b"/>
              <a:pathLst>
                <a:path w="3140710" h="2353310">
                  <a:moveTo>
                    <a:pt x="2909600" y="2353263"/>
                  </a:moveTo>
                  <a:lnTo>
                    <a:pt x="2956138" y="2348576"/>
                  </a:lnTo>
                  <a:lnTo>
                    <a:pt x="2999483" y="2335132"/>
                  </a:lnTo>
                  <a:lnTo>
                    <a:pt x="3038708" y="2313861"/>
                  </a:lnTo>
                  <a:lnTo>
                    <a:pt x="3072883" y="2285690"/>
                  </a:lnTo>
                  <a:lnTo>
                    <a:pt x="3101080" y="2251545"/>
                  </a:lnTo>
                  <a:lnTo>
                    <a:pt x="3122371" y="2212356"/>
                  </a:lnTo>
                  <a:lnTo>
                    <a:pt x="3135826" y="2169050"/>
                  </a:lnTo>
                  <a:lnTo>
                    <a:pt x="3140517" y="2122554"/>
                  </a:lnTo>
                  <a:lnTo>
                    <a:pt x="3140517" y="230716"/>
                  </a:lnTo>
                  <a:lnTo>
                    <a:pt x="3135826" y="184218"/>
                  </a:lnTo>
                  <a:lnTo>
                    <a:pt x="3122371" y="140909"/>
                  </a:lnTo>
                  <a:lnTo>
                    <a:pt x="3101080" y="101719"/>
                  </a:lnTo>
                  <a:lnTo>
                    <a:pt x="3072883" y="67574"/>
                  </a:lnTo>
                  <a:lnTo>
                    <a:pt x="3038708" y="39401"/>
                  </a:lnTo>
                  <a:lnTo>
                    <a:pt x="2999483" y="18130"/>
                  </a:lnTo>
                  <a:lnTo>
                    <a:pt x="2956138" y="4687"/>
                  </a:lnTo>
                  <a:lnTo>
                    <a:pt x="2909600" y="0"/>
                  </a:lnTo>
                  <a:lnTo>
                    <a:pt x="230917" y="0"/>
                  </a:lnTo>
                  <a:lnTo>
                    <a:pt x="184379" y="4687"/>
                  </a:lnTo>
                  <a:lnTo>
                    <a:pt x="141034" y="18130"/>
                  </a:lnTo>
                  <a:lnTo>
                    <a:pt x="101809" y="39401"/>
                  </a:lnTo>
                  <a:lnTo>
                    <a:pt x="67634" y="67574"/>
                  </a:lnTo>
                  <a:lnTo>
                    <a:pt x="39437" y="101719"/>
                  </a:lnTo>
                  <a:lnTo>
                    <a:pt x="18146" y="140909"/>
                  </a:lnTo>
                  <a:lnTo>
                    <a:pt x="4691" y="184218"/>
                  </a:lnTo>
                  <a:lnTo>
                    <a:pt x="0" y="230716"/>
                  </a:lnTo>
                  <a:lnTo>
                    <a:pt x="0" y="2122554"/>
                  </a:lnTo>
                  <a:lnTo>
                    <a:pt x="4691" y="2169050"/>
                  </a:lnTo>
                  <a:lnTo>
                    <a:pt x="18146" y="2212356"/>
                  </a:lnTo>
                  <a:lnTo>
                    <a:pt x="39437" y="2251545"/>
                  </a:lnTo>
                  <a:lnTo>
                    <a:pt x="67634" y="2285690"/>
                  </a:lnTo>
                  <a:lnTo>
                    <a:pt x="101809" y="2313861"/>
                  </a:lnTo>
                  <a:lnTo>
                    <a:pt x="141034" y="2335132"/>
                  </a:lnTo>
                  <a:lnTo>
                    <a:pt x="184379" y="2348576"/>
                  </a:lnTo>
                  <a:lnTo>
                    <a:pt x="230917" y="2353263"/>
                  </a:lnTo>
                  <a:lnTo>
                    <a:pt x="2909600" y="2353263"/>
                  </a:lnTo>
                  <a:close/>
                </a:path>
              </a:pathLst>
            </a:custGeom>
            <a:ln w="3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13993" y="3504880"/>
              <a:ext cx="3140710" cy="2353310"/>
            </a:xfrm>
            <a:custGeom>
              <a:avLst/>
              <a:gdLst/>
              <a:ahLst/>
              <a:cxnLst/>
              <a:rect l="l" t="t" r="r" b="b"/>
              <a:pathLst>
                <a:path w="3140710" h="2353310">
                  <a:moveTo>
                    <a:pt x="2909600" y="2353263"/>
                  </a:moveTo>
                  <a:lnTo>
                    <a:pt x="230917" y="2353263"/>
                  </a:lnTo>
                  <a:lnTo>
                    <a:pt x="184379" y="2348575"/>
                  </a:lnTo>
                  <a:lnTo>
                    <a:pt x="141034" y="2335132"/>
                  </a:lnTo>
                  <a:lnTo>
                    <a:pt x="101809" y="2313861"/>
                  </a:lnTo>
                  <a:lnTo>
                    <a:pt x="67634" y="2285690"/>
                  </a:lnTo>
                  <a:lnTo>
                    <a:pt x="39437" y="2251545"/>
                  </a:lnTo>
                  <a:lnTo>
                    <a:pt x="18146" y="2212356"/>
                  </a:lnTo>
                  <a:lnTo>
                    <a:pt x="4691" y="2169050"/>
                  </a:lnTo>
                  <a:lnTo>
                    <a:pt x="0" y="2122554"/>
                  </a:lnTo>
                  <a:lnTo>
                    <a:pt x="0" y="230716"/>
                  </a:lnTo>
                  <a:lnTo>
                    <a:pt x="4691" y="184218"/>
                  </a:lnTo>
                  <a:lnTo>
                    <a:pt x="18146" y="140909"/>
                  </a:lnTo>
                  <a:lnTo>
                    <a:pt x="39437" y="101719"/>
                  </a:lnTo>
                  <a:lnTo>
                    <a:pt x="67634" y="67574"/>
                  </a:lnTo>
                  <a:lnTo>
                    <a:pt x="101809" y="39401"/>
                  </a:lnTo>
                  <a:lnTo>
                    <a:pt x="141034" y="18130"/>
                  </a:lnTo>
                  <a:lnTo>
                    <a:pt x="184379" y="4687"/>
                  </a:lnTo>
                  <a:lnTo>
                    <a:pt x="230917" y="0"/>
                  </a:lnTo>
                  <a:lnTo>
                    <a:pt x="2909600" y="0"/>
                  </a:lnTo>
                  <a:lnTo>
                    <a:pt x="2956138" y="4687"/>
                  </a:lnTo>
                  <a:lnTo>
                    <a:pt x="2999483" y="18130"/>
                  </a:lnTo>
                  <a:lnTo>
                    <a:pt x="3038708" y="39401"/>
                  </a:lnTo>
                  <a:lnTo>
                    <a:pt x="3072883" y="67574"/>
                  </a:lnTo>
                  <a:lnTo>
                    <a:pt x="3101080" y="101719"/>
                  </a:lnTo>
                  <a:lnTo>
                    <a:pt x="3122371" y="140909"/>
                  </a:lnTo>
                  <a:lnTo>
                    <a:pt x="3135826" y="184218"/>
                  </a:lnTo>
                  <a:lnTo>
                    <a:pt x="3140517" y="230716"/>
                  </a:lnTo>
                  <a:lnTo>
                    <a:pt x="3140517" y="2122554"/>
                  </a:lnTo>
                  <a:lnTo>
                    <a:pt x="3135826" y="2169050"/>
                  </a:lnTo>
                  <a:lnTo>
                    <a:pt x="3122371" y="2212356"/>
                  </a:lnTo>
                  <a:lnTo>
                    <a:pt x="3101080" y="2251545"/>
                  </a:lnTo>
                  <a:lnTo>
                    <a:pt x="3072883" y="2285690"/>
                  </a:lnTo>
                  <a:lnTo>
                    <a:pt x="3038708" y="2313861"/>
                  </a:lnTo>
                  <a:lnTo>
                    <a:pt x="2999483" y="2335132"/>
                  </a:lnTo>
                  <a:lnTo>
                    <a:pt x="2956138" y="2348575"/>
                  </a:lnTo>
                  <a:lnTo>
                    <a:pt x="2909600" y="2353263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13993" y="3504879"/>
              <a:ext cx="3140710" cy="2353310"/>
            </a:xfrm>
            <a:custGeom>
              <a:avLst/>
              <a:gdLst/>
              <a:ahLst/>
              <a:cxnLst/>
              <a:rect l="l" t="t" r="r" b="b"/>
              <a:pathLst>
                <a:path w="3140710" h="2353310">
                  <a:moveTo>
                    <a:pt x="2909600" y="2353263"/>
                  </a:moveTo>
                  <a:lnTo>
                    <a:pt x="2956138" y="2348576"/>
                  </a:lnTo>
                  <a:lnTo>
                    <a:pt x="2999483" y="2335132"/>
                  </a:lnTo>
                  <a:lnTo>
                    <a:pt x="3038708" y="2313861"/>
                  </a:lnTo>
                  <a:lnTo>
                    <a:pt x="3072883" y="2285690"/>
                  </a:lnTo>
                  <a:lnTo>
                    <a:pt x="3101080" y="2251545"/>
                  </a:lnTo>
                  <a:lnTo>
                    <a:pt x="3122371" y="2212356"/>
                  </a:lnTo>
                  <a:lnTo>
                    <a:pt x="3135826" y="2169050"/>
                  </a:lnTo>
                  <a:lnTo>
                    <a:pt x="3140517" y="2122554"/>
                  </a:lnTo>
                  <a:lnTo>
                    <a:pt x="3140517" y="230716"/>
                  </a:lnTo>
                  <a:lnTo>
                    <a:pt x="3135826" y="184218"/>
                  </a:lnTo>
                  <a:lnTo>
                    <a:pt x="3122371" y="140909"/>
                  </a:lnTo>
                  <a:lnTo>
                    <a:pt x="3101080" y="101719"/>
                  </a:lnTo>
                  <a:lnTo>
                    <a:pt x="3072883" y="67574"/>
                  </a:lnTo>
                  <a:lnTo>
                    <a:pt x="3038708" y="39401"/>
                  </a:lnTo>
                  <a:lnTo>
                    <a:pt x="2999483" y="18130"/>
                  </a:lnTo>
                  <a:lnTo>
                    <a:pt x="2956138" y="4687"/>
                  </a:lnTo>
                  <a:lnTo>
                    <a:pt x="2909600" y="0"/>
                  </a:lnTo>
                  <a:lnTo>
                    <a:pt x="230917" y="0"/>
                  </a:lnTo>
                  <a:lnTo>
                    <a:pt x="184379" y="4687"/>
                  </a:lnTo>
                  <a:lnTo>
                    <a:pt x="141034" y="18130"/>
                  </a:lnTo>
                  <a:lnTo>
                    <a:pt x="101809" y="39401"/>
                  </a:lnTo>
                  <a:lnTo>
                    <a:pt x="67634" y="67574"/>
                  </a:lnTo>
                  <a:lnTo>
                    <a:pt x="39437" y="101719"/>
                  </a:lnTo>
                  <a:lnTo>
                    <a:pt x="18146" y="140909"/>
                  </a:lnTo>
                  <a:lnTo>
                    <a:pt x="4691" y="184218"/>
                  </a:lnTo>
                  <a:lnTo>
                    <a:pt x="0" y="230716"/>
                  </a:lnTo>
                  <a:lnTo>
                    <a:pt x="0" y="2122554"/>
                  </a:lnTo>
                  <a:lnTo>
                    <a:pt x="4691" y="2169050"/>
                  </a:lnTo>
                  <a:lnTo>
                    <a:pt x="18146" y="2212356"/>
                  </a:lnTo>
                  <a:lnTo>
                    <a:pt x="39437" y="2251545"/>
                  </a:lnTo>
                  <a:lnTo>
                    <a:pt x="67634" y="2285690"/>
                  </a:lnTo>
                  <a:lnTo>
                    <a:pt x="101809" y="2313861"/>
                  </a:lnTo>
                  <a:lnTo>
                    <a:pt x="141034" y="2335132"/>
                  </a:lnTo>
                  <a:lnTo>
                    <a:pt x="184379" y="2348576"/>
                  </a:lnTo>
                  <a:lnTo>
                    <a:pt x="230917" y="2353263"/>
                  </a:lnTo>
                  <a:lnTo>
                    <a:pt x="2909600" y="2353263"/>
                  </a:lnTo>
                  <a:close/>
                </a:path>
              </a:pathLst>
            </a:custGeom>
            <a:ln w="3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98730" y="3735591"/>
              <a:ext cx="3140710" cy="2353310"/>
            </a:xfrm>
            <a:custGeom>
              <a:avLst/>
              <a:gdLst/>
              <a:ahLst/>
              <a:cxnLst/>
              <a:rect l="l" t="t" r="r" b="b"/>
              <a:pathLst>
                <a:path w="3140710" h="2353310">
                  <a:moveTo>
                    <a:pt x="2909600" y="2353263"/>
                  </a:moveTo>
                  <a:lnTo>
                    <a:pt x="230917" y="2353263"/>
                  </a:lnTo>
                  <a:lnTo>
                    <a:pt x="184379" y="2348575"/>
                  </a:lnTo>
                  <a:lnTo>
                    <a:pt x="141034" y="2335132"/>
                  </a:lnTo>
                  <a:lnTo>
                    <a:pt x="101809" y="2313861"/>
                  </a:lnTo>
                  <a:lnTo>
                    <a:pt x="67634" y="2285690"/>
                  </a:lnTo>
                  <a:lnTo>
                    <a:pt x="39437" y="2251545"/>
                  </a:lnTo>
                  <a:lnTo>
                    <a:pt x="18146" y="2212356"/>
                  </a:lnTo>
                  <a:lnTo>
                    <a:pt x="4691" y="2169050"/>
                  </a:lnTo>
                  <a:lnTo>
                    <a:pt x="0" y="2122554"/>
                  </a:lnTo>
                  <a:lnTo>
                    <a:pt x="0" y="230716"/>
                  </a:lnTo>
                  <a:lnTo>
                    <a:pt x="4691" y="184218"/>
                  </a:lnTo>
                  <a:lnTo>
                    <a:pt x="18146" y="140909"/>
                  </a:lnTo>
                  <a:lnTo>
                    <a:pt x="39437" y="101719"/>
                  </a:lnTo>
                  <a:lnTo>
                    <a:pt x="67634" y="67574"/>
                  </a:lnTo>
                  <a:lnTo>
                    <a:pt x="101809" y="39401"/>
                  </a:lnTo>
                  <a:lnTo>
                    <a:pt x="141034" y="18130"/>
                  </a:lnTo>
                  <a:lnTo>
                    <a:pt x="184379" y="4687"/>
                  </a:lnTo>
                  <a:lnTo>
                    <a:pt x="230917" y="0"/>
                  </a:lnTo>
                  <a:lnTo>
                    <a:pt x="2909600" y="0"/>
                  </a:lnTo>
                  <a:lnTo>
                    <a:pt x="2956138" y="4687"/>
                  </a:lnTo>
                  <a:lnTo>
                    <a:pt x="2999483" y="18130"/>
                  </a:lnTo>
                  <a:lnTo>
                    <a:pt x="3038708" y="39401"/>
                  </a:lnTo>
                  <a:lnTo>
                    <a:pt x="3072883" y="67574"/>
                  </a:lnTo>
                  <a:lnTo>
                    <a:pt x="3101080" y="101719"/>
                  </a:lnTo>
                  <a:lnTo>
                    <a:pt x="3122371" y="140909"/>
                  </a:lnTo>
                  <a:lnTo>
                    <a:pt x="3135826" y="184218"/>
                  </a:lnTo>
                  <a:lnTo>
                    <a:pt x="3140517" y="230716"/>
                  </a:lnTo>
                  <a:lnTo>
                    <a:pt x="3140517" y="2122554"/>
                  </a:lnTo>
                  <a:lnTo>
                    <a:pt x="3135826" y="2169050"/>
                  </a:lnTo>
                  <a:lnTo>
                    <a:pt x="3122371" y="2212356"/>
                  </a:lnTo>
                  <a:lnTo>
                    <a:pt x="3101080" y="2251545"/>
                  </a:lnTo>
                  <a:lnTo>
                    <a:pt x="3072883" y="2285690"/>
                  </a:lnTo>
                  <a:lnTo>
                    <a:pt x="3038708" y="2313861"/>
                  </a:lnTo>
                  <a:lnTo>
                    <a:pt x="2999483" y="2335132"/>
                  </a:lnTo>
                  <a:lnTo>
                    <a:pt x="2956138" y="2348575"/>
                  </a:lnTo>
                  <a:lnTo>
                    <a:pt x="2909600" y="2353263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98730" y="3735591"/>
              <a:ext cx="3140710" cy="2353310"/>
            </a:xfrm>
            <a:custGeom>
              <a:avLst/>
              <a:gdLst/>
              <a:ahLst/>
              <a:cxnLst/>
              <a:rect l="l" t="t" r="r" b="b"/>
              <a:pathLst>
                <a:path w="3140710" h="2353310">
                  <a:moveTo>
                    <a:pt x="2909600" y="2353263"/>
                  </a:moveTo>
                  <a:lnTo>
                    <a:pt x="2956138" y="2348576"/>
                  </a:lnTo>
                  <a:lnTo>
                    <a:pt x="2999483" y="2335132"/>
                  </a:lnTo>
                  <a:lnTo>
                    <a:pt x="3038708" y="2313861"/>
                  </a:lnTo>
                  <a:lnTo>
                    <a:pt x="3072883" y="2285690"/>
                  </a:lnTo>
                  <a:lnTo>
                    <a:pt x="3101080" y="2251545"/>
                  </a:lnTo>
                  <a:lnTo>
                    <a:pt x="3122371" y="2212356"/>
                  </a:lnTo>
                  <a:lnTo>
                    <a:pt x="3135826" y="2169050"/>
                  </a:lnTo>
                  <a:lnTo>
                    <a:pt x="3140517" y="2122554"/>
                  </a:lnTo>
                  <a:lnTo>
                    <a:pt x="3140517" y="230716"/>
                  </a:lnTo>
                  <a:lnTo>
                    <a:pt x="3135826" y="184218"/>
                  </a:lnTo>
                  <a:lnTo>
                    <a:pt x="3122371" y="140909"/>
                  </a:lnTo>
                  <a:lnTo>
                    <a:pt x="3101080" y="101719"/>
                  </a:lnTo>
                  <a:lnTo>
                    <a:pt x="3072883" y="67574"/>
                  </a:lnTo>
                  <a:lnTo>
                    <a:pt x="3038708" y="39401"/>
                  </a:lnTo>
                  <a:lnTo>
                    <a:pt x="2999483" y="18130"/>
                  </a:lnTo>
                  <a:lnTo>
                    <a:pt x="2956138" y="4687"/>
                  </a:lnTo>
                  <a:lnTo>
                    <a:pt x="2909600" y="0"/>
                  </a:lnTo>
                  <a:lnTo>
                    <a:pt x="230917" y="0"/>
                  </a:lnTo>
                  <a:lnTo>
                    <a:pt x="184379" y="4687"/>
                  </a:lnTo>
                  <a:lnTo>
                    <a:pt x="141034" y="18130"/>
                  </a:lnTo>
                  <a:lnTo>
                    <a:pt x="101809" y="39401"/>
                  </a:lnTo>
                  <a:lnTo>
                    <a:pt x="67634" y="67574"/>
                  </a:lnTo>
                  <a:lnTo>
                    <a:pt x="39437" y="101719"/>
                  </a:lnTo>
                  <a:lnTo>
                    <a:pt x="18146" y="140909"/>
                  </a:lnTo>
                  <a:lnTo>
                    <a:pt x="4691" y="184218"/>
                  </a:lnTo>
                  <a:lnTo>
                    <a:pt x="0" y="230716"/>
                  </a:lnTo>
                  <a:lnTo>
                    <a:pt x="0" y="2122554"/>
                  </a:lnTo>
                  <a:lnTo>
                    <a:pt x="4691" y="2169050"/>
                  </a:lnTo>
                  <a:lnTo>
                    <a:pt x="18146" y="2212356"/>
                  </a:lnTo>
                  <a:lnTo>
                    <a:pt x="39437" y="2251545"/>
                  </a:lnTo>
                  <a:lnTo>
                    <a:pt x="67634" y="2285690"/>
                  </a:lnTo>
                  <a:lnTo>
                    <a:pt x="101809" y="2313861"/>
                  </a:lnTo>
                  <a:lnTo>
                    <a:pt x="141034" y="2335132"/>
                  </a:lnTo>
                  <a:lnTo>
                    <a:pt x="184379" y="2348576"/>
                  </a:lnTo>
                  <a:lnTo>
                    <a:pt x="230917" y="2353263"/>
                  </a:lnTo>
                  <a:lnTo>
                    <a:pt x="2909600" y="2353263"/>
                  </a:lnTo>
                  <a:close/>
                </a:path>
              </a:pathLst>
            </a:custGeom>
            <a:ln w="3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351201" y="3779591"/>
            <a:ext cx="2930525" cy="2213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28015">
              <a:lnSpc>
                <a:spcPct val="100000"/>
              </a:lnSpc>
              <a:spcBef>
                <a:spcPts val="100"/>
              </a:spcBef>
            </a:pPr>
            <a:r>
              <a:rPr sz="2050" b="1" dirty="0">
                <a:solidFill>
                  <a:srgbClr val="1F467C"/>
                </a:solidFill>
                <a:latin typeface="Calibri"/>
                <a:cs typeface="Calibri"/>
              </a:rPr>
              <a:t>{ </a:t>
            </a:r>
            <a:r>
              <a:rPr sz="2050" b="1" spc="-5" dirty="0">
                <a:solidFill>
                  <a:srgbClr val="1F467C"/>
                </a:solidFill>
                <a:latin typeface="Calibri"/>
                <a:cs typeface="Calibri"/>
              </a:rPr>
              <a:t>cust_id: "123",  </a:t>
            </a:r>
            <a:r>
              <a:rPr sz="2050" b="1" dirty="0">
                <a:solidFill>
                  <a:srgbClr val="1F467C"/>
                </a:solidFill>
                <a:latin typeface="Calibri"/>
                <a:cs typeface="Calibri"/>
              </a:rPr>
              <a:t>orderDate: new</a:t>
            </a:r>
            <a:r>
              <a:rPr sz="2050" b="1" spc="-85" dirty="0">
                <a:solidFill>
                  <a:srgbClr val="1F467C"/>
                </a:solidFill>
                <a:latin typeface="Calibri"/>
                <a:cs typeface="Calibri"/>
              </a:rPr>
              <a:t> </a:t>
            </a:r>
            <a:r>
              <a:rPr sz="2050" b="1" spc="-5" dirty="0">
                <a:solidFill>
                  <a:srgbClr val="1F467C"/>
                </a:solidFill>
                <a:latin typeface="Calibri"/>
                <a:cs typeface="Calibri"/>
              </a:rPr>
              <a:t>Date  ("Jan </a:t>
            </a:r>
            <a:r>
              <a:rPr sz="2050" b="1" dirty="0">
                <a:solidFill>
                  <a:srgbClr val="1F467C"/>
                </a:solidFill>
                <a:latin typeface="Calibri"/>
                <a:cs typeface="Calibri"/>
              </a:rPr>
              <a:t>09,</a:t>
            </a:r>
            <a:r>
              <a:rPr sz="2050" b="1" spc="-10" dirty="0">
                <a:solidFill>
                  <a:srgbClr val="1F467C"/>
                </a:solidFill>
                <a:latin typeface="Calibri"/>
                <a:cs typeface="Calibri"/>
              </a:rPr>
              <a:t> </a:t>
            </a:r>
            <a:r>
              <a:rPr sz="2050" b="1" spc="-5" dirty="0">
                <a:solidFill>
                  <a:srgbClr val="1F467C"/>
                </a:solidFill>
                <a:latin typeface="Calibri"/>
                <a:cs typeface="Calibri"/>
              </a:rPr>
              <a:t>2019"),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50" b="1" dirty="0">
                <a:solidFill>
                  <a:srgbClr val="1F467C"/>
                </a:solidFill>
                <a:latin typeface="Calibri"/>
                <a:cs typeface="Calibri"/>
              </a:rPr>
              <a:t>products:</a:t>
            </a:r>
            <a:r>
              <a:rPr sz="2050" b="1" spc="-5" dirty="0">
                <a:solidFill>
                  <a:srgbClr val="1F467C"/>
                </a:solidFill>
                <a:latin typeface="Calibri"/>
                <a:cs typeface="Calibri"/>
              </a:rPr>
              <a:t> </a:t>
            </a:r>
            <a:r>
              <a:rPr sz="2050" b="1" dirty="0">
                <a:solidFill>
                  <a:srgbClr val="1F467C"/>
                </a:solidFill>
                <a:latin typeface="Calibri"/>
                <a:cs typeface="Calibri"/>
              </a:rPr>
              <a:t>[</a:t>
            </a:r>
            <a:endParaRPr sz="2050">
              <a:latin typeface="Calibri"/>
              <a:cs typeface="Calibri"/>
            </a:endParaRPr>
          </a:p>
          <a:p>
            <a:pPr marL="130175">
              <a:lnSpc>
                <a:spcPct val="100000"/>
              </a:lnSpc>
              <a:spcBef>
                <a:spcPts val="5"/>
              </a:spcBef>
            </a:pPr>
            <a:r>
              <a:rPr sz="2050" b="1" dirty="0">
                <a:solidFill>
                  <a:srgbClr val="1F467C"/>
                </a:solidFill>
                <a:latin typeface="Calibri"/>
                <a:cs typeface="Calibri"/>
              </a:rPr>
              <a:t>{ prod_id: </a:t>
            </a:r>
            <a:r>
              <a:rPr sz="2050" b="1" spc="-5" dirty="0">
                <a:solidFill>
                  <a:srgbClr val="1F467C"/>
                </a:solidFill>
                <a:latin typeface="Calibri"/>
                <a:cs typeface="Calibri"/>
              </a:rPr>
              <a:t>"876", </a:t>
            </a:r>
            <a:r>
              <a:rPr sz="2050" b="1" dirty="0">
                <a:solidFill>
                  <a:srgbClr val="1F467C"/>
                </a:solidFill>
                <a:latin typeface="Calibri"/>
                <a:cs typeface="Calibri"/>
              </a:rPr>
              <a:t>qty: 6</a:t>
            </a:r>
            <a:r>
              <a:rPr sz="2050" b="1" spc="-50" dirty="0">
                <a:solidFill>
                  <a:srgbClr val="1F467C"/>
                </a:solidFill>
                <a:latin typeface="Calibri"/>
                <a:cs typeface="Calibri"/>
              </a:rPr>
              <a:t> </a:t>
            </a:r>
            <a:r>
              <a:rPr sz="2050" b="1" dirty="0">
                <a:solidFill>
                  <a:srgbClr val="1F467C"/>
                </a:solidFill>
                <a:latin typeface="Calibri"/>
                <a:cs typeface="Calibri"/>
              </a:rPr>
              <a:t>},</a:t>
            </a:r>
            <a:endParaRPr sz="2050">
              <a:latin typeface="Calibri"/>
              <a:cs typeface="Calibri"/>
            </a:endParaRPr>
          </a:p>
          <a:p>
            <a:pPr marL="130175">
              <a:lnSpc>
                <a:spcPct val="100000"/>
              </a:lnSpc>
            </a:pPr>
            <a:r>
              <a:rPr sz="2050" b="1" dirty="0">
                <a:solidFill>
                  <a:srgbClr val="1F467C"/>
                </a:solidFill>
                <a:latin typeface="Calibri"/>
                <a:cs typeface="Calibri"/>
              </a:rPr>
              <a:t>{ prod_id: </a:t>
            </a:r>
            <a:r>
              <a:rPr sz="2050" b="1" spc="-5" dirty="0">
                <a:solidFill>
                  <a:srgbClr val="1F467C"/>
                </a:solidFill>
                <a:latin typeface="Calibri"/>
                <a:cs typeface="Calibri"/>
              </a:rPr>
              <a:t>"765", </a:t>
            </a:r>
            <a:r>
              <a:rPr sz="2050" b="1" dirty="0">
                <a:solidFill>
                  <a:srgbClr val="1F467C"/>
                </a:solidFill>
                <a:latin typeface="Calibri"/>
                <a:cs typeface="Calibri"/>
              </a:rPr>
              <a:t>qty: 3 }</a:t>
            </a:r>
            <a:r>
              <a:rPr sz="2050" b="1" spc="-60" dirty="0">
                <a:solidFill>
                  <a:srgbClr val="1F467C"/>
                </a:solidFill>
                <a:latin typeface="Calibri"/>
                <a:cs typeface="Calibri"/>
              </a:rPr>
              <a:t> </a:t>
            </a:r>
            <a:r>
              <a:rPr sz="2050" b="1" dirty="0">
                <a:solidFill>
                  <a:srgbClr val="1F467C"/>
                </a:solidFill>
                <a:latin typeface="Calibri"/>
                <a:cs typeface="Calibri"/>
              </a:rPr>
              <a:t>]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50" b="1" dirty="0">
                <a:solidFill>
                  <a:srgbClr val="1F467C"/>
                </a:solidFill>
                <a:latin typeface="Calibri"/>
                <a:cs typeface="Calibri"/>
              </a:rPr>
              <a:t>}</a:t>
            </a:r>
            <a:endParaRPr sz="2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869721"/>
            <a:ext cx="37598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Map</a:t>
            </a:r>
            <a:r>
              <a:rPr sz="4400" spc="-80" dirty="0"/>
              <a:t> </a:t>
            </a:r>
            <a:r>
              <a:rPr sz="4400" spc="-5" dirty="0"/>
              <a:t>Function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74276" y="4964358"/>
            <a:ext cx="7997190" cy="97663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5"/>
              </a:spcBef>
              <a:buClr>
                <a:srgbClr val="A4AB81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FFFFFF"/>
                </a:solidFill>
                <a:latin typeface="Verdana"/>
                <a:cs typeface="Verdana"/>
              </a:rPr>
              <a:t>Map processes each document from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Verdana"/>
                <a:cs typeface="Verdana"/>
              </a:rPr>
              <a:t>Collection</a:t>
            </a:r>
            <a:endParaRPr sz="260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spcBef>
                <a:spcPts val="620"/>
              </a:spcBef>
              <a:buClr>
                <a:srgbClr val="A4AB81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solidFill>
                  <a:srgbClr val="FFFFFF"/>
                </a:solidFill>
                <a:latin typeface="Verdana"/>
                <a:cs typeface="Verdana"/>
              </a:rPr>
              <a:t>Map performs selection and</a:t>
            </a:r>
            <a:r>
              <a:rPr sz="26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Verdana"/>
                <a:cs typeface="Verdana"/>
              </a:rPr>
              <a:t>grouping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75893" y="1517913"/>
            <a:ext cx="1322070" cy="1017269"/>
            <a:chOff x="5375893" y="1517913"/>
            <a:chExt cx="1322070" cy="1017269"/>
          </a:xfrm>
        </p:grpSpPr>
        <p:sp>
          <p:nvSpPr>
            <p:cNvPr id="5" name="object 5"/>
            <p:cNvSpPr/>
            <p:nvPr/>
          </p:nvSpPr>
          <p:spPr>
            <a:xfrm>
              <a:off x="5377193" y="1519214"/>
              <a:ext cx="1319530" cy="1014730"/>
            </a:xfrm>
            <a:custGeom>
              <a:avLst/>
              <a:gdLst/>
              <a:ahLst/>
              <a:cxnLst/>
              <a:rect l="l" t="t" r="r" b="b"/>
              <a:pathLst>
                <a:path w="1319529" h="1014730">
                  <a:moveTo>
                    <a:pt x="1165954" y="1014614"/>
                  </a:moveTo>
                  <a:lnTo>
                    <a:pt x="153412" y="1014614"/>
                  </a:lnTo>
                  <a:lnTo>
                    <a:pt x="104922" y="1006777"/>
                  </a:lnTo>
                  <a:lnTo>
                    <a:pt x="62809" y="984954"/>
                  </a:lnTo>
                  <a:lnTo>
                    <a:pt x="29599" y="951676"/>
                  </a:lnTo>
                  <a:lnTo>
                    <a:pt x="7821" y="909477"/>
                  </a:lnTo>
                  <a:lnTo>
                    <a:pt x="0" y="860888"/>
                  </a:lnTo>
                  <a:lnTo>
                    <a:pt x="0" y="153732"/>
                  </a:lnTo>
                  <a:lnTo>
                    <a:pt x="7821" y="105142"/>
                  </a:lnTo>
                  <a:lnTo>
                    <a:pt x="29599" y="62942"/>
                  </a:lnTo>
                  <a:lnTo>
                    <a:pt x="62809" y="29664"/>
                  </a:lnTo>
                  <a:lnTo>
                    <a:pt x="104922" y="7839"/>
                  </a:lnTo>
                  <a:lnTo>
                    <a:pt x="153412" y="0"/>
                  </a:lnTo>
                  <a:lnTo>
                    <a:pt x="1165954" y="0"/>
                  </a:lnTo>
                  <a:lnTo>
                    <a:pt x="1214444" y="7839"/>
                  </a:lnTo>
                  <a:lnTo>
                    <a:pt x="1256558" y="29664"/>
                  </a:lnTo>
                  <a:lnTo>
                    <a:pt x="1289768" y="62942"/>
                  </a:lnTo>
                  <a:lnTo>
                    <a:pt x="1311549" y="105142"/>
                  </a:lnTo>
                  <a:lnTo>
                    <a:pt x="1319372" y="153732"/>
                  </a:lnTo>
                  <a:lnTo>
                    <a:pt x="1319372" y="860888"/>
                  </a:lnTo>
                  <a:lnTo>
                    <a:pt x="1311549" y="909477"/>
                  </a:lnTo>
                  <a:lnTo>
                    <a:pt x="1289768" y="951676"/>
                  </a:lnTo>
                  <a:lnTo>
                    <a:pt x="1256558" y="984954"/>
                  </a:lnTo>
                  <a:lnTo>
                    <a:pt x="1214444" y="1006777"/>
                  </a:lnTo>
                  <a:lnTo>
                    <a:pt x="1165954" y="1014614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77194" y="1519214"/>
              <a:ext cx="1319530" cy="1014730"/>
            </a:xfrm>
            <a:custGeom>
              <a:avLst/>
              <a:gdLst/>
              <a:ahLst/>
              <a:cxnLst/>
              <a:rect l="l" t="t" r="r" b="b"/>
              <a:pathLst>
                <a:path w="1319529" h="1014730">
                  <a:moveTo>
                    <a:pt x="1165954" y="1014614"/>
                  </a:moveTo>
                  <a:lnTo>
                    <a:pt x="1214444" y="1006777"/>
                  </a:lnTo>
                  <a:lnTo>
                    <a:pt x="1256558" y="984954"/>
                  </a:lnTo>
                  <a:lnTo>
                    <a:pt x="1289768" y="951677"/>
                  </a:lnTo>
                  <a:lnTo>
                    <a:pt x="1311549" y="909477"/>
                  </a:lnTo>
                  <a:lnTo>
                    <a:pt x="1319372" y="860888"/>
                  </a:lnTo>
                  <a:lnTo>
                    <a:pt x="1319372" y="153732"/>
                  </a:lnTo>
                  <a:lnTo>
                    <a:pt x="1311549" y="105142"/>
                  </a:lnTo>
                  <a:lnTo>
                    <a:pt x="1289768" y="62942"/>
                  </a:lnTo>
                  <a:lnTo>
                    <a:pt x="1256558" y="29664"/>
                  </a:lnTo>
                  <a:lnTo>
                    <a:pt x="1214444" y="7839"/>
                  </a:lnTo>
                  <a:lnTo>
                    <a:pt x="1165954" y="0"/>
                  </a:lnTo>
                  <a:lnTo>
                    <a:pt x="153412" y="0"/>
                  </a:lnTo>
                  <a:lnTo>
                    <a:pt x="104922" y="7839"/>
                  </a:lnTo>
                  <a:lnTo>
                    <a:pt x="62809" y="29664"/>
                  </a:lnTo>
                  <a:lnTo>
                    <a:pt x="29599" y="62942"/>
                  </a:lnTo>
                  <a:lnTo>
                    <a:pt x="7821" y="105142"/>
                  </a:lnTo>
                  <a:lnTo>
                    <a:pt x="0" y="153732"/>
                  </a:lnTo>
                  <a:lnTo>
                    <a:pt x="0" y="860888"/>
                  </a:lnTo>
                  <a:lnTo>
                    <a:pt x="7821" y="909477"/>
                  </a:lnTo>
                  <a:lnTo>
                    <a:pt x="29599" y="951677"/>
                  </a:lnTo>
                  <a:lnTo>
                    <a:pt x="62809" y="984954"/>
                  </a:lnTo>
                  <a:lnTo>
                    <a:pt x="104922" y="1006777"/>
                  </a:lnTo>
                  <a:lnTo>
                    <a:pt x="153412" y="1014614"/>
                  </a:lnTo>
                  <a:lnTo>
                    <a:pt x="1165954" y="101461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48873" y="1522280"/>
            <a:ext cx="924560" cy="9626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90"/>
              </a:spcBef>
            </a:pPr>
            <a:r>
              <a:rPr sz="1500" b="1" spc="10" dirty="0">
                <a:solidFill>
                  <a:srgbClr val="1F467C"/>
                </a:solidFill>
                <a:latin typeface="Arial"/>
                <a:cs typeface="Arial"/>
              </a:rPr>
              <a:t>{ key:</a:t>
            </a:r>
            <a:r>
              <a:rPr sz="1500" b="1" spc="-65" dirty="0">
                <a:solidFill>
                  <a:srgbClr val="1F467C"/>
                </a:solidFill>
                <a:latin typeface="Arial"/>
                <a:cs typeface="Arial"/>
              </a:rPr>
              <a:t> </a:t>
            </a:r>
            <a:r>
              <a:rPr sz="1500" b="1" spc="10" dirty="0">
                <a:solidFill>
                  <a:srgbClr val="1F467C"/>
                </a:solidFill>
                <a:latin typeface="Arial"/>
                <a:cs typeface="Arial"/>
              </a:rPr>
              <a:t>876  value: {  count: 1,  qty: </a:t>
            </a:r>
            <a:r>
              <a:rPr sz="1500" b="1" spc="15" dirty="0">
                <a:solidFill>
                  <a:srgbClr val="1F467C"/>
                </a:solidFill>
                <a:latin typeface="Arial"/>
                <a:cs typeface="Arial"/>
              </a:rPr>
              <a:t>6 </a:t>
            </a:r>
            <a:r>
              <a:rPr sz="1500" b="1" spc="10" dirty="0">
                <a:solidFill>
                  <a:srgbClr val="1F467C"/>
                </a:solidFill>
                <a:latin typeface="Arial"/>
                <a:cs typeface="Arial"/>
              </a:rPr>
              <a:t>}</a:t>
            </a:r>
            <a:r>
              <a:rPr sz="1500" b="1" spc="-55" dirty="0">
                <a:solidFill>
                  <a:srgbClr val="1F467C"/>
                </a:solidFill>
                <a:latin typeface="Arial"/>
                <a:cs typeface="Arial"/>
              </a:rPr>
              <a:t> </a:t>
            </a:r>
            <a:r>
              <a:rPr sz="1500" b="1" spc="10" dirty="0">
                <a:solidFill>
                  <a:srgbClr val="1F467C"/>
                </a:solidFill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375895" y="3885342"/>
            <a:ext cx="1322070" cy="1017269"/>
            <a:chOff x="5375895" y="3885342"/>
            <a:chExt cx="1322070" cy="1017269"/>
          </a:xfrm>
        </p:grpSpPr>
        <p:sp>
          <p:nvSpPr>
            <p:cNvPr id="9" name="object 9"/>
            <p:cNvSpPr/>
            <p:nvPr/>
          </p:nvSpPr>
          <p:spPr>
            <a:xfrm>
              <a:off x="5377195" y="3886642"/>
              <a:ext cx="1319530" cy="1014730"/>
            </a:xfrm>
            <a:custGeom>
              <a:avLst/>
              <a:gdLst/>
              <a:ahLst/>
              <a:cxnLst/>
              <a:rect l="l" t="t" r="r" b="b"/>
              <a:pathLst>
                <a:path w="1319529" h="1014729">
                  <a:moveTo>
                    <a:pt x="1165954" y="1014614"/>
                  </a:moveTo>
                  <a:lnTo>
                    <a:pt x="153412" y="1014614"/>
                  </a:lnTo>
                  <a:lnTo>
                    <a:pt x="104922" y="1006777"/>
                  </a:lnTo>
                  <a:lnTo>
                    <a:pt x="62809" y="984954"/>
                  </a:lnTo>
                  <a:lnTo>
                    <a:pt x="29599" y="951677"/>
                  </a:lnTo>
                  <a:lnTo>
                    <a:pt x="7821" y="909477"/>
                  </a:lnTo>
                  <a:lnTo>
                    <a:pt x="0" y="860888"/>
                  </a:lnTo>
                  <a:lnTo>
                    <a:pt x="0" y="153732"/>
                  </a:lnTo>
                  <a:lnTo>
                    <a:pt x="7821" y="105142"/>
                  </a:lnTo>
                  <a:lnTo>
                    <a:pt x="29599" y="62942"/>
                  </a:lnTo>
                  <a:lnTo>
                    <a:pt x="62809" y="29664"/>
                  </a:lnTo>
                  <a:lnTo>
                    <a:pt x="104922" y="7839"/>
                  </a:lnTo>
                  <a:lnTo>
                    <a:pt x="153412" y="0"/>
                  </a:lnTo>
                  <a:lnTo>
                    <a:pt x="1165954" y="0"/>
                  </a:lnTo>
                  <a:lnTo>
                    <a:pt x="1214444" y="7839"/>
                  </a:lnTo>
                  <a:lnTo>
                    <a:pt x="1256558" y="29664"/>
                  </a:lnTo>
                  <a:lnTo>
                    <a:pt x="1289768" y="62942"/>
                  </a:lnTo>
                  <a:lnTo>
                    <a:pt x="1311549" y="105142"/>
                  </a:lnTo>
                  <a:lnTo>
                    <a:pt x="1319372" y="153732"/>
                  </a:lnTo>
                  <a:lnTo>
                    <a:pt x="1319372" y="860888"/>
                  </a:lnTo>
                  <a:lnTo>
                    <a:pt x="1311549" y="909477"/>
                  </a:lnTo>
                  <a:lnTo>
                    <a:pt x="1289768" y="951677"/>
                  </a:lnTo>
                  <a:lnTo>
                    <a:pt x="1256558" y="984954"/>
                  </a:lnTo>
                  <a:lnTo>
                    <a:pt x="1214444" y="1006777"/>
                  </a:lnTo>
                  <a:lnTo>
                    <a:pt x="1165954" y="1014614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77196" y="3886642"/>
              <a:ext cx="1319530" cy="1014730"/>
            </a:xfrm>
            <a:custGeom>
              <a:avLst/>
              <a:gdLst/>
              <a:ahLst/>
              <a:cxnLst/>
              <a:rect l="l" t="t" r="r" b="b"/>
              <a:pathLst>
                <a:path w="1319529" h="1014729">
                  <a:moveTo>
                    <a:pt x="1165954" y="1014614"/>
                  </a:moveTo>
                  <a:lnTo>
                    <a:pt x="1214444" y="1006777"/>
                  </a:lnTo>
                  <a:lnTo>
                    <a:pt x="1256558" y="984954"/>
                  </a:lnTo>
                  <a:lnTo>
                    <a:pt x="1289768" y="951677"/>
                  </a:lnTo>
                  <a:lnTo>
                    <a:pt x="1311549" y="909477"/>
                  </a:lnTo>
                  <a:lnTo>
                    <a:pt x="1319372" y="860888"/>
                  </a:lnTo>
                  <a:lnTo>
                    <a:pt x="1319372" y="153732"/>
                  </a:lnTo>
                  <a:lnTo>
                    <a:pt x="1311549" y="105142"/>
                  </a:lnTo>
                  <a:lnTo>
                    <a:pt x="1289768" y="62942"/>
                  </a:lnTo>
                  <a:lnTo>
                    <a:pt x="1256558" y="29664"/>
                  </a:lnTo>
                  <a:lnTo>
                    <a:pt x="1214444" y="7839"/>
                  </a:lnTo>
                  <a:lnTo>
                    <a:pt x="1165954" y="0"/>
                  </a:lnTo>
                  <a:lnTo>
                    <a:pt x="153412" y="0"/>
                  </a:lnTo>
                  <a:lnTo>
                    <a:pt x="104922" y="7839"/>
                  </a:lnTo>
                  <a:lnTo>
                    <a:pt x="62809" y="29664"/>
                  </a:lnTo>
                  <a:lnTo>
                    <a:pt x="29599" y="62942"/>
                  </a:lnTo>
                  <a:lnTo>
                    <a:pt x="7821" y="105142"/>
                  </a:lnTo>
                  <a:lnTo>
                    <a:pt x="0" y="153732"/>
                  </a:lnTo>
                  <a:lnTo>
                    <a:pt x="0" y="860888"/>
                  </a:lnTo>
                  <a:lnTo>
                    <a:pt x="7821" y="909477"/>
                  </a:lnTo>
                  <a:lnTo>
                    <a:pt x="29599" y="951677"/>
                  </a:lnTo>
                  <a:lnTo>
                    <a:pt x="62809" y="984954"/>
                  </a:lnTo>
                  <a:lnTo>
                    <a:pt x="104922" y="1006777"/>
                  </a:lnTo>
                  <a:lnTo>
                    <a:pt x="153412" y="1014614"/>
                  </a:lnTo>
                  <a:lnTo>
                    <a:pt x="1165954" y="101461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391237" y="2717000"/>
            <a:ext cx="1322070" cy="1017269"/>
            <a:chOff x="5391237" y="2717000"/>
            <a:chExt cx="1322070" cy="1017269"/>
          </a:xfrm>
        </p:grpSpPr>
        <p:sp>
          <p:nvSpPr>
            <p:cNvPr id="12" name="object 12"/>
            <p:cNvSpPr/>
            <p:nvPr/>
          </p:nvSpPr>
          <p:spPr>
            <a:xfrm>
              <a:off x="5392538" y="2718301"/>
              <a:ext cx="1319530" cy="1014730"/>
            </a:xfrm>
            <a:custGeom>
              <a:avLst/>
              <a:gdLst/>
              <a:ahLst/>
              <a:cxnLst/>
              <a:rect l="l" t="t" r="r" b="b"/>
              <a:pathLst>
                <a:path w="1319529" h="1014729">
                  <a:moveTo>
                    <a:pt x="1165954" y="1014614"/>
                  </a:moveTo>
                  <a:lnTo>
                    <a:pt x="153412" y="1014614"/>
                  </a:lnTo>
                  <a:lnTo>
                    <a:pt x="104922" y="1006777"/>
                  </a:lnTo>
                  <a:lnTo>
                    <a:pt x="62809" y="984954"/>
                  </a:lnTo>
                  <a:lnTo>
                    <a:pt x="29599" y="951676"/>
                  </a:lnTo>
                  <a:lnTo>
                    <a:pt x="7821" y="909477"/>
                  </a:lnTo>
                  <a:lnTo>
                    <a:pt x="0" y="860888"/>
                  </a:lnTo>
                  <a:lnTo>
                    <a:pt x="0" y="153732"/>
                  </a:lnTo>
                  <a:lnTo>
                    <a:pt x="7821" y="105140"/>
                  </a:lnTo>
                  <a:lnTo>
                    <a:pt x="29599" y="62939"/>
                  </a:lnTo>
                  <a:lnTo>
                    <a:pt x="62809" y="29660"/>
                  </a:lnTo>
                  <a:lnTo>
                    <a:pt x="104922" y="7837"/>
                  </a:lnTo>
                  <a:lnTo>
                    <a:pt x="153412" y="0"/>
                  </a:lnTo>
                  <a:lnTo>
                    <a:pt x="1165954" y="0"/>
                  </a:lnTo>
                  <a:lnTo>
                    <a:pt x="1214444" y="7837"/>
                  </a:lnTo>
                  <a:lnTo>
                    <a:pt x="1256558" y="29662"/>
                  </a:lnTo>
                  <a:lnTo>
                    <a:pt x="1289767" y="62941"/>
                  </a:lnTo>
                  <a:lnTo>
                    <a:pt x="1311546" y="105142"/>
                  </a:lnTo>
                  <a:lnTo>
                    <a:pt x="1319367" y="153732"/>
                  </a:lnTo>
                  <a:lnTo>
                    <a:pt x="1319367" y="860888"/>
                  </a:lnTo>
                  <a:lnTo>
                    <a:pt x="1311546" y="909477"/>
                  </a:lnTo>
                  <a:lnTo>
                    <a:pt x="1289767" y="951676"/>
                  </a:lnTo>
                  <a:lnTo>
                    <a:pt x="1256558" y="984954"/>
                  </a:lnTo>
                  <a:lnTo>
                    <a:pt x="1214444" y="1006777"/>
                  </a:lnTo>
                  <a:lnTo>
                    <a:pt x="1165954" y="1014614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92538" y="2718301"/>
              <a:ext cx="1319530" cy="1014730"/>
            </a:xfrm>
            <a:custGeom>
              <a:avLst/>
              <a:gdLst/>
              <a:ahLst/>
              <a:cxnLst/>
              <a:rect l="l" t="t" r="r" b="b"/>
              <a:pathLst>
                <a:path w="1319529" h="1014729">
                  <a:moveTo>
                    <a:pt x="1165954" y="1014614"/>
                  </a:moveTo>
                  <a:lnTo>
                    <a:pt x="1214444" y="1006777"/>
                  </a:lnTo>
                  <a:lnTo>
                    <a:pt x="1256558" y="984954"/>
                  </a:lnTo>
                  <a:lnTo>
                    <a:pt x="1289767" y="951677"/>
                  </a:lnTo>
                  <a:lnTo>
                    <a:pt x="1311546" y="909477"/>
                  </a:lnTo>
                  <a:lnTo>
                    <a:pt x="1319367" y="860888"/>
                  </a:lnTo>
                  <a:lnTo>
                    <a:pt x="1319367" y="153732"/>
                  </a:lnTo>
                  <a:lnTo>
                    <a:pt x="1311546" y="105142"/>
                  </a:lnTo>
                  <a:lnTo>
                    <a:pt x="1289767" y="62941"/>
                  </a:lnTo>
                  <a:lnTo>
                    <a:pt x="1256558" y="29662"/>
                  </a:lnTo>
                  <a:lnTo>
                    <a:pt x="1214444" y="7837"/>
                  </a:lnTo>
                  <a:lnTo>
                    <a:pt x="1165954" y="0"/>
                  </a:lnTo>
                  <a:lnTo>
                    <a:pt x="153412" y="0"/>
                  </a:lnTo>
                  <a:lnTo>
                    <a:pt x="104922" y="7837"/>
                  </a:lnTo>
                  <a:lnTo>
                    <a:pt x="62809" y="29660"/>
                  </a:lnTo>
                  <a:lnTo>
                    <a:pt x="29599" y="62939"/>
                  </a:lnTo>
                  <a:lnTo>
                    <a:pt x="7821" y="105140"/>
                  </a:lnTo>
                  <a:lnTo>
                    <a:pt x="0" y="153732"/>
                  </a:lnTo>
                  <a:lnTo>
                    <a:pt x="0" y="860888"/>
                  </a:lnTo>
                  <a:lnTo>
                    <a:pt x="7821" y="909477"/>
                  </a:lnTo>
                  <a:lnTo>
                    <a:pt x="29599" y="951677"/>
                  </a:lnTo>
                  <a:lnTo>
                    <a:pt x="62809" y="984954"/>
                  </a:lnTo>
                  <a:lnTo>
                    <a:pt x="104922" y="1006777"/>
                  </a:lnTo>
                  <a:lnTo>
                    <a:pt x="153412" y="1014614"/>
                  </a:lnTo>
                  <a:lnTo>
                    <a:pt x="1165954" y="101461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471888" y="3905081"/>
            <a:ext cx="924560" cy="9626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90"/>
              </a:spcBef>
            </a:pPr>
            <a:r>
              <a:rPr sz="1500" b="1" spc="10" dirty="0">
                <a:solidFill>
                  <a:srgbClr val="1F467C"/>
                </a:solidFill>
                <a:latin typeface="Arial"/>
                <a:cs typeface="Arial"/>
              </a:rPr>
              <a:t>{ key:</a:t>
            </a:r>
            <a:r>
              <a:rPr sz="1500" b="1" spc="-70" dirty="0">
                <a:solidFill>
                  <a:srgbClr val="1F467C"/>
                </a:solidFill>
                <a:latin typeface="Arial"/>
                <a:cs typeface="Arial"/>
              </a:rPr>
              <a:t> </a:t>
            </a:r>
            <a:r>
              <a:rPr sz="1500" b="1" spc="10" dirty="0">
                <a:solidFill>
                  <a:srgbClr val="1F467C"/>
                </a:solidFill>
                <a:latin typeface="Arial"/>
                <a:cs typeface="Arial"/>
              </a:rPr>
              <a:t>876  value: {  count: 1,  </a:t>
            </a:r>
            <a:r>
              <a:rPr sz="1500" b="1" spc="15" dirty="0">
                <a:solidFill>
                  <a:srgbClr val="1F467C"/>
                </a:solidFill>
                <a:latin typeface="Arial"/>
                <a:cs typeface="Arial"/>
              </a:rPr>
              <a:t>qty: 5 </a:t>
            </a:r>
            <a:r>
              <a:rPr sz="1500" b="1" spc="10" dirty="0">
                <a:solidFill>
                  <a:srgbClr val="1F467C"/>
                </a:solidFill>
                <a:latin typeface="Arial"/>
                <a:cs typeface="Arial"/>
              </a:rPr>
              <a:t>}</a:t>
            </a:r>
            <a:r>
              <a:rPr sz="1500" b="1" spc="-65" dirty="0">
                <a:solidFill>
                  <a:srgbClr val="1F467C"/>
                </a:solidFill>
                <a:latin typeface="Arial"/>
                <a:cs typeface="Arial"/>
              </a:rPr>
              <a:t> </a:t>
            </a:r>
            <a:r>
              <a:rPr sz="1500" b="1" spc="10" dirty="0">
                <a:solidFill>
                  <a:srgbClr val="1F467C"/>
                </a:solidFill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21767" y="2712971"/>
            <a:ext cx="924560" cy="9626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90"/>
              </a:spcBef>
            </a:pPr>
            <a:r>
              <a:rPr sz="1500" b="1" spc="10" dirty="0">
                <a:solidFill>
                  <a:srgbClr val="1F467C"/>
                </a:solidFill>
                <a:latin typeface="Arial"/>
                <a:cs typeface="Arial"/>
              </a:rPr>
              <a:t>{ key:</a:t>
            </a:r>
            <a:r>
              <a:rPr sz="1500" b="1" spc="-70" dirty="0">
                <a:solidFill>
                  <a:srgbClr val="1F467C"/>
                </a:solidFill>
                <a:latin typeface="Arial"/>
                <a:cs typeface="Arial"/>
              </a:rPr>
              <a:t> </a:t>
            </a:r>
            <a:r>
              <a:rPr sz="1500" b="1" spc="10" dirty="0">
                <a:solidFill>
                  <a:srgbClr val="1F467C"/>
                </a:solidFill>
                <a:latin typeface="Arial"/>
                <a:cs typeface="Arial"/>
              </a:rPr>
              <a:t>876  value: {  count: 1,  </a:t>
            </a:r>
            <a:r>
              <a:rPr sz="1500" b="1" spc="15" dirty="0">
                <a:solidFill>
                  <a:srgbClr val="1F467C"/>
                </a:solidFill>
                <a:latin typeface="Arial"/>
                <a:cs typeface="Arial"/>
              </a:rPr>
              <a:t>qty: 7 </a:t>
            </a:r>
            <a:r>
              <a:rPr sz="1500" b="1" spc="10" dirty="0">
                <a:solidFill>
                  <a:srgbClr val="1F467C"/>
                </a:solidFill>
                <a:latin typeface="Arial"/>
                <a:cs typeface="Arial"/>
              </a:rPr>
              <a:t>}</a:t>
            </a:r>
            <a:r>
              <a:rPr sz="1500" b="1" spc="-65" dirty="0">
                <a:solidFill>
                  <a:srgbClr val="1F467C"/>
                </a:solidFill>
                <a:latin typeface="Arial"/>
                <a:cs typeface="Arial"/>
              </a:rPr>
              <a:t> </a:t>
            </a:r>
            <a:r>
              <a:rPr sz="1500" b="1" spc="10" dirty="0">
                <a:solidFill>
                  <a:srgbClr val="1F467C"/>
                </a:solidFill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007883" y="2730574"/>
            <a:ext cx="1362710" cy="1047750"/>
            <a:chOff x="7007883" y="2730574"/>
            <a:chExt cx="1362710" cy="1047750"/>
          </a:xfrm>
        </p:grpSpPr>
        <p:sp>
          <p:nvSpPr>
            <p:cNvPr id="17" name="object 17"/>
            <p:cNvSpPr/>
            <p:nvPr/>
          </p:nvSpPr>
          <p:spPr>
            <a:xfrm>
              <a:off x="7009223" y="2731913"/>
              <a:ext cx="1359535" cy="1045210"/>
            </a:xfrm>
            <a:custGeom>
              <a:avLst/>
              <a:gdLst/>
              <a:ahLst/>
              <a:cxnLst/>
              <a:rect l="l" t="t" r="r" b="b"/>
              <a:pathLst>
                <a:path w="1359534" h="1045210">
                  <a:moveTo>
                    <a:pt x="1201368" y="1044906"/>
                  </a:moveTo>
                  <a:lnTo>
                    <a:pt x="158072" y="1044906"/>
                  </a:lnTo>
                  <a:lnTo>
                    <a:pt x="108109" y="1036835"/>
                  </a:lnTo>
                  <a:lnTo>
                    <a:pt x="64717" y="1014360"/>
                  </a:lnTo>
                  <a:lnTo>
                    <a:pt x="30498" y="980089"/>
                  </a:lnTo>
                  <a:lnTo>
                    <a:pt x="8058" y="936630"/>
                  </a:lnTo>
                  <a:lnTo>
                    <a:pt x="0" y="886590"/>
                  </a:lnTo>
                  <a:lnTo>
                    <a:pt x="0" y="158321"/>
                  </a:lnTo>
                  <a:lnTo>
                    <a:pt x="8058" y="108281"/>
                  </a:lnTo>
                  <a:lnTo>
                    <a:pt x="30498" y="64822"/>
                  </a:lnTo>
                  <a:lnTo>
                    <a:pt x="64717" y="30550"/>
                  </a:lnTo>
                  <a:lnTo>
                    <a:pt x="108109" y="8073"/>
                  </a:lnTo>
                  <a:lnTo>
                    <a:pt x="158072" y="0"/>
                  </a:lnTo>
                  <a:lnTo>
                    <a:pt x="1201368" y="0"/>
                  </a:lnTo>
                  <a:lnTo>
                    <a:pt x="1251331" y="8073"/>
                  </a:lnTo>
                  <a:lnTo>
                    <a:pt x="1294724" y="30550"/>
                  </a:lnTo>
                  <a:lnTo>
                    <a:pt x="1328942" y="64822"/>
                  </a:lnTo>
                  <a:lnTo>
                    <a:pt x="1351382" y="108281"/>
                  </a:lnTo>
                  <a:lnTo>
                    <a:pt x="1359441" y="158321"/>
                  </a:lnTo>
                  <a:lnTo>
                    <a:pt x="1359441" y="886590"/>
                  </a:lnTo>
                  <a:lnTo>
                    <a:pt x="1351382" y="936630"/>
                  </a:lnTo>
                  <a:lnTo>
                    <a:pt x="1328942" y="980089"/>
                  </a:lnTo>
                  <a:lnTo>
                    <a:pt x="1294724" y="1014360"/>
                  </a:lnTo>
                  <a:lnTo>
                    <a:pt x="1251331" y="1036835"/>
                  </a:lnTo>
                  <a:lnTo>
                    <a:pt x="1201368" y="1044906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09223" y="2731913"/>
              <a:ext cx="1359535" cy="1045210"/>
            </a:xfrm>
            <a:custGeom>
              <a:avLst/>
              <a:gdLst/>
              <a:ahLst/>
              <a:cxnLst/>
              <a:rect l="l" t="t" r="r" b="b"/>
              <a:pathLst>
                <a:path w="1359534" h="1045210">
                  <a:moveTo>
                    <a:pt x="1201368" y="1044906"/>
                  </a:moveTo>
                  <a:lnTo>
                    <a:pt x="1251331" y="1036835"/>
                  </a:lnTo>
                  <a:lnTo>
                    <a:pt x="1294724" y="1014360"/>
                  </a:lnTo>
                  <a:lnTo>
                    <a:pt x="1328942" y="980089"/>
                  </a:lnTo>
                  <a:lnTo>
                    <a:pt x="1351382" y="936630"/>
                  </a:lnTo>
                  <a:lnTo>
                    <a:pt x="1359441" y="886590"/>
                  </a:lnTo>
                  <a:lnTo>
                    <a:pt x="1359441" y="158321"/>
                  </a:lnTo>
                  <a:lnTo>
                    <a:pt x="1351382" y="108281"/>
                  </a:lnTo>
                  <a:lnTo>
                    <a:pt x="1328942" y="64822"/>
                  </a:lnTo>
                  <a:lnTo>
                    <a:pt x="1294724" y="30550"/>
                  </a:lnTo>
                  <a:lnTo>
                    <a:pt x="1251331" y="8073"/>
                  </a:lnTo>
                  <a:lnTo>
                    <a:pt x="1201368" y="0"/>
                  </a:lnTo>
                  <a:lnTo>
                    <a:pt x="158072" y="0"/>
                  </a:lnTo>
                  <a:lnTo>
                    <a:pt x="108109" y="8073"/>
                  </a:lnTo>
                  <a:lnTo>
                    <a:pt x="64717" y="30550"/>
                  </a:lnTo>
                  <a:lnTo>
                    <a:pt x="30498" y="64822"/>
                  </a:lnTo>
                  <a:lnTo>
                    <a:pt x="8058" y="108281"/>
                  </a:lnTo>
                  <a:lnTo>
                    <a:pt x="0" y="158321"/>
                  </a:lnTo>
                  <a:lnTo>
                    <a:pt x="0" y="886590"/>
                  </a:lnTo>
                  <a:lnTo>
                    <a:pt x="8058" y="936630"/>
                  </a:lnTo>
                  <a:lnTo>
                    <a:pt x="30498" y="980089"/>
                  </a:lnTo>
                  <a:lnTo>
                    <a:pt x="64717" y="1014360"/>
                  </a:lnTo>
                  <a:lnTo>
                    <a:pt x="108109" y="1036835"/>
                  </a:lnTo>
                  <a:lnTo>
                    <a:pt x="158072" y="1044906"/>
                  </a:lnTo>
                  <a:lnTo>
                    <a:pt x="1201368" y="104490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6960461" y="1527351"/>
            <a:ext cx="1362710" cy="1047750"/>
            <a:chOff x="6960461" y="1527351"/>
            <a:chExt cx="1362710" cy="1047750"/>
          </a:xfrm>
        </p:grpSpPr>
        <p:sp>
          <p:nvSpPr>
            <p:cNvPr id="20" name="object 20"/>
            <p:cNvSpPr/>
            <p:nvPr/>
          </p:nvSpPr>
          <p:spPr>
            <a:xfrm>
              <a:off x="6961800" y="1528690"/>
              <a:ext cx="1359535" cy="1045210"/>
            </a:xfrm>
            <a:custGeom>
              <a:avLst/>
              <a:gdLst/>
              <a:ahLst/>
              <a:cxnLst/>
              <a:rect l="l" t="t" r="r" b="b"/>
              <a:pathLst>
                <a:path w="1359534" h="1045210">
                  <a:moveTo>
                    <a:pt x="1201368" y="1044906"/>
                  </a:moveTo>
                  <a:lnTo>
                    <a:pt x="158072" y="1044906"/>
                  </a:lnTo>
                  <a:lnTo>
                    <a:pt x="108109" y="1036835"/>
                  </a:lnTo>
                  <a:lnTo>
                    <a:pt x="64717" y="1014360"/>
                  </a:lnTo>
                  <a:lnTo>
                    <a:pt x="30498" y="980089"/>
                  </a:lnTo>
                  <a:lnTo>
                    <a:pt x="8058" y="936630"/>
                  </a:lnTo>
                  <a:lnTo>
                    <a:pt x="0" y="886590"/>
                  </a:lnTo>
                  <a:lnTo>
                    <a:pt x="0" y="158321"/>
                  </a:lnTo>
                  <a:lnTo>
                    <a:pt x="8058" y="108281"/>
                  </a:lnTo>
                  <a:lnTo>
                    <a:pt x="30498" y="64822"/>
                  </a:lnTo>
                  <a:lnTo>
                    <a:pt x="64717" y="30550"/>
                  </a:lnTo>
                  <a:lnTo>
                    <a:pt x="108109" y="8073"/>
                  </a:lnTo>
                  <a:lnTo>
                    <a:pt x="158072" y="0"/>
                  </a:lnTo>
                  <a:lnTo>
                    <a:pt x="1201368" y="0"/>
                  </a:lnTo>
                  <a:lnTo>
                    <a:pt x="1251331" y="8073"/>
                  </a:lnTo>
                  <a:lnTo>
                    <a:pt x="1294724" y="30550"/>
                  </a:lnTo>
                  <a:lnTo>
                    <a:pt x="1328943" y="64822"/>
                  </a:lnTo>
                  <a:lnTo>
                    <a:pt x="1351385" y="108281"/>
                  </a:lnTo>
                  <a:lnTo>
                    <a:pt x="1359446" y="158321"/>
                  </a:lnTo>
                  <a:lnTo>
                    <a:pt x="1359446" y="886590"/>
                  </a:lnTo>
                  <a:lnTo>
                    <a:pt x="1351385" y="936630"/>
                  </a:lnTo>
                  <a:lnTo>
                    <a:pt x="1328943" y="980089"/>
                  </a:lnTo>
                  <a:lnTo>
                    <a:pt x="1294724" y="1014360"/>
                  </a:lnTo>
                  <a:lnTo>
                    <a:pt x="1251331" y="1036835"/>
                  </a:lnTo>
                  <a:lnTo>
                    <a:pt x="1201368" y="1044906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61800" y="1528690"/>
              <a:ext cx="1359535" cy="1045210"/>
            </a:xfrm>
            <a:custGeom>
              <a:avLst/>
              <a:gdLst/>
              <a:ahLst/>
              <a:cxnLst/>
              <a:rect l="l" t="t" r="r" b="b"/>
              <a:pathLst>
                <a:path w="1359534" h="1045210">
                  <a:moveTo>
                    <a:pt x="1201368" y="1044906"/>
                  </a:moveTo>
                  <a:lnTo>
                    <a:pt x="1251331" y="1036835"/>
                  </a:lnTo>
                  <a:lnTo>
                    <a:pt x="1294724" y="1014360"/>
                  </a:lnTo>
                  <a:lnTo>
                    <a:pt x="1328943" y="980089"/>
                  </a:lnTo>
                  <a:lnTo>
                    <a:pt x="1351385" y="936630"/>
                  </a:lnTo>
                  <a:lnTo>
                    <a:pt x="1359446" y="886590"/>
                  </a:lnTo>
                  <a:lnTo>
                    <a:pt x="1359446" y="158321"/>
                  </a:lnTo>
                  <a:lnTo>
                    <a:pt x="1351385" y="108281"/>
                  </a:lnTo>
                  <a:lnTo>
                    <a:pt x="1328943" y="64822"/>
                  </a:lnTo>
                  <a:lnTo>
                    <a:pt x="1294724" y="30550"/>
                  </a:lnTo>
                  <a:lnTo>
                    <a:pt x="1251331" y="8073"/>
                  </a:lnTo>
                  <a:lnTo>
                    <a:pt x="1201368" y="0"/>
                  </a:lnTo>
                  <a:lnTo>
                    <a:pt x="158072" y="0"/>
                  </a:lnTo>
                  <a:lnTo>
                    <a:pt x="108109" y="8073"/>
                  </a:lnTo>
                  <a:lnTo>
                    <a:pt x="64717" y="30550"/>
                  </a:lnTo>
                  <a:lnTo>
                    <a:pt x="30498" y="64822"/>
                  </a:lnTo>
                  <a:lnTo>
                    <a:pt x="8058" y="108281"/>
                  </a:lnTo>
                  <a:lnTo>
                    <a:pt x="0" y="158321"/>
                  </a:lnTo>
                  <a:lnTo>
                    <a:pt x="0" y="886590"/>
                  </a:lnTo>
                  <a:lnTo>
                    <a:pt x="8058" y="936630"/>
                  </a:lnTo>
                  <a:lnTo>
                    <a:pt x="30498" y="980089"/>
                  </a:lnTo>
                  <a:lnTo>
                    <a:pt x="64717" y="1014360"/>
                  </a:lnTo>
                  <a:lnTo>
                    <a:pt x="108109" y="1036835"/>
                  </a:lnTo>
                  <a:lnTo>
                    <a:pt x="158072" y="1044906"/>
                  </a:lnTo>
                  <a:lnTo>
                    <a:pt x="1201368" y="104490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111128" y="2739408"/>
            <a:ext cx="951865" cy="990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95"/>
              </a:spcBef>
            </a:pPr>
            <a:r>
              <a:rPr sz="1550" b="1" spc="10" dirty="0">
                <a:solidFill>
                  <a:srgbClr val="1F467C"/>
                </a:solidFill>
                <a:latin typeface="Arial"/>
                <a:cs typeface="Arial"/>
              </a:rPr>
              <a:t>{ key:</a:t>
            </a:r>
            <a:r>
              <a:rPr sz="1550" b="1" spc="-80" dirty="0">
                <a:solidFill>
                  <a:srgbClr val="1F467C"/>
                </a:solidFill>
                <a:latin typeface="Arial"/>
                <a:cs typeface="Arial"/>
              </a:rPr>
              <a:t> </a:t>
            </a:r>
            <a:r>
              <a:rPr sz="1550" b="1" spc="10" dirty="0">
                <a:solidFill>
                  <a:srgbClr val="1F467C"/>
                </a:solidFill>
                <a:latin typeface="Arial"/>
                <a:cs typeface="Arial"/>
              </a:rPr>
              <a:t>765  value: {  count: 1,  qty: </a:t>
            </a:r>
            <a:r>
              <a:rPr sz="1550" b="1" spc="15" dirty="0">
                <a:solidFill>
                  <a:srgbClr val="1F467C"/>
                </a:solidFill>
                <a:latin typeface="Arial"/>
                <a:cs typeface="Arial"/>
              </a:rPr>
              <a:t>3 </a:t>
            </a:r>
            <a:r>
              <a:rPr sz="1550" b="1" spc="10" dirty="0">
                <a:solidFill>
                  <a:srgbClr val="1F467C"/>
                </a:solidFill>
                <a:latin typeface="Arial"/>
                <a:cs typeface="Arial"/>
              </a:rPr>
              <a:t>}</a:t>
            </a:r>
            <a:r>
              <a:rPr sz="1550" b="1" spc="-60" dirty="0">
                <a:solidFill>
                  <a:srgbClr val="1F467C"/>
                </a:solidFill>
                <a:latin typeface="Arial"/>
                <a:cs typeface="Arial"/>
              </a:rPr>
              <a:t> </a:t>
            </a:r>
            <a:r>
              <a:rPr sz="1550" b="1" spc="10" dirty="0">
                <a:solidFill>
                  <a:srgbClr val="1F467C"/>
                </a:solidFill>
                <a:latin typeface="Arial"/>
                <a:cs typeface="Arial"/>
              </a:rPr>
              <a:t>}</a:t>
            </a:r>
            <a:endParaRPr sz="15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38796" y="1516391"/>
            <a:ext cx="951865" cy="990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95"/>
              </a:spcBef>
            </a:pPr>
            <a:r>
              <a:rPr sz="1550" b="1" spc="10" dirty="0">
                <a:solidFill>
                  <a:srgbClr val="1F467C"/>
                </a:solidFill>
                <a:latin typeface="Arial"/>
                <a:cs typeface="Arial"/>
              </a:rPr>
              <a:t>{ key:</a:t>
            </a:r>
            <a:r>
              <a:rPr sz="1550" b="1" spc="-80" dirty="0">
                <a:solidFill>
                  <a:srgbClr val="1F467C"/>
                </a:solidFill>
                <a:latin typeface="Arial"/>
                <a:cs typeface="Arial"/>
              </a:rPr>
              <a:t> </a:t>
            </a:r>
            <a:r>
              <a:rPr sz="1550" b="1" spc="10" dirty="0">
                <a:solidFill>
                  <a:srgbClr val="1F467C"/>
                </a:solidFill>
                <a:latin typeface="Arial"/>
                <a:cs typeface="Arial"/>
              </a:rPr>
              <a:t>765  value: {  count: 1,  qty: </a:t>
            </a:r>
            <a:r>
              <a:rPr sz="1550" b="1" spc="15" dirty="0">
                <a:solidFill>
                  <a:srgbClr val="1F467C"/>
                </a:solidFill>
                <a:latin typeface="Arial"/>
                <a:cs typeface="Arial"/>
              </a:rPr>
              <a:t>4 </a:t>
            </a:r>
            <a:r>
              <a:rPr sz="1550" b="1" spc="10" dirty="0">
                <a:solidFill>
                  <a:srgbClr val="1F467C"/>
                </a:solidFill>
                <a:latin typeface="Arial"/>
                <a:cs typeface="Arial"/>
              </a:rPr>
              <a:t>}</a:t>
            </a:r>
            <a:r>
              <a:rPr sz="1550" b="1" spc="-60" dirty="0">
                <a:solidFill>
                  <a:srgbClr val="1F467C"/>
                </a:solidFill>
                <a:latin typeface="Arial"/>
                <a:cs typeface="Arial"/>
              </a:rPr>
              <a:t> </a:t>
            </a:r>
            <a:r>
              <a:rPr sz="1550" b="1" spc="10" dirty="0">
                <a:solidFill>
                  <a:srgbClr val="1F467C"/>
                </a:solidFill>
                <a:latin typeface="Arial"/>
                <a:cs typeface="Arial"/>
              </a:rPr>
              <a:t>}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871267" y="2872192"/>
            <a:ext cx="1223010" cy="764540"/>
            <a:chOff x="3871267" y="2872192"/>
            <a:chExt cx="1223010" cy="764540"/>
          </a:xfrm>
        </p:grpSpPr>
        <p:sp>
          <p:nvSpPr>
            <p:cNvPr id="25" name="object 25"/>
            <p:cNvSpPr/>
            <p:nvPr/>
          </p:nvSpPr>
          <p:spPr>
            <a:xfrm>
              <a:off x="3873322" y="2874242"/>
              <a:ext cx="1219200" cy="760730"/>
            </a:xfrm>
            <a:custGeom>
              <a:avLst/>
              <a:gdLst/>
              <a:ahLst/>
              <a:cxnLst/>
              <a:rect l="l" t="t" r="r" b="b"/>
              <a:pathLst>
                <a:path w="1219200" h="760729">
                  <a:moveTo>
                    <a:pt x="836952" y="760342"/>
                  </a:moveTo>
                  <a:lnTo>
                    <a:pt x="836952" y="509431"/>
                  </a:lnTo>
                  <a:lnTo>
                    <a:pt x="0" y="509431"/>
                  </a:lnTo>
                  <a:lnTo>
                    <a:pt x="0" y="250910"/>
                  </a:lnTo>
                  <a:lnTo>
                    <a:pt x="836952" y="250910"/>
                  </a:lnTo>
                  <a:lnTo>
                    <a:pt x="836952" y="0"/>
                  </a:lnTo>
                  <a:lnTo>
                    <a:pt x="1218866" y="380175"/>
                  </a:lnTo>
                  <a:lnTo>
                    <a:pt x="836952" y="760342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73325" y="2874249"/>
              <a:ext cx="1219200" cy="760730"/>
            </a:xfrm>
            <a:custGeom>
              <a:avLst/>
              <a:gdLst/>
              <a:ahLst/>
              <a:cxnLst/>
              <a:rect l="l" t="t" r="r" b="b"/>
              <a:pathLst>
                <a:path w="1219200" h="760729">
                  <a:moveTo>
                    <a:pt x="1218858" y="380167"/>
                  </a:moveTo>
                  <a:lnTo>
                    <a:pt x="836952" y="0"/>
                  </a:lnTo>
                  <a:lnTo>
                    <a:pt x="836952" y="250910"/>
                  </a:lnTo>
                  <a:lnTo>
                    <a:pt x="0" y="250910"/>
                  </a:lnTo>
                  <a:lnTo>
                    <a:pt x="0" y="509423"/>
                  </a:lnTo>
                  <a:lnTo>
                    <a:pt x="836952" y="509423"/>
                  </a:lnTo>
                  <a:lnTo>
                    <a:pt x="836952" y="760334"/>
                  </a:lnTo>
                  <a:lnTo>
                    <a:pt x="1218858" y="380167"/>
                  </a:lnTo>
                  <a:close/>
                </a:path>
              </a:pathLst>
            </a:custGeom>
            <a:ln w="4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214211" y="3049964"/>
            <a:ext cx="53721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spc="10" dirty="0">
                <a:solidFill>
                  <a:srgbClr val="1F467C"/>
                </a:solidFill>
                <a:latin typeface="Calibri"/>
                <a:cs typeface="Calibri"/>
              </a:rPr>
              <a:t>Map</a:t>
            </a:r>
            <a:endParaRPr sz="215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22515" y="2075454"/>
            <a:ext cx="3021330" cy="2336800"/>
            <a:chOff x="522515" y="2075454"/>
            <a:chExt cx="3021330" cy="2336800"/>
          </a:xfrm>
        </p:grpSpPr>
        <p:sp>
          <p:nvSpPr>
            <p:cNvPr id="29" name="object 29"/>
            <p:cNvSpPr/>
            <p:nvPr/>
          </p:nvSpPr>
          <p:spPr>
            <a:xfrm>
              <a:off x="524035" y="2076975"/>
              <a:ext cx="2443480" cy="1831339"/>
            </a:xfrm>
            <a:custGeom>
              <a:avLst/>
              <a:gdLst/>
              <a:ahLst/>
              <a:cxnLst/>
              <a:rect l="l" t="t" r="r" b="b"/>
              <a:pathLst>
                <a:path w="2443480" h="1831339">
                  <a:moveTo>
                    <a:pt x="2263336" y="1830838"/>
                  </a:moveTo>
                  <a:lnTo>
                    <a:pt x="179627" y="1830838"/>
                  </a:lnTo>
                  <a:lnTo>
                    <a:pt x="131875" y="1824427"/>
                  </a:lnTo>
                  <a:lnTo>
                    <a:pt x="88966" y="1806332"/>
                  </a:lnTo>
                  <a:lnTo>
                    <a:pt x="52611" y="1778266"/>
                  </a:lnTo>
                  <a:lnTo>
                    <a:pt x="24524" y="1741940"/>
                  </a:lnTo>
                  <a:lnTo>
                    <a:pt x="6416" y="1699063"/>
                  </a:lnTo>
                  <a:lnTo>
                    <a:pt x="0" y="1651347"/>
                  </a:lnTo>
                  <a:lnTo>
                    <a:pt x="0" y="179497"/>
                  </a:lnTo>
                  <a:lnTo>
                    <a:pt x="6416" y="131778"/>
                  </a:lnTo>
                  <a:lnTo>
                    <a:pt x="24524" y="88900"/>
                  </a:lnTo>
                  <a:lnTo>
                    <a:pt x="52611" y="52572"/>
                  </a:lnTo>
                  <a:lnTo>
                    <a:pt x="88966" y="24506"/>
                  </a:lnTo>
                  <a:lnTo>
                    <a:pt x="131875" y="6411"/>
                  </a:lnTo>
                  <a:lnTo>
                    <a:pt x="179627" y="0"/>
                  </a:lnTo>
                  <a:lnTo>
                    <a:pt x="2263336" y="0"/>
                  </a:lnTo>
                  <a:lnTo>
                    <a:pt x="2311088" y="6411"/>
                  </a:lnTo>
                  <a:lnTo>
                    <a:pt x="2353997" y="24506"/>
                  </a:lnTo>
                  <a:lnTo>
                    <a:pt x="2390351" y="52572"/>
                  </a:lnTo>
                  <a:lnTo>
                    <a:pt x="2418439" y="88900"/>
                  </a:lnTo>
                  <a:lnTo>
                    <a:pt x="2436547" y="131778"/>
                  </a:lnTo>
                  <a:lnTo>
                    <a:pt x="2442963" y="179497"/>
                  </a:lnTo>
                  <a:lnTo>
                    <a:pt x="2442963" y="1651347"/>
                  </a:lnTo>
                  <a:lnTo>
                    <a:pt x="2436547" y="1699063"/>
                  </a:lnTo>
                  <a:lnTo>
                    <a:pt x="2418439" y="1741940"/>
                  </a:lnTo>
                  <a:lnTo>
                    <a:pt x="2390351" y="1778266"/>
                  </a:lnTo>
                  <a:lnTo>
                    <a:pt x="2353997" y="1806332"/>
                  </a:lnTo>
                  <a:lnTo>
                    <a:pt x="2311088" y="1824427"/>
                  </a:lnTo>
                  <a:lnTo>
                    <a:pt x="2263336" y="1830838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4035" y="2076975"/>
              <a:ext cx="2443480" cy="1831339"/>
            </a:xfrm>
            <a:custGeom>
              <a:avLst/>
              <a:gdLst/>
              <a:ahLst/>
              <a:cxnLst/>
              <a:rect l="l" t="t" r="r" b="b"/>
              <a:pathLst>
                <a:path w="2443480" h="1831339">
                  <a:moveTo>
                    <a:pt x="2263336" y="1830838"/>
                  </a:moveTo>
                  <a:lnTo>
                    <a:pt x="2311088" y="1824427"/>
                  </a:lnTo>
                  <a:lnTo>
                    <a:pt x="2353997" y="1806332"/>
                  </a:lnTo>
                  <a:lnTo>
                    <a:pt x="2390351" y="1778266"/>
                  </a:lnTo>
                  <a:lnTo>
                    <a:pt x="2418439" y="1741940"/>
                  </a:lnTo>
                  <a:lnTo>
                    <a:pt x="2436547" y="1699063"/>
                  </a:lnTo>
                  <a:lnTo>
                    <a:pt x="2442963" y="1651347"/>
                  </a:lnTo>
                  <a:lnTo>
                    <a:pt x="2442963" y="179497"/>
                  </a:lnTo>
                  <a:lnTo>
                    <a:pt x="2436547" y="131778"/>
                  </a:lnTo>
                  <a:lnTo>
                    <a:pt x="2418439" y="88900"/>
                  </a:lnTo>
                  <a:lnTo>
                    <a:pt x="2390351" y="52572"/>
                  </a:lnTo>
                  <a:lnTo>
                    <a:pt x="2353997" y="24506"/>
                  </a:lnTo>
                  <a:lnTo>
                    <a:pt x="2311088" y="6411"/>
                  </a:lnTo>
                  <a:lnTo>
                    <a:pt x="2263336" y="0"/>
                  </a:lnTo>
                  <a:lnTo>
                    <a:pt x="179627" y="0"/>
                  </a:lnTo>
                  <a:lnTo>
                    <a:pt x="131875" y="6411"/>
                  </a:lnTo>
                  <a:lnTo>
                    <a:pt x="88966" y="24506"/>
                  </a:lnTo>
                  <a:lnTo>
                    <a:pt x="52611" y="52572"/>
                  </a:lnTo>
                  <a:lnTo>
                    <a:pt x="24524" y="88900"/>
                  </a:lnTo>
                  <a:lnTo>
                    <a:pt x="6416" y="131778"/>
                  </a:lnTo>
                  <a:lnTo>
                    <a:pt x="0" y="179497"/>
                  </a:lnTo>
                  <a:lnTo>
                    <a:pt x="0" y="1651347"/>
                  </a:lnTo>
                  <a:lnTo>
                    <a:pt x="6416" y="1699063"/>
                  </a:lnTo>
                  <a:lnTo>
                    <a:pt x="24524" y="1741940"/>
                  </a:lnTo>
                  <a:lnTo>
                    <a:pt x="52611" y="1778266"/>
                  </a:lnTo>
                  <a:lnTo>
                    <a:pt x="88966" y="1806332"/>
                  </a:lnTo>
                  <a:lnTo>
                    <a:pt x="131875" y="1824427"/>
                  </a:lnTo>
                  <a:lnTo>
                    <a:pt x="179627" y="1830838"/>
                  </a:lnTo>
                  <a:lnTo>
                    <a:pt x="2263336" y="183083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67740" y="2184671"/>
              <a:ext cx="2443480" cy="1831339"/>
            </a:xfrm>
            <a:custGeom>
              <a:avLst/>
              <a:gdLst/>
              <a:ahLst/>
              <a:cxnLst/>
              <a:rect l="l" t="t" r="r" b="b"/>
              <a:pathLst>
                <a:path w="2443480" h="1831339">
                  <a:moveTo>
                    <a:pt x="2263336" y="1830838"/>
                  </a:moveTo>
                  <a:lnTo>
                    <a:pt x="179627" y="1830838"/>
                  </a:lnTo>
                  <a:lnTo>
                    <a:pt x="131875" y="1824426"/>
                  </a:lnTo>
                  <a:lnTo>
                    <a:pt x="88966" y="1806332"/>
                  </a:lnTo>
                  <a:lnTo>
                    <a:pt x="52611" y="1778266"/>
                  </a:lnTo>
                  <a:lnTo>
                    <a:pt x="24524" y="1741939"/>
                  </a:lnTo>
                  <a:lnTo>
                    <a:pt x="6416" y="1699063"/>
                  </a:lnTo>
                  <a:lnTo>
                    <a:pt x="0" y="1651347"/>
                  </a:lnTo>
                  <a:lnTo>
                    <a:pt x="0" y="179497"/>
                  </a:lnTo>
                  <a:lnTo>
                    <a:pt x="6416" y="131778"/>
                  </a:lnTo>
                  <a:lnTo>
                    <a:pt x="24524" y="88900"/>
                  </a:lnTo>
                  <a:lnTo>
                    <a:pt x="52611" y="52572"/>
                  </a:lnTo>
                  <a:lnTo>
                    <a:pt x="88966" y="24506"/>
                  </a:lnTo>
                  <a:lnTo>
                    <a:pt x="131875" y="6411"/>
                  </a:lnTo>
                  <a:lnTo>
                    <a:pt x="179627" y="0"/>
                  </a:lnTo>
                  <a:lnTo>
                    <a:pt x="2263336" y="0"/>
                  </a:lnTo>
                  <a:lnTo>
                    <a:pt x="2311088" y="6411"/>
                  </a:lnTo>
                  <a:lnTo>
                    <a:pt x="2353997" y="24506"/>
                  </a:lnTo>
                  <a:lnTo>
                    <a:pt x="2390351" y="52572"/>
                  </a:lnTo>
                  <a:lnTo>
                    <a:pt x="2418439" y="88900"/>
                  </a:lnTo>
                  <a:lnTo>
                    <a:pt x="2436547" y="131778"/>
                  </a:lnTo>
                  <a:lnTo>
                    <a:pt x="2442963" y="179497"/>
                  </a:lnTo>
                  <a:lnTo>
                    <a:pt x="2442963" y="1651347"/>
                  </a:lnTo>
                  <a:lnTo>
                    <a:pt x="2436547" y="1699063"/>
                  </a:lnTo>
                  <a:lnTo>
                    <a:pt x="2418439" y="1741939"/>
                  </a:lnTo>
                  <a:lnTo>
                    <a:pt x="2390351" y="1778266"/>
                  </a:lnTo>
                  <a:lnTo>
                    <a:pt x="2353997" y="1806332"/>
                  </a:lnTo>
                  <a:lnTo>
                    <a:pt x="2311088" y="1824426"/>
                  </a:lnTo>
                  <a:lnTo>
                    <a:pt x="2263336" y="1830838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7740" y="2184670"/>
              <a:ext cx="2443480" cy="1831339"/>
            </a:xfrm>
            <a:custGeom>
              <a:avLst/>
              <a:gdLst/>
              <a:ahLst/>
              <a:cxnLst/>
              <a:rect l="l" t="t" r="r" b="b"/>
              <a:pathLst>
                <a:path w="2443480" h="1831339">
                  <a:moveTo>
                    <a:pt x="2263336" y="1830838"/>
                  </a:moveTo>
                  <a:lnTo>
                    <a:pt x="2311088" y="1824426"/>
                  </a:lnTo>
                  <a:lnTo>
                    <a:pt x="2353997" y="1806332"/>
                  </a:lnTo>
                  <a:lnTo>
                    <a:pt x="2390351" y="1778266"/>
                  </a:lnTo>
                  <a:lnTo>
                    <a:pt x="2418439" y="1741939"/>
                  </a:lnTo>
                  <a:lnTo>
                    <a:pt x="2436547" y="1699063"/>
                  </a:lnTo>
                  <a:lnTo>
                    <a:pt x="2442963" y="1651347"/>
                  </a:lnTo>
                  <a:lnTo>
                    <a:pt x="2442963" y="179497"/>
                  </a:lnTo>
                  <a:lnTo>
                    <a:pt x="2436547" y="131778"/>
                  </a:lnTo>
                  <a:lnTo>
                    <a:pt x="2418439" y="88900"/>
                  </a:lnTo>
                  <a:lnTo>
                    <a:pt x="2390351" y="52572"/>
                  </a:lnTo>
                  <a:lnTo>
                    <a:pt x="2353997" y="24506"/>
                  </a:lnTo>
                  <a:lnTo>
                    <a:pt x="2311088" y="6411"/>
                  </a:lnTo>
                  <a:lnTo>
                    <a:pt x="2263336" y="0"/>
                  </a:lnTo>
                  <a:lnTo>
                    <a:pt x="179627" y="0"/>
                  </a:lnTo>
                  <a:lnTo>
                    <a:pt x="131875" y="6411"/>
                  </a:lnTo>
                  <a:lnTo>
                    <a:pt x="88966" y="24506"/>
                  </a:lnTo>
                  <a:lnTo>
                    <a:pt x="52611" y="52572"/>
                  </a:lnTo>
                  <a:lnTo>
                    <a:pt x="24524" y="88900"/>
                  </a:lnTo>
                  <a:lnTo>
                    <a:pt x="6416" y="131778"/>
                  </a:lnTo>
                  <a:lnTo>
                    <a:pt x="0" y="179497"/>
                  </a:lnTo>
                  <a:lnTo>
                    <a:pt x="0" y="1651347"/>
                  </a:lnTo>
                  <a:lnTo>
                    <a:pt x="6416" y="1699063"/>
                  </a:lnTo>
                  <a:lnTo>
                    <a:pt x="24524" y="1741939"/>
                  </a:lnTo>
                  <a:lnTo>
                    <a:pt x="52611" y="1778266"/>
                  </a:lnTo>
                  <a:lnTo>
                    <a:pt x="88966" y="1806332"/>
                  </a:lnTo>
                  <a:lnTo>
                    <a:pt x="131875" y="1824426"/>
                  </a:lnTo>
                  <a:lnTo>
                    <a:pt x="179627" y="1830838"/>
                  </a:lnTo>
                  <a:lnTo>
                    <a:pt x="2263336" y="183083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1444" y="2274417"/>
              <a:ext cx="2443480" cy="1831339"/>
            </a:xfrm>
            <a:custGeom>
              <a:avLst/>
              <a:gdLst/>
              <a:ahLst/>
              <a:cxnLst/>
              <a:rect l="l" t="t" r="r" b="b"/>
              <a:pathLst>
                <a:path w="2443479" h="1831339">
                  <a:moveTo>
                    <a:pt x="2263336" y="1830838"/>
                  </a:moveTo>
                  <a:lnTo>
                    <a:pt x="179627" y="1830838"/>
                  </a:lnTo>
                  <a:lnTo>
                    <a:pt x="131875" y="1824426"/>
                  </a:lnTo>
                  <a:lnTo>
                    <a:pt x="88966" y="1806332"/>
                  </a:lnTo>
                  <a:lnTo>
                    <a:pt x="52611" y="1778266"/>
                  </a:lnTo>
                  <a:lnTo>
                    <a:pt x="24524" y="1741939"/>
                  </a:lnTo>
                  <a:lnTo>
                    <a:pt x="6416" y="1699063"/>
                  </a:lnTo>
                  <a:lnTo>
                    <a:pt x="0" y="1651347"/>
                  </a:lnTo>
                  <a:lnTo>
                    <a:pt x="0" y="179497"/>
                  </a:lnTo>
                  <a:lnTo>
                    <a:pt x="6416" y="131778"/>
                  </a:lnTo>
                  <a:lnTo>
                    <a:pt x="24524" y="88900"/>
                  </a:lnTo>
                  <a:lnTo>
                    <a:pt x="52611" y="52572"/>
                  </a:lnTo>
                  <a:lnTo>
                    <a:pt x="88966" y="24506"/>
                  </a:lnTo>
                  <a:lnTo>
                    <a:pt x="131875" y="6411"/>
                  </a:lnTo>
                  <a:lnTo>
                    <a:pt x="179627" y="0"/>
                  </a:lnTo>
                  <a:lnTo>
                    <a:pt x="2263336" y="0"/>
                  </a:lnTo>
                  <a:lnTo>
                    <a:pt x="2311088" y="6411"/>
                  </a:lnTo>
                  <a:lnTo>
                    <a:pt x="2353997" y="24506"/>
                  </a:lnTo>
                  <a:lnTo>
                    <a:pt x="2390351" y="52572"/>
                  </a:lnTo>
                  <a:lnTo>
                    <a:pt x="2418439" y="88900"/>
                  </a:lnTo>
                  <a:lnTo>
                    <a:pt x="2436547" y="131778"/>
                  </a:lnTo>
                  <a:lnTo>
                    <a:pt x="2442963" y="179497"/>
                  </a:lnTo>
                  <a:lnTo>
                    <a:pt x="2442963" y="1651347"/>
                  </a:lnTo>
                  <a:lnTo>
                    <a:pt x="2436547" y="1699063"/>
                  </a:lnTo>
                  <a:lnTo>
                    <a:pt x="2418439" y="1741939"/>
                  </a:lnTo>
                  <a:lnTo>
                    <a:pt x="2390351" y="1778266"/>
                  </a:lnTo>
                  <a:lnTo>
                    <a:pt x="2353997" y="1806332"/>
                  </a:lnTo>
                  <a:lnTo>
                    <a:pt x="2311088" y="1824426"/>
                  </a:lnTo>
                  <a:lnTo>
                    <a:pt x="2263336" y="1830838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11444" y="2274417"/>
              <a:ext cx="2443480" cy="1831339"/>
            </a:xfrm>
            <a:custGeom>
              <a:avLst/>
              <a:gdLst/>
              <a:ahLst/>
              <a:cxnLst/>
              <a:rect l="l" t="t" r="r" b="b"/>
              <a:pathLst>
                <a:path w="2443479" h="1831339">
                  <a:moveTo>
                    <a:pt x="2263336" y="1830838"/>
                  </a:moveTo>
                  <a:lnTo>
                    <a:pt x="2311088" y="1824426"/>
                  </a:lnTo>
                  <a:lnTo>
                    <a:pt x="2353997" y="1806332"/>
                  </a:lnTo>
                  <a:lnTo>
                    <a:pt x="2390351" y="1778266"/>
                  </a:lnTo>
                  <a:lnTo>
                    <a:pt x="2418439" y="1741939"/>
                  </a:lnTo>
                  <a:lnTo>
                    <a:pt x="2436547" y="1699062"/>
                  </a:lnTo>
                  <a:lnTo>
                    <a:pt x="2442963" y="1651347"/>
                  </a:lnTo>
                  <a:lnTo>
                    <a:pt x="2442963" y="179497"/>
                  </a:lnTo>
                  <a:lnTo>
                    <a:pt x="2436547" y="131778"/>
                  </a:lnTo>
                  <a:lnTo>
                    <a:pt x="2418439" y="88900"/>
                  </a:lnTo>
                  <a:lnTo>
                    <a:pt x="2390351" y="52572"/>
                  </a:lnTo>
                  <a:lnTo>
                    <a:pt x="2353997" y="24506"/>
                  </a:lnTo>
                  <a:lnTo>
                    <a:pt x="2311088" y="6411"/>
                  </a:lnTo>
                  <a:lnTo>
                    <a:pt x="2263336" y="0"/>
                  </a:lnTo>
                  <a:lnTo>
                    <a:pt x="179627" y="0"/>
                  </a:lnTo>
                  <a:lnTo>
                    <a:pt x="131875" y="6411"/>
                  </a:lnTo>
                  <a:lnTo>
                    <a:pt x="88966" y="24506"/>
                  </a:lnTo>
                  <a:lnTo>
                    <a:pt x="52611" y="52572"/>
                  </a:lnTo>
                  <a:lnTo>
                    <a:pt x="24524" y="88900"/>
                  </a:lnTo>
                  <a:lnTo>
                    <a:pt x="6416" y="131778"/>
                  </a:lnTo>
                  <a:lnTo>
                    <a:pt x="0" y="179497"/>
                  </a:lnTo>
                  <a:lnTo>
                    <a:pt x="0" y="1651347"/>
                  </a:lnTo>
                  <a:lnTo>
                    <a:pt x="6416" y="1699062"/>
                  </a:lnTo>
                  <a:lnTo>
                    <a:pt x="24524" y="1741939"/>
                  </a:lnTo>
                  <a:lnTo>
                    <a:pt x="52611" y="1778266"/>
                  </a:lnTo>
                  <a:lnTo>
                    <a:pt x="88966" y="1806332"/>
                  </a:lnTo>
                  <a:lnTo>
                    <a:pt x="131875" y="1824426"/>
                  </a:lnTo>
                  <a:lnTo>
                    <a:pt x="179627" y="1830838"/>
                  </a:lnTo>
                  <a:lnTo>
                    <a:pt x="2263336" y="183083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55148" y="2400062"/>
              <a:ext cx="2443480" cy="1831339"/>
            </a:xfrm>
            <a:custGeom>
              <a:avLst/>
              <a:gdLst/>
              <a:ahLst/>
              <a:cxnLst/>
              <a:rect l="l" t="t" r="r" b="b"/>
              <a:pathLst>
                <a:path w="2443479" h="1831339">
                  <a:moveTo>
                    <a:pt x="2263336" y="1830838"/>
                  </a:moveTo>
                  <a:lnTo>
                    <a:pt x="179627" y="1830838"/>
                  </a:lnTo>
                  <a:lnTo>
                    <a:pt x="131875" y="1824426"/>
                  </a:lnTo>
                  <a:lnTo>
                    <a:pt x="88966" y="1806332"/>
                  </a:lnTo>
                  <a:lnTo>
                    <a:pt x="52611" y="1778266"/>
                  </a:lnTo>
                  <a:lnTo>
                    <a:pt x="24524" y="1741939"/>
                  </a:lnTo>
                  <a:lnTo>
                    <a:pt x="6416" y="1699062"/>
                  </a:lnTo>
                  <a:lnTo>
                    <a:pt x="0" y="1651347"/>
                  </a:lnTo>
                  <a:lnTo>
                    <a:pt x="0" y="179497"/>
                  </a:lnTo>
                  <a:lnTo>
                    <a:pt x="6416" y="131778"/>
                  </a:lnTo>
                  <a:lnTo>
                    <a:pt x="24524" y="88900"/>
                  </a:lnTo>
                  <a:lnTo>
                    <a:pt x="52611" y="52572"/>
                  </a:lnTo>
                  <a:lnTo>
                    <a:pt x="88966" y="24506"/>
                  </a:lnTo>
                  <a:lnTo>
                    <a:pt x="131875" y="6411"/>
                  </a:lnTo>
                  <a:lnTo>
                    <a:pt x="179627" y="0"/>
                  </a:lnTo>
                  <a:lnTo>
                    <a:pt x="2263336" y="0"/>
                  </a:lnTo>
                  <a:lnTo>
                    <a:pt x="2311088" y="6411"/>
                  </a:lnTo>
                  <a:lnTo>
                    <a:pt x="2353997" y="24506"/>
                  </a:lnTo>
                  <a:lnTo>
                    <a:pt x="2390351" y="52572"/>
                  </a:lnTo>
                  <a:lnTo>
                    <a:pt x="2418439" y="88900"/>
                  </a:lnTo>
                  <a:lnTo>
                    <a:pt x="2436547" y="131778"/>
                  </a:lnTo>
                  <a:lnTo>
                    <a:pt x="2442963" y="179497"/>
                  </a:lnTo>
                  <a:lnTo>
                    <a:pt x="2442963" y="1651347"/>
                  </a:lnTo>
                  <a:lnTo>
                    <a:pt x="2436547" y="1699062"/>
                  </a:lnTo>
                  <a:lnTo>
                    <a:pt x="2418439" y="1741939"/>
                  </a:lnTo>
                  <a:lnTo>
                    <a:pt x="2390351" y="1778266"/>
                  </a:lnTo>
                  <a:lnTo>
                    <a:pt x="2353997" y="1806332"/>
                  </a:lnTo>
                  <a:lnTo>
                    <a:pt x="2311088" y="1824426"/>
                  </a:lnTo>
                  <a:lnTo>
                    <a:pt x="2263336" y="1830838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55148" y="2400062"/>
              <a:ext cx="2443480" cy="1831339"/>
            </a:xfrm>
            <a:custGeom>
              <a:avLst/>
              <a:gdLst/>
              <a:ahLst/>
              <a:cxnLst/>
              <a:rect l="l" t="t" r="r" b="b"/>
              <a:pathLst>
                <a:path w="2443479" h="1831339">
                  <a:moveTo>
                    <a:pt x="2263336" y="1830838"/>
                  </a:moveTo>
                  <a:lnTo>
                    <a:pt x="2311088" y="1824426"/>
                  </a:lnTo>
                  <a:lnTo>
                    <a:pt x="2353997" y="1806332"/>
                  </a:lnTo>
                  <a:lnTo>
                    <a:pt x="2390351" y="1778266"/>
                  </a:lnTo>
                  <a:lnTo>
                    <a:pt x="2418439" y="1741939"/>
                  </a:lnTo>
                  <a:lnTo>
                    <a:pt x="2436547" y="1699062"/>
                  </a:lnTo>
                  <a:lnTo>
                    <a:pt x="2442963" y="1651347"/>
                  </a:lnTo>
                  <a:lnTo>
                    <a:pt x="2442963" y="179497"/>
                  </a:lnTo>
                  <a:lnTo>
                    <a:pt x="2436547" y="131778"/>
                  </a:lnTo>
                  <a:lnTo>
                    <a:pt x="2418439" y="88900"/>
                  </a:lnTo>
                  <a:lnTo>
                    <a:pt x="2390351" y="52572"/>
                  </a:lnTo>
                  <a:lnTo>
                    <a:pt x="2353997" y="24506"/>
                  </a:lnTo>
                  <a:lnTo>
                    <a:pt x="2311088" y="6411"/>
                  </a:lnTo>
                  <a:lnTo>
                    <a:pt x="2263336" y="0"/>
                  </a:lnTo>
                  <a:lnTo>
                    <a:pt x="179627" y="0"/>
                  </a:lnTo>
                  <a:lnTo>
                    <a:pt x="131875" y="6411"/>
                  </a:lnTo>
                  <a:lnTo>
                    <a:pt x="88966" y="24506"/>
                  </a:lnTo>
                  <a:lnTo>
                    <a:pt x="52611" y="52572"/>
                  </a:lnTo>
                  <a:lnTo>
                    <a:pt x="24524" y="88900"/>
                  </a:lnTo>
                  <a:lnTo>
                    <a:pt x="6416" y="131778"/>
                  </a:lnTo>
                  <a:lnTo>
                    <a:pt x="0" y="179497"/>
                  </a:lnTo>
                  <a:lnTo>
                    <a:pt x="0" y="1651347"/>
                  </a:lnTo>
                  <a:lnTo>
                    <a:pt x="6416" y="1699062"/>
                  </a:lnTo>
                  <a:lnTo>
                    <a:pt x="24524" y="1741939"/>
                  </a:lnTo>
                  <a:lnTo>
                    <a:pt x="52611" y="1778266"/>
                  </a:lnTo>
                  <a:lnTo>
                    <a:pt x="88966" y="1806332"/>
                  </a:lnTo>
                  <a:lnTo>
                    <a:pt x="131875" y="1824426"/>
                  </a:lnTo>
                  <a:lnTo>
                    <a:pt x="179627" y="1830838"/>
                  </a:lnTo>
                  <a:lnTo>
                    <a:pt x="2263336" y="183083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98852" y="2579554"/>
              <a:ext cx="2443480" cy="1831339"/>
            </a:xfrm>
            <a:custGeom>
              <a:avLst/>
              <a:gdLst/>
              <a:ahLst/>
              <a:cxnLst/>
              <a:rect l="l" t="t" r="r" b="b"/>
              <a:pathLst>
                <a:path w="2443479" h="1831339">
                  <a:moveTo>
                    <a:pt x="2263336" y="1830838"/>
                  </a:moveTo>
                  <a:lnTo>
                    <a:pt x="179627" y="1830838"/>
                  </a:lnTo>
                  <a:lnTo>
                    <a:pt x="131875" y="1824426"/>
                  </a:lnTo>
                  <a:lnTo>
                    <a:pt x="88966" y="1806332"/>
                  </a:lnTo>
                  <a:lnTo>
                    <a:pt x="52611" y="1778266"/>
                  </a:lnTo>
                  <a:lnTo>
                    <a:pt x="24524" y="1741939"/>
                  </a:lnTo>
                  <a:lnTo>
                    <a:pt x="6416" y="1699062"/>
                  </a:lnTo>
                  <a:lnTo>
                    <a:pt x="0" y="1651347"/>
                  </a:lnTo>
                  <a:lnTo>
                    <a:pt x="0" y="179497"/>
                  </a:lnTo>
                  <a:lnTo>
                    <a:pt x="6416" y="131778"/>
                  </a:lnTo>
                  <a:lnTo>
                    <a:pt x="24524" y="88900"/>
                  </a:lnTo>
                  <a:lnTo>
                    <a:pt x="52611" y="52572"/>
                  </a:lnTo>
                  <a:lnTo>
                    <a:pt x="88966" y="24506"/>
                  </a:lnTo>
                  <a:lnTo>
                    <a:pt x="131875" y="6411"/>
                  </a:lnTo>
                  <a:lnTo>
                    <a:pt x="179627" y="0"/>
                  </a:lnTo>
                  <a:lnTo>
                    <a:pt x="2263336" y="0"/>
                  </a:lnTo>
                  <a:lnTo>
                    <a:pt x="2311088" y="6411"/>
                  </a:lnTo>
                  <a:lnTo>
                    <a:pt x="2353997" y="24506"/>
                  </a:lnTo>
                  <a:lnTo>
                    <a:pt x="2390351" y="52572"/>
                  </a:lnTo>
                  <a:lnTo>
                    <a:pt x="2418439" y="88900"/>
                  </a:lnTo>
                  <a:lnTo>
                    <a:pt x="2436547" y="131778"/>
                  </a:lnTo>
                  <a:lnTo>
                    <a:pt x="2442963" y="179497"/>
                  </a:lnTo>
                  <a:lnTo>
                    <a:pt x="2442963" y="1651347"/>
                  </a:lnTo>
                  <a:lnTo>
                    <a:pt x="2436547" y="1699062"/>
                  </a:lnTo>
                  <a:lnTo>
                    <a:pt x="2418439" y="1741939"/>
                  </a:lnTo>
                  <a:lnTo>
                    <a:pt x="2390351" y="1778266"/>
                  </a:lnTo>
                  <a:lnTo>
                    <a:pt x="2353997" y="1806332"/>
                  </a:lnTo>
                  <a:lnTo>
                    <a:pt x="2311088" y="1824426"/>
                  </a:lnTo>
                  <a:lnTo>
                    <a:pt x="2263336" y="1830838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98852" y="2579555"/>
              <a:ext cx="2443480" cy="1831339"/>
            </a:xfrm>
            <a:custGeom>
              <a:avLst/>
              <a:gdLst/>
              <a:ahLst/>
              <a:cxnLst/>
              <a:rect l="l" t="t" r="r" b="b"/>
              <a:pathLst>
                <a:path w="2443479" h="1831339">
                  <a:moveTo>
                    <a:pt x="2263336" y="1830837"/>
                  </a:moveTo>
                  <a:lnTo>
                    <a:pt x="2311088" y="1824426"/>
                  </a:lnTo>
                  <a:lnTo>
                    <a:pt x="2353997" y="1806331"/>
                  </a:lnTo>
                  <a:lnTo>
                    <a:pt x="2390351" y="1778265"/>
                  </a:lnTo>
                  <a:lnTo>
                    <a:pt x="2418439" y="1741939"/>
                  </a:lnTo>
                  <a:lnTo>
                    <a:pt x="2436547" y="1699062"/>
                  </a:lnTo>
                  <a:lnTo>
                    <a:pt x="2442963" y="1651346"/>
                  </a:lnTo>
                  <a:lnTo>
                    <a:pt x="2442963" y="179497"/>
                  </a:lnTo>
                  <a:lnTo>
                    <a:pt x="2436547" y="131778"/>
                  </a:lnTo>
                  <a:lnTo>
                    <a:pt x="2418439" y="88900"/>
                  </a:lnTo>
                  <a:lnTo>
                    <a:pt x="2390351" y="52572"/>
                  </a:lnTo>
                  <a:lnTo>
                    <a:pt x="2353997" y="24506"/>
                  </a:lnTo>
                  <a:lnTo>
                    <a:pt x="2311088" y="6411"/>
                  </a:lnTo>
                  <a:lnTo>
                    <a:pt x="2263336" y="0"/>
                  </a:lnTo>
                  <a:lnTo>
                    <a:pt x="179627" y="0"/>
                  </a:lnTo>
                  <a:lnTo>
                    <a:pt x="131875" y="6411"/>
                  </a:lnTo>
                  <a:lnTo>
                    <a:pt x="88966" y="24506"/>
                  </a:lnTo>
                  <a:lnTo>
                    <a:pt x="52611" y="52572"/>
                  </a:lnTo>
                  <a:lnTo>
                    <a:pt x="24524" y="88900"/>
                  </a:lnTo>
                  <a:lnTo>
                    <a:pt x="6416" y="131778"/>
                  </a:lnTo>
                  <a:lnTo>
                    <a:pt x="0" y="179497"/>
                  </a:lnTo>
                  <a:lnTo>
                    <a:pt x="0" y="1651346"/>
                  </a:lnTo>
                  <a:lnTo>
                    <a:pt x="6416" y="1699062"/>
                  </a:lnTo>
                  <a:lnTo>
                    <a:pt x="24524" y="1741939"/>
                  </a:lnTo>
                  <a:lnTo>
                    <a:pt x="52611" y="1778265"/>
                  </a:lnTo>
                  <a:lnTo>
                    <a:pt x="88966" y="1806331"/>
                  </a:lnTo>
                  <a:lnTo>
                    <a:pt x="131875" y="1824426"/>
                  </a:lnTo>
                  <a:lnTo>
                    <a:pt x="179627" y="1830837"/>
                  </a:lnTo>
                  <a:lnTo>
                    <a:pt x="2263336" y="183083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136830" y="2610970"/>
            <a:ext cx="2285365" cy="1727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89584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F467C"/>
                </a:solidFill>
                <a:latin typeface="Calibri"/>
                <a:cs typeface="Calibri"/>
              </a:rPr>
              <a:t>{ cust_id: "123",  orderDate: new</a:t>
            </a:r>
            <a:r>
              <a:rPr sz="1600" b="1" spc="-40" dirty="0">
                <a:solidFill>
                  <a:srgbClr val="1F467C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1F467C"/>
                </a:solidFill>
                <a:latin typeface="Calibri"/>
                <a:cs typeface="Calibri"/>
              </a:rPr>
              <a:t>Date  </a:t>
            </a:r>
            <a:r>
              <a:rPr sz="1600" b="1" spc="-5" dirty="0">
                <a:solidFill>
                  <a:srgbClr val="1F467C"/>
                </a:solidFill>
                <a:latin typeface="Calibri"/>
                <a:cs typeface="Calibri"/>
              </a:rPr>
              <a:t>("Jan 09,</a:t>
            </a:r>
            <a:r>
              <a:rPr sz="1600" b="1" spc="-20" dirty="0">
                <a:solidFill>
                  <a:srgbClr val="1F467C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467C"/>
                </a:solidFill>
                <a:latin typeface="Calibri"/>
                <a:cs typeface="Calibri"/>
              </a:rPr>
              <a:t>2019"),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00"/>
              </a:lnSpc>
            </a:pPr>
            <a:r>
              <a:rPr sz="1600" b="1" spc="-5" dirty="0">
                <a:solidFill>
                  <a:srgbClr val="1F467C"/>
                </a:solidFill>
                <a:latin typeface="Calibri"/>
                <a:cs typeface="Calibri"/>
              </a:rPr>
              <a:t>products:</a:t>
            </a:r>
            <a:r>
              <a:rPr sz="1600" b="1" spc="-10" dirty="0">
                <a:solidFill>
                  <a:srgbClr val="1F467C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467C"/>
                </a:solidFill>
                <a:latin typeface="Calibri"/>
                <a:cs typeface="Calibri"/>
              </a:rPr>
              <a:t>[</a:t>
            </a:r>
            <a:endParaRPr sz="1600">
              <a:latin typeface="Calibri"/>
              <a:cs typeface="Calibri"/>
            </a:endParaRPr>
          </a:p>
          <a:p>
            <a:pPr marL="104139">
              <a:lnSpc>
                <a:spcPts val="1914"/>
              </a:lnSpc>
            </a:pPr>
            <a:r>
              <a:rPr sz="1600" b="1" spc="-5" dirty="0">
                <a:solidFill>
                  <a:srgbClr val="1F467C"/>
                </a:solidFill>
                <a:latin typeface="Calibri"/>
                <a:cs typeface="Calibri"/>
              </a:rPr>
              <a:t>{ prod_id: "876", qty: 6</a:t>
            </a:r>
            <a:r>
              <a:rPr sz="1600" b="1" spc="-35" dirty="0">
                <a:solidFill>
                  <a:srgbClr val="1F467C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467C"/>
                </a:solidFill>
                <a:latin typeface="Calibri"/>
                <a:cs typeface="Calibri"/>
              </a:rPr>
              <a:t>},</a:t>
            </a:r>
            <a:endParaRPr sz="1600">
              <a:latin typeface="Calibri"/>
              <a:cs typeface="Calibri"/>
            </a:endParaRPr>
          </a:p>
          <a:p>
            <a:pPr marL="104139">
              <a:lnSpc>
                <a:spcPts val="1914"/>
              </a:lnSpc>
            </a:pPr>
            <a:r>
              <a:rPr sz="1600" b="1" spc="-5" dirty="0">
                <a:solidFill>
                  <a:srgbClr val="1F467C"/>
                </a:solidFill>
                <a:latin typeface="Calibri"/>
                <a:cs typeface="Calibri"/>
              </a:rPr>
              <a:t>{ prod_id: "765", qty: 3 }</a:t>
            </a:r>
            <a:r>
              <a:rPr sz="1600" b="1" spc="-40" dirty="0">
                <a:solidFill>
                  <a:srgbClr val="1F467C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467C"/>
                </a:solidFill>
                <a:latin typeface="Calibri"/>
                <a:cs typeface="Calibri"/>
              </a:rPr>
              <a:t>]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14"/>
              </a:lnSpc>
            </a:pPr>
            <a:r>
              <a:rPr sz="1600" b="1" spc="-5" dirty="0">
                <a:solidFill>
                  <a:srgbClr val="1F467C"/>
                </a:solidFill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869721"/>
            <a:ext cx="37598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Map</a:t>
            </a:r>
            <a:r>
              <a:rPr sz="4400" spc="-80" dirty="0"/>
              <a:t> </a:t>
            </a:r>
            <a:r>
              <a:rPr sz="4400" spc="-5" dirty="0"/>
              <a:t>Function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63880" y="1700784"/>
            <a:ext cx="8029955" cy="4677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869721"/>
            <a:ext cx="37598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Map</a:t>
            </a:r>
            <a:r>
              <a:rPr sz="4400" spc="-80" dirty="0"/>
              <a:t> </a:t>
            </a:r>
            <a:r>
              <a:rPr sz="4400" spc="-5" dirty="0"/>
              <a:t>Function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46284" y="1708314"/>
            <a:ext cx="8025130" cy="441452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865"/>
              </a:spcBef>
              <a:buClr>
                <a:srgbClr val="A4AB81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No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parameters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and no return</a:t>
            </a:r>
            <a:r>
              <a:rPr sz="32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value.</a:t>
            </a:r>
            <a:endParaRPr sz="3200">
              <a:latin typeface="Verdana"/>
              <a:cs typeface="Verdana"/>
            </a:endParaRPr>
          </a:p>
          <a:p>
            <a:pPr marL="287020" marR="210185" indent="-274320">
              <a:lnSpc>
                <a:spcPct val="100000"/>
              </a:lnSpc>
              <a:spcBef>
                <a:spcPts val="770"/>
              </a:spcBef>
              <a:buClr>
                <a:srgbClr val="A4AB81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Called with every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document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query  result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set.</a:t>
            </a:r>
            <a:endParaRPr sz="3200">
              <a:latin typeface="Verdana"/>
              <a:cs typeface="Verdana"/>
            </a:endParaRPr>
          </a:p>
          <a:p>
            <a:pPr marL="287020" indent="-274320">
              <a:lnSpc>
                <a:spcPts val="3710"/>
              </a:lnSpc>
              <a:spcBef>
                <a:spcPts val="770"/>
              </a:spcBef>
              <a:buClr>
                <a:srgbClr val="A4AB81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Accesses each doc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via </a:t>
            </a: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variable</a:t>
            </a:r>
            <a:r>
              <a:rPr sz="32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called</a:t>
            </a:r>
            <a:endParaRPr sz="3200">
              <a:latin typeface="Verdana"/>
              <a:cs typeface="Verdana"/>
            </a:endParaRPr>
          </a:p>
          <a:p>
            <a:pPr marL="287020">
              <a:lnSpc>
                <a:spcPts val="3710"/>
              </a:lnSpc>
            </a:pPr>
            <a:r>
              <a:rPr sz="3200" spc="-10" dirty="0">
                <a:solidFill>
                  <a:srgbClr val="FFFFFF"/>
                </a:solidFill>
                <a:latin typeface="Courier New"/>
                <a:cs typeface="Courier New"/>
              </a:rPr>
              <a:t>this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,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such as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urier New"/>
                <a:cs typeface="Courier New"/>
              </a:rPr>
              <a:t>this.cust_id</a:t>
            </a:r>
            <a:endParaRPr sz="3200">
              <a:latin typeface="Courier New"/>
              <a:cs typeface="Courier New"/>
            </a:endParaRPr>
          </a:p>
          <a:p>
            <a:pPr marL="287020" indent="-274320">
              <a:lnSpc>
                <a:spcPts val="3665"/>
              </a:lnSpc>
              <a:spcBef>
                <a:spcPts val="1030"/>
              </a:spcBef>
              <a:buClr>
                <a:srgbClr val="A4AB81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Produces new document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calling</a:t>
            </a:r>
            <a:endParaRPr sz="3200">
              <a:latin typeface="Verdana"/>
              <a:cs typeface="Verdana"/>
            </a:endParaRPr>
          </a:p>
          <a:p>
            <a:pPr marL="287020">
              <a:lnSpc>
                <a:spcPts val="3665"/>
              </a:lnSpc>
            </a:pPr>
            <a:r>
              <a:rPr sz="3200" dirty="0">
                <a:solidFill>
                  <a:srgbClr val="FFFFFF"/>
                </a:solidFill>
                <a:latin typeface="Courier New"/>
                <a:cs typeface="Courier New"/>
              </a:rPr>
              <a:t>emit()</a:t>
            </a:r>
            <a:endParaRPr sz="3200">
              <a:latin typeface="Courier New"/>
              <a:cs typeface="Courier New"/>
            </a:endParaRPr>
          </a:p>
          <a:p>
            <a:pPr marL="287020" indent="-274320">
              <a:lnSpc>
                <a:spcPct val="100000"/>
              </a:lnSpc>
              <a:spcBef>
                <a:spcPts val="1125"/>
              </a:spcBef>
              <a:buClr>
                <a:srgbClr val="A4AB81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Emitted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docs must be </a:t>
            </a: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key:value</a:t>
            </a:r>
            <a:r>
              <a:rPr sz="32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pairs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797713"/>
            <a:ext cx="46412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0" dirty="0"/>
              <a:t>Reduce</a:t>
            </a:r>
            <a:r>
              <a:rPr sz="4400" spc="-75" dirty="0"/>
              <a:t> </a:t>
            </a:r>
            <a:r>
              <a:rPr sz="4400" spc="-5" dirty="0"/>
              <a:t>Function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2715203" y="2318944"/>
            <a:ext cx="2443480" cy="2023745"/>
            <a:chOff x="2715203" y="2318944"/>
            <a:chExt cx="2443480" cy="2023745"/>
          </a:xfrm>
        </p:grpSpPr>
        <p:sp>
          <p:nvSpPr>
            <p:cNvPr id="4" name="object 4"/>
            <p:cNvSpPr/>
            <p:nvPr/>
          </p:nvSpPr>
          <p:spPr>
            <a:xfrm>
              <a:off x="2716848" y="2320589"/>
              <a:ext cx="2255520" cy="1864995"/>
            </a:xfrm>
            <a:custGeom>
              <a:avLst/>
              <a:gdLst/>
              <a:ahLst/>
              <a:cxnLst/>
              <a:rect l="l" t="t" r="r" b="b"/>
              <a:pathLst>
                <a:path w="2255520" h="1864995">
                  <a:moveTo>
                    <a:pt x="2060988" y="1864772"/>
                  </a:moveTo>
                  <a:lnTo>
                    <a:pt x="194430" y="1864772"/>
                  </a:lnTo>
                  <a:lnTo>
                    <a:pt x="149849" y="1859642"/>
                  </a:lnTo>
                  <a:lnTo>
                    <a:pt x="108924" y="1845029"/>
                  </a:lnTo>
                  <a:lnTo>
                    <a:pt x="72824" y="1822098"/>
                  </a:lnTo>
                  <a:lnTo>
                    <a:pt x="42714" y="1792017"/>
                  </a:lnTo>
                  <a:lnTo>
                    <a:pt x="19762" y="1755951"/>
                  </a:lnTo>
                  <a:lnTo>
                    <a:pt x="5135" y="1715066"/>
                  </a:lnTo>
                  <a:lnTo>
                    <a:pt x="0" y="1670528"/>
                  </a:lnTo>
                  <a:lnTo>
                    <a:pt x="0" y="194243"/>
                  </a:lnTo>
                  <a:lnTo>
                    <a:pt x="5135" y="149705"/>
                  </a:lnTo>
                  <a:lnTo>
                    <a:pt x="19762" y="108820"/>
                  </a:lnTo>
                  <a:lnTo>
                    <a:pt x="42714" y="72754"/>
                  </a:lnTo>
                  <a:lnTo>
                    <a:pt x="72824" y="42673"/>
                  </a:lnTo>
                  <a:lnTo>
                    <a:pt x="108924" y="19743"/>
                  </a:lnTo>
                  <a:lnTo>
                    <a:pt x="149849" y="5130"/>
                  </a:lnTo>
                  <a:lnTo>
                    <a:pt x="194430" y="0"/>
                  </a:lnTo>
                  <a:lnTo>
                    <a:pt x="2060988" y="0"/>
                  </a:lnTo>
                  <a:lnTo>
                    <a:pt x="2105569" y="5130"/>
                  </a:lnTo>
                  <a:lnTo>
                    <a:pt x="2146493" y="19743"/>
                  </a:lnTo>
                  <a:lnTo>
                    <a:pt x="2182594" y="42673"/>
                  </a:lnTo>
                  <a:lnTo>
                    <a:pt x="2212704" y="72754"/>
                  </a:lnTo>
                  <a:lnTo>
                    <a:pt x="2235656" y="108820"/>
                  </a:lnTo>
                  <a:lnTo>
                    <a:pt x="2250283" y="149705"/>
                  </a:lnTo>
                  <a:lnTo>
                    <a:pt x="2255418" y="194243"/>
                  </a:lnTo>
                  <a:lnTo>
                    <a:pt x="2255418" y="1670528"/>
                  </a:lnTo>
                  <a:lnTo>
                    <a:pt x="2250283" y="1715066"/>
                  </a:lnTo>
                  <a:lnTo>
                    <a:pt x="2235656" y="1755951"/>
                  </a:lnTo>
                  <a:lnTo>
                    <a:pt x="2212704" y="1792017"/>
                  </a:lnTo>
                  <a:lnTo>
                    <a:pt x="2182594" y="1822098"/>
                  </a:lnTo>
                  <a:lnTo>
                    <a:pt x="2146493" y="1845029"/>
                  </a:lnTo>
                  <a:lnTo>
                    <a:pt x="2105569" y="1859642"/>
                  </a:lnTo>
                  <a:lnTo>
                    <a:pt x="2060988" y="1864772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16848" y="2320589"/>
              <a:ext cx="2255520" cy="1864995"/>
            </a:xfrm>
            <a:custGeom>
              <a:avLst/>
              <a:gdLst/>
              <a:ahLst/>
              <a:cxnLst/>
              <a:rect l="l" t="t" r="r" b="b"/>
              <a:pathLst>
                <a:path w="2255520" h="1864995">
                  <a:moveTo>
                    <a:pt x="2060988" y="1864772"/>
                  </a:moveTo>
                  <a:lnTo>
                    <a:pt x="2105569" y="1859642"/>
                  </a:lnTo>
                  <a:lnTo>
                    <a:pt x="2146493" y="1845029"/>
                  </a:lnTo>
                  <a:lnTo>
                    <a:pt x="2182594" y="1822098"/>
                  </a:lnTo>
                  <a:lnTo>
                    <a:pt x="2212704" y="1792017"/>
                  </a:lnTo>
                  <a:lnTo>
                    <a:pt x="2235656" y="1755951"/>
                  </a:lnTo>
                  <a:lnTo>
                    <a:pt x="2250283" y="1715066"/>
                  </a:lnTo>
                  <a:lnTo>
                    <a:pt x="2255418" y="1670528"/>
                  </a:lnTo>
                  <a:lnTo>
                    <a:pt x="2255418" y="194243"/>
                  </a:lnTo>
                  <a:lnTo>
                    <a:pt x="2250283" y="149705"/>
                  </a:lnTo>
                  <a:lnTo>
                    <a:pt x="2235656" y="108820"/>
                  </a:lnTo>
                  <a:lnTo>
                    <a:pt x="2212704" y="72754"/>
                  </a:lnTo>
                  <a:lnTo>
                    <a:pt x="2182594" y="42673"/>
                  </a:lnTo>
                  <a:lnTo>
                    <a:pt x="2146493" y="19743"/>
                  </a:lnTo>
                  <a:lnTo>
                    <a:pt x="2105569" y="5130"/>
                  </a:lnTo>
                  <a:lnTo>
                    <a:pt x="2060988" y="0"/>
                  </a:lnTo>
                  <a:lnTo>
                    <a:pt x="194430" y="0"/>
                  </a:lnTo>
                  <a:lnTo>
                    <a:pt x="149849" y="5130"/>
                  </a:lnTo>
                  <a:lnTo>
                    <a:pt x="108924" y="19743"/>
                  </a:lnTo>
                  <a:lnTo>
                    <a:pt x="72824" y="42673"/>
                  </a:lnTo>
                  <a:lnTo>
                    <a:pt x="42714" y="72754"/>
                  </a:lnTo>
                  <a:lnTo>
                    <a:pt x="19762" y="108820"/>
                  </a:lnTo>
                  <a:lnTo>
                    <a:pt x="5135" y="149705"/>
                  </a:lnTo>
                  <a:lnTo>
                    <a:pt x="0" y="194243"/>
                  </a:lnTo>
                  <a:lnTo>
                    <a:pt x="0" y="1670528"/>
                  </a:lnTo>
                  <a:lnTo>
                    <a:pt x="5135" y="1715066"/>
                  </a:lnTo>
                  <a:lnTo>
                    <a:pt x="19762" y="1755951"/>
                  </a:lnTo>
                  <a:lnTo>
                    <a:pt x="42714" y="1792017"/>
                  </a:lnTo>
                  <a:lnTo>
                    <a:pt x="72824" y="1822098"/>
                  </a:lnTo>
                  <a:lnTo>
                    <a:pt x="108924" y="1845029"/>
                  </a:lnTo>
                  <a:lnTo>
                    <a:pt x="149849" y="1859642"/>
                  </a:lnTo>
                  <a:lnTo>
                    <a:pt x="194430" y="1864772"/>
                  </a:lnTo>
                  <a:lnTo>
                    <a:pt x="2060988" y="1864772"/>
                  </a:lnTo>
                  <a:close/>
                </a:path>
              </a:pathLst>
            </a:custGeom>
            <a:ln w="32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01559" y="2475987"/>
              <a:ext cx="2255520" cy="1864995"/>
            </a:xfrm>
            <a:custGeom>
              <a:avLst/>
              <a:gdLst/>
              <a:ahLst/>
              <a:cxnLst/>
              <a:rect l="l" t="t" r="r" b="b"/>
              <a:pathLst>
                <a:path w="2255520" h="1864995">
                  <a:moveTo>
                    <a:pt x="2060988" y="1864772"/>
                  </a:moveTo>
                  <a:lnTo>
                    <a:pt x="194430" y="1864772"/>
                  </a:lnTo>
                  <a:lnTo>
                    <a:pt x="149849" y="1859642"/>
                  </a:lnTo>
                  <a:lnTo>
                    <a:pt x="108924" y="1845029"/>
                  </a:lnTo>
                  <a:lnTo>
                    <a:pt x="72824" y="1822098"/>
                  </a:lnTo>
                  <a:lnTo>
                    <a:pt x="42714" y="1792017"/>
                  </a:lnTo>
                  <a:lnTo>
                    <a:pt x="19762" y="1755951"/>
                  </a:lnTo>
                  <a:lnTo>
                    <a:pt x="5135" y="1715066"/>
                  </a:lnTo>
                  <a:lnTo>
                    <a:pt x="0" y="1670528"/>
                  </a:lnTo>
                  <a:lnTo>
                    <a:pt x="0" y="194243"/>
                  </a:lnTo>
                  <a:lnTo>
                    <a:pt x="5135" y="149705"/>
                  </a:lnTo>
                  <a:lnTo>
                    <a:pt x="19762" y="108820"/>
                  </a:lnTo>
                  <a:lnTo>
                    <a:pt x="42714" y="72754"/>
                  </a:lnTo>
                  <a:lnTo>
                    <a:pt x="72824" y="42673"/>
                  </a:lnTo>
                  <a:lnTo>
                    <a:pt x="108924" y="19743"/>
                  </a:lnTo>
                  <a:lnTo>
                    <a:pt x="149849" y="5130"/>
                  </a:lnTo>
                  <a:lnTo>
                    <a:pt x="194430" y="0"/>
                  </a:lnTo>
                  <a:lnTo>
                    <a:pt x="2060988" y="0"/>
                  </a:lnTo>
                  <a:lnTo>
                    <a:pt x="2105569" y="5130"/>
                  </a:lnTo>
                  <a:lnTo>
                    <a:pt x="2146493" y="19743"/>
                  </a:lnTo>
                  <a:lnTo>
                    <a:pt x="2182594" y="42673"/>
                  </a:lnTo>
                  <a:lnTo>
                    <a:pt x="2212704" y="72754"/>
                  </a:lnTo>
                  <a:lnTo>
                    <a:pt x="2235656" y="108820"/>
                  </a:lnTo>
                  <a:lnTo>
                    <a:pt x="2250283" y="149705"/>
                  </a:lnTo>
                  <a:lnTo>
                    <a:pt x="2255418" y="194243"/>
                  </a:lnTo>
                  <a:lnTo>
                    <a:pt x="2255418" y="1670528"/>
                  </a:lnTo>
                  <a:lnTo>
                    <a:pt x="2250283" y="1715066"/>
                  </a:lnTo>
                  <a:lnTo>
                    <a:pt x="2235656" y="1755951"/>
                  </a:lnTo>
                  <a:lnTo>
                    <a:pt x="2212704" y="1792017"/>
                  </a:lnTo>
                  <a:lnTo>
                    <a:pt x="2182594" y="1822098"/>
                  </a:lnTo>
                  <a:lnTo>
                    <a:pt x="2146493" y="1845029"/>
                  </a:lnTo>
                  <a:lnTo>
                    <a:pt x="2105569" y="1859642"/>
                  </a:lnTo>
                  <a:lnTo>
                    <a:pt x="2060988" y="1864772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01559" y="2475987"/>
              <a:ext cx="2255520" cy="1864995"/>
            </a:xfrm>
            <a:custGeom>
              <a:avLst/>
              <a:gdLst/>
              <a:ahLst/>
              <a:cxnLst/>
              <a:rect l="l" t="t" r="r" b="b"/>
              <a:pathLst>
                <a:path w="2255520" h="1864995">
                  <a:moveTo>
                    <a:pt x="2060988" y="1864772"/>
                  </a:moveTo>
                  <a:lnTo>
                    <a:pt x="2105569" y="1859642"/>
                  </a:lnTo>
                  <a:lnTo>
                    <a:pt x="2146493" y="1845029"/>
                  </a:lnTo>
                  <a:lnTo>
                    <a:pt x="2182594" y="1822098"/>
                  </a:lnTo>
                  <a:lnTo>
                    <a:pt x="2212704" y="1792017"/>
                  </a:lnTo>
                  <a:lnTo>
                    <a:pt x="2235656" y="1755951"/>
                  </a:lnTo>
                  <a:lnTo>
                    <a:pt x="2250283" y="1715066"/>
                  </a:lnTo>
                  <a:lnTo>
                    <a:pt x="2255418" y="1670528"/>
                  </a:lnTo>
                  <a:lnTo>
                    <a:pt x="2255418" y="194243"/>
                  </a:lnTo>
                  <a:lnTo>
                    <a:pt x="2250283" y="149705"/>
                  </a:lnTo>
                  <a:lnTo>
                    <a:pt x="2235656" y="108820"/>
                  </a:lnTo>
                  <a:lnTo>
                    <a:pt x="2212704" y="72754"/>
                  </a:lnTo>
                  <a:lnTo>
                    <a:pt x="2182594" y="42673"/>
                  </a:lnTo>
                  <a:lnTo>
                    <a:pt x="2146493" y="19743"/>
                  </a:lnTo>
                  <a:lnTo>
                    <a:pt x="2105569" y="5130"/>
                  </a:lnTo>
                  <a:lnTo>
                    <a:pt x="2060988" y="0"/>
                  </a:lnTo>
                  <a:lnTo>
                    <a:pt x="194430" y="0"/>
                  </a:lnTo>
                  <a:lnTo>
                    <a:pt x="149849" y="5130"/>
                  </a:lnTo>
                  <a:lnTo>
                    <a:pt x="108924" y="19743"/>
                  </a:lnTo>
                  <a:lnTo>
                    <a:pt x="72824" y="42673"/>
                  </a:lnTo>
                  <a:lnTo>
                    <a:pt x="42714" y="72754"/>
                  </a:lnTo>
                  <a:lnTo>
                    <a:pt x="19762" y="108820"/>
                  </a:lnTo>
                  <a:lnTo>
                    <a:pt x="5135" y="149705"/>
                  </a:lnTo>
                  <a:lnTo>
                    <a:pt x="0" y="194243"/>
                  </a:lnTo>
                  <a:lnTo>
                    <a:pt x="0" y="1670528"/>
                  </a:lnTo>
                  <a:lnTo>
                    <a:pt x="5135" y="1715066"/>
                  </a:lnTo>
                  <a:lnTo>
                    <a:pt x="19762" y="1755951"/>
                  </a:lnTo>
                  <a:lnTo>
                    <a:pt x="42714" y="1792017"/>
                  </a:lnTo>
                  <a:lnTo>
                    <a:pt x="72824" y="1822098"/>
                  </a:lnTo>
                  <a:lnTo>
                    <a:pt x="108924" y="1845029"/>
                  </a:lnTo>
                  <a:lnTo>
                    <a:pt x="149849" y="1859642"/>
                  </a:lnTo>
                  <a:lnTo>
                    <a:pt x="194430" y="1864772"/>
                  </a:lnTo>
                  <a:lnTo>
                    <a:pt x="2060988" y="1864772"/>
                  </a:lnTo>
                  <a:close/>
                </a:path>
              </a:pathLst>
            </a:custGeom>
            <a:ln w="32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044400" y="2759511"/>
            <a:ext cx="2042160" cy="1505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335"/>
              </a:lnSpc>
              <a:spcBef>
                <a:spcPts val="90"/>
              </a:spcBef>
            </a:pPr>
            <a:r>
              <a:rPr sz="1950" b="1" spc="-10" dirty="0">
                <a:solidFill>
                  <a:srgbClr val="1F467C"/>
                </a:solidFill>
                <a:latin typeface="Arial"/>
                <a:cs typeface="Arial"/>
              </a:rPr>
              <a:t>value: </a:t>
            </a:r>
            <a:r>
              <a:rPr sz="1950" b="1" spc="-5" dirty="0">
                <a:solidFill>
                  <a:srgbClr val="1F467C"/>
                </a:solidFill>
                <a:latin typeface="Arial"/>
                <a:cs typeface="Arial"/>
              </a:rPr>
              <a:t>[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ts val="2330"/>
              </a:lnSpc>
            </a:pPr>
            <a:r>
              <a:rPr sz="1950" b="1" spc="-10" dirty="0">
                <a:solidFill>
                  <a:srgbClr val="1F467C"/>
                </a:solidFill>
                <a:latin typeface="Arial"/>
                <a:cs typeface="Arial"/>
              </a:rPr>
              <a:t>{count: </a:t>
            </a:r>
            <a:r>
              <a:rPr sz="1950" b="1" spc="-5" dirty="0">
                <a:solidFill>
                  <a:srgbClr val="1F467C"/>
                </a:solidFill>
                <a:latin typeface="Arial"/>
                <a:cs typeface="Arial"/>
              </a:rPr>
              <a:t>1, qty:</a:t>
            </a:r>
            <a:r>
              <a:rPr sz="1950" b="1" spc="-65" dirty="0">
                <a:solidFill>
                  <a:srgbClr val="1F467C"/>
                </a:solidFill>
                <a:latin typeface="Arial"/>
                <a:cs typeface="Arial"/>
              </a:rPr>
              <a:t> </a:t>
            </a:r>
            <a:r>
              <a:rPr sz="1950" b="1" spc="-10" dirty="0">
                <a:solidFill>
                  <a:srgbClr val="1F467C"/>
                </a:solidFill>
                <a:latin typeface="Arial"/>
                <a:cs typeface="Arial"/>
              </a:rPr>
              <a:t>6},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ts val="2330"/>
              </a:lnSpc>
            </a:pPr>
            <a:r>
              <a:rPr sz="1950" b="1" spc="-10" dirty="0">
                <a:solidFill>
                  <a:srgbClr val="1F467C"/>
                </a:solidFill>
                <a:latin typeface="Arial"/>
                <a:cs typeface="Arial"/>
              </a:rPr>
              <a:t>{count: </a:t>
            </a:r>
            <a:r>
              <a:rPr sz="1950" b="1" spc="-5" dirty="0">
                <a:solidFill>
                  <a:srgbClr val="1F467C"/>
                </a:solidFill>
                <a:latin typeface="Arial"/>
                <a:cs typeface="Arial"/>
              </a:rPr>
              <a:t>1, qty:</a:t>
            </a:r>
            <a:r>
              <a:rPr sz="1950" b="1" spc="-65" dirty="0">
                <a:solidFill>
                  <a:srgbClr val="1F467C"/>
                </a:solidFill>
                <a:latin typeface="Arial"/>
                <a:cs typeface="Arial"/>
              </a:rPr>
              <a:t> </a:t>
            </a:r>
            <a:r>
              <a:rPr sz="1950" b="1" spc="-10" dirty="0">
                <a:solidFill>
                  <a:srgbClr val="1F467C"/>
                </a:solidFill>
                <a:latin typeface="Arial"/>
                <a:cs typeface="Arial"/>
              </a:rPr>
              <a:t>5},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ts val="2330"/>
              </a:lnSpc>
            </a:pPr>
            <a:r>
              <a:rPr sz="1950" b="1" spc="-10" dirty="0">
                <a:solidFill>
                  <a:srgbClr val="1F467C"/>
                </a:solidFill>
                <a:latin typeface="Arial"/>
                <a:cs typeface="Arial"/>
              </a:rPr>
              <a:t>{count: </a:t>
            </a:r>
            <a:r>
              <a:rPr sz="1950" b="1" spc="-5" dirty="0">
                <a:solidFill>
                  <a:srgbClr val="1F467C"/>
                </a:solidFill>
                <a:latin typeface="Arial"/>
                <a:cs typeface="Arial"/>
              </a:rPr>
              <a:t>1, qty:</a:t>
            </a:r>
            <a:r>
              <a:rPr sz="1950" b="1" spc="-45" dirty="0">
                <a:solidFill>
                  <a:srgbClr val="1F467C"/>
                </a:solidFill>
                <a:latin typeface="Arial"/>
                <a:cs typeface="Arial"/>
              </a:rPr>
              <a:t> </a:t>
            </a:r>
            <a:r>
              <a:rPr sz="1950" b="1" spc="-10" dirty="0">
                <a:solidFill>
                  <a:srgbClr val="1F467C"/>
                </a:solidFill>
                <a:latin typeface="Arial"/>
                <a:cs typeface="Arial"/>
              </a:rPr>
              <a:t>7}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ts val="2335"/>
              </a:lnSpc>
            </a:pPr>
            <a:r>
              <a:rPr sz="1950" b="1" spc="-5" dirty="0">
                <a:solidFill>
                  <a:srgbClr val="1F467C"/>
                </a:solidFill>
                <a:latin typeface="Arial"/>
                <a:cs typeface="Arial"/>
              </a:rPr>
              <a:t>]</a:t>
            </a:r>
            <a:r>
              <a:rPr sz="1950" b="1" spc="-10" dirty="0">
                <a:solidFill>
                  <a:srgbClr val="1F467C"/>
                </a:solidFill>
                <a:latin typeface="Arial"/>
                <a:cs typeface="Arial"/>
              </a:rPr>
              <a:t> </a:t>
            </a:r>
            <a:r>
              <a:rPr sz="1950" b="1" spc="-5" dirty="0">
                <a:solidFill>
                  <a:srgbClr val="1F467C"/>
                </a:solidFill>
                <a:latin typeface="Arial"/>
                <a:cs typeface="Arial"/>
              </a:rPr>
              <a:t>}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804490" y="2571559"/>
            <a:ext cx="1778635" cy="1412240"/>
            <a:chOff x="6804490" y="2571559"/>
            <a:chExt cx="1778635" cy="1412240"/>
          </a:xfrm>
        </p:grpSpPr>
        <p:sp>
          <p:nvSpPr>
            <p:cNvPr id="10" name="object 10"/>
            <p:cNvSpPr/>
            <p:nvPr/>
          </p:nvSpPr>
          <p:spPr>
            <a:xfrm>
              <a:off x="6806096" y="2573165"/>
              <a:ext cx="1633220" cy="1252220"/>
            </a:xfrm>
            <a:custGeom>
              <a:avLst/>
              <a:gdLst/>
              <a:ahLst/>
              <a:cxnLst/>
              <a:rect l="l" t="t" r="r" b="b"/>
              <a:pathLst>
                <a:path w="1633220" h="1252220">
                  <a:moveTo>
                    <a:pt x="1442807" y="1251660"/>
                  </a:moveTo>
                  <a:lnTo>
                    <a:pt x="189840" y="1251660"/>
                  </a:lnTo>
                  <a:lnTo>
                    <a:pt x="139373" y="1244886"/>
                  </a:lnTo>
                  <a:lnTo>
                    <a:pt x="94024" y="1225768"/>
                  </a:lnTo>
                  <a:lnTo>
                    <a:pt x="55603" y="1196115"/>
                  </a:lnTo>
                  <a:lnTo>
                    <a:pt x="25918" y="1157734"/>
                  </a:lnTo>
                  <a:lnTo>
                    <a:pt x="6781" y="1112432"/>
                  </a:lnTo>
                  <a:lnTo>
                    <a:pt x="0" y="1062018"/>
                  </a:lnTo>
                  <a:lnTo>
                    <a:pt x="0" y="189648"/>
                  </a:lnTo>
                  <a:lnTo>
                    <a:pt x="6781" y="139234"/>
                  </a:lnTo>
                  <a:lnTo>
                    <a:pt x="25918" y="93932"/>
                  </a:lnTo>
                  <a:lnTo>
                    <a:pt x="55603" y="55550"/>
                  </a:lnTo>
                  <a:lnTo>
                    <a:pt x="94024" y="25896"/>
                  </a:lnTo>
                  <a:lnTo>
                    <a:pt x="139373" y="6777"/>
                  </a:lnTo>
                  <a:lnTo>
                    <a:pt x="189840" y="0"/>
                  </a:lnTo>
                  <a:lnTo>
                    <a:pt x="1442807" y="0"/>
                  </a:lnTo>
                  <a:lnTo>
                    <a:pt x="1493274" y="6777"/>
                  </a:lnTo>
                  <a:lnTo>
                    <a:pt x="1538623" y="25896"/>
                  </a:lnTo>
                  <a:lnTo>
                    <a:pt x="1577044" y="55550"/>
                  </a:lnTo>
                  <a:lnTo>
                    <a:pt x="1606729" y="93932"/>
                  </a:lnTo>
                  <a:lnTo>
                    <a:pt x="1625866" y="139234"/>
                  </a:lnTo>
                  <a:lnTo>
                    <a:pt x="1632647" y="189648"/>
                  </a:lnTo>
                  <a:lnTo>
                    <a:pt x="1632647" y="1062018"/>
                  </a:lnTo>
                  <a:lnTo>
                    <a:pt x="1625866" y="1112432"/>
                  </a:lnTo>
                  <a:lnTo>
                    <a:pt x="1606729" y="1157734"/>
                  </a:lnTo>
                  <a:lnTo>
                    <a:pt x="1577044" y="1196115"/>
                  </a:lnTo>
                  <a:lnTo>
                    <a:pt x="1538623" y="1225768"/>
                  </a:lnTo>
                  <a:lnTo>
                    <a:pt x="1493274" y="1244886"/>
                  </a:lnTo>
                  <a:lnTo>
                    <a:pt x="1442807" y="1251660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06096" y="2573165"/>
              <a:ext cx="1633220" cy="1252220"/>
            </a:xfrm>
            <a:custGeom>
              <a:avLst/>
              <a:gdLst/>
              <a:ahLst/>
              <a:cxnLst/>
              <a:rect l="l" t="t" r="r" b="b"/>
              <a:pathLst>
                <a:path w="1633220" h="1252220">
                  <a:moveTo>
                    <a:pt x="1442807" y="1251660"/>
                  </a:moveTo>
                  <a:lnTo>
                    <a:pt x="1493274" y="1244886"/>
                  </a:lnTo>
                  <a:lnTo>
                    <a:pt x="1538623" y="1225768"/>
                  </a:lnTo>
                  <a:lnTo>
                    <a:pt x="1577044" y="1196115"/>
                  </a:lnTo>
                  <a:lnTo>
                    <a:pt x="1606729" y="1157734"/>
                  </a:lnTo>
                  <a:lnTo>
                    <a:pt x="1625866" y="1112432"/>
                  </a:lnTo>
                  <a:lnTo>
                    <a:pt x="1632647" y="1062018"/>
                  </a:lnTo>
                  <a:lnTo>
                    <a:pt x="1632647" y="189648"/>
                  </a:lnTo>
                  <a:lnTo>
                    <a:pt x="1625866" y="139234"/>
                  </a:lnTo>
                  <a:lnTo>
                    <a:pt x="1606729" y="93932"/>
                  </a:lnTo>
                  <a:lnTo>
                    <a:pt x="1577044" y="55550"/>
                  </a:lnTo>
                  <a:lnTo>
                    <a:pt x="1538623" y="25896"/>
                  </a:lnTo>
                  <a:lnTo>
                    <a:pt x="1493274" y="6777"/>
                  </a:lnTo>
                  <a:lnTo>
                    <a:pt x="1442807" y="0"/>
                  </a:lnTo>
                  <a:lnTo>
                    <a:pt x="189840" y="0"/>
                  </a:lnTo>
                  <a:lnTo>
                    <a:pt x="139373" y="6777"/>
                  </a:lnTo>
                  <a:lnTo>
                    <a:pt x="94024" y="25896"/>
                  </a:lnTo>
                  <a:lnTo>
                    <a:pt x="55603" y="55550"/>
                  </a:lnTo>
                  <a:lnTo>
                    <a:pt x="25918" y="93932"/>
                  </a:lnTo>
                  <a:lnTo>
                    <a:pt x="6781" y="139234"/>
                  </a:lnTo>
                  <a:lnTo>
                    <a:pt x="0" y="189648"/>
                  </a:lnTo>
                  <a:lnTo>
                    <a:pt x="0" y="1062018"/>
                  </a:lnTo>
                  <a:lnTo>
                    <a:pt x="6781" y="1112432"/>
                  </a:lnTo>
                  <a:lnTo>
                    <a:pt x="25918" y="1157734"/>
                  </a:lnTo>
                  <a:lnTo>
                    <a:pt x="55603" y="1196115"/>
                  </a:lnTo>
                  <a:lnTo>
                    <a:pt x="94024" y="1225768"/>
                  </a:lnTo>
                  <a:lnTo>
                    <a:pt x="139373" y="1244886"/>
                  </a:lnTo>
                  <a:lnTo>
                    <a:pt x="189840" y="1251660"/>
                  </a:lnTo>
                  <a:lnTo>
                    <a:pt x="1442807" y="1251660"/>
                  </a:lnTo>
                  <a:close/>
                </a:path>
              </a:pathLst>
            </a:custGeom>
            <a:ln w="32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48478" y="2730107"/>
              <a:ext cx="1633220" cy="1252220"/>
            </a:xfrm>
            <a:custGeom>
              <a:avLst/>
              <a:gdLst/>
              <a:ahLst/>
              <a:cxnLst/>
              <a:rect l="l" t="t" r="r" b="b"/>
              <a:pathLst>
                <a:path w="1633220" h="1252220">
                  <a:moveTo>
                    <a:pt x="1442807" y="1251660"/>
                  </a:moveTo>
                  <a:lnTo>
                    <a:pt x="189840" y="1251660"/>
                  </a:lnTo>
                  <a:lnTo>
                    <a:pt x="139373" y="1244886"/>
                  </a:lnTo>
                  <a:lnTo>
                    <a:pt x="94024" y="1225768"/>
                  </a:lnTo>
                  <a:lnTo>
                    <a:pt x="55603" y="1196115"/>
                  </a:lnTo>
                  <a:lnTo>
                    <a:pt x="25918" y="1157734"/>
                  </a:lnTo>
                  <a:lnTo>
                    <a:pt x="6781" y="1112432"/>
                  </a:lnTo>
                  <a:lnTo>
                    <a:pt x="0" y="1062018"/>
                  </a:lnTo>
                  <a:lnTo>
                    <a:pt x="0" y="189648"/>
                  </a:lnTo>
                  <a:lnTo>
                    <a:pt x="6781" y="139234"/>
                  </a:lnTo>
                  <a:lnTo>
                    <a:pt x="25918" y="93932"/>
                  </a:lnTo>
                  <a:lnTo>
                    <a:pt x="55603" y="55550"/>
                  </a:lnTo>
                  <a:lnTo>
                    <a:pt x="94024" y="25896"/>
                  </a:lnTo>
                  <a:lnTo>
                    <a:pt x="139373" y="6777"/>
                  </a:lnTo>
                  <a:lnTo>
                    <a:pt x="189840" y="0"/>
                  </a:lnTo>
                  <a:lnTo>
                    <a:pt x="1442807" y="0"/>
                  </a:lnTo>
                  <a:lnTo>
                    <a:pt x="1493274" y="6777"/>
                  </a:lnTo>
                  <a:lnTo>
                    <a:pt x="1538623" y="25896"/>
                  </a:lnTo>
                  <a:lnTo>
                    <a:pt x="1577044" y="55550"/>
                  </a:lnTo>
                  <a:lnTo>
                    <a:pt x="1606729" y="93932"/>
                  </a:lnTo>
                  <a:lnTo>
                    <a:pt x="1625866" y="139234"/>
                  </a:lnTo>
                  <a:lnTo>
                    <a:pt x="1632647" y="189648"/>
                  </a:lnTo>
                  <a:lnTo>
                    <a:pt x="1632647" y="1062018"/>
                  </a:lnTo>
                  <a:lnTo>
                    <a:pt x="1625866" y="1112432"/>
                  </a:lnTo>
                  <a:lnTo>
                    <a:pt x="1606729" y="1157734"/>
                  </a:lnTo>
                  <a:lnTo>
                    <a:pt x="1577044" y="1196115"/>
                  </a:lnTo>
                  <a:lnTo>
                    <a:pt x="1538623" y="1225768"/>
                  </a:lnTo>
                  <a:lnTo>
                    <a:pt x="1493274" y="1244886"/>
                  </a:lnTo>
                  <a:lnTo>
                    <a:pt x="1442807" y="1251660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48478" y="2730107"/>
              <a:ext cx="1633220" cy="1252220"/>
            </a:xfrm>
            <a:custGeom>
              <a:avLst/>
              <a:gdLst/>
              <a:ahLst/>
              <a:cxnLst/>
              <a:rect l="l" t="t" r="r" b="b"/>
              <a:pathLst>
                <a:path w="1633220" h="1252220">
                  <a:moveTo>
                    <a:pt x="1442807" y="1251660"/>
                  </a:moveTo>
                  <a:lnTo>
                    <a:pt x="1493274" y="1244886"/>
                  </a:lnTo>
                  <a:lnTo>
                    <a:pt x="1538623" y="1225768"/>
                  </a:lnTo>
                  <a:lnTo>
                    <a:pt x="1577044" y="1196115"/>
                  </a:lnTo>
                  <a:lnTo>
                    <a:pt x="1606729" y="1157734"/>
                  </a:lnTo>
                  <a:lnTo>
                    <a:pt x="1625866" y="1112432"/>
                  </a:lnTo>
                  <a:lnTo>
                    <a:pt x="1632647" y="1062018"/>
                  </a:lnTo>
                  <a:lnTo>
                    <a:pt x="1632647" y="189648"/>
                  </a:lnTo>
                  <a:lnTo>
                    <a:pt x="1625866" y="139234"/>
                  </a:lnTo>
                  <a:lnTo>
                    <a:pt x="1606729" y="93932"/>
                  </a:lnTo>
                  <a:lnTo>
                    <a:pt x="1577044" y="55550"/>
                  </a:lnTo>
                  <a:lnTo>
                    <a:pt x="1538623" y="25896"/>
                  </a:lnTo>
                  <a:lnTo>
                    <a:pt x="1493274" y="6777"/>
                  </a:lnTo>
                  <a:lnTo>
                    <a:pt x="1442807" y="0"/>
                  </a:lnTo>
                  <a:lnTo>
                    <a:pt x="189840" y="0"/>
                  </a:lnTo>
                  <a:lnTo>
                    <a:pt x="139373" y="6777"/>
                  </a:lnTo>
                  <a:lnTo>
                    <a:pt x="94024" y="25896"/>
                  </a:lnTo>
                  <a:lnTo>
                    <a:pt x="55603" y="55550"/>
                  </a:lnTo>
                  <a:lnTo>
                    <a:pt x="25918" y="93932"/>
                  </a:lnTo>
                  <a:lnTo>
                    <a:pt x="6781" y="139234"/>
                  </a:lnTo>
                  <a:lnTo>
                    <a:pt x="0" y="189648"/>
                  </a:lnTo>
                  <a:lnTo>
                    <a:pt x="0" y="1062018"/>
                  </a:lnTo>
                  <a:lnTo>
                    <a:pt x="6781" y="1112432"/>
                  </a:lnTo>
                  <a:lnTo>
                    <a:pt x="25918" y="1157734"/>
                  </a:lnTo>
                  <a:lnTo>
                    <a:pt x="55603" y="1196115"/>
                  </a:lnTo>
                  <a:lnTo>
                    <a:pt x="94024" y="1225768"/>
                  </a:lnTo>
                  <a:lnTo>
                    <a:pt x="139373" y="1244886"/>
                  </a:lnTo>
                  <a:lnTo>
                    <a:pt x="189840" y="1251660"/>
                  </a:lnTo>
                  <a:lnTo>
                    <a:pt x="1442807" y="1251660"/>
                  </a:lnTo>
                  <a:close/>
                </a:path>
              </a:pathLst>
            </a:custGeom>
            <a:ln w="32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068668" y="2731631"/>
            <a:ext cx="1124585" cy="1181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solidFill>
                  <a:srgbClr val="1F467C"/>
                </a:solidFill>
                <a:latin typeface="Arial"/>
                <a:cs typeface="Arial"/>
              </a:rPr>
              <a:t>{ _id: </a:t>
            </a:r>
            <a:r>
              <a:rPr sz="1900" b="1" spc="-10" dirty="0">
                <a:solidFill>
                  <a:srgbClr val="1F467C"/>
                </a:solidFill>
                <a:latin typeface="Arial"/>
                <a:cs typeface="Arial"/>
              </a:rPr>
              <a:t>876  </a:t>
            </a:r>
            <a:r>
              <a:rPr sz="1900" b="1" spc="-5" dirty="0">
                <a:solidFill>
                  <a:srgbClr val="1F467C"/>
                </a:solidFill>
                <a:latin typeface="Arial"/>
                <a:cs typeface="Arial"/>
              </a:rPr>
              <a:t>value: {  count: 3,  qty: 18 }</a:t>
            </a:r>
            <a:r>
              <a:rPr sz="1900" b="1" spc="-75" dirty="0">
                <a:solidFill>
                  <a:srgbClr val="1F467C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1F467C"/>
                </a:solidFill>
                <a:latin typeface="Arial"/>
                <a:cs typeface="Arial"/>
              </a:rPr>
              <a:t>}</a:t>
            </a:r>
            <a:endParaRPr sz="1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8331" y="5115917"/>
            <a:ext cx="7365365" cy="1214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FFFFFF"/>
                </a:solidFill>
                <a:latin typeface="Verdana"/>
                <a:cs typeface="Verdana"/>
              </a:rPr>
              <a:t>Function reduces the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value array </a:t>
            </a:r>
            <a:r>
              <a:rPr sz="2600" spc="-5" dirty="0">
                <a:solidFill>
                  <a:srgbClr val="FFFFFF"/>
                </a:solidFill>
                <a:latin typeface="Verdana"/>
                <a:cs typeface="Verdana"/>
              </a:rPr>
              <a:t>for each  grouped 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key </a:t>
            </a:r>
            <a:r>
              <a:rPr sz="2600" spc="-5" dirty="0">
                <a:solidFill>
                  <a:srgbClr val="FFFFFF"/>
                </a:solidFill>
                <a:latin typeface="Verdana"/>
                <a:cs typeface="Verdana"/>
              </a:rPr>
              <a:t>to a single object by summing  the count fields and summing the </a:t>
            </a:r>
            <a:r>
              <a:rPr sz="2600" spc="-10" dirty="0">
                <a:solidFill>
                  <a:srgbClr val="FFFFFF"/>
                </a:solidFill>
                <a:latin typeface="Verdana"/>
                <a:cs typeface="Verdana"/>
              </a:rPr>
              <a:t>qty</a:t>
            </a:r>
            <a:r>
              <a:rPr sz="26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Verdana"/>
                <a:cs typeface="Verdana"/>
              </a:rPr>
              <a:t>fields.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39700" y="1552205"/>
            <a:ext cx="1321435" cy="1017905"/>
            <a:chOff x="839700" y="1552205"/>
            <a:chExt cx="1321435" cy="1017905"/>
          </a:xfrm>
        </p:grpSpPr>
        <p:sp>
          <p:nvSpPr>
            <p:cNvPr id="17" name="object 17"/>
            <p:cNvSpPr/>
            <p:nvPr/>
          </p:nvSpPr>
          <p:spPr>
            <a:xfrm>
              <a:off x="841001" y="1553506"/>
              <a:ext cx="1318895" cy="1015365"/>
            </a:xfrm>
            <a:custGeom>
              <a:avLst/>
              <a:gdLst/>
              <a:ahLst/>
              <a:cxnLst/>
              <a:rect l="l" t="t" r="r" b="b"/>
              <a:pathLst>
                <a:path w="1318895" h="1015364">
                  <a:moveTo>
                    <a:pt x="1165304" y="1014841"/>
                  </a:moveTo>
                  <a:lnTo>
                    <a:pt x="153327" y="1014841"/>
                  </a:lnTo>
                  <a:lnTo>
                    <a:pt x="104864" y="1007002"/>
                  </a:lnTo>
                  <a:lnTo>
                    <a:pt x="62774" y="985174"/>
                  </a:lnTo>
                  <a:lnTo>
                    <a:pt x="29583" y="951889"/>
                  </a:lnTo>
                  <a:lnTo>
                    <a:pt x="7816" y="909680"/>
                  </a:lnTo>
                  <a:lnTo>
                    <a:pt x="0" y="861080"/>
                  </a:lnTo>
                  <a:lnTo>
                    <a:pt x="0" y="153766"/>
                  </a:lnTo>
                  <a:lnTo>
                    <a:pt x="7816" y="105166"/>
                  </a:lnTo>
                  <a:lnTo>
                    <a:pt x="29583" y="62956"/>
                  </a:lnTo>
                  <a:lnTo>
                    <a:pt x="62774" y="29671"/>
                  </a:lnTo>
                  <a:lnTo>
                    <a:pt x="104864" y="7841"/>
                  </a:lnTo>
                  <a:lnTo>
                    <a:pt x="153327" y="0"/>
                  </a:lnTo>
                  <a:lnTo>
                    <a:pt x="1165304" y="0"/>
                  </a:lnTo>
                  <a:lnTo>
                    <a:pt x="1213768" y="7841"/>
                  </a:lnTo>
                  <a:lnTo>
                    <a:pt x="1255857" y="29671"/>
                  </a:lnTo>
                  <a:lnTo>
                    <a:pt x="1289048" y="62956"/>
                  </a:lnTo>
                  <a:lnTo>
                    <a:pt x="1310815" y="105166"/>
                  </a:lnTo>
                  <a:lnTo>
                    <a:pt x="1318632" y="153766"/>
                  </a:lnTo>
                  <a:lnTo>
                    <a:pt x="1318632" y="861080"/>
                  </a:lnTo>
                  <a:lnTo>
                    <a:pt x="1310815" y="909680"/>
                  </a:lnTo>
                  <a:lnTo>
                    <a:pt x="1289048" y="951889"/>
                  </a:lnTo>
                  <a:lnTo>
                    <a:pt x="1255857" y="985174"/>
                  </a:lnTo>
                  <a:lnTo>
                    <a:pt x="1213768" y="1007002"/>
                  </a:lnTo>
                  <a:lnTo>
                    <a:pt x="1165304" y="1014841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1001" y="1553506"/>
              <a:ext cx="1318895" cy="1015365"/>
            </a:xfrm>
            <a:custGeom>
              <a:avLst/>
              <a:gdLst/>
              <a:ahLst/>
              <a:cxnLst/>
              <a:rect l="l" t="t" r="r" b="b"/>
              <a:pathLst>
                <a:path w="1318895" h="1015364">
                  <a:moveTo>
                    <a:pt x="1165304" y="1014841"/>
                  </a:moveTo>
                  <a:lnTo>
                    <a:pt x="1213768" y="1007002"/>
                  </a:lnTo>
                  <a:lnTo>
                    <a:pt x="1255857" y="985174"/>
                  </a:lnTo>
                  <a:lnTo>
                    <a:pt x="1289048" y="951889"/>
                  </a:lnTo>
                  <a:lnTo>
                    <a:pt x="1310815" y="909680"/>
                  </a:lnTo>
                  <a:lnTo>
                    <a:pt x="1318632" y="861080"/>
                  </a:lnTo>
                  <a:lnTo>
                    <a:pt x="1318632" y="153766"/>
                  </a:lnTo>
                  <a:lnTo>
                    <a:pt x="1310815" y="105166"/>
                  </a:lnTo>
                  <a:lnTo>
                    <a:pt x="1289048" y="62956"/>
                  </a:lnTo>
                  <a:lnTo>
                    <a:pt x="1255857" y="29671"/>
                  </a:lnTo>
                  <a:lnTo>
                    <a:pt x="1213768" y="7841"/>
                  </a:lnTo>
                  <a:lnTo>
                    <a:pt x="1165304" y="0"/>
                  </a:lnTo>
                  <a:lnTo>
                    <a:pt x="153327" y="0"/>
                  </a:lnTo>
                  <a:lnTo>
                    <a:pt x="104864" y="7841"/>
                  </a:lnTo>
                  <a:lnTo>
                    <a:pt x="62774" y="29671"/>
                  </a:lnTo>
                  <a:lnTo>
                    <a:pt x="29583" y="62956"/>
                  </a:lnTo>
                  <a:lnTo>
                    <a:pt x="7816" y="105166"/>
                  </a:lnTo>
                  <a:lnTo>
                    <a:pt x="0" y="153766"/>
                  </a:lnTo>
                  <a:lnTo>
                    <a:pt x="0" y="861080"/>
                  </a:lnTo>
                  <a:lnTo>
                    <a:pt x="7816" y="909680"/>
                  </a:lnTo>
                  <a:lnTo>
                    <a:pt x="29583" y="951889"/>
                  </a:lnTo>
                  <a:lnTo>
                    <a:pt x="62774" y="985174"/>
                  </a:lnTo>
                  <a:lnTo>
                    <a:pt x="104864" y="1007002"/>
                  </a:lnTo>
                  <a:lnTo>
                    <a:pt x="153327" y="1014841"/>
                  </a:lnTo>
                  <a:lnTo>
                    <a:pt x="1165304" y="101484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12630" y="1556576"/>
            <a:ext cx="3296920" cy="1228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377440">
              <a:lnSpc>
                <a:spcPct val="102499"/>
              </a:lnSpc>
              <a:spcBef>
                <a:spcPts val="90"/>
              </a:spcBef>
            </a:pPr>
            <a:r>
              <a:rPr sz="1500" b="1" spc="10" dirty="0">
                <a:solidFill>
                  <a:srgbClr val="1F467C"/>
                </a:solidFill>
                <a:latin typeface="Arial"/>
                <a:cs typeface="Arial"/>
              </a:rPr>
              <a:t>{ key:</a:t>
            </a:r>
            <a:r>
              <a:rPr sz="1500" b="1" spc="-70" dirty="0">
                <a:solidFill>
                  <a:srgbClr val="1F467C"/>
                </a:solidFill>
                <a:latin typeface="Arial"/>
                <a:cs typeface="Arial"/>
              </a:rPr>
              <a:t> </a:t>
            </a:r>
            <a:r>
              <a:rPr sz="1500" b="1" spc="10" dirty="0">
                <a:solidFill>
                  <a:srgbClr val="1F467C"/>
                </a:solidFill>
                <a:latin typeface="Arial"/>
                <a:cs typeface="Arial"/>
              </a:rPr>
              <a:t>876  value: {  count: 1,  </a:t>
            </a:r>
            <a:r>
              <a:rPr sz="1500" b="1" spc="15" dirty="0">
                <a:solidFill>
                  <a:srgbClr val="1F467C"/>
                </a:solidFill>
                <a:latin typeface="Arial"/>
                <a:cs typeface="Arial"/>
              </a:rPr>
              <a:t>qty: 6 </a:t>
            </a:r>
            <a:r>
              <a:rPr sz="1500" b="1" spc="10" dirty="0">
                <a:solidFill>
                  <a:srgbClr val="1F467C"/>
                </a:solidFill>
                <a:latin typeface="Arial"/>
                <a:cs typeface="Arial"/>
              </a:rPr>
              <a:t>}</a:t>
            </a:r>
            <a:r>
              <a:rPr sz="1500" b="1" spc="-70" dirty="0">
                <a:solidFill>
                  <a:srgbClr val="1F467C"/>
                </a:solidFill>
                <a:latin typeface="Arial"/>
                <a:cs typeface="Arial"/>
              </a:rPr>
              <a:t> </a:t>
            </a:r>
            <a:r>
              <a:rPr sz="1500" b="1" spc="10" dirty="0">
                <a:solidFill>
                  <a:srgbClr val="1F467C"/>
                </a:solidFill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  <a:p>
            <a:pPr marL="2144395">
              <a:lnSpc>
                <a:spcPts val="2100"/>
              </a:lnSpc>
            </a:pPr>
            <a:r>
              <a:rPr sz="1950" b="1" spc="-5" dirty="0">
                <a:solidFill>
                  <a:srgbClr val="1F467C"/>
                </a:solidFill>
                <a:latin typeface="Arial"/>
                <a:cs typeface="Arial"/>
              </a:rPr>
              <a:t>{ </a:t>
            </a:r>
            <a:r>
              <a:rPr sz="1950" b="1" spc="-10" dirty="0">
                <a:solidFill>
                  <a:srgbClr val="1F467C"/>
                </a:solidFill>
                <a:latin typeface="Arial"/>
                <a:cs typeface="Arial"/>
              </a:rPr>
              <a:t>key:</a:t>
            </a:r>
            <a:r>
              <a:rPr sz="1950" b="1" spc="-75" dirty="0">
                <a:solidFill>
                  <a:srgbClr val="1F467C"/>
                </a:solidFill>
                <a:latin typeface="Arial"/>
                <a:cs typeface="Arial"/>
              </a:rPr>
              <a:t> </a:t>
            </a:r>
            <a:r>
              <a:rPr sz="1950" b="1" spc="-10" dirty="0">
                <a:solidFill>
                  <a:srgbClr val="1F467C"/>
                </a:solidFill>
                <a:latin typeface="Arial"/>
                <a:cs typeface="Arial"/>
              </a:rPr>
              <a:t>876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39699" y="3920168"/>
            <a:ext cx="1321435" cy="1017905"/>
            <a:chOff x="839699" y="3920168"/>
            <a:chExt cx="1321435" cy="1017905"/>
          </a:xfrm>
        </p:grpSpPr>
        <p:sp>
          <p:nvSpPr>
            <p:cNvPr id="21" name="object 21"/>
            <p:cNvSpPr/>
            <p:nvPr/>
          </p:nvSpPr>
          <p:spPr>
            <a:xfrm>
              <a:off x="840999" y="3921468"/>
              <a:ext cx="1318895" cy="1015365"/>
            </a:xfrm>
            <a:custGeom>
              <a:avLst/>
              <a:gdLst/>
              <a:ahLst/>
              <a:cxnLst/>
              <a:rect l="l" t="t" r="r" b="b"/>
              <a:pathLst>
                <a:path w="1318895" h="1015364">
                  <a:moveTo>
                    <a:pt x="1165304" y="1014841"/>
                  </a:moveTo>
                  <a:lnTo>
                    <a:pt x="153327" y="1014841"/>
                  </a:lnTo>
                  <a:lnTo>
                    <a:pt x="104863" y="1007002"/>
                  </a:lnTo>
                  <a:lnTo>
                    <a:pt x="62774" y="985174"/>
                  </a:lnTo>
                  <a:lnTo>
                    <a:pt x="29583" y="951889"/>
                  </a:lnTo>
                  <a:lnTo>
                    <a:pt x="7816" y="909680"/>
                  </a:lnTo>
                  <a:lnTo>
                    <a:pt x="0" y="861080"/>
                  </a:lnTo>
                  <a:lnTo>
                    <a:pt x="0" y="153766"/>
                  </a:lnTo>
                  <a:lnTo>
                    <a:pt x="7816" y="105165"/>
                  </a:lnTo>
                  <a:lnTo>
                    <a:pt x="29583" y="62955"/>
                  </a:lnTo>
                  <a:lnTo>
                    <a:pt x="62774" y="29668"/>
                  </a:lnTo>
                  <a:lnTo>
                    <a:pt x="104863" y="7839"/>
                  </a:lnTo>
                  <a:lnTo>
                    <a:pt x="153327" y="0"/>
                  </a:lnTo>
                  <a:lnTo>
                    <a:pt x="1165304" y="0"/>
                  </a:lnTo>
                  <a:lnTo>
                    <a:pt x="1213767" y="7839"/>
                  </a:lnTo>
                  <a:lnTo>
                    <a:pt x="1255856" y="29668"/>
                  </a:lnTo>
                  <a:lnTo>
                    <a:pt x="1289047" y="62955"/>
                  </a:lnTo>
                  <a:lnTo>
                    <a:pt x="1310814" y="105165"/>
                  </a:lnTo>
                  <a:lnTo>
                    <a:pt x="1318631" y="153766"/>
                  </a:lnTo>
                  <a:lnTo>
                    <a:pt x="1318631" y="861080"/>
                  </a:lnTo>
                  <a:lnTo>
                    <a:pt x="1310814" y="909680"/>
                  </a:lnTo>
                  <a:lnTo>
                    <a:pt x="1289047" y="951889"/>
                  </a:lnTo>
                  <a:lnTo>
                    <a:pt x="1255856" y="985174"/>
                  </a:lnTo>
                  <a:lnTo>
                    <a:pt x="1213767" y="1007002"/>
                  </a:lnTo>
                  <a:lnTo>
                    <a:pt x="1165304" y="1014841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0999" y="3921468"/>
              <a:ext cx="1318895" cy="1015365"/>
            </a:xfrm>
            <a:custGeom>
              <a:avLst/>
              <a:gdLst/>
              <a:ahLst/>
              <a:cxnLst/>
              <a:rect l="l" t="t" r="r" b="b"/>
              <a:pathLst>
                <a:path w="1318895" h="1015364">
                  <a:moveTo>
                    <a:pt x="1165304" y="1014841"/>
                  </a:moveTo>
                  <a:lnTo>
                    <a:pt x="1213767" y="1007002"/>
                  </a:lnTo>
                  <a:lnTo>
                    <a:pt x="1255856" y="985174"/>
                  </a:lnTo>
                  <a:lnTo>
                    <a:pt x="1289047" y="951889"/>
                  </a:lnTo>
                  <a:lnTo>
                    <a:pt x="1310814" y="909680"/>
                  </a:lnTo>
                  <a:lnTo>
                    <a:pt x="1318631" y="861080"/>
                  </a:lnTo>
                  <a:lnTo>
                    <a:pt x="1318631" y="153766"/>
                  </a:lnTo>
                  <a:lnTo>
                    <a:pt x="1310814" y="105165"/>
                  </a:lnTo>
                  <a:lnTo>
                    <a:pt x="1289047" y="62955"/>
                  </a:lnTo>
                  <a:lnTo>
                    <a:pt x="1255856" y="29668"/>
                  </a:lnTo>
                  <a:lnTo>
                    <a:pt x="1213767" y="7839"/>
                  </a:lnTo>
                  <a:lnTo>
                    <a:pt x="1165304" y="0"/>
                  </a:lnTo>
                  <a:lnTo>
                    <a:pt x="153327" y="0"/>
                  </a:lnTo>
                  <a:lnTo>
                    <a:pt x="104863" y="7839"/>
                  </a:lnTo>
                  <a:lnTo>
                    <a:pt x="62774" y="29668"/>
                  </a:lnTo>
                  <a:lnTo>
                    <a:pt x="29583" y="62955"/>
                  </a:lnTo>
                  <a:lnTo>
                    <a:pt x="7816" y="105165"/>
                  </a:lnTo>
                  <a:lnTo>
                    <a:pt x="0" y="153766"/>
                  </a:lnTo>
                  <a:lnTo>
                    <a:pt x="0" y="861080"/>
                  </a:lnTo>
                  <a:lnTo>
                    <a:pt x="7816" y="909680"/>
                  </a:lnTo>
                  <a:lnTo>
                    <a:pt x="29583" y="951889"/>
                  </a:lnTo>
                  <a:lnTo>
                    <a:pt x="62774" y="985174"/>
                  </a:lnTo>
                  <a:lnTo>
                    <a:pt x="104863" y="1007002"/>
                  </a:lnTo>
                  <a:lnTo>
                    <a:pt x="153327" y="1014841"/>
                  </a:lnTo>
                  <a:lnTo>
                    <a:pt x="1165304" y="101484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855032" y="2751565"/>
            <a:ext cx="1321435" cy="1017905"/>
            <a:chOff x="855032" y="2751565"/>
            <a:chExt cx="1321435" cy="1017905"/>
          </a:xfrm>
        </p:grpSpPr>
        <p:sp>
          <p:nvSpPr>
            <p:cNvPr id="24" name="object 24"/>
            <p:cNvSpPr/>
            <p:nvPr/>
          </p:nvSpPr>
          <p:spPr>
            <a:xfrm>
              <a:off x="856332" y="2752866"/>
              <a:ext cx="1318895" cy="1015365"/>
            </a:xfrm>
            <a:custGeom>
              <a:avLst/>
              <a:gdLst/>
              <a:ahLst/>
              <a:cxnLst/>
              <a:rect l="l" t="t" r="r" b="b"/>
              <a:pathLst>
                <a:path w="1318895" h="1015364">
                  <a:moveTo>
                    <a:pt x="1165304" y="1014841"/>
                  </a:moveTo>
                  <a:lnTo>
                    <a:pt x="153327" y="1014841"/>
                  </a:lnTo>
                  <a:lnTo>
                    <a:pt x="104863" y="1007002"/>
                  </a:lnTo>
                  <a:lnTo>
                    <a:pt x="62774" y="985174"/>
                  </a:lnTo>
                  <a:lnTo>
                    <a:pt x="29583" y="951889"/>
                  </a:lnTo>
                  <a:lnTo>
                    <a:pt x="7816" y="909680"/>
                  </a:lnTo>
                  <a:lnTo>
                    <a:pt x="0" y="861080"/>
                  </a:lnTo>
                  <a:lnTo>
                    <a:pt x="0" y="153766"/>
                  </a:lnTo>
                  <a:lnTo>
                    <a:pt x="7816" y="105166"/>
                  </a:lnTo>
                  <a:lnTo>
                    <a:pt x="29583" y="62956"/>
                  </a:lnTo>
                  <a:lnTo>
                    <a:pt x="62774" y="29671"/>
                  </a:lnTo>
                  <a:lnTo>
                    <a:pt x="104863" y="7841"/>
                  </a:lnTo>
                  <a:lnTo>
                    <a:pt x="153327" y="0"/>
                  </a:lnTo>
                  <a:lnTo>
                    <a:pt x="1165304" y="0"/>
                  </a:lnTo>
                  <a:lnTo>
                    <a:pt x="1213767" y="7841"/>
                  </a:lnTo>
                  <a:lnTo>
                    <a:pt x="1255856" y="29671"/>
                  </a:lnTo>
                  <a:lnTo>
                    <a:pt x="1289047" y="62956"/>
                  </a:lnTo>
                  <a:lnTo>
                    <a:pt x="1310814" y="105166"/>
                  </a:lnTo>
                  <a:lnTo>
                    <a:pt x="1318631" y="153766"/>
                  </a:lnTo>
                  <a:lnTo>
                    <a:pt x="1318631" y="861080"/>
                  </a:lnTo>
                  <a:lnTo>
                    <a:pt x="1310814" y="909680"/>
                  </a:lnTo>
                  <a:lnTo>
                    <a:pt x="1289047" y="951889"/>
                  </a:lnTo>
                  <a:lnTo>
                    <a:pt x="1255856" y="985174"/>
                  </a:lnTo>
                  <a:lnTo>
                    <a:pt x="1213767" y="1007002"/>
                  </a:lnTo>
                  <a:lnTo>
                    <a:pt x="1165304" y="1014841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56332" y="2752866"/>
              <a:ext cx="1318895" cy="1015365"/>
            </a:xfrm>
            <a:custGeom>
              <a:avLst/>
              <a:gdLst/>
              <a:ahLst/>
              <a:cxnLst/>
              <a:rect l="l" t="t" r="r" b="b"/>
              <a:pathLst>
                <a:path w="1318895" h="1015364">
                  <a:moveTo>
                    <a:pt x="1165304" y="1014841"/>
                  </a:moveTo>
                  <a:lnTo>
                    <a:pt x="1213767" y="1007002"/>
                  </a:lnTo>
                  <a:lnTo>
                    <a:pt x="1255856" y="985174"/>
                  </a:lnTo>
                  <a:lnTo>
                    <a:pt x="1289047" y="951889"/>
                  </a:lnTo>
                  <a:lnTo>
                    <a:pt x="1310814" y="909680"/>
                  </a:lnTo>
                  <a:lnTo>
                    <a:pt x="1318631" y="861080"/>
                  </a:lnTo>
                  <a:lnTo>
                    <a:pt x="1318631" y="153766"/>
                  </a:lnTo>
                  <a:lnTo>
                    <a:pt x="1310814" y="105166"/>
                  </a:lnTo>
                  <a:lnTo>
                    <a:pt x="1289047" y="62956"/>
                  </a:lnTo>
                  <a:lnTo>
                    <a:pt x="1255856" y="29671"/>
                  </a:lnTo>
                  <a:lnTo>
                    <a:pt x="1213767" y="7841"/>
                  </a:lnTo>
                  <a:lnTo>
                    <a:pt x="1165304" y="0"/>
                  </a:lnTo>
                  <a:lnTo>
                    <a:pt x="153327" y="0"/>
                  </a:lnTo>
                  <a:lnTo>
                    <a:pt x="104863" y="7841"/>
                  </a:lnTo>
                  <a:lnTo>
                    <a:pt x="62774" y="29671"/>
                  </a:lnTo>
                  <a:lnTo>
                    <a:pt x="29583" y="62956"/>
                  </a:lnTo>
                  <a:lnTo>
                    <a:pt x="7816" y="105166"/>
                  </a:lnTo>
                  <a:lnTo>
                    <a:pt x="0" y="153766"/>
                  </a:lnTo>
                  <a:lnTo>
                    <a:pt x="0" y="861080"/>
                  </a:lnTo>
                  <a:lnTo>
                    <a:pt x="7816" y="909680"/>
                  </a:lnTo>
                  <a:lnTo>
                    <a:pt x="29583" y="951889"/>
                  </a:lnTo>
                  <a:lnTo>
                    <a:pt x="62774" y="985174"/>
                  </a:lnTo>
                  <a:lnTo>
                    <a:pt x="104863" y="1007002"/>
                  </a:lnTo>
                  <a:lnTo>
                    <a:pt x="153327" y="1014841"/>
                  </a:lnTo>
                  <a:lnTo>
                    <a:pt x="1165304" y="101484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35630" y="3939914"/>
            <a:ext cx="923925" cy="96329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90"/>
              </a:spcBef>
            </a:pPr>
            <a:r>
              <a:rPr sz="1500" b="1" spc="10" dirty="0">
                <a:solidFill>
                  <a:srgbClr val="1F467C"/>
                </a:solidFill>
                <a:latin typeface="Arial"/>
                <a:cs typeface="Arial"/>
              </a:rPr>
              <a:t>{ key:</a:t>
            </a:r>
            <a:r>
              <a:rPr sz="1500" b="1" spc="-75" dirty="0">
                <a:solidFill>
                  <a:srgbClr val="1F467C"/>
                </a:solidFill>
                <a:latin typeface="Arial"/>
                <a:cs typeface="Arial"/>
              </a:rPr>
              <a:t> </a:t>
            </a:r>
            <a:r>
              <a:rPr sz="1500" b="1" spc="10" dirty="0">
                <a:solidFill>
                  <a:srgbClr val="1F467C"/>
                </a:solidFill>
                <a:latin typeface="Arial"/>
                <a:cs typeface="Arial"/>
              </a:rPr>
              <a:t>876  value: {  count: 1,  </a:t>
            </a:r>
            <a:r>
              <a:rPr sz="1500" b="1" spc="15" dirty="0">
                <a:solidFill>
                  <a:srgbClr val="1F467C"/>
                </a:solidFill>
                <a:latin typeface="Arial"/>
                <a:cs typeface="Arial"/>
              </a:rPr>
              <a:t>qty: 5 </a:t>
            </a:r>
            <a:r>
              <a:rPr sz="1500" b="1" spc="10" dirty="0">
                <a:solidFill>
                  <a:srgbClr val="1F467C"/>
                </a:solidFill>
                <a:latin typeface="Arial"/>
                <a:cs typeface="Arial"/>
              </a:rPr>
              <a:t>}</a:t>
            </a:r>
            <a:r>
              <a:rPr sz="1500" b="1" spc="-70" dirty="0">
                <a:solidFill>
                  <a:srgbClr val="1F467C"/>
                </a:solidFill>
                <a:latin typeface="Arial"/>
                <a:cs typeface="Arial"/>
              </a:rPr>
              <a:t> </a:t>
            </a:r>
            <a:r>
              <a:rPr sz="1500" b="1" spc="10" dirty="0">
                <a:solidFill>
                  <a:srgbClr val="1F467C"/>
                </a:solidFill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85481" y="2747533"/>
            <a:ext cx="923925" cy="96329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90"/>
              </a:spcBef>
            </a:pPr>
            <a:r>
              <a:rPr sz="1500" b="1" spc="10" dirty="0">
                <a:solidFill>
                  <a:srgbClr val="1F467C"/>
                </a:solidFill>
                <a:latin typeface="Arial"/>
                <a:cs typeface="Arial"/>
              </a:rPr>
              <a:t>{ key:</a:t>
            </a:r>
            <a:r>
              <a:rPr sz="1500" b="1" spc="-75" dirty="0">
                <a:solidFill>
                  <a:srgbClr val="1F467C"/>
                </a:solidFill>
                <a:latin typeface="Arial"/>
                <a:cs typeface="Arial"/>
              </a:rPr>
              <a:t> </a:t>
            </a:r>
            <a:r>
              <a:rPr sz="1500" b="1" spc="10" dirty="0">
                <a:solidFill>
                  <a:srgbClr val="1F467C"/>
                </a:solidFill>
                <a:latin typeface="Arial"/>
                <a:cs typeface="Arial"/>
              </a:rPr>
              <a:t>876  value: {  count: 1,  </a:t>
            </a:r>
            <a:r>
              <a:rPr sz="1500" b="1" spc="15" dirty="0">
                <a:solidFill>
                  <a:srgbClr val="1F467C"/>
                </a:solidFill>
                <a:latin typeface="Arial"/>
                <a:cs typeface="Arial"/>
              </a:rPr>
              <a:t>qty: 7 </a:t>
            </a:r>
            <a:r>
              <a:rPr sz="1500" b="1" spc="10" dirty="0">
                <a:solidFill>
                  <a:srgbClr val="1F467C"/>
                </a:solidFill>
                <a:latin typeface="Arial"/>
                <a:cs typeface="Arial"/>
              </a:rPr>
              <a:t>}</a:t>
            </a:r>
            <a:r>
              <a:rPr sz="1500" b="1" spc="-70" dirty="0">
                <a:solidFill>
                  <a:srgbClr val="1F467C"/>
                </a:solidFill>
                <a:latin typeface="Arial"/>
                <a:cs typeface="Arial"/>
              </a:rPr>
              <a:t> </a:t>
            </a:r>
            <a:r>
              <a:rPr sz="1500" b="1" spc="10" dirty="0">
                <a:solidFill>
                  <a:srgbClr val="1F467C"/>
                </a:solidFill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453667" y="2926769"/>
            <a:ext cx="1109345" cy="692785"/>
            <a:chOff x="5453667" y="2926769"/>
            <a:chExt cx="1109345" cy="692785"/>
          </a:xfrm>
        </p:grpSpPr>
        <p:sp>
          <p:nvSpPr>
            <p:cNvPr id="29" name="object 29"/>
            <p:cNvSpPr/>
            <p:nvPr/>
          </p:nvSpPr>
          <p:spPr>
            <a:xfrm>
              <a:off x="5455528" y="2928633"/>
              <a:ext cx="1105535" cy="688975"/>
            </a:xfrm>
            <a:custGeom>
              <a:avLst/>
              <a:gdLst/>
              <a:ahLst/>
              <a:cxnLst/>
              <a:rect l="l" t="t" r="r" b="b"/>
              <a:pathLst>
                <a:path w="1105534" h="688975">
                  <a:moveTo>
                    <a:pt x="759131" y="688941"/>
                  </a:moveTo>
                  <a:lnTo>
                    <a:pt x="759131" y="461590"/>
                  </a:lnTo>
                  <a:lnTo>
                    <a:pt x="0" y="461590"/>
                  </a:lnTo>
                  <a:lnTo>
                    <a:pt x="0" y="227351"/>
                  </a:lnTo>
                  <a:lnTo>
                    <a:pt x="759131" y="227351"/>
                  </a:lnTo>
                  <a:lnTo>
                    <a:pt x="759131" y="0"/>
                  </a:lnTo>
                  <a:lnTo>
                    <a:pt x="1105535" y="344470"/>
                  </a:lnTo>
                  <a:lnTo>
                    <a:pt x="759131" y="688941"/>
                  </a:lnTo>
                  <a:close/>
                </a:path>
              </a:pathLst>
            </a:custGeom>
            <a:solidFill>
              <a:srgbClr val="B7D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455532" y="2928633"/>
              <a:ext cx="1105535" cy="688975"/>
            </a:xfrm>
            <a:custGeom>
              <a:avLst/>
              <a:gdLst/>
              <a:ahLst/>
              <a:cxnLst/>
              <a:rect l="l" t="t" r="r" b="b"/>
              <a:pathLst>
                <a:path w="1105534" h="688975">
                  <a:moveTo>
                    <a:pt x="1105527" y="344470"/>
                  </a:moveTo>
                  <a:lnTo>
                    <a:pt x="759131" y="0"/>
                  </a:lnTo>
                  <a:lnTo>
                    <a:pt x="759131" y="227351"/>
                  </a:lnTo>
                  <a:lnTo>
                    <a:pt x="0" y="227351"/>
                  </a:lnTo>
                  <a:lnTo>
                    <a:pt x="0" y="461590"/>
                  </a:lnTo>
                  <a:lnTo>
                    <a:pt x="759131" y="461590"/>
                  </a:lnTo>
                  <a:lnTo>
                    <a:pt x="759131" y="688941"/>
                  </a:lnTo>
                  <a:lnTo>
                    <a:pt x="1105527" y="344470"/>
                  </a:lnTo>
                  <a:close/>
                </a:path>
              </a:pathLst>
            </a:custGeom>
            <a:ln w="3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619731" y="3086654"/>
            <a:ext cx="77724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dirty="0">
                <a:solidFill>
                  <a:srgbClr val="1F467C"/>
                </a:solidFill>
                <a:latin typeface="Calibri"/>
                <a:cs typeface="Calibri"/>
              </a:rPr>
              <a:t>Reduce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797713"/>
            <a:ext cx="46412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0" dirty="0"/>
              <a:t>Reduce</a:t>
            </a:r>
            <a:r>
              <a:rPr sz="4400" spc="-75" dirty="0"/>
              <a:t> </a:t>
            </a:r>
            <a:r>
              <a:rPr sz="4400" spc="-5" dirty="0"/>
              <a:t>Function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37972" y="1700783"/>
            <a:ext cx="8068055" cy="468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869721"/>
            <a:ext cx="46412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20" dirty="0"/>
              <a:t>Reduce</a:t>
            </a:r>
            <a:r>
              <a:rPr sz="4400" spc="-75" dirty="0"/>
              <a:t> </a:t>
            </a:r>
            <a:r>
              <a:rPr sz="4400" spc="-5" dirty="0"/>
              <a:t>Function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46284" y="1806155"/>
            <a:ext cx="7982584" cy="3731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A4AB81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90" dirty="0">
                <a:solidFill>
                  <a:srgbClr val="FFFFFF"/>
                </a:solidFill>
                <a:latin typeface="Verdana"/>
                <a:cs typeface="Verdana"/>
              </a:rPr>
              <a:t>Takes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two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parameters: </a:t>
            </a:r>
            <a:r>
              <a:rPr sz="3200" spc="-40" dirty="0">
                <a:solidFill>
                  <a:srgbClr val="FFFFFF"/>
                </a:solidFill>
                <a:latin typeface="Verdana"/>
                <a:cs typeface="Verdana"/>
              </a:rPr>
              <a:t>Key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array 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values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(from Map</a:t>
            </a:r>
            <a:r>
              <a:rPr sz="32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function).</a:t>
            </a:r>
            <a:endParaRPr sz="320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spcBef>
                <a:spcPts val="770"/>
              </a:spcBef>
              <a:buClr>
                <a:srgbClr val="A4AB81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Outputs an</a:t>
            </a: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object</a:t>
            </a:r>
            <a:endParaRPr sz="3200">
              <a:latin typeface="Verdana"/>
              <a:cs typeface="Verdana"/>
            </a:endParaRPr>
          </a:p>
          <a:p>
            <a:pPr marL="287020" marR="34925" indent="-274320">
              <a:lnSpc>
                <a:spcPts val="3579"/>
              </a:lnSpc>
              <a:spcBef>
                <a:spcPts val="1105"/>
              </a:spcBef>
              <a:buClr>
                <a:srgbClr val="A4AB81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Calculation is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values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array 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(for </a:t>
            </a: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given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key).</a:t>
            </a:r>
            <a:endParaRPr sz="3200">
              <a:latin typeface="Verdana"/>
              <a:cs typeface="Verdana"/>
            </a:endParaRPr>
          </a:p>
          <a:p>
            <a:pPr marL="287020" marR="104139" indent="-274320">
              <a:lnSpc>
                <a:spcPct val="100000"/>
              </a:lnSpc>
              <a:spcBef>
                <a:spcPts val="950"/>
              </a:spcBef>
              <a:buClr>
                <a:srgbClr val="A4AB81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Can be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simple </a:t>
            </a: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like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sum or something  more complex </a:t>
            </a: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like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32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example.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67815"/>
            <a:ext cx="687070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Aggregation</a:t>
            </a:r>
            <a:r>
              <a:rPr spc="5" dirty="0"/>
              <a:t> </a:t>
            </a:r>
            <a:r>
              <a:rPr spc="-10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16683"/>
            <a:ext cx="7957820" cy="43173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86385" marR="104775" indent="-274320" algn="just">
              <a:lnSpc>
                <a:spcPts val="3460"/>
              </a:lnSpc>
              <a:spcBef>
                <a:spcPts val="530"/>
              </a:spcBef>
              <a:buClr>
                <a:srgbClr val="A4AB81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grouping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values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multiple 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records together to return computed  results, </a:t>
            </a: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rather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than </a:t>
            </a:r>
            <a:r>
              <a:rPr sz="3200" spc="-30" dirty="0">
                <a:solidFill>
                  <a:srgbClr val="FFFFFF"/>
                </a:solidFill>
                <a:latin typeface="Verdana"/>
                <a:cs typeface="Verdana"/>
              </a:rPr>
              <a:t>raw</a:t>
            </a:r>
            <a:r>
              <a:rPr sz="32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data.</a:t>
            </a:r>
            <a:endParaRPr sz="3200">
              <a:latin typeface="Verdana"/>
              <a:cs typeface="Verdana"/>
            </a:endParaRPr>
          </a:p>
          <a:p>
            <a:pPr marL="286385" marR="1447165" indent="-274320">
              <a:lnSpc>
                <a:spcPts val="3460"/>
              </a:lnSpc>
              <a:spcBef>
                <a:spcPts val="755"/>
              </a:spcBef>
              <a:buClr>
                <a:srgbClr val="A4AB81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Results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such as sum, 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average, 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maximum,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minimum.</a:t>
            </a:r>
            <a:endParaRPr sz="3200">
              <a:latin typeface="Verdana"/>
              <a:cs typeface="Verdana"/>
            </a:endParaRPr>
          </a:p>
          <a:p>
            <a:pPr marL="286385" marR="305435" indent="-274320">
              <a:lnSpc>
                <a:spcPts val="3460"/>
              </a:lnSpc>
              <a:spcBef>
                <a:spcPts val="760"/>
              </a:spcBef>
              <a:buClr>
                <a:srgbClr val="A4AB81"/>
              </a:buClr>
              <a:buSzPct val="95312"/>
              <a:buFont typeface="Wingdings 2"/>
              <a:buChar char=""/>
              <a:tabLst>
                <a:tab pos="287020" algn="l"/>
                <a:tab pos="6335395" algn="l"/>
              </a:tabLst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grouped</a:t>
            </a:r>
            <a:r>
              <a:rPr sz="32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according</a:t>
            </a: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to	one</a:t>
            </a:r>
            <a:r>
              <a:rPr sz="3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or  more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fields.</a:t>
            </a:r>
            <a:endParaRPr sz="3200">
              <a:latin typeface="Verdana"/>
              <a:cs typeface="Verdana"/>
            </a:endParaRPr>
          </a:p>
          <a:p>
            <a:pPr marL="286385" marR="5080" indent="-274320">
              <a:lnSpc>
                <a:spcPts val="3460"/>
              </a:lnSpc>
              <a:spcBef>
                <a:spcPts val="760"/>
              </a:spcBef>
              <a:buClr>
                <a:srgbClr val="A4AB81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30" dirty="0">
                <a:solidFill>
                  <a:srgbClr val="FFFFFF"/>
                </a:solidFill>
                <a:latin typeface="Verdana"/>
                <a:cs typeface="Verdana"/>
              </a:rPr>
              <a:t>Warning: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"Aggregate Data Modelling" 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very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different</a:t>
            </a:r>
            <a:r>
              <a:rPr sz="32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concept.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797713"/>
            <a:ext cx="47021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/>
              <a:t>Finalize</a:t>
            </a:r>
            <a:r>
              <a:rPr sz="4400" spc="-35" dirty="0"/>
              <a:t> </a:t>
            </a:r>
            <a:r>
              <a:rPr sz="4400" spc="-5" dirty="0"/>
              <a:t>Function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1276446" y="2184729"/>
            <a:ext cx="1990089" cy="1579880"/>
            <a:chOff x="1276446" y="2184729"/>
            <a:chExt cx="1990089" cy="1579880"/>
          </a:xfrm>
        </p:grpSpPr>
        <p:sp>
          <p:nvSpPr>
            <p:cNvPr id="4" name="object 4"/>
            <p:cNvSpPr/>
            <p:nvPr/>
          </p:nvSpPr>
          <p:spPr>
            <a:xfrm>
              <a:off x="1278243" y="2186526"/>
              <a:ext cx="1826895" cy="1400810"/>
            </a:xfrm>
            <a:custGeom>
              <a:avLst/>
              <a:gdLst/>
              <a:ahLst/>
              <a:cxnLst/>
              <a:rect l="l" t="t" r="r" b="b"/>
              <a:pathLst>
                <a:path w="1826895" h="1400810">
                  <a:moveTo>
                    <a:pt x="1614224" y="1400463"/>
                  </a:moveTo>
                  <a:lnTo>
                    <a:pt x="212394" y="1400463"/>
                  </a:lnTo>
                  <a:lnTo>
                    <a:pt x="163694" y="1394859"/>
                  </a:lnTo>
                  <a:lnTo>
                    <a:pt x="118989" y="1378896"/>
                  </a:lnTo>
                  <a:lnTo>
                    <a:pt x="79552" y="1353848"/>
                  </a:lnTo>
                  <a:lnTo>
                    <a:pt x="46660" y="1320988"/>
                  </a:lnTo>
                  <a:lnTo>
                    <a:pt x="21588" y="1281590"/>
                  </a:lnTo>
                  <a:lnTo>
                    <a:pt x="5609" y="1236928"/>
                  </a:lnTo>
                  <a:lnTo>
                    <a:pt x="0" y="1188276"/>
                  </a:lnTo>
                  <a:lnTo>
                    <a:pt x="0" y="212195"/>
                  </a:lnTo>
                  <a:lnTo>
                    <a:pt x="5609" y="163542"/>
                  </a:lnTo>
                  <a:lnTo>
                    <a:pt x="21588" y="118880"/>
                  </a:lnTo>
                  <a:lnTo>
                    <a:pt x="46660" y="79482"/>
                  </a:lnTo>
                  <a:lnTo>
                    <a:pt x="79552" y="46621"/>
                  </a:lnTo>
                  <a:lnTo>
                    <a:pt x="118989" y="21571"/>
                  </a:lnTo>
                  <a:lnTo>
                    <a:pt x="163694" y="5606"/>
                  </a:lnTo>
                  <a:lnTo>
                    <a:pt x="212394" y="0"/>
                  </a:lnTo>
                  <a:lnTo>
                    <a:pt x="1614224" y="0"/>
                  </a:lnTo>
                  <a:lnTo>
                    <a:pt x="1662924" y="5606"/>
                  </a:lnTo>
                  <a:lnTo>
                    <a:pt x="1707629" y="21571"/>
                  </a:lnTo>
                  <a:lnTo>
                    <a:pt x="1747066" y="46621"/>
                  </a:lnTo>
                  <a:lnTo>
                    <a:pt x="1779958" y="79482"/>
                  </a:lnTo>
                  <a:lnTo>
                    <a:pt x="1805030" y="118880"/>
                  </a:lnTo>
                  <a:lnTo>
                    <a:pt x="1821009" y="163542"/>
                  </a:lnTo>
                  <a:lnTo>
                    <a:pt x="1826618" y="212195"/>
                  </a:lnTo>
                  <a:lnTo>
                    <a:pt x="1826618" y="1188276"/>
                  </a:lnTo>
                  <a:lnTo>
                    <a:pt x="1821009" y="1236928"/>
                  </a:lnTo>
                  <a:lnTo>
                    <a:pt x="1805030" y="1281590"/>
                  </a:lnTo>
                  <a:lnTo>
                    <a:pt x="1779958" y="1320988"/>
                  </a:lnTo>
                  <a:lnTo>
                    <a:pt x="1747066" y="1353848"/>
                  </a:lnTo>
                  <a:lnTo>
                    <a:pt x="1707629" y="1378896"/>
                  </a:lnTo>
                  <a:lnTo>
                    <a:pt x="1662924" y="1394859"/>
                  </a:lnTo>
                  <a:lnTo>
                    <a:pt x="1614224" y="1400463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78243" y="2186526"/>
              <a:ext cx="1826895" cy="1400810"/>
            </a:xfrm>
            <a:custGeom>
              <a:avLst/>
              <a:gdLst/>
              <a:ahLst/>
              <a:cxnLst/>
              <a:rect l="l" t="t" r="r" b="b"/>
              <a:pathLst>
                <a:path w="1826895" h="1400810">
                  <a:moveTo>
                    <a:pt x="1614224" y="1400463"/>
                  </a:moveTo>
                  <a:lnTo>
                    <a:pt x="1662924" y="1394859"/>
                  </a:lnTo>
                  <a:lnTo>
                    <a:pt x="1707629" y="1378896"/>
                  </a:lnTo>
                  <a:lnTo>
                    <a:pt x="1747066" y="1353848"/>
                  </a:lnTo>
                  <a:lnTo>
                    <a:pt x="1779958" y="1320988"/>
                  </a:lnTo>
                  <a:lnTo>
                    <a:pt x="1805030" y="1281590"/>
                  </a:lnTo>
                  <a:lnTo>
                    <a:pt x="1821009" y="1236928"/>
                  </a:lnTo>
                  <a:lnTo>
                    <a:pt x="1826618" y="1188276"/>
                  </a:lnTo>
                  <a:lnTo>
                    <a:pt x="1826618" y="212195"/>
                  </a:lnTo>
                  <a:lnTo>
                    <a:pt x="1821009" y="163542"/>
                  </a:lnTo>
                  <a:lnTo>
                    <a:pt x="1805030" y="118880"/>
                  </a:lnTo>
                  <a:lnTo>
                    <a:pt x="1779958" y="79482"/>
                  </a:lnTo>
                  <a:lnTo>
                    <a:pt x="1747066" y="46621"/>
                  </a:lnTo>
                  <a:lnTo>
                    <a:pt x="1707629" y="21571"/>
                  </a:lnTo>
                  <a:lnTo>
                    <a:pt x="1662924" y="5606"/>
                  </a:lnTo>
                  <a:lnTo>
                    <a:pt x="1614224" y="0"/>
                  </a:lnTo>
                  <a:lnTo>
                    <a:pt x="212394" y="0"/>
                  </a:lnTo>
                  <a:lnTo>
                    <a:pt x="163694" y="5606"/>
                  </a:lnTo>
                  <a:lnTo>
                    <a:pt x="118989" y="21571"/>
                  </a:lnTo>
                  <a:lnTo>
                    <a:pt x="79552" y="46621"/>
                  </a:lnTo>
                  <a:lnTo>
                    <a:pt x="46660" y="79482"/>
                  </a:lnTo>
                  <a:lnTo>
                    <a:pt x="21588" y="118880"/>
                  </a:lnTo>
                  <a:lnTo>
                    <a:pt x="5609" y="163542"/>
                  </a:lnTo>
                  <a:lnTo>
                    <a:pt x="0" y="212195"/>
                  </a:lnTo>
                  <a:lnTo>
                    <a:pt x="0" y="1188276"/>
                  </a:lnTo>
                  <a:lnTo>
                    <a:pt x="5609" y="1236928"/>
                  </a:lnTo>
                  <a:lnTo>
                    <a:pt x="21588" y="1281590"/>
                  </a:lnTo>
                  <a:lnTo>
                    <a:pt x="46660" y="1320988"/>
                  </a:lnTo>
                  <a:lnTo>
                    <a:pt x="79552" y="1353848"/>
                  </a:lnTo>
                  <a:lnTo>
                    <a:pt x="118989" y="1378896"/>
                  </a:lnTo>
                  <a:lnTo>
                    <a:pt x="163694" y="1394859"/>
                  </a:lnTo>
                  <a:lnTo>
                    <a:pt x="212394" y="1400463"/>
                  </a:lnTo>
                  <a:lnTo>
                    <a:pt x="1614224" y="1400463"/>
                  </a:lnTo>
                  <a:close/>
                </a:path>
              </a:pathLst>
            </a:custGeom>
            <a:ln w="3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37541" y="2362126"/>
              <a:ext cx="1826895" cy="1400810"/>
            </a:xfrm>
            <a:custGeom>
              <a:avLst/>
              <a:gdLst/>
              <a:ahLst/>
              <a:cxnLst/>
              <a:rect l="l" t="t" r="r" b="b"/>
              <a:pathLst>
                <a:path w="1826895" h="1400810">
                  <a:moveTo>
                    <a:pt x="1614224" y="1400463"/>
                  </a:moveTo>
                  <a:lnTo>
                    <a:pt x="212394" y="1400463"/>
                  </a:lnTo>
                  <a:lnTo>
                    <a:pt x="163694" y="1394859"/>
                  </a:lnTo>
                  <a:lnTo>
                    <a:pt x="118989" y="1378896"/>
                  </a:lnTo>
                  <a:lnTo>
                    <a:pt x="79552" y="1353848"/>
                  </a:lnTo>
                  <a:lnTo>
                    <a:pt x="46660" y="1320988"/>
                  </a:lnTo>
                  <a:lnTo>
                    <a:pt x="21588" y="1281590"/>
                  </a:lnTo>
                  <a:lnTo>
                    <a:pt x="5609" y="1236928"/>
                  </a:lnTo>
                  <a:lnTo>
                    <a:pt x="0" y="1188276"/>
                  </a:lnTo>
                  <a:lnTo>
                    <a:pt x="0" y="212195"/>
                  </a:lnTo>
                  <a:lnTo>
                    <a:pt x="5609" y="163542"/>
                  </a:lnTo>
                  <a:lnTo>
                    <a:pt x="21588" y="118880"/>
                  </a:lnTo>
                  <a:lnTo>
                    <a:pt x="46660" y="79482"/>
                  </a:lnTo>
                  <a:lnTo>
                    <a:pt x="79552" y="46621"/>
                  </a:lnTo>
                  <a:lnTo>
                    <a:pt x="118989" y="21571"/>
                  </a:lnTo>
                  <a:lnTo>
                    <a:pt x="163694" y="5606"/>
                  </a:lnTo>
                  <a:lnTo>
                    <a:pt x="212394" y="0"/>
                  </a:lnTo>
                  <a:lnTo>
                    <a:pt x="1614224" y="0"/>
                  </a:lnTo>
                  <a:lnTo>
                    <a:pt x="1662924" y="5606"/>
                  </a:lnTo>
                  <a:lnTo>
                    <a:pt x="1707629" y="21571"/>
                  </a:lnTo>
                  <a:lnTo>
                    <a:pt x="1747066" y="46621"/>
                  </a:lnTo>
                  <a:lnTo>
                    <a:pt x="1779958" y="79482"/>
                  </a:lnTo>
                  <a:lnTo>
                    <a:pt x="1805030" y="118880"/>
                  </a:lnTo>
                  <a:lnTo>
                    <a:pt x="1821009" y="163542"/>
                  </a:lnTo>
                  <a:lnTo>
                    <a:pt x="1826618" y="212195"/>
                  </a:lnTo>
                  <a:lnTo>
                    <a:pt x="1826618" y="1188276"/>
                  </a:lnTo>
                  <a:lnTo>
                    <a:pt x="1821009" y="1236928"/>
                  </a:lnTo>
                  <a:lnTo>
                    <a:pt x="1805030" y="1281590"/>
                  </a:lnTo>
                  <a:lnTo>
                    <a:pt x="1779958" y="1320988"/>
                  </a:lnTo>
                  <a:lnTo>
                    <a:pt x="1747066" y="1353848"/>
                  </a:lnTo>
                  <a:lnTo>
                    <a:pt x="1707629" y="1378896"/>
                  </a:lnTo>
                  <a:lnTo>
                    <a:pt x="1662924" y="1394859"/>
                  </a:lnTo>
                  <a:lnTo>
                    <a:pt x="1614224" y="1400463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37541" y="2362126"/>
              <a:ext cx="1826895" cy="1400810"/>
            </a:xfrm>
            <a:custGeom>
              <a:avLst/>
              <a:gdLst/>
              <a:ahLst/>
              <a:cxnLst/>
              <a:rect l="l" t="t" r="r" b="b"/>
              <a:pathLst>
                <a:path w="1826895" h="1400810">
                  <a:moveTo>
                    <a:pt x="1614224" y="1400463"/>
                  </a:moveTo>
                  <a:lnTo>
                    <a:pt x="1662924" y="1394859"/>
                  </a:lnTo>
                  <a:lnTo>
                    <a:pt x="1707629" y="1378896"/>
                  </a:lnTo>
                  <a:lnTo>
                    <a:pt x="1747066" y="1353848"/>
                  </a:lnTo>
                  <a:lnTo>
                    <a:pt x="1779958" y="1320988"/>
                  </a:lnTo>
                  <a:lnTo>
                    <a:pt x="1805030" y="1281590"/>
                  </a:lnTo>
                  <a:lnTo>
                    <a:pt x="1821009" y="1236928"/>
                  </a:lnTo>
                  <a:lnTo>
                    <a:pt x="1826618" y="1188276"/>
                  </a:lnTo>
                  <a:lnTo>
                    <a:pt x="1826618" y="212195"/>
                  </a:lnTo>
                  <a:lnTo>
                    <a:pt x="1821009" y="163542"/>
                  </a:lnTo>
                  <a:lnTo>
                    <a:pt x="1805030" y="118880"/>
                  </a:lnTo>
                  <a:lnTo>
                    <a:pt x="1779958" y="79482"/>
                  </a:lnTo>
                  <a:lnTo>
                    <a:pt x="1747066" y="46621"/>
                  </a:lnTo>
                  <a:lnTo>
                    <a:pt x="1707629" y="21571"/>
                  </a:lnTo>
                  <a:lnTo>
                    <a:pt x="1662924" y="5606"/>
                  </a:lnTo>
                  <a:lnTo>
                    <a:pt x="1614224" y="0"/>
                  </a:lnTo>
                  <a:lnTo>
                    <a:pt x="212394" y="0"/>
                  </a:lnTo>
                  <a:lnTo>
                    <a:pt x="163694" y="5606"/>
                  </a:lnTo>
                  <a:lnTo>
                    <a:pt x="118989" y="21571"/>
                  </a:lnTo>
                  <a:lnTo>
                    <a:pt x="79552" y="46621"/>
                  </a:lnTo>
                  <a:lnTo>
                    <a:pt x="46660" y="79482"/>
                  </a:lnTo>
                  <a:lnTo>
                    <a:pt x="21588" y="118880"/>
                  </a:lnTo>
                  <a:lnTo>
                    <a:pt x="5609" y="163542"/>
                  </a:lnTo>
                  <a:lnTo>
                    <a:pt x="0" y="212195"/>
                  </a:lnTo>
                  <a:lnTo>
                    <a:pt x="0" y="1188276"/>
                  </a:lnTo>
                  <a:lnTo>
                    <a:pt x="5609" y="1236928"/>
                  </a:lnTo>
                  <a:lnTo>
                    <a:pt x="21588" y="1281590"/>
                  </a:lnTo>
                  <a:lnTo>
                    <a:pt x="46660" y="1320988"/>
                  </a:lnTo>
                  <a:lnTo>
                    <a:pt x="79552" y="1353848"/>
                  </a:lnTo>
                  <a:lnTo>
                    <a:pt x="118989" y="1378896"/>
                  </a:lnTo>
                  <a:lnTo>
                    <a:pt x="163694" y="1394859"/>
                  </a:lnTo>
                  <a:lnTo>
                    <a:pt x="212394" y="1400463"/>
                  </a:lnTo>
                  <a:lnTo>
                    <a:pt x="1614224" y="1400463"/>
                  </a:lnTo>
                  <a:close/>
                </a:path>
              </a:pathLst>
            </a:custGeom>
            <a:ln w="35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73521" y="2365340"/>
            <a:ext cx="1254760" cy="1319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5"/>
              </a:spcBef>
            </a:pPr>
            <a:r>
              <a:rPr sz="2100" b="1" spc="5" dirty="0">
                <a:solidFill>
                  <a:srgbClr val="1F467C"/>
                </a:solidFill>
                <a:latin typeface="Arial"/>
                <a:cs typeface="Arial"/>
              </a:rPr>
              <a:t>{ _id: 876  value: {  count: </a:t>
            </a:r>
            <a:r>
              <a:rPr sz="2100" b="1" spc="10" dirty="0">
                <a:solidFill>
                  <a:srgbClr val="1F467C"/>
                </a:solidFill>
                <a:latin typeface="Arial"/>
                <a:cs typeface="Arial"/>
              </a:rPr>
              <a:t>3,  </a:t>
            </a:r>
            <a:r>
              <a:rPr sz="2100" b="1" spc="5" dirty="0">
                <a:solidFill>
                  <a:srgbClr val="1F467C"/>
                </a:solidFill>
                <a:latin typeface="Arial"/>
                <a:cs typeface="Arial"/>
              </a:rPr>
              <a:t>qty: </a:t>
            </a:r>
            <a:r>
              <a:rPr sz="2100" b="1" spc="10" dirty="0">
                <a:solidFill>
                  <a:srgbClr val="1F467C"/>
                </a:solidFill>
                <a:latin typeface="Arial"/>
                <a:cs typeface="Arial"/>
              </a:rPr>
              <a:t>18 </a:t>
            </a:r>
            <a:r>
              <a:rPr sz="2100" b="1" spc="5" dirty="0">
                <a:solidFill>
                  <a:srgbClr val="1F467C"/>
                </a:solidFill>
                <a:latin typeface="Arial"/>
                <a:cs typeface="Arial"/>
              </a:rPr>
              <a:t>}</a:t>
            </a:r>
            <a:r>
              <a:rPr sz="2100" b="1" spc="-70" dirty="0">
                <a:solidFill>
                  <a:srgbClr val="1F467C"/>
                </a:solidFill>
                <a:latin typeface="Arial"/>
                <a:cs typeface="Arial"/>
              </a:rPr>
              <a:t> </a:t>
            </a:r>
            <a:r>
              <a:rPr sz="2100" b="1" spc="5" dirty="0">
                <a:solidFill>
                  <a:srgbClr val="1F467C"/>
                </a:solidFill>
                <a:latin typeface="Arial"/>
                <a:cs typeface="Arial"/>
              </a:rPr>
              <a:t>}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8331" y="4611099"/>
            <a:ext cx="725043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Function modifies the object from the  reduce function to calculate and add the  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average</a:t>
            </a:r>
            <a:r>
              <a:rPr sz="28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Verdana"/>
                <a:cs typeface="Verdana"/>
              </a:rPr>
              <a:t>quantity.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668493" y="2173955"/>
            <a:ext cx="1975485" cy="1798955"/>
            <a:chOff x="5668493" y="2173955"/>
            <a:chExt cx="1975485" cy="1798955"/>
          </a:xfrm>
        </p:grpSpPr>
        <p:sp>
          <p:nvSpPr>
            <p:cNvPr id="11" name="object 11"/>
            <p:cNvSpPr/>
            <p:nvPr/>
          </p:nvSpPr>
          <p:spPr>
            <a:xfrm>
              <a:off x="5670278" y="2175740"/>
              <a:ext cx="1814195" cy="1542415"/>
            </a:xfrm>
            <a:custGeom>
              <a:avLst/>
              <a:gdLst/>
              <a:ahLst/>
              <a:cxnLst/>
              <a:rect l="l" t="t" r="r" b="b"/>
              <a:pathLst>
                <a:path w="1814195" h="1542414">
                  <a:moveTo>
                    <a:pt x="1602715" y="1542074"/>
                  </a:moveTo>
                  <a:lnTo>
                    <a:pt x="210880" y="1542074"/>
                  </a:lnTo>
                  <a:lnTo>
                    <a:pt x="162527" y="1536505"/>
                  </a:lnTo>
                  <a:lnTo>
                    <a:pt x="118140" y="1520643"/>
                  </a:lnTo>
                  <a:lnTo>
                    <a:pt x="78985" y="1495754"/>
                  </a:lnTo>
                  <a:lnTo>
                    <a:pt x="46328" y="1463103"/>
                  </a:lnTo>
                  <a:lnTo>
                    <a:pt x="21434" y="1423955"/>
                  </a:lnTo>
                  <a:lnTo>
                    <a:pt x="5569" y="1379576"/>
                  </a:lnTo>
                  <a:lnTo>
                    <a:pt x="0" y="1331232"/>
                  </a:lnTo>
                  <a:lnTo>
                    <a:pt x="0" y="210848"/>
                  </a:lnTo>
                  <a:lnTo>
                    <a:pt x="5569" y="162502"/>
                  </a:lnTo>
                  <a:lnTo>
                    <a:pt x="21434" y="118121"/>
                  </a:lnTo>
                  <a:lnTo>
                    <a:pt x="46328" y="78972"/>
                  </a:lnTo>
                  <a:lnTo>
                    <a:pt x="78985" y="46320"/>
                  </a:lnTo>
                  <a:lnTo>
                    <a:pt x="118140" y="21430"/>
                  </a:lnTo>
                  <a:lnTo>
                    <a:pt x="162527" y="5568"/>
                  </a:lnTo>
                  <a:lnTo>
                    <a:pt x="210880" y="0"/>
                  </a:lnTo>
                  <a:lnTo>
                    <a:pt x="1602715" y="0"/>
                  </a:lnTo>
                  <a:lnTo>
                    <a:pt x="1651068" y="5568"/>
                  </a:lnTo>
                  <a:lnTo>
                    <a:pt x="1695455" y="21431"/>
                  </a:lnTo>
                  <a:lnTo>
                    <a:pt x="1734610" y="46322"/>
                  </a:lnTo>
                  <a:lnTo>
                    <a:pt x="1767268" y="78975"/>
                  </a:lnTo>
                  <a:lnTo>
                    <a:pt x="1792162" y="118124"/>
                  </a:lnTo>
                  <a:lnTo>
                    <a:pt x="1808026" y="162504"/>
                  </a:lnTo>
                  <a:lnTo>
                    <a:pt x="1813596" y="210848"/>
                  </a:lnTo>
                  <a:lnTo>
                    <a:pt x="1813596" y="1331232"/>
                  </a:lnTo>
                  <a:lnTo>
                    <a:pt x="1808026" y="1379576"/>
                  </a:lnTo>
                  <a:lnTo>
                    <a:pt x="1792162" y="1423955"/>
                  </a:lnTo>
                  <a:lnTo>
                    <a:pt x="1767268" y="1463103"/>
                  </a:lnTo>
                  <a:lnTo>
                    <a:pt x="1734610" y="1495754"/>
                  </a:lnTo>
                  <a:lnTo>
                    <a:pt x="1695455" y="1520643"/>
                  </a:lnTo>
                  <a:lnTo>
                    <a:pt x="1651068" y="1536505"/>
                  </a:lnTo>
                  <a:lnTo>
                    <a:pt x="1602715" y="1542074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70278" y="2175740"/>
              <a:ext cx="1814195" cy="1542415"/>
            </a:xfrm>
            <a:custGeom>
              <a:avLst/>
              <a:gdLst/>
              <a:ahLst/>
              <a:cxnLst/>
              <a:rect l="l" t="t" r="r" b="b"/>
              <a:pathLst>
                <a:path w="1814195" h="1542414">
                  <a:moveTo>
                    <a:pt x="1602715" y="1542074"/>
                  </a:moveTo>
                  <a:lnTo>
                    <a:pt x="1651068" y="1536505"/>
                  </a:lnTo>
                  <a:lnTo>
                    <a:pt x="1695455" y="1520643"/>
                  </a:lnTo>
                  <a:lnTo>
                    <a:pt x="1734610" y="1495754"/>
                  </a:lnTo>
                  <a:lnTo>
                    <a:pt x="1767268" y="1463103"/>
                  </a:lnTo>
                  <a:lnTo>
                    <a:pt x="1792162" y="1423955"/>
                  </a:lnTo>
                  <a:lnTo>
                    <a:pt x="1808026" y="1379576"/>
                  </a:lnTo>
                  <a:lnTo>
                    <a:pt x="1813596" y="1331232"/>
                  </a:lnTo>
                  <a:lnTo>
                    <a:pt x="1813596" y="210848"/>
                  </a:lnTo>
                  <a:lnTo>
                    <a:pt x="1808026" y="162504"/>
                  </a:lnTo>
                  <a:lnTo>
                    <a:pt x="1792162" y="118124"/>
                  </a:lnTo>
                  <a:lnTo>
                    <a:pt x="1767268" y="78975"/>
                  </a:lnTo>
                  <a:lnTo>
                    <a:pt x="1734610" y="46322"/>
                  </a:lnTo>
                  <a:lnTo>
                    <a:pt x="1695455" y="21431"/>
                  </a:lnTo>
                  <a:lnTo>
                    <a:pt x="1651068" y="5568"/>
                  </a:lnTo>
                  <a:lnTo>
                    <a:pt x="1602715" y="0"/>
                  </a:lnTo>
                  <a:lnTo>
                    <a:pt x="210880" y="0"/>
                  </a:lnTo>
                  <a:lnTo>
                    <a:pt x="162527" y="5568"/>
                  </a:lnTo>
                  <a:lnTo>
                    <a:pt x="118140" y="21430"/>
                  </a:lnTo>
                  <a:lnTo>
                    <a:pt x="78985" y="46320"/>
                  </a:lnTo>
                  <a:lnTo>
                    <a:pt x="46328" y="78972"/>
                  </a:lnTo>
                  <a:lnTo>
                    <a:pt x="21434" y="118121"/>
                  </a:lnTo>
                  <a:lnTo>
                    <a:pt x="5569" y="162502"/>
                  </a:lnTo>
                  <a:lnTo>
                    <a:pt x="0" y="210848"/>
                  </a:lnTo>
                  <a:lnTo>
                    <a:pt x="0" y="1331232"/>
                  </a:lnTo>
                  <a:lnTo>
                    <a:pt x="5569" y="1379576"/>
                  </a:lnTo>
                  <a:lnTo>
                    <a:pt x="21434" y="1423955"/>
                  </a:lnTo>
                  <a:lnTo>
                    <a:pt x="46328" y="1463103"/>
                  </a:lnTo>
                  <a:lnTo>
                    <a:pt x="78985" y="1495754"/>
                  </a:lnTo>
                  <a:lnTo>
                    <a:pt x="118140" y="1520643"/>
                  </a:lnTo>
                  <a:lnTo>
                    <a:pt x="162527" y="1536505"/>
                  </a:lnTo>
                  <a:lnTo>
                    <a:pt x="210880" y="1542074"/>
                  </a:lnTo>
                  <a:lnTo>
                    <a:pt x="1602715" y="1542074"/>
                  </a:lnTo>
                  <a:close/>
                </a:path>
              </a:pathLst>
            </a:custGeom>
            <a:ln w="35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28441" y="2350230"/>
              <a:ext cx="1814195" cy="1621155"/>
            </a:xfrm>
            <a:custGeom>
              <a:avLst/>
              <a:gdLst/>
              <a:ahLst/>
              <a:cxnLst/>
              <a:rect l="l" t="t" r="r" b="b"/>
              <a:pathLst>
                <a:path w="1814195" h="1621154">
                  <a:moveTo>
                    <a:pt x="1602715" y="1620598"/>
                  </a:moveTo>
                  <a:lnTo>
                    <a:pt x="210880" y="1620598"/>
                  </a:lnTo>
                  <a:lnTo>
                    <a:pt x="162527" y="1615029"/>
                  </a:lnTo>
                  <a:lnTo>
                    <a:pt x="118140" y="1599168"/>
                  </a:lnTo>
                  <a:lnTo>
                    <a:pt x="78985" y="1574278"/>
                  </a:lnTo>
                  <a:lnTo>
                    <a:pt x="46328" y="1541627"/>
                  </a:lnTo>
                  <a:lnTo>
                    <a:pt x="21434" y="1502479"/>
                  </a:lnTo>
                  <a:lnTo>
                    <a:pt x="5569" y="1458100"/>
                  </a:lnTo>
                  <a:lnTo>
                    <a:pt x="0" y="1409757"/>
                  </a:lnTo>
                  <a:lnTo>
                    <a:pt x="0" y="210841"/>
                  </a:lnTo>
                  <a:lnTo>
                    <a:pt x="5569" y="162497"/>
                  </a:lnTo>
                  <a:lnTo>
                    <a:pt x="21434" y="118118"/>
                  </a:lnTo>
                  <a:lnTo>
                    <a:pt x="46328" y="78971"/>
                  </a:lnTo>
                  <a:lnTo>
                    <a:pt x="78985" y="46319"/>
                  </a:lnTo>
                  <a:lnTo>
                    <a:pt x="118140" y="21430"/>
                  </a:lnTo>
                  <a:lnTo>
                    <a:pt x="162527" y="5568"/>
                  </a:lnTo>
                  <a:lnTo>
                    <a:pt x="210880" y="0"/>
                  </a:lnTo>
                  <a:lnTo>
                    <a:pt x="1602715" y="0"/>
                  </a:lnTo>
                  <a:lnTo>
                    <a:pt x="1651068" y="5568"/>
                  </a:lnTo>
                  <a:lnTo>
                    <a:pt x="1695455" y="21430"/>
                  </a:lnTo>
                  <a:lnTo>
                    <a:pt x="1734610" y="46319"/>
                  </a:lnTo>
                  <a:lnTo>
                    <a:pt x="1767268" y="78971"/>
                  </a:lnTo>
                  <a:lnTo>
                    <a:pt x="1792162" y="118118"/>
                  </a:lnTo>
                  <a:lnTo>
                    <a:pt x="1808026" y="162497"/>
                  </a:lnTo>
                  <a:lnTo>
                    <a:pt x="1813596" y="210841"/>
                  </a:lnTo>
                  <a:lnTo>
                    <a:pt x="1813596" y="1409757"/>
                  </a:lnTo>
                  <a:lnTo>
                    <a:pt x="1808026" y="1458100"/>
                  </a:lnTo>
                  <a:lnTo>
                    <a:pt x="1792162" y="1502479"/>
                  </a:lnTo>
                  <a:lnTo>
                    <a:pt x="1767268" y="1541627"/>
                  </a:lnTo>
                  <a:lnTo>
                    <a:pt x="1734610" y="1574278"/>
                  </a:lnTo>
                  <a:lnTo>
                    <a:pt x="1695455" y="1599168"/>
                  </a:lnTo>
                  <a:lnTo>
                    <a:pt x="1651068" y="1615029"/>
                  </a:lnTo>
                  <a:lnTo>
                    <a:pt x="1602715" y="1620598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28441" y="2350230"/>
              <a:ext cx="1814195" cy="1621155"/>
            </a:xfrm>
            <a:custGeom>
              <a:avLst/>
              <a:gdLst/>
              <a:ahLst/>
              <a:cxnLst/>
              <a:rect l="l" t="t" r="r" b="b"/>
              <a:pathLst>
                <a:path w="1814195" h="1621154">
                  <a:moveTo>
                    <a:pt x="1602715" y="1620598"/>
                  </a:moveTo>
                  <a:lnTo>
                    <a:pt x="1651068" y="1615029"/>
                  </a:lnTo>
                  <a:lnTo>
                    <a:pt x="1695455" y="1599168"/>
                  </a:lnTo>
                  <a:lnTo>
                    <a:pt x="1734610" y="1574278"/>
                  </a:lnTo>
                  <a:lnTo>
                    <a:pt x="1767268" y="1541627"/>
                  </a:lnTo>
                  <a:lnTo>
                    <a:pt x="1792162" y="1502479"/>
                  </a:lnTo>
                  <a:lnTo>
                    <a:pt x="1808026" y="1458100"/>
                  </a:lnTo>
                  <a:lnTo>
                    <a:pt x="1813596" y="1409757"/>
                  </a:lnTo>
                  <a:lnTo>
                    <a:pt x="1813596" y="210841"/>
                  </a:lnTo>
                  <a:lnTo>
                    <a:pt x="1808026" y="162497"/>
                  </a:lnTo>
                  <a:lnTo>
                    <a:pt x="1792162" y="118118"/>
                  </a:lnTo>
                  <a:lnTo>
                    <a:pt x="1767268" y="78971"/>
                  </a:lnTo>
                  <a:lnTo>
                    <a:pt x="1734610" y="46319"/>
                  </a:lnTo>
                  <a:lnTo>
                    <a:pt x="1695455" y="21430"/>
                  </a:lnTo>
                  <a:lnTo>
                    <a:pt x="1651068" y="5568"/>
                  </a:lnTo>
                  <a:lnTo>
                    <a:pt x="1602715" y="0"/>
                  </a:lnTo>
                  <a:lnTo>
                    <a:pt x="210880" y="0"/>
                  </a:lnTo>
                  <a:lnTo>
                    <a:pt x="162527" y="5568"/>
                  </a:lnTo>
                  <a:lnTo>
                    <a:pt x="118140" y="21430"/>
                  </a:lnTo>
                  <a:lnTo>
                    <a:pt x="78985" y="46319"/>
                  </a:lnTo>
                  <a:lnTo>
                    <a:pt x="46328" y="78971"/>
                  </a:lnTo>
                  <a:lnTo>
                    <a:pt x="21434" y="118118"/>
                  </a:lnTo>
                  <a:lnTo>
                    <a:pt x="5569" y="162497"/>
                  </a:lnTo>
                  <a:lnTo>
                    <a:pt x="0" y="210841"/>
                  </a:lnTo>
                  <a:lnTo>
                    <a:pt x="0" y="1409757"/>
                  </a:lnTo>
                  <a:lnTo>
                    <a:pt x="5569" y="1458100"/>
                  </a:lnTo>
                  <a:lnTo>
                    <a:pt x="21434" y="1502479"/>
                  </a:lnTo>
                  <a:lnTo>
                    <a:pt x="46328" y="1541627"/>
                  </a:lnTo>
                  <a:lnTo>
                    <a:pt x="78985" y="1574278"/>
                  </a:lnTo>
                  <a:lnTo>
                    <a:pt x="118140" y="1599168"/>
                  </a:lnTo>
                  <a:lnTo>
                    <a:pt x="162527" y="1615029"/>
                  </a:lnTo>
                  <a:lnTo>
                    <a:pt x="210880" y="1620598"/>
                  </a:lnTo>
                  <a:lnTo>
                    <a:pt x="1602715" y="1620598"/>
                  </a:lnTo>
                  <a:close/>
                </a:path>
              </a:pathLst>
            </a:custGeom>
            <a:ln w="35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963360" y="2310470"/>
            <a:ext cx="1201420" cy="1632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5"/>
              </a:spcBef>
            </a:pPr>
            <a:r>
              <a:rPr sz="2100" b="1" dirty="0">
                <a:solidFill>
                  <a:srgbClr val="1F467C"/>
                </a:solidFill>
                <a:latin typeface="Arial"/>
                <a:cs typeface="Arial"/>
              </a:rPr>
              <a:t>{ _id:</a:t>
            </a:r>
            <a:r>
              <a:rPr sz="2100" b="1" spc="-70" dirty="0">
                <a:solidFill>
                  <a:srgbClr val="1F467C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1F467C"/>
                </a:solidFill>
                <a:latin typeface="Arial"/>
                <a:cs typeface="Arial"/>
              </a:rPr>
              <a:t>876  </a:t>
            </a:r>
            <a:r>
              <a:rPr sz="2100" b="1" dirty="0">
                <a:solidFill>
                  <a:srgbClr val="1F467C"/>
                </a:solidFill>
                <a:latin typeface="Arial"/>
                <a:cs typeface="Arial"/>
              </a:rPr>
              <a:t>value: {  count:</a:t>
            </a:r>
            <a:r>
              <a:rPr sz="2100" b="1" spc="-55" dirty="0">
                <a:solidFill>
                  <a:srgbClr val="1F467C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1F467C"/>
                </a:solidFill>
                <a:latin typeface="Arial"/>
                <a:cs typeface="Arial"/>
              </a:rPr>
              <a:t>3,</a:t>
            </a:r>
            <a:endParaRPr sz="2100">
              <a:latin typeface="Arial"/>
              <a:cs typeface="Arial"/>
            </a:endParaRPr>
          </a:p>
          <a:p>
            <a:pPr marL="12700" marR="49530">
              <a:lnSpc>
                <a:spcPct val="100400"/>
              </a:lnSpc>
            </a:pPr>
            <a:r>
              <a:rPr sz="2100" b="1" dirty="0">
                <a:solidFill>
                  <a:srgbClr val="1F467C"/>
                </a:solidFill>
                <a:latin typeface="Arial"/>
                <a:cs typeface="Arial"/>
              </a:rPr>
              <a:t>qty: 18,  avg: 6 }</a:t>
            </a:r>
            <a:r>
              <a:rPr sz="2100" b="1" spc="-85" dirty="0">
                <a:solidFill>
                  <a:srgbClr val="1F467C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1F467C"/>
                </a:solidFill>
                <a:latin typeface="Arial"/>
                <a:cs typeface="Arial"/>
              </a:rPr>
              <a:t>}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800929" y="2583914"/>
            <a:ext cx="1304925" cy="815975"/>
            <a:chOff x="3800929" y="2583914"/>
            <a:chExt cx="1304925" cy="815975"/>
          </a:xfrm>
        </p:grpSpPr>
        <p:sp>
          <p:nvSpPr>
            <p:cNvPr id="17" name="object 17"/>
            <p:cNvSpPr/>
            <p:nvPr/>
          </p:nvSpPr>
          <p:spPr>
            <a:xfrm>
              <a:off x="3803126" y="2586108"/>
              <a:ext cx="1300480" cy="811530"/>
            </a:xfrm>
            <a:custGeom>
              <a:avLst/>
              <a:gdLst/>
              <a:ahLst/>
              <a:cxnLst/>
              <a:rect l="l" t="t" r="r" b="b"/>
              <a:pathLst>
                <a:path w="1300479" h="811529">
                  <a:moveTo>
                    <a:pt x="892673" y="811023"/>
                  </a:moveTo>
                  <a:lnTo>
                    <a:pt x="892673" y="543384"/>
                  </a:lnTo>
                  <a:lnTo>
                    <a:pt x="0" y="543384"/>
                  </a:lnTo>
                  <a:lnTo>
                    <a:pt x="0" y="267638"/>
                  </a:lnTo>
                  <a:lnTo>
                    <a:pt x="892673" y="267638"/>
                  </a:lnTo>
                  <a:lnTo>
                    <a:pt x="892673" y="0"/>
                  </a:lnTo>
                  <a:lnTo>
                    <a:pt x="1300018" y="405511"/>
                  </a:lnTo>
                  <a:lnTo>
                    <a:pt x="892673" y="811023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03123" y="2586109"/>
              <a:ext cx="1300480" cy="811530"/>
            </a:xfrm>
            <a:custGeom>
              <a:avLst/>
              <a:gdLst/>
              <a:ahLst/>
              <a:cxnLst/>
              <a:rect l="l" t="t" r="r" b="b"/>
              <a:pathLst>
                <a:path w="1300479" h="811529">
                  <a:moveTo>
                    <a:pt x="1300018" y="405511"/>
                  </a:moveTo>
                  <a:lnTo>
                    <a:pt x="892682" y="0"/>
                  </a:lnTo>
                  <a:lnTo>
                    <a:pt x="892682" y="267638"/>
                  </a:lnTo>
                  <a:lnTo>
                    <a:pt x="0" y="267638"/>
                  </a:lnTo>
                  <a:lnTo>
                    <a:pt x="0" y="543384"/>
                  </a:lnTo>
                  <a:lnTo>
                    <a:pt x="892682" y="543384"/>
                  </a:lnTo>
                  <a:lnTo>
                    <a:pt x="892682" y="811023"/>
                  </a:lnTo>
                  <a:lnTo>
                    <a:pt x="1300018" y="405511"/>
                  </a:lnTo>
                  <a:close/>
                </a:path>
              </a:pathLst>
            </a:custGeom>
            <a:ln w="43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993569" y="2774384"/>
            <a:ext cx="918844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solidFill>
                  <a:srgbClr val="1F467C"/>
                </a:solidFill>
                <a:latin typeface="Calibri"/>
                <a:cs typeface="Calibri"/>
              </a:rPr>
              <a:t>Final</a:t>
            </a:r>
            <a:r>
              <a:rPr sz="2300" dirty="0">
                <a:solidFill>
                  <a:srgbClr val="1F467C"/>
                </a:solidFill>
                <a:latin typeface="Calibri"/>
                <a:cs typeface="Calibri"/>
              </a:rPr>
              <a:t>ize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797713"/>
            <a:ext cx="47002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/>
              <a:t>Finalise</a:t>
            </a:r>
            <a:r>
              <a:rPr sz="4400" spc="-25" dirty="0"/>
              <a:t> </a:t>
            </a:r>
            <a:r>
              <a:rPr sz="4400" spc="-5" dirty="0"/>
              <a:t>Function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66927" y="1794510"/>
            <a:ext cx="8010143" cy="45148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775F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027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869721"/>
            <a:ext cx="47002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/>
              <a:t>Finalise</a:t>
            </a:r>
            <a:r>
              <a:rPr sz="4400" spc="-25" dirty="0"/>
              <a:t> </a:t>
            </a:r>
            <a:r>
              <a:rPr sz="4400" spc="-5" dirty="0"/>
              <a:t>Function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546284" y="1806155"/>
            <a:ext cx="8028940" cy="412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A4AB81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90" dirty="0">
                <a:solidFill>
                  <a:srgbClr val="FFFFFF"/>
                </a:solidFill>
                <a:latin typeface="Verdana"/>
                <a:cs typeface="Verdana"/>
              </a:rPr>
              <a:t>Takes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two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parameters: </a:t>
            </a:r>
            <a:r>
              <a:rPr sz="3200" spc="-40" dirty="0">
                <a:solidFill>
                  <a:srgbClr val="FFFFFF"/>
                </a:solidFill>
                <a:latin typeface="Verdana"/>
                <a:cs typeface="Verdana"/>
              </a:rPr>
              <a:t>Key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3200" spc="-40" dirty="0">
                <a:solidFill>
                  <a:srgbClr val="FFFFFF"/>
                </a:solidFill>
                <a:latin typeface="Verdana"/>
                <a:cs typeface="Verdana"/>
              </a:rPr>
              <a:t>Value 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(output from 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Reduce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function).</a:t>
            </a:r>
            <a:endParaRPr sz="3200">
              <a:latin typeface="Verdana"/>
              <a:cs typeface="Verdana"/>
            </a:endParaRPr>
          </a:p>
          <a:p>
            <a:pPr marL="287020" marR="1186180" indent="-274320">
              <a:lnSpc>
                <a:spcPct val="100000"/>
              </a:lnSpc>
              <a:spcBef>
                <a:spcPts val="770"/>
              </a:spcBef>
              <a:buClr>
                <a:srgbClr val="A4AB81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Outputs computation across the  members of the </a:t>
            </a:r>
            <a:r>
              <a:rPr sz="3200" spc="-40" dirty="0">
                <a:solidFill>
                  <a:srgbClr val="FFFFFF"/>
                </a:solidFill>
                <a:latin typeface="Verdana"/>
                <a:cs typeface="Verdana"/>
              </a:rPr>
              <a:t>Value</a:t>
            </a:r>
            <a:r>
              <a:rPr sz="32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object</a:t>
            </a:r>
            <a:endParaRPr sz="3200">
              <a:latin typeface="Verdana"/>
              <a:cs typeface="Verdana"/>
            </a:endParaRPr>
          </a:p>
          <a:p>
            <a:pPr marL="287020" marR="24130" indent="-274320">
              <a:lnSpc>
                <a:spcPct val="100000"/>
              </a:lnSpc>
              <a:spcBef>
                <a:spcPts val="770"/>
              </a:spcBef>
              <a:buClr>
                <a:srgbClr val="A4AB81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Number of Orders and </a:t>
            </a:r>
            <a:r>
              <a:rPr sz="3200" spc="-75" dirty="0">
                <a:solidFill>
                  <a:srgbClr val="FFFFFF"/>
                </a:solidFill>
                <a:latin typeface="Verdana"/>
                <a:cs typeface="Verdana"/>
              </a:rPr>
              <a:t>Total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Quantity 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for each Product needed from 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Reduce 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Function to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calculate </a:t>
            </a:r>
            <a:r>
              <a:rPr sz="3200" spc="-30" dirty="0">
                <a:solidFill>
                  <a:srgbClr val="FFFFFF"/>
                </a:solidFill>
                <a:latin typeface="Verdana"/>
                <a:cs typeface="Verdana"/>
              </a:rPr>
              <a:t>Average  </a:t>
            </a:r>
            <a:r>
              <a:rPr sz="3200" spc="-40" dirty="0">
                <a:solidFill>
                  <a:srgbClr val="FFFFFF"/>
                </a:solidFill>
                <a:latin typeface="Verdana"/>
                <a:cs typeface="Verdana"/>
              </a:rPr>
              <a:t>Quantity.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775F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027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941730"/>
            <a:ext cx="64135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/>
              <a:t>Map-Reduce</a:t>
            </a:r>
            <a:r>
              <a:rPr sz="4400" spc="-65" dirty="0"/>
              <a:t> </a:t>
            </a:r>
            <a:r>
              <a:rPr sz="4400" spc="-15" dirty="0"/>
              <a:t>Operation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546284" y="5017315"/>
            <a:ext cx="7493634" cy="155257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865"/>
              </a:spcBef>
              <a:buClr>
                <a:srgbClr val="A4AB81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Query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limits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documents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processed.</a:t>
            </a:r>
            <a:endParaRPr sz="320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spcBef>
                <a:spcPts val="770"/>
              </a:spcBef>
              <a:buClr>
                <a:srgbClr val="A4AB81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Outputs new</a:t>
            </a:r>
            <a:r>
              <a:rPr sz="32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collection.</a:t>
            </a:r>
            <a:endParaRPr sz="3200">
              <a:latin typeface="Verdana"/>
              <a:cs typeface="Verdana"/>
            </a:endParaRPr>
          </a:p>
          <a:p>
            <a:pPr marL="154305">
              <a:lnSpc>
                <a:spcPct val="100000"/>
              </a:lnSpc>
              <a:spcBef>
                <a:spcPts val="405"/>
              </a:spcBef>
            </a:pPr>
            <a:r>
              <a:rPr sz="2000" u="heavy" spc="-5" dirty="0">
                <a:solidFill>
                  <a:srgbClr val="F7B614"/>
                </a:solidFill>
                <a:uFill>
                  <a:solidFill>
                    <a:srgbClr val="F7B614"/>
                  </a:solidFill>
                </a:uFill>
                <a:latin typeface="Verdana"/>
                <a:cs typeface="Verdana"/>
                <a:hlinkClick r:id="rId3"/>
              </a:rPr>
              <a:t>https://docs.mongodb.com/manual/core/map-reduce/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6250" y="1805178"/>
            <a:ext cx="8191499" cy="32476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775F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027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1067815"/>
            <a:ext cx="312229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</a:t>
            </a:r>
            <a:r>
              <a:rPr spc="-5" dirty="0"/>
              <a:t>u</a:t>
            </a:r>
            <a:r>
              <a:rPr spc="-10" dirty="0"/>
              <a:t>mmar</a:t>
            </a:r>
            <a:r>
              <a:rPr spc="-5" dirty="0"/>
              <a:t>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867610"/>
            <a:ext cx="6881495" cy="388492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865"/>
              </a:spcBef>
              <a:buClr>
                <a:srgbClr val="A4AB81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What are aggregation methods?</a:t>
            </a:r>
            <a:endParaRPr sz="320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spcBef>
                <a:spcPts val="770"/>
              </a:spcBef>
              <a:buClr>
                <a:srgbClr val="A4AB81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is it </a:t>
            </a: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like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32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SQL?</a:t>
            </a:r>
            <a:endParaRPr sz="320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spcBef>
                <a:spcPts val="770"/>
              </a:spcBef>
              <a:buClr>
                <a:srgbClr val="A4AB81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Three methods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MongoDB</a:t>
            </a:r>
            <a:endParaRPr sz="3200">
              <a:latin typeface="Verdana"/>
              <a:cs typeface="Verdana"/>
            </a:endParaRPr>
          </a:p>
          <a:p>
            <a:pPr marL="652145" marR="953769" lvl="1" indent="-247015">
              <a:lnSpc>
                <a:spcPct val="100000"/>
              </a:lnSpc>
              <a:spcBef>
                <a:spcPts val="720"/>
              </a:spcBef>
              <a:buClr>
                <a:srgbClr val="93B6D2"/>
              </a:buClr>
              <a:buSzPct val="85000"/>
              <a:buFont typeface="Wingdings 2"/>
              <a:buChar char=""/>
              <a:tabLst>
                <a:tab pos="652780" algn="l"/>
              </a:tabLst>
            </a:pP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Single purpose aggregation 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operations</a:t>
            </a:r>
            <a:endParaRPr sz="3000">
              <a:latin typeface="Verdana"/>
              <a:cs typeface="Verdana"/>
            </a:endParaRPr>
          </a:p>
          <a:p>
            <a:pPr marL="652780" lvl="1" indent="-247015">
              <a:lnSpc>
                <a:spcPct val="100000"/>
              </a:lnSpc>
              <a:spcBef>
                <a:spcPts val="720"/>
              </a:spcBef>
              <a:buClr>
                <a:srgbClr val="93B6D2"/>
              </a:buClr>
              <a:buSzPct val="85000"/>
              <a:buFont typeface="Wingdings 2"/>
              <a:buChar char=""/>
              <a:tabLst>
                <a:tab pos="652780" algn="l"/>
              </a:tabLst>
            </a:pP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Aggregation</a:t>
            </a:r>
            <a:r>
              <a:rPr sz="30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pipelining</a:t>
            </a:r>
            <a:endParaRPr sz="3000">
              <a:latin typeface="Verdana"/>
              <a:cs typeface="Verdana"/>
            </a:endParaRPr>
          </a:p>
          <a:p>
            <a:pPr marL="652780" lvl="1" indent="-247015">
              <a:lnSpc>
                <a:spcPct val="100000"/>
              </a:lnSpc>
              <a:spcBef>
                <a:spcPts val="720"/>
              </a:spcBef>
              <a:buClr>
                <a:srgbClr val="93B6D2"/>
              </a:buClr>
              <a:buSzPct val="85000"/>
              <a:buFont typeface="Wingdings 2"/>
              <a:buChar char=""/>
              <a:tabLst>
                <a:tab pos="652780" algn="l"/>
              </a:tabLst>
            </a:pP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Map </a:t>
            </a:r>
            <a:r>
              <a:rPr sz="3000" spc="-15" dirty="0">
                <a:solidFill>
                  <a:srgbClr val="FFFFFF"/>
                </a:solidFill>
                <a:latin typeface="Verdana"/>
                <a:cs typeface="Verdana"/>
              </a:rPr>
              <a:t>Reduce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5759" y="1802025"/>
            <a:ext cx="50603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FF"/>
                </a:solidFill>
                <a:latin typeface="Verdana"/>
                <a:cs typeface="Verdana"/>
              </a:rPr>
              <a:t>Thanks </a:t>
            </a:r>
            <a:r>
              <a:rPr sz="400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40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Verdana"/>
                <a:cs typeface="Verdana"/>
              </a:rPr>
              <a:t>listening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72284" y="3265289"/>
            <a:ext cx="388810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40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Verdana"/>
                <a:cs typeface="Verdana"/>
              </a:rPr>
              <a:t>questions?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67815"/>
            <a:ext cx="423418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SQL</a:t>
            </a:r>
            <a:r>
              <a:rPr spc="-6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7603" y="4603874"/>
            <a:ext cx="6321425" cy="1781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SELECT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cust_id,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SUM(amount) 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orders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GROUP BY</a:t>
            </a: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cust_id;</a:t>
            </a:r>
            <a:endParaRPr sz="320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5209" y="2000497"/>
          <a:ext cx="5255893" cy="2590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3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Cust_id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amount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Status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800" dirty="0">
                          <a:latin typeface="Verdana"/>
                          <a:cs typeface="Verdana"/>
                        </a:rPr>
                        <a:t>A123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800" dirty="0">
                          <a:latin typeface="Verdana"/>
                          <a:cs typeface="Verdana"/>
                        </a:rPr>
                        <a:t>500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800" dirty="0">
                          <a:latin typeface="Verdana"/>
                          <a:cs typeface="Verdana"/>
                        </a:rPr>
                        <a:t>A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800" dirty="0">
                          <a:latin typeface="Verdana"/>
                          <a:cs typeface="Verdana"/>
                        </a:rPr>
                        <a:t>A123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800" dirty="0">
                          <a:latin typeface="Verdana"/>
                          <a:cs typeface="Verdana"/>
                        </a:rPr>
                        <a:t>250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800" dirty="0">
                          <a:latin typeface="Verdana"/>
                          <a:cs typeface="Verdana"/>
                        </a:rPr>
                        <a:t>A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800" dirty="0">
                          <a:latin typeface="Verdana"/>
                          <a:cs typeface="Verdana"/>
                        </a:rPr>
                        <a:t>B212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800" dirty="0">
                          <a:latin typeface="Verdana"/>
                          <a:cs typeface="Verdana"/>
                        </a:rPr>
                        <a:t>200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800" dirty="0">
                          <a:latin typeface="Verdana"/>
                          <a:cs typeface="Verdana"/>
                        </a:rPr>
                        <a:t>A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800" dirty="0">
                          <a:latin typeface="Verdana"/>
                          <a:cs typeface="Verdana"/>
                        </a:rPr>
                        <a:t>A123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800" dirty="0">
                          <a:latin typeface="Verdana"/>
                          <a:cs typeface="Verdana"/>
                        </a:rPr>
                        <a:t>300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800" dirty="0">
                          <a:latin typeface="Verdana"/>
                          <a:cs typeface="Verdana"/>
                        </a:rPr>
                        <a:t>D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144778"/>
            <a:ext cx="799528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51025" algn="l"/>
              </a:tabLst>
            </a:pPr>
            <a:r>
              <a:rPr sz="4500" spc="-5" dirty="0"/>
              <a:t>Three	methods in</a:t>
            </a:r>
            <a:r>
              <a:rPr sz="4500" spc="-65" dirty="0"/>
              <a:t> </a:t>
            </a:r>
            <a:r>
              <a:rPr sz="4500" dirty="0"/>
              <a:t>MongoDB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535940" y="1916683"/>
            <a:ext cx="7546975" cy="44481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27050" marR="1394460" indent="-514350">
              <a:lnSpc>
                <a:spcPts val="3460"/>
              </a:lnSpc>
              <a:spcBef>
                <a:spcPts val="530"/>
              </a:spcBef>
              <a:buClr>
                <a:srgbClr val="A4AB81"/>
              </a:buClr>
              <a:buSzPct val="95312"/>
              <a:buAutoNum type="arabicPeriod"/>
              <a:tabLst>
                <a:tab pos="527050" algn="l"/>
              </a:tabLst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Single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purpose aggregation 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operations</a:t>
            </a:r>
            <a:endParaRPr sz="3200">
              <a:latin typeface="Verdana"/>
              <a:cs typeface="Verdana"/>
            </a:endParaRPr>
          </a:p>
          <a:p>
            <a:pPr marL="247015" marR="2480310" lvl="1" indent="-247015" algn="r">
              <a:lnSpc>
                <a:spcPct val="100000"/>
              </a:lnSpc>
              <a:spcBef>
                <a:spcPts val="305"/>
              </a:spcBef>
              <a:buClr>
                <a:srgbClr val="93B6D2"/>
              </a:buClr>
              <a:buSzPct val="85000"/>
              <a:buFont typeface="Wingdings 2"/>
              <a:buChar char=""/>
              <a:tabLst>
                <a:tab pos="247015" algn="l"/>
              </a:tabLst>
            </a:pP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simple but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very</a:t>
            </a:r>
            <a:r>
              <a:rPr sz="30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limited</a:t>
            </a:r>
            <a:endParaRPr sz="3000">
              <a:latin typeface="Verdana"/>
              <a:cs typeface="Verdana"/>
            </a:endParaRPr>
          </a:p>
          <a:p>
            <a:pPr marL="527050" marR="2433955" indent="-527050" algn="r">
              <a:lnSpc>
                <a:spcPct val="100000"/>
              </a:lnSpc>
              <a:spcBef>
                <a:spcPts val="380"/>
              </a:spcBef>
              <a:buClr>
                <a:srgbClr val="A4AB81"/>
              </a:buClr>
              <a:buSzPct val="95312"/>
              <a:buAutoNum type="arabicPeriod"/>
              <a:tabLst>
                <a:tab pos="527050" algn="l"/>
              </a:tabLst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Aggregation</a:t>
            </a:r>
            <a:r>
              <a:rPr sz="3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pipelining</a:t>
            </a:r>
            <a:endParaRPr sz="3200">
              <a:latin typeface="Verdana"/>
              <a:cs typeface="Verdana"/>
            </a:endParaRPr>
          </a:p>
          <a:p>
            <a:pPr marL="652780" lvl="1" indent="-247015">
              <a:lnSpc>
                <a:spcPct val="100000"/>
              </a:lnSpc>
              <a:spcBef>
                <a:spcPts val="365"/>
              </a:spcBef>
              <a:buClr>
                <a:srgbClr val="93B6D2"/>
              </a:buClr>
              <a:buSzPct val="85000"/>
              <a:buFont typeface="Wingdings 2"/>
              <a:buChar char=""/>
              <a:tabLst>
                <a:tab pos="652780" algn="l"/>
              </a:tabLst>
            </a:pP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more efficient but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limitations</a:t>
            </a:r>
            <a:endParaRPr sz="3000">
              <a:latin typeface="Verdana"/>
              <a:cs typeface="Verdana"/>
            </a:endParaRPr>
          </a:p>
          <a:p>
            <a:pPr marL="527050" indent="-514350">
              <a:lnSpc>
                <a:spcPct val="100000"/>
              </a:lnSpc>
              <a:spcBef>
                <a:spcPts val="380"/>
              </a:spcBef>
              <a:buClr>
                <a:srgbClr val="A4AB81"/>
              </a:buClr>
              <a:buSzPct val="95312"/>
              <a:buAutoNum type="arabicPeriod"/>
              <a:tabLst>
                <a:tab pos="527050" algn="l"/>
              </a:tabLst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Map 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Reduce</a:t>
            </a:r>
            <a:r>
              <a:rPr sz="32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endParaRPr sz="3200">
              <a:latin typeface="Verdana"/>
              <a:cs typeface="Verdana"/>
            </a:endParaRPr>
          </a:p>
          <a:p>
            <a:pPr marL="652780" lvl="1" indent="-247015">
              <a:lnSpc>
                <a:spcPct val="100000"/>
              </a:lnSpc>
              <a:spcBef>
                <a:spcPts val="365"/>
              </a:spcBef>
              <a:buClr>
                <a:srgbClr val="93B6D2"/>
              </a:buClr>
              <a:buSzPct val="85000"/>
              <a:buFont typeface="Wingdings 2"/>
              <a:buChar char=""/>
              <a:tabLst>
                <a:tab pos="652780" algn="l"/>
              </a:tabLst>
            </a:pP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Flexible but more</a:t>
            </a:r>
            <a:r>
              <a:rPr sz="30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complicated</a:t>
            </a:r>
            <a:endParaRPr sz="3000">
              <a:latin typeface="Verdana"/>
              <a:cs typeface="Verdana"/>
            </a:endParaRPr>
          </a:p>
          <a:p>
            <a:pPr marL="652145" marR="5080" lvl="1" indent="-247015">
              <a:lnSpc>
                <a:spcPts val="3240"/>
              </a:lnSpc>
              <a:spcBef>
                <a:spcPts val="765"/>
              </a:spcBef>
              <a:buClr>
                <a:srgbClr val="93B6D2"/>
              </a:buClr>
              <a:buSzPct val="85000"/>
              <a:buFont typeface="Wingdings 2"/>
              <a:buChar char=""/>
              <a:tabLst>
                <a:tab pos="652780" algn="l"/>
                <a:tab pos="1533525" algn="l"/>
                <a:tab pos="6373495" algn="l"/>
              </a:tabLst>
            </a:pP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Distributed</a:t>
            </a:r>
            <a:r>
              <a:rPr sz="30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processing</a:t>
            </a:r>
            <a:r>
              <a:rPr sz="30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model	to</a:t>
            </a:r>
            <a:r>
              <a:rPr sz="3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run  well	across</a:t>
            </a:r>
            <a:r>
              <a:rPr sz="30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cluster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144778"/>
            <a:ext cx="796035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/>
              <a:t>Single Purpose</a:t>
            </a:r>
            <a:r>
              <a:rPr sz="4500" spc="-15" dirty="0"/>
              <a:t> </a:t>
            </a:r>
            <a:r>
              <a:rPr sz="4500" spc="-5" dirty="0"/>
              <a:t>Aggregation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535940" y="1965451"/>
            <a:ext cx="7999095" cy="3683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A4AB81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110" dirty="0">
                <a:solidFill>
                  <a:srgbClr val="FFFFFF"/>
                </a:solidFill>
                <a:latin typeface="Verdana"/>
                <a:cs typeface="Verdana"/>
              </a:rPr>
              <a:t>Two </a:t>
            </a: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built-in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MongoDB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operations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that  aggregate documents from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single 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collection:</a:t>
            </a:r>
            <a:endParaRPr sz="3200">
              <a:latin typeface="Verdana"/>
              <a:cs typeface="Verdana"/>
            </a:endParaRPr>
          </a:p>
          <a:p>
            <a:pPr marL="652780" lvl="1" indent="-247015">
              <a:lnSpc>
                <a:spcPct val="100000"/>
              </a:lnSpc>
              <a:spcBef>
                <a:spcPts val="725"/>
              </a:spcBef>
              <a:buClr>
                <a:srgbClr val="93B6D2"/>
              </a:buClr>
              <a:buSzPct val="85000"/>
              <a:buFont typeface="Wingdings 2"/>
              <a:buChar char=""/>
              <a:tabLst>
                <a:tab pos="652780" algn="l"/>
              </a:tabLst>
            </a:pP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Count</a:t>
            </a:r>
            <a:endParaRPr sz="3000">
              <a:latin typeface="Verdana"/>
              <a:cs typeface="Verdana"/>
            </a:endParaRPr>
          </a:p>
          <a:p>
            <a:pPr marL="652780" lvl="1" indent="-247015">
              <a:lnSpc>
                <a:spcPct val="100000"/>
              </a:lnSpc>
              <a:spcBef>
                <a:spcPts val="720"/>
              </a:spcBef>
              <a:buClr>
                <a:srgbClr val="93B6D2"/>
              </a:buClr>
              <a:buSzPct val="85000"/>
              <a:buFont typeface="Wingdings 2"/>
              <a:buChar char=""/>
              <a:tabLst>
                <a:tab pos="652780" algn="l"/>
              </a:tabLst>
            </a:pP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Distinct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100">
              <a:latin typeface="Verdana"/>
              <a:cs typeface="Verdana"/>
            </a:endParaRPr>
          </a:p>
          <a:p>
            <a:pPr marL="405765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Verdana"/>
                <a:cs typeface="Verdana"/>
              </a:rPr>
              <a:t>(Group method deprecated since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 V3.4)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67815"/>
            <a:ext cx="514223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Count</a:t>
            </a:r>
            <a:r>
              <a:rPr spc="-65" dirty="0"/>
              <a:t> </a:t>
            </a:r>
            <a:r>
              <a:rPr spc="-15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267" y="1867698"/>
            <a:ext cx="8138795" cy="434213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865"/>
              </a:spcBef>
              <a:buClr>
                <a:srgbClr val="A4AB81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Given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small</a:t>
            </a:r>
            <a:r>
              <a:rPr sz="32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collection: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30" dirty="0">
                <a:solidFill>
                  <a:srgbClr val="FFFFFF"/>
                </a:solidFill>
                <a:latin typeface="Verdana"/>
                <a:cs typeface="Verdana"/>
              </a:rPr>
              <a:t>{cust_id:”A123”,</a:t>
            </a:r>
            <a:r>
              <a:rPr sz="2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amount:500}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30" dirty="0">
                <a:solidFill>
                  <a:srgbClr val="FFFFFF"/>
                </a:solidFill>
                <a:latin typeface="Verdana"/>
                <a:cs typeface="Verdana"/>
              </a:rPr>
              <a:t>{cust_id:”A123”,</a:t>
            </a:r>
            <a:r>
              <a:rPr sz="2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amount:250}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25" dirty="0">
                <a:solidFill>
                  <a:srgbClr val="FFFFFF"/>
                </a:solidFill>
                <a:latin typeface="Verdana"/>
                <a:cs typeface="Verdana"/>
              </a:rPr>
              <a:t>{cust_id:”B212”,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amount:250}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00">
              <a:latin typeface="Verdana"/>
              <a:cs typeface="Verdana"/>
            </a:endParaRPr>
          </a:p>
          <a:p>
            <a:pPr marL="12700" marR="5080">
              <a:lnSpc>
                <a:spcPct val="118800"/>
              </a:lnSpc>
              <a:spcBef>
                <a:spcPts val="5"/>
              </a:spcBef>
              <a:buClr>
                <a:srgbClr val="A4AB81"/>
              </a:buClr>
              <a:buSzPct val="95312"/>
              <a:buFont typeface="Wingdings 2"/>
              <a:buChar char=""/>
              <a:tabLst>
                <a:tab pos="287020" algn="l"/>
              </a:tabLst>
            </a:pP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the result from each of these? 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Db.orders.count() 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Db.orders.count({cust_id:”A123”})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9268" y="1400555"/>
            <a:ext cx="8666480" cy="5354320"/>
            <a:chOff x="239268" y="1400555"/>
            <a:chExt cx="8666480" cy="5354320"/>
          </a:xfrm>
        </p:grpSpPr>
        <p:sp>
          <p:nvSpPr>
            <p:cNvPr id="3" name="object 3"/>
            <p:cNvSpPr/>
            <p:nvPr/>
          </p:nvSpPr>
          <p:spPr>
            <a:xfrm>
              <a:off x="251841" y="1413128"/>
              <a:ext cx="8641080" cy="5328920"/>
            </a:xfrm>
            <a:custGeom>
              <a:avLst/>
              <a:gdLst/>
              <a:ahLst/>
              <a:cxnLst/>
              <a:rect l="l" t="t" r="r" b="b"/>
              <a:pathLst>
                <a:path w="8641080" h="5328920">
                  <a:moveTo>
                    <a:pt x="8641080" y="0"/>
                  </a:moveTo>
                  <a:lnTo>
                    <a:pt x="0" y="0"/>
                  </a:lnTo>
                  <a:lnTo>
                    <a:pt x="0" y="5328666"/>
                  </a:lnTo>
                  <a:lnTo>
                    <a:pt x="8641080" y="5328666"/>
                  </a:lnTo>
                  <a:lnTo>
                    <a:pt x="8641080" y="0"/>
                  </a:lnTo>
                  <a:close/>
                </a:path>
              </a:pathLst>
            </a:custGeom>
            <a:solidFill>
              <a:srgbClr val="EBDD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1841" y="1413128"/>
              <a:ext cx="8641080" cy="5328920"/>
            </a:xfrm>
            <a:custGeom>
              <a:avLst/>
              <a:gdLst/>
              <a:ahLst/>
              <a:cxnLst/>
              <a:rect l="l" t="t" r="r" b="b"/>
              <a:pathLst>
                <a:path w="8641080" h="5328920">
                  <a:moveTo>
                    <a:pt x="0" y="0"/>
                  </a:moveTo>
                  <a:lnTo>
                    <a:pt x="8641080" y="0"/>
                  </a:lnTo>
                  <a:lnTo>
                    <a:pt x="8641080" y="5328666"/>
                  </a:lnTo>
                  <a:lnTo>
                    <a:pt x="0" y="5328666"/>
                  </a:lnTo>
                  <a:lnTo>
                    <a:pt x="0" y="0"/>
                  </a:lnTo>
                  <a:close/>
                </a:path>
              </a:pathLst>
            </a:custGeom>
            <a:ln w="25145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4500" y="710465"/>
            <a:ext cx="510222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/>
              <a:t>Distinct</a:t>
            </a:r>
            <a:r>
              <a:rPr sz="4500" spc="-45" dirty="0"/>
              <a:t> </a:t>
            </a:r>
            <a:r>
              <a:rPr sz="4500" spc="-10" dirty="0"/>
              <a:t>operation</a:t>
            </a:r>
            <a:endParaRPr sz="4500"/>
          </a:p>
        </p:txBody>
      </p:sp>
      <p:sp>
        <p:nvSpPr>
          <p:cNvPr id="6" name="object 6"/>
          <p:cNvSpPr txBox="1"/>
          <p:nvPr/>
        </p:nvSpPr>
        <p:spPr>
          <a:xfrm>
            <a:off x="2922548" y="2549155"/>
            <a:ext cx="54483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1F5F"/>
                </a:solidFill>
                <a:latin typeface="Verdana"/>
                <a:cs typeface="Verdana"/>
              </a:rPr>
              <a:t>db.orders.distinct("cust_id")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22548" y="5063755"/>
            <a:ext cx="5422900" cy="8940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>
              <a:lnSpc>
                <a:spcPts val="3240"/>
              </a:lnSpc>
              <a:spcBef>
                <a:spcPts val="505"/>
              </a:spcBef>
            </a:pPr>
            <a:r>
              <a:rPr sz="3000" spc="-15" dirty="0">
                <a:solidFill>
                  <a:srgbClr val="001F5F"/>
                </a:solidFill>
                <a:latin typeface="Verdana"/>
                <a:cs typeface="Verdana"/>
              </a:rPr>
              <a:t>Returns </a:t>
            </a:r>
            <a:r>
              <a:rPr sz="3000" spc="-20" dirty="0">
                <a:solidFill>
                  <a:srgbClr val="001F5F"/>
                </a:solidFill>
                <a:latin typeface="Verdana"/>
                <a:cs typeface="Verdana"/>
              </a:rPr>
              <a:t>array </a:t>
            </a:r>
            <a:r>
              <a:rPr sz="3000" spc="-5" dirty="0">
                <a:solidFill>
                  <a:srgbClr val="001F5F"/>
                </a:solidFill>
                <a:latin typeface="Verdana"/>
                <a:cs typeface="Verdana"/>
              </a:rPr>
              <a:t>of </a:t>
            </a:r>
            <a:r>
              <a:rPr sz="3000" spc="-15" dirty="0">
                <a:solidFill>
                  <a:srgbClr val="001F5F"/>
                </a:solidFill>
                <a:latin typeface="Verdana"/>
                <a:cs typeface="Verdana"/>
              </a:rPr>
              <a:t>values </a:t>
            </a:r>
            <a:r>
              <a:rPr sz="3000" spc="-5" dirty="0">
                <a:solidFill>
                  <a:srgbClr val="001F5F"/>
                </a:solidFill>
                <a:latin typeface="Verdana"/>
                <a:cs typeface="Verdana"/>
              </a:rPr>
              <a:t>with  no</a:t>
            </a:r>
            <a:r>
              <a:rPr sz="30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3000" spc="-5" dirty="0">
                <a:solidFill>
                  <a:srgbClr val="001F5F"/>
                </a:solidFill>
                <a:latin typeface="Verdana"/>
                <a:cs typeface="Verdana"/>
              </a:rPr>
              <a:t>duplicates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9495" y="1328928"/>
            <a:ext cx="4469891" cy="54841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67815"/>
            <a:ext cx="689800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Aggregation</a:t>
            </a:r>
            <a:r>
              <a:rPr spc="5" dirty="0"/>
              <a:t> </a:t>
            </a:r>
            <a:r>
              <a:rPr spc="-10" dirty="0"/>
              <a:t>Pipelines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97096"/>
            <a:ext cx="61537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895" indent="-417830">
              <a:lnSpc>
                <a:spcPct val="100000"/>
              </a:lnSpc>
              <a:spcBef>
                <a:spcPts val="100"/>
              </a:spcBef>
              <a:buClr>
                <a:srgbClr val="A4AB81"/>
              </a:buClr>
              <a:buSzPct val="108928"/>
              <a:buFont typeface="Wingdings 2"/>
              <a:buChar char=""/>
              <a:tabLst>
                <a:tab pos="429895" algn="l"/>
                <a:tab pos="430530" algn="l"/>
              </a:tabLst>
            </a:pP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sequence of</a:t>
            </a:r>
            <a:r>
              <a:rPr sz="2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stages/processes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868" y="2493264"/>
            <a:ext cx="7704582" cy="2444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6284" y="4961614"/>
            <a:ext cx="699706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A4AB81"/>
              </a:buClr>
              <a:buSzPct val="94444"/>
              <a:buFont typeface="Wingdings 2"/>
              <a:buChar char=""/>
              <a:tabLst>
                <a:tab pos="287020" algn="l"/>
              </a:tabLst>
            </a:pPr>
            <a:r>
              <a:rPr sz="2700" spc="-40" dirty="0">
                <a:solidFill>
                  <a:srgbClr val="FFFFFF"/>
                </a:solidFill>
                <a:latin typeface="Verdana"/>
                <a:cs typeface="Verdana"/>
              </a:rPr>
              <a:t>Transform </a:t>
            </a: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or reshape</a:t>
            </a:r>
            <a:r>
              <a:rPr sz="27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endParaRPr sz="270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buClr>
                <a:srgbClr val="A4AB81"/>
              </a:buClr>
              <a:buSzPct val="94444"/>
              <a:buFont typeface="Wingdings 2"/>
              <a:buChar char=""/>
              <a:tabLst>
                <a:tab pos="287020" algn="l"/>
              </a:tabLst>
            </a:pP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Filter</a:t>
            </a:r>
            <a:r>
              <a:rPr sz="27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endParaRPr sz="270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buClr>
                <a:srgbClr val="A4AB81"/>
              </a:buClr>
              <a:buSzPct val="94444"/>
              <a:buFont typeface="Wingdings 2"/>
              <a:buChar char=""/>
              <a:tabLst>
                <a:tab pos="287020" algn="l"/>
              </a:tabLst>
            </a:pP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Group and sort</a:t>
            </a:r>
            <a:r>
              <a:rPr sz="27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endParaRPr sz="2700">
              <a:latin typeface="Verdana"/>
              <a:cs typeface="Verdana"/>
            </a:endParaRPr>
          </a:p>
          <a:p>
            <a:pPr marL="287020" indent="-274320">
              <a:lnSpc>
                <a:spcPct val="100000"/>
              </a:lnSpc>
              <a:buClr>
                <a:srgbClr val="A4AB81"/>
              </a:buClr>
              <a:buSzPct val="94444"/>
              <a:buFont typeface="Wingdings 2"/>
              <a:buChar char=""/>
              <a:tabLst>
                <a:tab pos="287020" algn="l"/>
              </a:tabLst>
            </a:pP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Calculate data such as sum </a:t>
            </a:r>
            <a:r>
              <a:rPr sz="270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27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Verdana"/>
                <a:cs typeface="Verdana"/>
              </a:rPr>
              <a:t>average</a:t>
            </a:r>
            <a:endParaRPr sz="2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B61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1462</Words>
  <Application>Microsoft Office PowerPoint</Application>
  <PresentationFormat>On-screen Show (4:3)</PresentationFormat>
  <Paragraphs>210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Courier New</vt:lpstr>
      <vt:lpstr>Verdana</vt:lpstr>
      <vt:lpstr>Wingdings 2</vt:lpstr>
      <vt:lpstr>Office Theme</vt:lpstr>
      <vt:lpstr>PowerPoint Presentation</vt:lpstr>
      <vt:lpstr>Contents</vt:lpstr>
      <vt:lpstr>Aggregation methods</vt:lpstr>
      <vt:lpstr>SQL example</vt:lpstr>
      <vt:lpstr>Three methods in MongoDB</vt:lpstr>
      <vt:lpstr>Single Purpose Aggregation</vt:lpstr>
      <vt:lpstr>Count operation</vt:lpstr>
      <vt:lpstr>Distinct operation</vt:lpstr>
      <vt:lpstr>Aggregation Pipelines</vt:lpstr>
      <vt:lpstr>aggregate() method</vt:lpstr>
      <vt:lpstr>PowerPoint Presentation</vt:lpstr>
      <vt:lpstr>Field paths</vt:lpstr>
      <vt:lpstr>Field paths</vt:lpstr>
      <vt:lpstr>Pipeline examples</vt:lpstr>
      <vt:lpstr>Pipeline example (1)</vt:lpstr>
      <vt:lpstr>Pipeline example (1)</vt:lpstr>
      <vt:lpstr>Pipeline example (2)</vt:lpstr>
      <vt:lpstr>Pipeline example (2)</vt:lpstr>
      <vt:lpstr>Pipeline example (2)</vt:lpstr>
      <vt:lpstr>Map Reduce Programming</vt:lpstr>
      <vt:lpstr>PowerPoint Presentation</vt:lpstr>
      <vt:lpstr>Full Map Reduce Example</vt:lpstr>
      <vt:lpstr>Objective</vt:lpstr>
      <vt:lpstr>Map Function</vt:lpstr>
      <vt:lpstr>Map Function</vt:lpstr>
      <vt:lpstr>Map Function</vt:lpstr>
      <vt:lpstr>Reduce Function</vt:lpstr>
      <vt:lpstr>Reduce Function</vt:lpstr>
      <vt:lpstr>Reduce Function</vt:lpstr>
      <vt:lpstr>Finalize Function</vt:lpstr>
      <vt:lpstr>Finalise Function</vt:lpstr>
      <vt:lpstr>Finalise Function</vt:lpstr>
      <vt:lpstr>Map-Reduce Operation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PHP/MySQL Web Application Overview</dc:title>
  <dc:subject>TECH3001 Advanced Interactive Media</dc:subject>
  <dc:creator>plmb</dc:creator>
  <cp:lastModifiedBy>Hakeem Ibrahim</cp:lastModifiedBy>
  <cp:revision>1</cp:revision>
  <dcterms:created xsi:type="dcterms:W3CDTF">2021-02-08T10:13:17Z</dcterms:created>
  <dcterms:modified xsi:type="dcterms:W3CDTF">2021-02-08T10:14:01Z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2020-01-27T00:00:00Z</vt:filetime>
  </property>
  <property fmtid="{D5CDD505-2E9C-101B-9397-08002B2CF9AE}" pid="3" name="Creator">
    <vt:lpwstr>Acrobat PDFMaker 19 for PowerPoint</vt:lpwstr>
  </property>
  <property fmtid="{D5CDD505-2E9C-101B-9397-08002B2CF9AE}" pid="4" name="LastSaved">
    <vt:filetime>2021-02-08T00:00:00Z</vt:filetime>
  </property>
</Properties>
</file>