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eem Ibrahim" userId="898b3640-daa2-483d-9b40-b939779d14f7" providerId="ADAL" clId="{BF78827A-7D74-4828-AD40-729F25BC5FAB}"/>
    <pc:docChg chg="modSld">
      <pc:chgData name="Hakeem Ibrahim" userId="898b3640-daa2-483d-9b40-b939779d14f7" providerId="ADAL" clId="{BF78827A-7D74-4828-AD40-729F25BC5FAB}" dt="2021-02-08T00:41:53.262" v="0" actId="20577"/>
      <pc:docMkLst>
        <pc:docMk/>
      </pc:docMkLst>
      <pc:sldChg chg="modSp">
        <pc:chgData name="Hakeem Ibrahim" userId="898b3640-daa2-483d-9b40-b939779d14f7" providerId="ADAL" clId="{BF78827A-7D74-4828-AD40-729F25BC5FAB}" dt="2021-02-08T00:41:53.262" v="0" actId="20577"/>
        <pc:sldMkLst>
          <pc:docMk/>
          <pc:sldMk cId="0" sldId="256"/>
        </pc:sldMkLst>
        <pc:spChg chg="mod">
          <ac:chgData name="Hakeem Ibrahim" userId="898b3640-daa2-483d-9b40-b939779d14f7" providerId="ADAL" clId="{BF78827A-7D74-4828-AD40-729F25BC5FAB}" dt="2021-02-08T00:41:53.262" v="0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5855" y="1802025"/>
            <a:ext cx="587228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DEDE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DEDE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DEDE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82217" y="1488186"/>
            <a:ext cx="6938771" cy="1753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8325" y="1425591"/>
            <a:ext cx="444734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DEDE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67621"/>
            <a:ext cx="8072119" cy="465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program/mongoexpor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index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program/mongoimpor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db-extended-js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7584" y="3614709"/>
            <a:ext cx="3891279" cy="1787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500" spc="-10" dirty="0">
                <a:solidFill>
                  <a:srgbClr val="FFFFFF"/>
                </a:solidFill>
                <a:latin typeface="Verdana"/>
                <a:cs typeface="Verdana"/>
              </a:rPr>
              <a:t>mport/</a:t>
            </a:r>
            <a:r>
              <a:rPr sz="3500" spc="-5" dirty="0">
                <a:solidFill>
                  <a:srgbClr val="FFFFFF"/>
                </a:solidFill>
                <a:latin typeface="Verdana"/>
                <a:cs typeface="Verdana"/>
              </a:rPr>
              <a:t>Expo</a:t>
            </a:r>
            <a:r>
              <a:rPr sz="3500" spc="-10" dirty="0">
                <a:solidFill>
                  <a:srgbClr val="FFFFFF"/>
                </a:solidFill>
                <a:latin typeface="Verdana"/>
                <a:cs typeface="Verdana"/>
              </a:rPr>
              <a:t>rting  </a:t>
            </a:r>
            <a:r>
              <a:rPr sz="3500" spc="-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Verdana"/>
                <a:cs typeface="Verdana"/>
              </a:rPr>
              <a:t>Indexing</a:t>
            </a:r>
            <a:endParaRPr sz="35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35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-5" dirty="0" err="1">
                <a:solidFill>
                  <a:srgbClr val="FFFFFF"/>
                </a:solidFill>
                <a:latin typeface="Verdana"/>
                <a:cs typeface="Verdana"/>
              </a:rPr>
              <a:t>MongDB</a:t>
            </a:r>
            <a:endParaRPr sz="3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562419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Exporting</a:t>
            </a:r>
            <a:r>
              <a:rPr spc="-35" dirty="0"/>
              <a:t> </a:t>
            </a:r>
            <a:r>
              <a:rPr spc="-5" dirty="0"/>
              <a:t>options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20494"/>
            <a:ext cx="8044815" cy="45288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900" marR="1809750" indent="-457200">
              <a:lnSpc>
                <a:spcPts val="3740"/>
              </a:lnSpc>
              <a:spcBef>
                <a:spcPts val="30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/query ‘{author: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"Aldous  Huxley”}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exports just part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3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collection.</a:t>
            </a:r>
            <a:endParaRPr sz="3000">
              <a:latin typeface="Verdana"/>
              <a:cs typeface="Verdana"/>
            </a:endParaRPr>
          </a:p>
          <a:p>
            <a:pPr marL="469265" marR="5080" indent="-457200">
              <a:lnSpc>
                <a:spcPct val="106800"/>
              </a:lnSpc>
              <a:spcBef>
                <a:spcPts val="284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/fields </a:t>
            </a: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title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specifies a subset of  names of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export.</a:t>
            </a:r>
            <a:endParaRPr sz="3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/sort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orders the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output.</a:t>
            </a:r>
            <a:endParaRPr sz="3200">
              <a:latin typeface="Verdana"/>
              <a:cs typeface="Verdana"/>
            </a:endParaRPr>
          </a:p>
          <a:p>
            <a:pPr marL="469265" marR="1121410" indent="-457200">
              <a:lnSpc>
                <a:spcPct val="106800"/>
              </a:lnSpc>
              <a:spcBef>
                <a:spcPts val="50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/skip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/limit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 reduce  number of exported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endParaRPr sz="3200">
              <a:latin typeface="Verdana"/>
              <a:cs typeface="Verdana"/>
            </a:endParaRPr>
          </a:p>
          <a:p>
            <a:pPr marL="377825">
              <a:lnSpc>
                <a:spcPct val="100000"/>
              </a:lnSpc>
              <a:spcBef>
                <a:spcPts val="400"/>
              </a:spcBef>
            </a:pPr>
            <a:r>
              <a:rPr sz="1600" u="sng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Verdana"/>
                <a:cs typeface="Verdana"/>
                <a:hlinkClick r:id="rId3"/>
              </a:rPr>
              <a:t>https://docs.mongodb.com/manual/reference/program/mongoexport/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Indexing</a:t>
            </a:r>
            <a:r>
              <a:rPr spc="-55" dirty="0"/>
              <a:t> </a:t>
            </a:r>
            <a:r>
              <a:rPr spc="-10" dirty="0"/>
              <a:t>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2071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Indexing </a:t>
            </a:r>
            <a:r>
              <a:rPr spc="-15" dirty="0"/>
              <a:t>in</a:t>
            </a:r>
            <a:r>
              <a:rPr spc="-25" dirty="0"/>
              <a:t> </a:t>
            </a:r>
            <a:r>
              <a:rPr spc="-20" dirty="0"/>
              <a:t>general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67610"/>
            <a:ext cx="7981315" cy="4017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Data structures to look up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286385" marR="5080" indent="-274320">
              <a:lnSpc>
                <a:spcPct val="100000"/>
              </a:lnSpc>
              <a:spcBef>
                <a:spcPts val="77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Imagine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 4000 page cookbook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unordered set of recipes. How do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you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recipe?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ts val="3765"/>
              </a:lnSpc>
              <a:spcBef>
                <a:spcPts val="77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need an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32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recipes: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ts val="3285"/>
              </a:lnSpc>
              <a:buClr>
                <a:srgbClr val="9292BC"/>
              </a:buClr>
              <a:buSzPct val="83928"/>
              <a:buFont typeface="Wingdings 2"/>
              <a:buChar char=""/>
              <a:tabLst>
                <a:tab pos="652780" algn="l"/>
                <a:tab pos="497014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Caramelized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Garlic Hummus: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endParaRPr sz="28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buClr>
                <a:srgbClr val="9292BC"/>
              </a:buClr>
              <a:buSzPct val="83928"/>
              <a:buFont typeface="Wingdings 2"/>
              <a:buChar char=""/>
              <a:tabLst>
                <a:tab pos="652780" algn="l"/>
                <a:tab pos="273050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Chai Muffins: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3191</a:t>
            </a:r>
            <a:endParaRPr sz="28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buClr>
                <a:srgbClr val="9292BC"/>
              </a:buClr>
              <a:buSzPct val="83928"/>
              <a:buFont typeface="Wingdings 2"/>
              <a:buChar char=""/>
              <a:tabLst>
                <a:tab pos="652780" algn="l"/>
                <a:tab pos="511238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Chilli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Ginger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Garlic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Sauce: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893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2071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Indexing </a:t>
            </a:r>
            <a:r>
              <a:rPr spc="-15" dirty="0"/>
              <a:t>in</a:t>
            </a:r>
            <a:r>
              <a:rPr spc="-25" dirty="0"/>
              <a:t> </a:t>
            </a:r>
            <a:r>
              <a:rPr spc="-20" dirty="0"/>
              <a:t>general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65451"/>
            <a:ext cx="7305040" cy="432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03835" indent="-274320">
              <a:lnSpc>
                <a:spcPct val="100000"/>
              </a:lnSpc>
              <a:spcBef>
                <a:spcPts val="9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on ingredients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might be  helpful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too?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ts val="3210"/>
              </a:lnSpc>
              <a:buClr>
                <a:srgbClr val="9292BC"/>
              </a:buClr>
              <a:buSzPct val="83928"/>
              <a:buFont typeface="Wingdings 2"/>
              <a:buChar char=""/>
              <a:tabLst>
                <a:tab pos="652780" algn="l"/>
                <a:tab pos="22555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Bok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Choy: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4, 19, 43, 87, 105, 1213,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buClr>
                <a:srgbClr val="9292BC"/>
              </a:buClr>
              <a:buSzPct val="83928"/>
              <a:buFont typeface="Wingdings 2"/>
              <a:buChar char=""/>
              <a:tabLst>
                <a:tab pos="652780" algn="l"/>
                <a:tab pos="2056764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Broccoli: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2, 45, 87, 91, 384,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buClr>
                <a:srgbClr val="9292BC"/>
              </a:buClr>
              <a:buSzPct val="83928"/>
              <a:buFont typeface="Wingdings 2"/>
              <a:buChar char=""/>
              <a:tabLst>
                <a:tab pos="652780" algn="l"/>
                <a:tab pos="2713990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Broad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Beans: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1020, 1034, 2003, 2126,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ts val="3765"/>
              </a:lnSpc>
              <a:spcBef>
                <a:spcPts val="15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  <a:tab pos="468630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 compound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is	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useful: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ts val="3285"/>
              </a:lnSpc>
              <a:buClr>
                <a:srgbClr val="9292BC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Bok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Choy</a:t>
            </a:r>
            <a:endParaRPr sz="2800">
              <a:latin typeface="Calibri"/>
              <a:cs typeface="Calibri"/>
            </a:endParaRPr>
          </a:p>
          <a:p>
            <a:pPr marL="927100" lvl="2" indent="-247015">
              <a:lnSpc>
                <a:spcPct val="100000"/>
              </a:lnSpc>
              <a:spcBef>
                <a:spcPts val="15"/>
              </a:spcBef>
              <a:buClr>
                <a:srgbClr val="438085"/>
              </a:buClr>
              <a:buSzPct val="70000"/>
              <a:buFont typeface="Wingdings 2"/>
              <a:buChar char=""/>
              <a:tabLst>
                <a:tab pos="927100" algn="l"/>
                <a:tab pos="3844290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Bok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Choy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Apple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Slaw:	105</a:t>
            </a:r>
            <a:endParaRPr sz="2500">
              <a:latin typeface="Calibri"/>
              <a:cs typeface="Calibri"/>
            </a:endParaRPr>
          </a:p>
          <a:p>
            <a:pPr marL="927100" lvl="2" indent="-247015">
              <a:lnSpc>
                <a:spcPct val="100000"/>
              </a:lnSpc>
              <a:buClr>
                <a:srgbClr val="438085"/>
              </a:buClr>
              <a:buSzPct val="70000"/>
              <a:buFont typeface="Wingdings 2"/>
              <a:buChar char=""/>
              <a:tabLst>
                <a:tab pos="927100" algn="l"/>
                <a:tab pos="4232910" algn="l"/>
              </a:tabLst>
            </a:pP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Brothy</a:t>
            </a:r>
            <a:r>
              <a:rPr sz="25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Chinese</a:t>
            </a:r>
            <a:r>
              <a:rPr sz="25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Noodles:	43</a:t>
            </a:r>
            <a:endParaRPr sz="2500">
              <a:latin typeface="Calibri"/>
              <a:cs typeface="Calibri"/>
            </a:endParaRPr>
          </a:p>
          <a:p>
            <a:pPr marL="927100" lvl="2" indent="-247015">
              <a:lnSpc>
                <a:spcPct val="100000"/>
              </a:lnSpc>
              <a:buClr>
                <a:srgbClr val="438085"/>
              </a:buClr>
              <a:buSzPct val="70000"/>
              <a:buFont typeface="Wingdings 2"/>
              <a:buChar char=""/>
              <a:tabLst>
                <a:tab pos="927100" algn="l"/>
                <a:tab pos="3798570" algn="l"/>
              </a:tabLst>
            </a:pP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Green</a:t>
            </a:r>
            <a:r>
              <a:rPr sz="25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Chicken</a:t>
            </a:r>
            <a:r>
              <a:rPr sz="25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Curry:	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87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8675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Indexing </a:t>
            </a:r>
            <a:r>
              <a:rPr spc="-15" dirty="0"/>
              <a:t>in </a:t>
            </a:r>
            <a:r>
              <a:rPr spc="-5" dirty="0"/>
              <a:t>MongoDB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65451"/>
            <a:ext cx="7995920" cy="460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are special data structures  that store small portion of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collection’s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data set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easy to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traverse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form.</a:t>
            </a:r>
            <a:endParaRPr sz="3200">
              <a:latin typeface="Verdana"/>
              <a:cs typeface="Verdana"/>
            </a:endParaRPr>
          </a:p>
          <a:p>
            <a:pPr marL="286385" marR="57785" indent="-274320">
              <a:lnSpc>
                <a:spcPct val="100000"/>
              </a:lnSpc>
              <a:spcBef>
                <a:spcPts val="77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Index stores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of specific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or  set of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fields,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ordered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endParaRPr sz="3200">
              <a:latin typeface="Verdana"/>
              <a:cs typeface="Verdana"/>
            </a:endParaRPr>
          </a:p>
          <a:p>
            <a:pPr marL="286385" marR="1086485" indent="-274320">
              <a:lnSpc>
                <a:spcPct val="100000"/>
              </a:lnSpc>
              <a:spcBef>
                <a:spcPts val="77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Each entry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 index points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 DB  document.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 in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book.</a:t>
            </a:r>
            <a:endParaRPr sz="3200">
              <a:latin typeface="Verdana"/>
              <a:cs typeface="Verdana"/>
            </a:endParaRPr>
          </a:p>
          <a:p>
            <a:pPr marL="2687320">
              <a:lnSpc>
                <a:spcPct val="100000"/>
              </a:lnSpc>
              <a:spcBef>
                <a:spcPts val="865"/>
              </a:spcBef>
            </a:pPr>
            <a:r>
              <a:rPr sz="1800" u="heavy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Verdana"/>
                <a:cs typeface="Verdana"/>
                <a:hlinkClick r:id="rId3"/>
              </a:rPr>
              <a:t>https://docs.mongodb.com/manual/indexes/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8675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Indexing </a:t>
            </a:r>
            <a:r>
              <a:rPr spc="-15" dirty="0"/>
              <a:t>in </a:t>
            </a:r>
            <a:r>
              <a:rPr spc="-5" dirty="0"/>
              <a:t>MongoDB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19732"/>
            <a:ext cx="7919720" cy="44602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387350" indent="-274320">
              <a:lnSpc>
                <a:spcPts val="3240"/>
              </a:lnSpc>
              <a:spcBef>
                <a:spcPts val="505"/>
              </a:spcBef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support efficient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execution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of  queries in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MongoDB.</a:t>
            </a:r>
            <a:endParaRPr sz="3000">
              <a:latin typeface="Verdana"/>
              <a:cs typeface="Verdana"/>
            </a:endParaRPr>
          </a:p>
          <a:p>
            <a:pPr marL="286385" marR="5080" indent="-274320">
              <a:lnSpc>
                <a:spcPts val="3240"/>
              </a:lnSpc>
              <a:spcBef>
                <a:spcPts val="720"/>
              </a:spcBef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Without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indexes,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MongoDB must scan 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document in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collection to select  those documents that match query  criteria.</a:t>
            </a:r>
            <a:endParaRPr sz="3000">
              <a:latin typeface="Verdana"/>
              <a:cs typeface="Verdana"/>
            </a:endParaRPr>
          </a:p>
          <a:p>
            <a:pPr marL="286385" marR="274320" indent="-274320">
              <a:lnSpc>
                <a:spcPts val="3240"/>
              </a:lnSpc>
              <a:spcBef>
                <a:spcPts val="720"/>
              </a:spcBef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MongoDB defines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at collection 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level.</a:t>
            </a:r>
            <a:endParaRPr sz="3000">
              <a:latin typeface="Verdana"/>
              <a:cs typeface="Verdana"/>
            </a:endParaRPr>
          </a:p>
          <a:p>
            <a:pPr marL="287020" marR="445770" indent="-274320">
              <a:lnSpc>
                <a:spcPts val="3240"/>
              </a:lnSpc>
              <a:spcBef>
                <a:spcPts val="720"/>
              </a:spcBef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Supported on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field or sub-field of  documents in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collection.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442" y="1903476"/>
            <a:ext cx="8929370" cy="4621530"/>
            <a:chOff x="107442" y="1903476"/>
            <a:chExt cx="8929370" cy="4621530"/>
          </a:xfrm>
        </p:grpSpPr>
        <p:sp>
          <p:nvSpPr>
            <p:cNvPr id="3" name="object 3"/>
            <p:cNvSpPr/>
            <p:nvPr/>
          </p:nvSpPr>
          <p:spPr>
            <a:xfrm>
              <a:off x="107442" y="1903476"/>
              <a:ext cx="8929370" cy="4621530"/>
            </a:xfrm>
            <a:custGeom>
              <a:avLst/>
              <a:gdLst/>
              <a:ahLst/>
              <a:cxnLst/>
              <a:rect l="l" t="t" r="r" b="b"/>
              <a:pathLst>
                <a:path w="8929370" h="4621530">
                  <a:moveTo>
                    <a:pt x="8929116" y="0"/>
                  </a:moveTo>
                  <a:lnTo>
                    <a:pt x="0" y="0"/>
                  </a:lnTo>
                  <a:lnTo>
                    <a:pt x="0" y="4621530"/>
                  </a:lnTo>
                  <a:lnTo>
                    <a:pt x="8929116" y="4621530"/>
                  </a:lnTo>
                  <a:lnTo>
                    <a:pt x="8929116" y="0"/>
                  </a:lnTo>
                  <a:close/>
                </a:path>
              </a:pathLst>
            </a:custGeom>
            <a:solidFill>
              <a:srgbClr val="F5D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442" y="1988820"/>
              <a:ext cx="8856725" cy="4477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589534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Index </a:t>
            </a:r>
            <a:r>
              <a:rPr spc="-15" dirty="0"/>
              <a:t>in</a:t>
            </a:r>
            <a:r>
              <a:rPr spc="-25" dirty="0"/>
              <a:t> </a:t>
            </a:r>
            <a:r>
              <a:rPr spc="-5" dirty="0"/>
              <a:t>MongoDB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3850" y="3069335"/>
            <a:ext cx="8496300" cy="3528060"/>
            <a:chOff x="323850" y="3069335"/>
            <a:chExt cx="8496300" cy="3528060"/>
          </a:xfrm>
        </p:grpSpPr>
        <p:sp>
          <p:nvSpPr>
            <p:cNvPr id="4" name="object 4"/>
            <p:cNvSpPr/>
            <p:nvPr/>
          </p:nvSpPr>
          <p:spPr>
            <a:xfrm>
              <a:off x="323850" y="3069335"/>
              <a:ext cx="8496300" cy="3528060"/>
            </a:xfrm>
            <a:custGeom>
              <a:avLst/>
              <a:gdLst/>
              <a:ahLst/>
              <a:cxnLst/>
              <a:rect l="l" t="t" r="r" b="b"/>
              <a:pathLst>
                <a:path w="8496300" h="3528059">
                  <a:moveTo>
                    <a:pt x="8496300" y="0"/>
                  </a:moveTo>
                  <a:lnTo>
                    <a:pt x="0" y="0"/>
                  </a:lnTo>
                  <a:lnTo>
                    <a:pt x="0" y="3528060"/>
                  </a:lnTo>
                  <a:lnTo>
                    <a:pt x="8496300" y="3528060"/>
                  </a:lnTo>
                  <a:lnTo>
                    <a:pt x="8496300" y="0"/>
                  </a:lnTo>
                  <a:close/>
                </a:path>
              </a:pathLst>
            </a:custGeom>
            <a:solidFill>
              <a:srgbClr val="F5D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760" y="3692433"/>
              <a:ext cx="2359660" cy="582295"/>
            </a:xfrm>
            <a:custGeom>
              <a:avLst/>
              <a:gdLst/>
              <a:ahLst/>
              <a:cxnLst/>
              <a:rect l="l" t="t" r="r" b="b"/>
              <a:pathLst>
                <a:path w="2359660" h="582295">
                  <a:moveTo>
                    <a:pt x="0" y="581784"/>
                  </a:moveTo>
                  <a:lnTo>
                    <a:pt x="2359338" y="0"/>
                  </a:lnTo>
                </a:path>
              </a:pathLst>
            </a:custGeom>
            <a:ln w="2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7981" y="4221869"/>
              <a:ext cx="160655" cy="99060"/>
            </a:xfrm>
            <a:custGeom>
              <a:avLst/>
              <a:gdLst/>
              <a:ahLst/>
              <a:cxnLst/>
              <a:rect l="l" t="t" r="r" b="b"/>
              <a:pathLst>
                <a:path w="160655" h="99060">
                  <a:moveTo>
                    <a:pt x="160314" y="98611"/>
                  </a:moveTo>
                  <a:lnTo>
                    <a:pt x="0" y="85833"/>
                  </a:lnTo>
                  <a:lnTo>
                    <a:pt x="135929" y="0"/>
                  </a:lnTo>
                  <a:lnTo>
                    <a:pt x="160314" y="98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49517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Index</a:t>
            </a:r>
            <a:r>
              <a:rPr spc="-6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19732"/>
            <a:ext cx="665353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5080" indent="-274320">
              <a:lnSpc>
                <a:spcPts val="3240"/>
              </a:lnSpc>
              <a:spcBef>
                <a:spcPts val="505"/>
              </a:spcBef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MongoDB uses </a:t>
            </a:r>
            <a:r>
              <a:rPr sz="3000" spc="-75" dirty="0">
                <a:solidFill>
                  <a:srgbClr val="FFFFFF"/>
                </a:solidFill>
                <a:latin typeface="Verdana"/>
                <a:cs typeface="Verdana"/>
              </a:rPr>
              <a:t>B-Trees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which are  common DB index structures: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95371" y="3225561"/>
          <a:ext cx="1541145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446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205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A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317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A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531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863268" y="4301981"/>
            <a:ext cx="1536700" cy="473075"/>
            <a:chOff x="2863268" y="4301981"/>
            <a:chExt cx="1536700" cy="473075"/>
          </a:xfrm>
        </p:grpSpPr>
        <p:sp>
          <p:nvSpPr>
            <p:cNvPr id="11" name="object 11"/>
            <p:cNvSpPr/>
            <p:nvPr/>
          </p:nvSpPr>
          <p:spPr>
            <a:xfrm>
              <a:off x="2868983" y="4307699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8983" y="4307698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77247" y="4307698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77247" y="4307697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5517" y="4307697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5517" y="4307696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70334" y="4425576"/>
            <a:ext cx="136842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0700" algn="l"/>
                <a:tab pos="1028700" algn="l"/>
              </a:tabLst>
            </a:pPr>
            <a:r>
              <a:rPr sz="1500" b="1" spc="15" dirty="0">
                <a:latin typeface="Arial"/>
                <a:cs typeface="Arial"/>
              </a:rPr>
              <a:t>20</a:t>
            </a:r>
            <a:r>
              <a:rPr sz="1500" b="1" spc="20" dirty="0">
                <a:latin typeface="Arial"/>
                <a:cs typeface="Arial"/>
              </a:rPr>
              <a:t>6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1500" b="1" spc="15" dirty="0">
                <a:latin typeface="Arial"/>
                <a:cs typeface="Arial"/>
              </a:rPr>
              <a:t>22</a:t>
            </a:r>
            <a:r>
              <a:rPr sz="1500" b="1" spc="20" dirty="0">
                <a:latin typeface="Arial"/>
                <a:cs typeface="Arial"/>
              </a:rPr>
              <a:t>0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1500" b="1" spc="15" dirty="0">
                <a:latin typeface="Arial"/>
                <a:cs typeface="Arial"/>
              </a:rPr>
              <a:t>257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26908" y="4301978"/>
            <a:ext cx="1536700" cy="473075"/>
            <a:chOff x="4726908" y="4301978"/>
            <a:chExt cx="1536700" cy="473075"/>
          </a:xfrm>
        </p:grpSpPr>
        <p:sp>
          <p:nvSpPr>
            <p:cNvPr id="19" name="object 19"/>
            <p:cNvSpPr/>
            <p:nvPr/>
          </p:nvSpPr>
          <p:spPr>
            <a:xfrm>
              <a:off x="4732623" y="4307696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2623" y="4307695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40887" y="4307695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40887" y="4307694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49157" y="4307694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49157" y="4307693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33974" y="4425572"/>
            <a:ext cx="136842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0700" algn="l"/>
                <a:tab pos="1028700" algn="l"/>
              </a:tabLst>
            </a:pPr>
            <a:r>
              <a:rPr sz="1500" b="1" spc="15" dirty="0">
                <a:latin typeface="Arial"/>
                <a:cs typeface="Arial"/>
              </a:rPr>
              <a:t>31</a:t>
            </a:r>
            <a:r>
              <a:rPr sz="1500" b="1" spc="20" dirty="0">
                <a:latin typeface="Arial"/>
                <a:cs typeface="Arial"/>
              </a:rPr>
              <a:t>8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1500" b="1" spc="15" dirty="0">
                <a:latin typeface="Arial"/>
                <a:cs typeface="Arial"/>
              </a:rPr>
              <a:t>32</a:t>
            </a:r>
            <a:r>
              <a:rPr sz="1500" b="1" spc="20" dirty="0">
                <a:latin typeface="Arial"/>
                <a:cs typeface="Arial"/>
              </a:rPr>
              <a:t>2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1500" b="1" spc="15" dirty="0">
                <a:latin typeface="Arial"/>
                <a:cs typeface="Arial"/>
              </a:rPr>
              <a:t>357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75149" y="4301976"/>
            <a:ext cx="1536700" cy="473075"/>
            <a:chOff x="6575149" y="4301976"/>
            <a:chExt cx="1536700" cy="473075"/>
          </a:xfrm>
        </p:grpSpPr>
        <p:sp>
          <p:nvSpPr>
            <p:cNvPr id="27" name="object 27"/>
            <p:cNvSpPr/>
            <p:nvPr/>
          </p:nvSpPr>
          <p:spPr>
            <a:xfrm>
              <a:off x="6580864" y="4307693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4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80864" y="4307693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4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9128" y="4307692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4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89128" y="4307692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4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97392" y="4307691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4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97392" y="4307691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4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682214" y="4425570"/>
            <a:ext cx="136842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0700" algn="l"/>
                <a:tab pos="1028700" algn="l"/>
              </a:tabLst>
            </a:pPr>
            <a:r>
              <a:rPr sz="1500" b="1" spc="15" dirty="0">
                <a:latin typeface="Arial"/>
                <a:cs typeface="Arial"/>
              </a:rPr>
              <a:t>53</a:t>
            </a:r>
            <a:r>
              <a:rPr sz="1500" b="1" spc="20" dirty="0">
                <a:latin typeface="Arial"/>
                <a:cs typeface="Arial"/>
              </a:rPr>
              <a:t>2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1500" b="1" spc="15" dirty="0">
                <a:latin typeface="Arial"/>
                <a:cs typeface="Arial"/>
              </a:rPr>
              <a:t>76</a:t>
            </a:r>
            <a:r>
              <a:rPr sz="1500" b="1" spc="20" dirty="0">
                <a:latin typeface="Arial"/>
                <a:cs typeface="Arial"/>
              </a:rPr>
              <a:t>1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1500" b="1" spc="15" dirty="0">
                <a:latin typeface="Arial"/>
                <a:cs typeface="Arial"/>
              </a:rPr>
              <a:t>920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15035" y="4301973"/>
            <a:ext cx="1536700" cy="473075"/>
            <a:chOff x="1015035" y="4301973"/>
            <a:chExt cx="1536700" cy="473075"/>
          </a:xfrm>
        </p:grpSpPr>
        <p:sp>
          <p:nvSpPr>
            <p:cNvPr id="35" name="object 35"/>
            <p:cNvSpPr/>
            <p:nvPr/>
          </p:nvSpPr>
          <p:spPr>
            <a:xfrm>
              <a:off x="1020750" y="4307690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4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0750" y="4307690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4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9019" y="4307689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9019" y="4307689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37283" y="4307688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508263" y="461446"/>
                  </a:moveTo>
                  <a:lnTo>
                    <a:pt x="0" y="461446"/>
                  </a:lnTo>
                  <a:lnTo>
                    <a:pt x="0" y="0"/>
                  </a:lnTo>
                  <a:lnTo>
                    <a:pt x="508263" y="0"/>
                  </a:lnTo>
                  <a:lnTo>
                    <a:pt x="508263" y="461446"/>
                  </a:lnTo>
                  <a:close/>
                </a:path>
              </a:pathLst>
            </a:custGeom>
            <a:solidFill>
              <a:srgbClr val="ED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37283" y="4307688"/>
              <a:ext cx="508634" cy="461645"/>
            </a:xfrm>
            <a:custGeom>
              <a:avLst/>
              <a:gdLst/>
              <a:ahLst/>
              <a:cxnLst/>
              <a:rect l="l" t="t" r="r" b="b"/>
              <a:pathLst>
                <a:path w="508635" h="461645">
                  <a:moveTo>
                    <a:pt x="0" y="461446"/>
                  </a:moveTo>
                  <a:lnTo>
                    <a:pt x="508263" y="461446"/>
                  </a:lnTo>
                  <a:lnTo>
                    <a:pt x="508263" y="0"/>
                  </a:lnTo>
                  <a:lnTo>
                    <a:pt x="0" y="0"/>
                  </a:lnTo>
                  <a:lnTo>
                    <a:pt x="0" y="461446"/>
                  </a:lnTo>
                  <a:close/>
                </a:path>
              </a:pathLst>
            </a:custGeom>
            <a:ln w="10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22103" y="4425567"/>
            <a:ext cx="136842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0700" algn="l"/>
                <a:tab pos="1028700" algn="l"/>
              </a:tabLst>
            </a:pPr>
            <a:r>
              <a:rPr sz="1500" b="1" spc="15" dirty="0">
                <a:latin typeface="Arial"/>
                <a:cs typeface="Arial"/>
              </a:rPr>
              <a:t>10</a:t>
            </a:r>
            <a:r>
              <a:rPr sz="1500" b="1" spc="20" dirty="0">
                <a:latin typeface="Arial"/>
                <a:cs typeface="Arial"/>
              </a:rPr>
              <a:t>0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1500" b="1" spc="15" dirty="0">
                <a:latin typeface="Arial"/>
                <a:cs typeface="Arial"/>
              </a:rPr>
              <a:t>10</a:t>
            </a:r>
            <a:r>
              <a:rPr sz="1500" b="1" spc="20" dirty="0">
                <a:latin typeface="Arial"/>
                <a:cs typeface="Arial"/>
              </a:rPr>
              <a:t>3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1500" b="1" spc="15" dirty="0">
                <a:latin typeface="Arial"/>
                <a:cs typeface="Arial"/>
              </a:rPr>
              <a:t>107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80103" y="5871181"/>
          <a:ext cx="8171815" cy="56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3736"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103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Desai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206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20" dirty="0">
                          <a:latin typeface="Arial"/>
                          <a:cs typeface="Arial"/>
                        </a:rPr>
                        <a:t>Smith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220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Patel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100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Miller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357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Davies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257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20" dirty="0">
                          <a:latin typeface="Arial"/>
                          <a:cs typeface="Arial"/>
                        </a:rPr>
                        <a:t>Mary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107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Miller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318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King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920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Jones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322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20" dirty="0">
                          <a:latin typeface="Arial"/>
                          <a:cs typeface="Arial"/>
                        </a:rPr>
                        <a:t>Peters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761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20" dirty="0">
                          <a:latin typeface="Arial"/>
                          <a:cs typeface="Arial"/>
                        </a:rPr>
                        <a:t>Bond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532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25" dirty="0">
                          <a:latin typeface="Arial"/>
                          <a:cs typeface="Arial"/>
                        </a:rPr>
                        <a:t>Wong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object 43"/>
          <p:cNvGrpSpPr/>
          <p:nvPr/>
        </p:nvGrpSpPr>
        <p:grpSpPr>
          <a:xfrm>
            <a:off x="815888" y="3680676"/>
            <a:ext cx="7556500" cy="2196465"/>
            <a:chOff x="815888" y="3680676"/>
            <a:chExt cx="7556500" cy="2196465"/>
          </a:xfrm>
        </p:grpSpPr>
        <p:sp>
          <p:nvSpPr>
            <p:cNvPr id="44" name="object 44"/>
            <p:cNvSpPr/>
            <p:nvPr/>
          </p:nvSpPr>
          <p:spPr>
            <a:xfrm>
              <a:off x="3269998" y="3692409"/>
              <a:ext cx="1047115" cy="550545"/>
            </a:xfrm>
            <a:custGeom>
              <a:avLst/>
              <a:gdLst/>
              <a:ahLst/>
              <a:cxnLst/>
              <a:rect l="l" t="t" r="r" b="b"/>
              <a:pathLst>
                <a:path w="1047114" h="550545">
                  <a:moveTo>
                    <a:pt x="0" y="550214"/>
                  </a:moveTo>
                  <a:lnTo>
                    <a:pt x="1046785" y="0"/>
                  </a:lnTo>
                </a:path>
              </a:pathLst>
            </a:custGeom>
            <a:ln w="23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46235" y="4191764"/>
              <a:ext cx="158750" cy="116205"/>
            </a:xfrm>
            <a:custGeom>
              <a:avLst/>
              <a:gdLst/>
              <a:ahLst/>
              <a:cxnLst/>
              <a:rect l="l" t="t" r="r" b="b"/>
              <a:pathLst>
                <a:path w="158750" h="116204">
                  <a:moveTo>
                    <a:pt x="0" y="115916"/>
                  </a:moveTo>
                  <a:lnTo>
                    <a:pt x="111326" y="0"/>
                  </a:lnTo>
                  <a:lnTo>
                    <a:pt x="158700" y="89886"/>
                  </a:lnTo>
                  <a:lnTo>
                    <a:pt x="0" y="115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09648" y="3692410"/>
              <a:ext cx="169545" cy="483870"/>
            </a:xfrm>
            <a:custGeom>
              <a:avLst/>
              <a:gdLst/>
              <a:ahLst/>
              <a:cxnLst/>
              <a:rect l="l" t="t" r="r" b="b"/>
              <a:pathLst>
                <a:path w="169545" h="483870">
                  <a:moveTo>
                    <a:pt x="169426" y="483433"/>
                  </a:moveTo>
                  <a:lnTo>
                    <a:pt x="0" y="0"/>
                  </a:lnTo>
                </a:path>
              </a:pathLst>
            </a:custGeom>
            <a:ln w="23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26874" y="4147082"/>
              <a:ext cx="98425" cy="160655"/>
            </a:xfrm>
            <a:custGeom>
              <a:avLst/>
              <a:gdLst/>
              <a:ahLst/>
              <a:cxnLst/>
              <a:rect l="l" t="t" r="r" b="b"/>
              <a:pathLst>
                <a:path w="98425" h="160654">
                  <a:moveTo>
                    <a:pt x="98405" y="160596"/>
                  </a:moveTo>
                  <a:lnTo>
                    <a:pt x="0" y="33556"/>
                  </a:lnTo>
                  <a:lnTo>
                    <a:pt x="96004" y="0"/>
                  </a:lnTo>
                  <a:lnTo>
                    <a:pt x="98405" y="160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33317" y="3692407"/>
              <a:ext cx="1107440" cy="553085"/>
            </a:xfrm>
            <a:custGeom>
              <a:avLst/>
              <a:gdLst/>
              <a:ahLst/>
              <a:cxnLst/>
              <a:rect l="l" t="t" r="r" b="b"/>
              <a:pathLst>
                <a:path w="1107439" h="553085">
                  <a:moveTo>
                    <a:pt x="1107064" y="552803"/>
                  </a:moveTo>
                  <a:lnTo>
                    <a:pt x="0" y="0"/>
                  </a:lnTo>
                </a:path>
              </a:pathLst>
            </a:custGeom>
            <a:ln w="23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6264" y="4194099"/>
              <a:ext cx="159385" cy="113664"/>
            </a:xfrm>
            <a:custGeom>
              <a:avLst/>
              <a:gdLst/>
              <a:ahLst/>
              <a:cxnLst/>
              <a:rect l="l" t="t" r="r" b="b"/>
              <a:pathLst>
                <a:path w="159384" h="113664">
                  <a:moveTo>
                    <a:pt x="159206" y="113577"/>
                  </a:moveTo>
                  <a:lnTo>
                    <a:pt x="0" y="90863"/>
                  </a:lnTo>
                  <a:lnTo>
                    <a:pt x="45489" y="0"/>
                  </a:lnTo>
                  <a:lnTo>
                    <a:pt x="159206" y="1135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6744" y="4922937"/>
              <a:ext cx="0" cy="814069"/>
            </a:xfrm>
            <a:custGeom>
              <a:avLst/>
              <a:gdLst/>
              <a:ahLst/>
              <a:cxnLst/>
              <a:rect l="l" t="t" r="r" b="b"/>
              <a:pathLst>
                <a:path h="814070">
                  <a:moveTo>
                    <a:pt x="0" y="813986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5888" y="5724225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4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44432" y="5230569"/>
              <a:ext cx="0" cy="506730"/>
            </a:xfrm>
            <a:custGeom>
              <a:avLst/>
              <a:gdLst/>
              <a:ahLst/>
              <a:cxnLst/>
              <a:rect l="l" t="t" r="r" b="b"/>
              <a:pathLst>
                <a:path h="506729">
                  <a:moveTo>
                    <a:pt x="0" y="506354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93576" y="5724224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4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91314" y="5384382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352540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40457" y="5724223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5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69001" y="5076749"/>
              <a:ext cx="0" cy="660400"/>
            </a:xfrm>
            <a:custGeom>
              <a:avLst/>
              <a:gdLst/>
              <a:ahLst/>
              <a:cxnLst/>
              <a:rect l="l" t="t" r="r" b="b"/>
              <a:pathLst>
                <a:path h="660400">
                  <a:moveTo>
                    <a:pt x="0" y="660173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18145" y="5724222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5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77492" y="5630490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79">
                  <a:moveTo>
                    <a:pt x="0" y="106431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26636" y="5724221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5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55179" y="4922933"/>
              <a:ext cx="0" cy="814069"/>
            </a:xfrm>
            <a:custGeom>
              <a:avLst/>
              <a:gdLst/>
              <a:ahLst/>
              <a:cxnLst/>
              <a:rect l="l" t="t" r="r" b="b"/>
              <a:pathLst>
                <a:path h="814070">
                  <a:moveTo>
                    <a:pt x="0" y="813986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04320" y="5724221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5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32866" y="5538198"/>
              <a:ext cx="0" cy="198755"/>
            </a:xfrm>
            <a:custGeom>
              <a:avLst/>
              <a:gdLst/>
              <a:ahLst/>
              <a:cxnLst/>
              <a:rect l="l" t="t" r="r" b="b"/>
              <a:pathLst>
                <a:path h="198754">
                  <a:moveTo>
                    <a:pt x="0" y="198721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82008" y="5724220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5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10552" y="5384378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352540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59697" y="5724219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5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88239" y="4922931"/>
              <a:ext cx="0" cy="814069"/>
            </a:xfrm>
            <a:custGeom>
              <a:avLst/>
              <a:gdLst/>
              <a:ahLst/>
              <a:cxnLst/>
              <a:rect l="l" t="t" r="r" b="b"/>
              <a:pathLst>
                <a:path h="814070">
                  <a:moveTo>
                    <a:pt x="0" y="813986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37380" y="5724218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5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65926" y="5230563"/>
              <a:ext cx="0" cy="506730"/>
            </a:xfrm>
            <a:custGeom>
              <a:avLst/>
              <a:gdLst/>
              <a:ahLst/>
              <a:cxnLst/>
              <a:rect l="l" t="t" r="r" b="b"/>
              <a:pathLst>
                <a:path h="506729">
                  <a:moveTo>
                    <a:pt x="0" y="506354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15068" y="5724218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4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43613" y="5538195"/>
              <a:ext cx="0" cy="198755"/>
            </a:xfrm>
            <a:custGeom>
              <a:avLst/>
              <a:gdLst/>
              <a:ahLst/>
              <a:cxnLst/>
              <a:rect l="l" t="t" r="r" b="b"/>
              <a:pathLst>
                <a:path h="198754">
                  <a:moveTo>
                    <a:pt x="0" y="198721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92756" y="5724217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4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21299" y="5076742"/>
              <a:ext cx="0" cy="660400"/>
            </a:xfrm>
            <a:custGeom>
              <a:avLst/>
              <a:gdLst/>
              <a:ahLst/>
              <a:cxnLst/>
              <a:rect l="l" t="t" r="r" b="b"/>
              <a:pathLst>
                <a:path h="660400">
                  <a:moveTo>
                    <a:pt x="0" y="660173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70440" y="5724216"/>
              <a:ext cx="102235" cy="152400"/>
            </a:xfrm>
            <a:custGeom>
              <a:avLst/>
              <a:gdLst/>
              <a:ahLst/>
              <a:cxnLst/>
              <a:rect l="l" t="t" r="r" b="b"/>
              <a:pathLst>
                <a:path w="102234" h="152400">
                  <a:moveTo>
                    <a:pt x="50857" y="152370"/>
                  </a:moveTo>
                  <a:lnTo>
                    <a:pt x="0" y="0"/>
                  </a:lnTo>
                  <a:lnTo>
                    <a:pt x="101714" y="0"/>
                  </a:lnTo>
                  <a:lnTo>
                    <a:pt x="50857" y="15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67197" y="4769112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307632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60060" y="4769114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3813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83727" y="4769113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20">
                  <a:moveTo>
                    <a:pt x="0" y="769078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15434" y="4769113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461446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39100" y="4769110"/>
              <a:ext cx="0" cy="615315"/>
            </a:xfrm>
            <a:custGeom>
              <a:avLst/>
              <a:gdLst/>
              <a:ahLst/>
              <a:cxnLst/>
              <a:rect l="l" t="t" r="r" b="b"/>
              <a:pathLst>
                <a:path h="615314">
                  <a:moveTo>
                    <a:pt x="0" y="615265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31964" y="4769112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3813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94474" y="4769109"/>
              <a:ext cx="0" cy="615315"/>
            </a:xfrm>
            <a:custGeom>
              <a:avLst/>
              <a:gdLst/>
              <a:ahLst/>
              <a:cxnLst/>
              <a:rect l="l" t="t" r="r" b="b"/>
              <a:pathLst>
                <a:path h="615314">
                  <a:moveTo>
                    <a:pt x="0" y="615265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87337" y="4769111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461446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11004" y="4769110"/>
              <a:ext cx="0" cy="861694"/>
            </a:xfrm>
            <a:custGeom>
              <a:avLst/>
              <a:gdLst/>
              <a:ahLst/>
              <a:cxnLst/>
              <a:rect l="l" t="t" r="r" b="b"/>
              <a:pathLst>
                <a:path h="861695">
                  <a:moveTo>
                    <a:pt x="0" y="861369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42711" y="4769108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307632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35574" y="4769109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20">
                  <a:moveTo>
                    <a:pt x="0" y="769078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59241" y="4769110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3813"/>
                  </a:moveTo>
                  <a:lnTo>
                    <a:pt x="0" y="0"/>
                  </a:lnTo>
                </a:path>
              </a:pathLst>
            </a:custGeom>
            <a:ln w="2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131966" y="4922923"/>
              <a:ext cx="118110" cy="0"/>
            </a:xfrm>
            <a:custGeom>
              <a:avLst/>
              <a:gdLst/>
              <a:ahLst/>
              <a:cxnLst/>
              <a:rect l="l" t="t" r="r" b="b"/>
              <a:pathLst>
                <a:path w="118110">
                  <a:moveTo>
                    <a:pt x="118080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84717" y="4922923"/>
              <a:ext cx="875665" cy="0"/>
            </a:xfrm>
            <a:custGeom>
              <a:avLst/>
              <a:gdLst/>
              <a:ahLst/>
              <a:cxnLst/>
              <a:rect l="l" t="t" r="r" b="b"/>
              <a:pathLst>
                <a:path w="875664">
                  <a:moveTo>
                    <a:pt x="875343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67199" y="5076739"/>
              <a:ext cx="1602105" cy="0"/>
            </a:xfrm>
            <a:custGeom>
              <a:avLst/>
              <a:gdLst/>
              <a:ahLst/>
              <a:cxnLst/>
              <a:rect l="l" t="t" r="r" b="b"/>
              <a:pathLst>
                <a:path w="1602105">
                  <a:moveTo>
                    <a:pt x="1601804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83728" y="5538186"/>
              <a:ext cx="2649220" cy="0"/>
            </a:xfrm>
            <a:custGeom>
              <a:avLst/>
              <a:gdLst/>
              <a:ahLst/>
              <a:cxnLst/>
              <a:rect l="l" t="t" r="r" b="b"/>
              <a:pathLst>
                <a:path w="2649220">
                  <a:moveTo>
                    <a:pt x="2649138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541661" y="5230554"/>
              <a:ext cx="1574165" cy="0"/>
            </a:xfrm>
            <a:custGeom>
              <a:avLst/>
              <a:gdLst/>
              <a:ahLst/>
              <a:cxnLst/>
              <a:rect l="l" t="t" r="r" b="b"/>
              <a:pathLst>
                <a:path w="1574164">
                  <a:moveTo>
                    <a:pt x="1573772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77493" y="5630475"/>
              <a:ext cx="2433955" cy="0"/>
            </a:xfrm>
            <a:custGeom>
              <a:avLst/>
              <a:gdLst/>
              <a:ahLst/>
              <a:cxnLst/>
              <a:rect l="l" t="t" r="r" b="b"/>
              <a:pathLst>
                <a:path w="2433954">
                  <a:moveTo>
                    <a:pt x="2433511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42711" y="5076737"/>
              <a:ext cx="1478915" cy="0"/>
            </a:xfrm>
            <a:custGeom>
              <a:avLst/>
              <a:gdLst/>
              <a:ahLst/>
              <a:cxnLst/>
              <a:rect l="l" t="t" r="r" b="b"/>
              <a:pathLst>
                <a:path w="1478915">
                  <a:moveTo>
                    <a:pt x="1478589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88239" y="4922921"/>
              <a:ext cx="1571625" cy="0"/>
            </a:xfrm>
            <a:custGeom>
              <a:avLst/>
              <a:gdLst/>
              <a:ahLst/>
              <a:cxnLst/>
              <a:rect l="l" t="t" r="r" b="b"/>
              <a:pathLst>
                <a:path w="1571625">
                  <a:moveTo>
                    <a:pt x="1571001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7338" y="5230552"/>
              <a:ext cx="1478915" cy="0"/>
            </a:xfrm>
            <a:custGeom>
              <a:avLst/>
              <a:gdLst/>
              <a:ahLst/>
              <a:cxnLst/>
              <a:rect l="l" t="t" r="r" b="b"/>
              <a:pathLst>
                <a:path w="1478915">
                  <a:moveTo>
                    <a:pt x="1478589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94474" y="5384368"/>
              <a:ext cx="616585" cy="0"/>
            </a:xfrm>
            <a:custGeom>
              <a:avLst/>
              <a:gdLst/>
              <a:ahLst/>
              <a:cxnLst/>
              <a:rect l="l" t="t" r="r" b="b"/>
              <a:pathLst>
                <a:path w="616585">
                  <a:moveTo>
                    <a:pt x="616079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188543" y="5384368"/>
              <a:ext cx="1450975" cy="0"/>
            </a:xfrm>
            <a:custGeom>
              <a:avLst/>
              <a:gdLst/>
              <a:ahLst/>
              <a:cxnLst/>
              <a:rect l="l" t="t" r="r" b="b"/>
              <a:pathLst>
                <a:path w="1450975">
                  <a:moveTo>
                    <a:pt x="1450557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335574" y="5538183"/>
              <a:ext cx="308610" cy="0"/>
            </a:xfrm>
            <a:custGeom>
              <a:avLst/>
              <a:gdLst/>
              <a:ahLst/>
              <a:cxnLst/>
              <a:rect l="l" t="t" r="r" b="b"/>
              <a:pathLst>
                <a:path w="308609">
                  <a:moveTo>
                    <a:pt x="308039" y="0"/>
                  </a:moveTo>
                  <a:lnTo>
                    <a:pt x="0" y="0"/>
                  </a:lnTo>
                </a:path>
              </a:pathLst>
            </a:custGeom>
            <a:ln w="23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44398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Indexing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240" y="1965451"/>
            <a:ext cx="7791450" cy="3719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720" marR="655320" indent="-274320">
              <a:lnSpc>
                <a:spcPct val="100000"/>
              </a:lnSpc>
              <a:spcBef>
                <a:spcPts val="9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997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Non-index look up requires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linear  time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O(n)</a:t>
            </a:r>
            <a:endParaRPr sz="3200">
              <a:latin typeface="Verdana"/>
              <a:cs typeface="Verdana"/>
            </a:endParaRPr>
          </a:p>
          <a:p>
            <a:pPr marL="299085" marR="17780" indent="-274320">
              <a:lnSpc>
                <a:spcPct val="100000"/>
              </a:lnSpc>
              <a:spcBef>
                <a:spcPts val="77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997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B-tree divides and conquers  shortening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required to O(log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n)</a:t>
            </a:r>
            <a:endParaRPr sz="3200">
              <a:latin typeface="Verdana"/>
              <a:cs typeface="Verdana"/>
            </a:endParaRPr>
          </a:p>
          <a:p>
            <a:pPr marL="665480" lvl="1" indent="-247015">
              <a:lnSpc>
                <a:spcPct val="100000"/>
              </a:lnSpc>
              <a:spcBef>
                <a:spcPts val="720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654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n/2</a:t>
            </a:r>
            <a:r>
              <a:rPr sz="3000" spc="-7" baseline="2500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=1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n=2</a:t>
            </a:r>
            <a:r>
              <a:rPr sz="3000" spc="-7" baseline="2500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endParaRPr sz="3000" baseline="25000">
              <a:latin typeface="Verdana"/>
              <a:cs typeface="Verdana"/>
            </a:endParaRPr>
          </a:p>
          <a:p>
            <a:pPr marL="665480" lvl="1" indent="-247015">
              <a:lnSpc>
                <a:spcPct val="100000"/>
              </a:lnSpc>
              <a:spcBef>
                <a:spcPts val="720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654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3000" spc="-7" baseline="-20833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(n)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endParaRPr sz="3000">
              <a:latin typeface="Verdana"/>
              <a:cs typeface="Verdana"/>
            </a:endParaRPr>
          </a:p>
          <a:p>
            <a:pPr marL="665480" lvl="1" indent="-247015">
              <a:lnSpc>
                <a:spcPct val="100000"/>
              </a:lnSpc>
              <a:spcBef>
                <a:spcPts val="720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654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sz="3000" spc="-7" baseline="-20833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(4000)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≈</a:t>
            </a: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44398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Indexing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67610"/>
            <a:ext cx="7654925" cy="43662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84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held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RAM</a:t>
            </a:r>
            <a:endParaRPr sz="3200">
              <a:latin typeface="Verdana"/>
              <a:cs typeface="Verdana"/>
            </a:endParaRPr>
          </a:p>
          <a:p>
            <a:pPr marL="286385" marR="40640" indent="-274320">
              <a:lnSpc>
                <a:spcPts val="3460"/>
              </a:lnSpc>
              <a:spcBef>
                <a:spcPts val="81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Results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are already ordered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without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the need for additional sort after a  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query.</a:t>
            </a:r>
            <a:endParaRPr sz="3200">
              <a:latin typeface="Verdana"/>
              <a:cs typeface="Verdana"/>
            </a:endParaRPr>
          </a:p>
          <a:p>
            <a:pPr marL="286385" marR="5080" indent="-274320">
              <a:lnSpc>
                <a:spcPts val="3460"/>
              </a:lnSpc>
              <a:spcBef>
                <a:spcPts val="75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Covered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results do not need DB  access at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– just return data from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index.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example, count scores  under 30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score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32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Range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searches are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quicker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28670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67621"/>
            <a:ext cx="7972425" cy="4652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84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Importing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60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Is there existing</a:t>
            </a: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data?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60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Where are the field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names?</a:t>
            </a:r>
            <a:endParaRPr sz="30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38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Exporting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65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What are they?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59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we need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them?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59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How does MongoDB implement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them?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59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index?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2947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Explain</a:t>
            </a:r>
            <a:r>
              <a:rPr spc="-35" dirty="0"/>
              <a:t> </a:t>
            </a:r>
            <a:r>
              <a:rPr spc="-10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89252"/>
            <a:ext cx="6243320" cy="44043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5080" indent="-274320">
              <a:lnSpc>
                <a:spcPts val="3240"/>
              </a:lnSpc>
              <a:spcBef>
                <a:spcPts val="505"/>
              </a:spcBef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db.zips.explain(  "allPlansExecution").find(</a:t>
            </a:r>
            <a:endParaRPr sz="3000">
              <a:latin typeface="Courier New"/>
              <a:cs typeface="Courier New"/>
            </a:endParaRPr>
          </a:p>
          <a:p>
            <a:pPr marL="286385">
              <a:lnSpc>
                <a:spcPts val="319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{pop:{$lt:50}}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30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CC00CC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Results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without index on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pop:</a:t>
            </a:r>
            <a:endParaRPr sz="26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270"/>
              </a:spcBef>
              <a:buClr>
                <a:srgbClr val="9292BC"/>
              </a:buClr>
              <a:buSzPct val="84090"/>
              <a:buFont typeface="Wingdings 2"/>
              <a:buChar char=""/>
              <a:tabLst>
                <a:tab pos="652780" algn="l"/>
              </a:tabLst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stage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Verdana"/>
                <a:cs typeface="Verdana"/>
              </a:rPr>
              <a:t>COLLSCAN</a:t>
            </a:r>
            <a:endParaRPr sz="2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265"/>
              </a:spcBef>
              <a:buClr>
                <a:srgbClr val="9292BC"/>
              </a:buClr>
              <a:buSzPct val="84090"/>
              <a:buFont typeface="Wingdings 2"/>
              <a:buChar char=""/>
              <a:tabLst>
                <a:tab pos="652780" algn="l"/>
              </a:tabLst>
            </a:pP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nReturned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356</a:t>
            </a:r>
            <a:endParaRPr sz="2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125"/>
              </a:spcBef>
              <a:buClr>
                <a:srgbClr val="9292BC"/>
              </a:buClr>
              <a:buSzPct val="84090"/>
              <a:buFont typeface="Wingdings 2"/>
              <a:buChar char=""/>
              <a:tabLst>
                <a:tab pos="652780" algn="l"/>
              </a:tabLst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totalDocsExamined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29353</a:t>
            </a:r>
            <a:endParaRPr sz="2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445"/>
              </a:spcBef>
              <a:buClr>
                <a:srgbClr val="CC00CC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Results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with index on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pop:</a:t>
            </a:r>
            <a:endParaRPr sz="26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270"/>
              </a:spcBef>
              <a:buClr>
                <a:srgbClr val="9292BC"/>
              </a:buClr>
              <a:buSzPct val="84090"/>
              <a:buFont typeface="Wingdings 2"/>
              <a:buChar char=""/>
              <a:tabLst>
                <a:tab pos="652780" algn="l"/>
              </a:tabLst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stage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Verdana"/>
                <a:cs typeface="Verdana"/>
              </a:rPr>
              <a:t>IXSCAN</a:t>
            </a:r>
            <a:endParaRPr sz="2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265"/>
              </a:spcBef>
              <a:buClr>
                <a:srgbClr val="9292BC"/>
              </a:buClr>
              <a:buSzPct val="84090"/>
              <a:buFont typeface="Wingdings 2"/>
              <a:buChar char=""/>
              <a:tabLst>
                <a:tab pos="652780" algn="l"/>
              </a:tabLst>
            </a:pP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nReturned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356</a:t>
            </a:r>
            <a:endParaRPr sz="2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125"/>
              </a:spcBef>
              <a:buClr>
                <a:srgbClr val="9292BC"/>
              </a:buClr>
              <a:buSzPct val="84090"/>
              <a:buFont typeface="Wingdings 2"/>
              <a:buChar char=""/>
              <a:tabLst>
                <a:tab pos="652780" algn="l"/>
              </a:tabLst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totalDocsExamined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356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144778"/>
            <a:ext cx="78009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0" dirty="0"/>
              <a:t>Types </a:t>
            </a:r>
            <a:r>
              <a:rPr sz="4500" dirty="0"/>
              <a:t>of </a:t>
            </a:r>
            <a:r>
              <a:rPr sz="4500" spc="-5" dirty="0"/>
              <a:t>MongoDB</a:t>
            </a:r>
            <a:r>
              <a:rPr sz="4500" spc="40" dirty="0"/>
              <a:t> </a:t>
            </a:r>
            <a:r>
              <a:rPr sz="4500" spc="-10" dirty="0"/>
              <a:t>Indexes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5940" y="1883917"/>
            <a:ext cx="8015605" cy="44697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7020" marR="161925" indent="-274320">
              <a:lnSpc>
                <a:spcPct val="80000"/>
              </a:lnSpc>
              <a:spcBef>
                <a:spcPts val="745"/>
              </a:spcBef>
              <a:buClr>
                <a:srgbClr val="CC00CC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2700" b="1" spc="-5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2700" b="1" dirty="0">
                <a:solidFill>
                  <a:srgbClr val="FFFFFF"/>
                </a:solidFill>
                <a:latin typeface="Verdana"/>
                <a:cs typeface="Verdana"/>
              </a:rPr>
              <a:t>_id </a:t>
            </a:r>
            <a:r>
              <a:rPr sz="2700" b="1" spc="-5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each object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ID 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automatically assigned to each document is 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indexed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7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endParaRPr sz="2700">
              <a:latin typeface="Verdana"/>
              <a:cs typeface="Verdana"/>
            </a:endParaRPr>
          </a:p>
          <a:p>
            <a:pPr marL="12700" marR="563880">
              <a:lnSpc>
                <a:spcPct val="87900"/>
              </a:lnSpc>
              <a:spcBef>
                <a:spcPts val="395"/>
              </a:spcBef>
              <a:buClr>
                <a:srgbClr val="CC00CC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2700" b="1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2700" b="1" spc="-5" dirty="0">
                <a:solidFill>
                  <a:srgbClr val="FFFFFF"/>
                </a:solidFill>
                <a:latin typeface="Verdana"/>
                <a:cs typeface="Verdana"/>
              </a:rPr>
              <a:t>field index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db.cookbook.createIndex({recipeName:  1}, {name: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"recipeIndex"})</a:t>
            </a:r>
            <a:endParaRPr sz="2700">
              <a:latin typeface="Courier New"/>
              <a:cs typeface="Courier New"/>
            </a:endParaRPr>
          </a:p>
          <a:p>
            <a:pPr marL="12700" marR="150495">
              <a:lnSpc>
                <a:spcPct val="88600"/>
              </a:lnSpc>
              <a:spcBef>
                <a:spcPts val="505"/>
              </a:spcBef>
              <a:buClr>
                <a:srgbClr val="CC00CC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2700" b="1" spc="-5" dirty="0">
                <a:solidFill>
                  <a:srgbClr val="FFFFFF"/>
                </a:solidFill>
                <a:latin typeface="Verdana"/>
                <a:cs typeface="Verdana"/>
              </a:rPr>
              <a:t>Compound </a:t>
            </a:r>
            <a:r>
              <a:rPr sz="2700" b="1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db.cookbook.createIndex({ingredientNam  </a:t>
            </a: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e: 1, recipeName:</a:t>
            </a:r>
            <a:r>
              <a:rPr sz="27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urier New"/>
                <a:cs typeface="Courier New"/>
              </a:rPr>
              <a:t>1})</a:t>
            </a:r>
            <a:endParaRPr sz="270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  <a:spcBef>
                <a:spcPts val="720"/>
              </a:spcBef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Order is important. Sorts first on ingredient  and then recipe.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need for single field index  on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ingredient.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144778"/>
            <a:ext cx="78009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0" dirty="0"/>
              <a:t>Types </a:t>
            </a:r>
            <a:r>
              <a:rPr sz="4500" dirty="0"/>
              <a:t>of </a:t>
            </a:r>
            <a:r>
              <a:rPr sz="4500" spc="-5" dirty="0"/>
              <a:t>MongoDB</a:t>
            </a:r>
            <a:r>
              <a:rPr sz="4500" spc="40" dirty="0"/>
              <a:t> </a:t>
            </a:r>
            <a:r>
              <a:rPr sz="4500" spc="-10" dirty="0"/>
              <a:t>Indexes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5940" y="1916683"/>
            <a:ext cx="7845425" cy="42868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7020" marR="5080" indent="-274955">
              <a:lnSpc>
                <a:spcPts val="3460"/>
              </a:lnSpc>
              <a:spcBef>
                <a:spcPts val="53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Multikey index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: Index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array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fields.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MongoDB creates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separate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entries for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element of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3200">
              <a:latin typeface="Verdana"/>
              <a:cs typeface="Verdana"/>
            </a:endParaRPr>
          </a:p>
          <a:p>
            <a:pPr marL="286385" marR="629920" indent="-274320">
              <a:lnSpc>
                <a:spcPts val="3460"/>
              </a:lnSpc>
              <a:spcBef>
                <a:spcPts val="75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example,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like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this:</a:t>
            </a:r>
            <a:endParaRPr sz="3200">
              <a:latin typeface="Verdana"/>
              <a:cs typeface="Verdana"/>
            </a:endParaRPr>
          </a:p>
          <a:p>
            <a:pPr marL="405765">
              <a:lnSpc>
                <a:spcPts val="258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"lawnmower",</a:t>
            </a:r>
            <a:endParaRPr sz="2800">
              <a:latin typeface="Courier New"/>
              <a:cs typeface="Courier New"/>
            </a:endParaRPr>
          </a:p>
          <a:p>
            <a:pPr marL="405765" marR="1474470" indent="425450">
              <a:lnSpc>
                <a:spcPts val="3020"/>
              </a:lnSpc>
              <a:spcBef>
                <a:spcPts val="215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tags: ["tools", "outdoor",  "gardening"]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405765">
              <a:lnSpc>
                <a:spcPts val="2950"/>
              </a:lnSpc>
            </a:pP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{"tags":1}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entries</a:t>
            </a:r>
            <a:endParaRPr sz="2800">
              <a:latin typeface="Verdana"/>
              <a:cs typeface="Verdana"/>
            </a:endParaRPr>
          </a:p>
          <a:p>
            <a:pPr marL="405765">
              <a:lnSpc>
                <a:spcPts val="3279"/>
              </a:lnSpc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reference same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document.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144778"/>
            <a:ext cx="78009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0" dirty="0"/>
              <a:t>Types </a:t>
            </a:r>
            <a:r>
              <a:rPr sz="4500" dirty="0"/>
              <a:t>of </a:t>
            </a:r>
            <a:r>
              <a:rPr sz="4500" spc="-5" dirty="0"/>
              <a:t>MongoDB</a:t>
            </a:r>
            <a:r>
              <a:rPr sz="4500" spc="40" dirty="0"/>
              <a:t> </a:t>
            </a:r>
            <a:r>
              <a:rPr sz="4500" spc="-10" dirty="0"/>
              <a:t>Indexes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5940" y="1916683"/>
            <a:ext cx="7628890" cy="42748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6385" marR="5080" indent="-274320">
              <a:lnSpc>
                <a:spcPct val="90100"/>
              </a:lnSpc>
              <a:spcBef>
                <a:spcPts val="47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Geospatial 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world  coordinates.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Geographical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distances  calculated efficiently e.g. 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takeaways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5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mile radius.</a:t>
            </a:r>
            <a:endParaRPr sz="2800">
              <a:latin typeface="Verdana"/>
              <a:cs typeface="Verdana"/>
            </a:endParaRPr>
          </a:p>
          <a:p>
            <a:pPr marL="286385" marR="227329" indent="-274320" algn="just">
              <a:lnSpc>
                <a:spcPts val="3110"/>
              </a:lnSpc>
              <a:spcBef>
                <a:spcPts val="109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Text 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large index of words  but ignores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‘a’,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‘the’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2800">
              <a:latin typeface="Verdana"/>
              <a:cs typeface="Verdana"/>
            </a:endParaRPr>
          </a:p>
          <a:p>
            <a:pPr marL="286385" marR="177165" indent="-274320" algn="just">
              <a:lnSpc>
                <a:spcPct val="90100"/>
              </a:lnSpc>
              <a:spcBef>
                <a:spcPts val="69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Hashed 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hash of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field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to support hash based sharding so  docs are more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evenly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distributed across  clusters (more in future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lecture...)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144778"/>
            <a:ext cx="7685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MongoDB </a:t>
            </a:r>
            <a:r>
              <a:rPr sz="4500" dirty="0"/>
              <a:t>Index</a:t>
            </a:r>
            <a:r>
              <a:rPr sz="4500" spc="-65" dirty="0"/>
              <a:t> </a:t>
            </a:r>
            <a:r>
              <a:rPr sz="4500" spc="-5" dirty="0"/>
              <a:t>Properties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5940" y="1965451"/>
            <a:ext cx="7611109" cy="2524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Unique 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Reject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duplicate 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for the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indexed</a:t>
            </a:r>
            <a:r>
              <a:rPr sz="32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field.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370"/>
              </a:spcBef>
              <a:buClr>
                <a:srgbClr val="CC00CC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db.uni.createIndex({StudentNo: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1},</a:t>
            </a:r>
            <a:endParaRPr sz="2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{unique:</a:t>
            </a:r>
            <a:r>
              <a:rPr sz="2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true})</a:t>
            </a:r>
            <a:endParaRPr sz="2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107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Used on _id default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144778"/>
            <a:ext cx="7685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MongoDB </a:t>
            </a:r>
            <a:r>
              <a:rPr sz="4500" dirty="0"/>
              <a:t>Index</a:t>
            </a:r>
            <a:r>
              <a:rPr sz="4500" spc="-65" dirty="0"/>
              <a:t> </a:t>
            </a:r>
            <a:r>
              <a:rPr sz="4500" spc="-5" dirty="0"/>
              <a:t>Properties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5928" y="1916683"/>
            <a:ext cx="8032115" cy="42259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7020" marR="5080" indent="-274955" algn="just">
              <a:lnSpc>
                <a:spcPct val="90200"/>
              </a:lnSpc>
              <a:spcBef>
                <a:spcPts val="47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655" algn="l"/>
              </a:tabLst>
            </a:pP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Sparse 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only index docs that  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index field, so only contains subset of  whole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collection.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ts val="3190"/>
              </a:lnSpc>
              <a:spcBef>
                <a:spcPts val="11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db.uni.createIndex({Category:</a:t>
            </a:r>
            <a:r>
              <a:rPr sz="2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1},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90"/>
              </a:lnSpc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{sparse:</a:t>
            </a:r>
            <a:r>
              <a:rPr sz="2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true})</a:t>
            </a:r>
            <a:endParaRPr sz="2800">
              <a:latin typeface="Courier New"/>
              <a:cs typeface="Courier New"/>
            </a:endParaRPr>
          </a:p>
          <a:p>
            <a:pPr marL="287020" marR="323215" indent="-274320">
              <a:lnSpc>
                <a:spcPts val="3020"/>
              </a:lnSpc>
              <a:spcBef>
                <a:spcPts val="944"/>
              </a:spcBef>
              <a:buClr>
                <a:srgbClr val="CC00CC"/>
              </a:buClr>
              <a:buSzPct val="94642"/>
              <a:buFont typeface="Wingdings 2"/>
              <a:buChar char=""/>
              <a:tabLst>
                <a:tab pos="287655" algn="l"/>
              </a:tabLst>
            </a:pP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Full (non-sparse)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contain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every 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doc in collection, using null for those that  do not contain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indexed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field.</a:t>
            </a:r>
            <a:endParaRPr sz="2800">
              <a:latin typeface="Verdana"/>
              <a:cs typeface="Verdana"/>
            </a:endParaRPr>
          </a:p>
          <a:p>
            <a:pPr marL="287020" marR="452120" indent="-274320">
              <a:lnSpc>
                <a:spcPts val="3020"/>
              </a:lnSpc>
              <a:spcBef>
                <a:spcPts val="685"/>
              </a:spcBef>
              <a:buClr>
                <a:srgbClr val="CC00CC"/>
              </a:buClr>
              <a:buSzPct val="94642"/>
              <a:buFont typeface="Wingdings 2"/>
              <a:buChar char=""/>
              <a:tabLst>
                <a:tab pos="287655" algn="l"/>
              </a:tabLst>
            </a:pP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Sparse and Unique index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prevents 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duplicates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allows docs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omit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value.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144778"/>
            <a:ext cx="81819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Managing </a:t>
            </a:r>
            <a:r>
              <a:rPr sz="4500" dirty="0"/>
              <a:t>MongoDB</a:t>
            </a:r>
            <a:r>
              <a:rPr sz="4500" spc="-70" dirty="0"/>
              <a:t> </a:t>
            </a:r>
            <a:r>
              <a:rPr sz="4500" spc="-10" dirty="0"/>
              <a:t>Indexes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5940" y="1920494"/>
            <a:ext cx="7745730" cy="2129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db.books.getIndexes()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"/>
            </a:pPr>
            <a:endParaRPr sz="47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CC00CC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db.cookbook.dropIndex(recipeIndex)</a:t>
            </a:r>
            <a:endParaRPr sz="2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CC00CC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db.cookbook.dropIndex(recipeName_1)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787336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When to choose</a:t>
            </a:r>
            <a:r>
              <a:rPr spc="-15" dirty="0"/>
              <a:t> Indexes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67610"/>
            <a:ext cx="7985125" cy="44634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84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32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need,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38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Don’t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build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too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so RAM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filled.</a:t>
            </a:r>
            <a:endParaRPr sz="3200">
              <a:latin typeface="Verdana"/>
              <a:cs typeface="Verdana"/>
            </a:endParaRPr>
          </a:p>
          <a:p>
            <a:pPr marL="286385" marR="1029335" indent="-274320">
              <a:lnSpc>
                <a:spcPts val="3460"/>
              </a:lnSpc>
              <a:spcBef>
                <a:spcPts val="82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Choose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for frequent and  targeted queries and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3200">
              <a:latin typeface="Verdana"/>
              <a:cs typeface="Verdana"/>
            </a:endParaRPr>
          </a:p>
          <a:p>
            <a:pPr marL="286385" marR="1046480" indent="-274320">
              <a:lnSpc>
                <a:spcPts val="3460"/>
              </a:lnSpc>
              <a:spcBef>
                <a:spcPts val="76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can slow down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large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numbers of inserts, updates and  deletes as the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must be  altered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too.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32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Querying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docs does not use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433959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Index</a:t>
            </a:r>
            <a:r>
              <a:rPr spc="-60" dirty="0"/>
              <a:t> </a:t>
            </a:r>
            <a:r>
              <a:rPr spc="-10" dirty="0"/>
              <a:t>Hinting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67610"/>
            <a:ext cx="7471409" cy="41814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If searching across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  <a:tab pos="436943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And more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one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And there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no compound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</a:t>
            </a:r>
            <a:endParaRPr sz="3200">
              <a:latin typeface="Verdana"/>
              <a:cs typeface="Verdana"/>
            </a:endParaRPr>
          </a:p>
          <a:p>
            <a:pPr marL="286385" marR="133350" indent="-274320">
              <a:lnSpc>
                <a:spcPct val="100000"/>
              </a:lnSpc>
              <a:spcBef>
                <a:spcPts val="76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hint tells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MongoDB optimiser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which index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7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db.employees.find( {jobCode:</a:t>
            </a:r>
            <a:r>
              <a:rPr sz="2800" b="1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FT</a:t>
            </a:r>
            <a:r>
              <a:rPr sz="2800" b="1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,  salary:{$lt:35000}},{name:1}).hint(  </a:t>
            </a:r>
            <a:r>
              <a:rPr sz="2800" b="1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jobCode_1</a:t>
            </a:r>
            <a:r>
              <a:rPr sz="2800" b="1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312229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</a:t>
            </a:r>
            <a:r>
              <a:rPr spc="-5" dirty="0"/>
              <a:t>u</a:t>
            </a:r>
            <a:r>
              <a:rPr spc="-10" dirty="0"/>
              <a:t>mmar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67621"/>
            <a:ext cx="7965440" cy="4652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84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Importing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60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Upserting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60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Specifying field names for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csv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tsv</a:t>
            </a:r>
            <a:endParaRPr sz="30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38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Exporting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65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Data structures to look up data in</a:t>
            </a: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59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Supports efficient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retrieval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170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Db.col.CreateIndex()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sz="3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B-tree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50"/>
              </a:spcBef>
              <a:buClr>
                <a:srgbClr val="9292BC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Choose for frequent targeted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queries.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89" y="1383671"/>
            <a:ext cx="78613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165" marR="5080" indent="-3213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Importing </a:t>
            </a:r>
            <a:r>
              <a:rPr spc="-5" dirty="0"/>
              <a:t>and Exporting  </a:t>
            </a:r>
            <a:r>
              <a:rPr spc="-10" dirty="0"/>
              <a:t>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855" y="1802025"/>
            <a:ext cx="55619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FFFFFF"/>
                </a:solidFill>
                <a:latin typeface="Verdana"/>
                <a:cs typeface="Verdana"/>
              </a:rPr>
              <a:t>Thanks for</a:t>
            </a:r>
            <a:r>
              <a:rPr sz="4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Verdana"/>
                <a:cs typeface="Verdana"/>
              </a:rPr>
              <a:t>listening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2531" y="3326026"/>
            <a:ext cx="38881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4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Verdana"/>
                <a:cs typeface="Verdana"/>
              </a:rPr>
              <a:t>questions?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144778"/>
            <a:ext cx="75317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Inserting </a:t>
            </a:r>
            <a:r>
              <a:rPr sz="4500" spc="-5" dirty="0"/>
              <a:t>single</a:t>
            </a:r>
            <a:r>
              <a:rPr sz="4500" spc="-55" dirty="0"/>
              <a:t> </a:t>
            </a:r>
            <a:r>
              <a:rPr sz="4500" spc="-5" dirty="0"/>
              <a:t>document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5940" y="1965452"/>
            <a:ext cx="7976234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852805" indent="-274320">
              <a:lnSpc>
                <a:spcPct val="100000"/>
              </a:lnSpc>
              <a:spcBef>
                <a:spcPts val="100"/>
              </a:spcBef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Can enter data into MongoDB using  command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line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this: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CC"/>
              </a:buClr>
              <a:buFont typeface="Wingdings 2"/>
              <a:buChar char=""/>
            </a:pPr>
            <a:endParaRPr sz="3850">
              <a:latin typeface="Verdana"/>
              <a:cs typeface="Verdana"/>
            </a:endParaRPr>
          </a:p>
          <a:p>
            <a:pPr marL="262890" marR="16129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db.books.insert({name: "Brave New  World", author: "Aldous</a:t>
            </a:r>
            <a:r>
              <a:rPr sz="30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Huxley"})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say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huge amount of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3000">
              <a:latin typeface="Verdana"/>
              <a:cs typeface="Verdana"/>
            </a:endParaRPr>
          </a:p>
          <a:p>
            <a:pPr marL="286385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want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to insert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manually.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48164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Importing 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65451"/>
            <a:ext cx="8065770" cy="411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MongoDB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utility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import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JSON, CSV  and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TSV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data:</a:t>
            </a:r>
            <a:endParaRPr sz="3200">
              <a:latin typeface="Verdana"/>
              <a:cs typeface="Verdana"/>
            </a:endParaRPr>
          </a:p>
          <a:p>
            <a:pPr marL="377825">
              <a:lnSpc>
                <a:spcPct val="100000"/>
              </a:lnSpc>
              <a:spcBef>
                <a:spcPts val="395"/>
              </a:spcBef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mongoimport /d test /c</a:t>
            </a:r>
            <a:r>
              <a:rPr sz="3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books</a:t>
            </a:r>
            <a:endParaRPr sz="30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/file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books.json</a:t>
            </a:r>
            <a:endParaRPr sz="3000">
              <a:latin typeface="Courier New"/>
              <a:cs typeface="Courier New"/>
            </a:endParaRPr>
          </a:p>
          <a:p>
            <a:pPr marL="286385" marR="136525" indent="-274320">
              <a:lnSpc>
                <a:spcPct val="100000"/>
              </a:lnSpc>
              <a:spcBef>
                <a:spcPts val="109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Reads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data from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file called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book.json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books collection of the  test database.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data format </a:t>
            </a: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/type</a:t>
            </a:r>
            <a:r>
              <a:rPr sz="3200" spc="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csv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48164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Importing 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65451"/>
            <a:ext cx="7343140" cy="4055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429895" algn="l"/>
                <a:tab pos="430530" algn="l"/>
                <a:tab pos="2804160" algn="l"/>
              </a:tabLst>
            </a:pPr>
            <a:r>
              <a:rPr dirty="0"/>
              <a:t>	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If no collection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name given,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is	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named from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file name  without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extension:</a:t>
            </a:r>
            <a:endParaRPr sz="3200">
              <a:latin typeface="Verdana"/>
              <a:cs typeface="Verdana"/>
            </a:endParaRPr>
          </a:p>
          <a:p>
            <a:pPr marL="377825" marR="1241425">
              <a:lnSpc>
                <a:spcPct val="100000"/>
              </a:lnSpc>
              <a:spcBef>
                <a:spcPts val="395"/>
              </a:spcBef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mongoimport /d test /file  books.json</a:t>
            </a:r>
            <a:endParaRPr sz="3000">
              <a:latin typeface="Courier New"/>
              <a:cs typeface="Courier New"/>
            </a:endParaRPr>
          </a:p>
          <a:p>
            <a:pPr marL="287020" marR="495934" indent="-274320" algn="just">
              <a:lnSpc>
                <a:spcPct val="103400"/>
              </a:lnSpc>
              <a:spcBef>
                <a:spcPts val="70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/ignoreBlanks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CSV contains  sparse data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(blanks).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Otherwise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null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47199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Upserting</a:t>
            </a:r>
            <a:r>
              <a:rPr spc="-45" dirty="0"/>
              <a:t> </a:t>
            </a:r>
            <a:r>
              <a:rPr spc="-10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91538"/>
            <a:ext cx="7962265" cy="42449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86385" marR="136525" indent="-274320">
              <a:lnSpc>
                <a:spcPct val="92600"/>
              </a:lnSpc>
              <a:spcBef>
                <a:spcPts val="38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/mode upsert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inserts new data but  replaces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matching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data. Inserts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no  match or updates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if is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does.</a:t>
            </a:r>
            <a:endParaRPr sz="3200">
              <a:latin typeface="Verdana"/>
              <a:cs typeface="Verdana"/>
            </a:endParaRPr>
          </a:p>
          <a:p>
            <a:pPr marL="287020" marR="5080" indent="-274320">
              <a:lnSpc>
                <a:spcPct val="90000"/>
              </a:lnSpc>
              <a:spcBef>
                <a:spcPts val="76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  <a:tab pos="404431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specify fields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 match for upsert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/upsertFields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otherwise  upsert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defaults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matching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_id</a:t>
            </a:r>
            <a:endParaRPr sz="3200">
              <a:latin typeface="Verdana"/>
              <a:cs typeface="Verdana"/>
            </a:endParaRPr>
          </a:p>
          <a:p>
            <a:pPr marL="286385" marR="283845" indent="-274320">
              <a:lnSpc>
                <a:spcPts val="3460"/>
              </a:lnSpc>
              <a:spcBef>
                <a:spcPts val="81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Indexes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should exist for these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fields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 ensure adequate performance  (more later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…)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72091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Specifying field</a:t>
            </a:r>
            <a:r>
              <a:rPr spc="25" dirty="0"/>
              <a:t> </a:t>
            </a:r>
            <a:r>
              <a:rPr spc="-5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901138"/>
            <a:ext cx="7780020" cy="45783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names for csv or tsv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files.</a:t>
            </a:r>
            <a:endParaRPr sz="3200">
              <a:latin typeface="Verdana"/>
              <a:cs typeface="Verdana"/>
            </a:endParaRPr>
          </a:p>
          <a:p>
            <a:pPr marL="287020" marR="57785" indent="-274320">
              <a:lnSpc>
                <a:spcPct val="106800"/>
              </a:lnSpc>
              <a:spcBef>
                <a:spcPts val="24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/fields </a:t>
            </a: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name, author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specify  list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names on command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line.</a:t>
            </a:r>
            <a:endParaRPr sz="3200">
              <a:latin typeface="Verdana"/>
              <a:cs typeface="Verdana"/>
            </a:endParaRPr>
          </a:p>
          <a:p>
            <a:pPr marL="287020" marR="1212215" indent="-274320">
              <a:lnSpc>
                <a:spcPct val="106800"/>
              </a:lnSpc>
              <a:spcBef>
                <a:spcPts val="245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/headerline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line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file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names.</a:t>
            </a:r>
            <a:endParaRPr sz="3200">
              <a:latin typeface="Verdana"/>
              <a:cs typeface="Verdana"/>
            </a:endParaRPr>
          </a:p>
          <a:p>
            <a:pPr marL="286385" marR="903605" indent="-274320">
              <a:lnSpc>
                <a:spcPct val="104600"/>
              </a:lnSpc>
              <a:spcBef>
                <a:spcPts val="240"/>
              </a:spcBef>
              <a:buClr>
                <a:srgbClr val="CC00CC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/fieldFile bookheaders.txt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reference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contain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names.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u="sng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Verdana"/>
                <a:cs typeface="Verdana"/>
                <a:hlinkClick r:id="rId3"/>
              </a:rPr>
              <a:t>https://docs.mongodb.com/manual/reference/program/mongoimport/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47104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Exporting</a:t>
            </a:r>
            <a:r>
              <a:rPr spc="-30" dirty="0"/>
              <a:t> </a:t>
            </a:r>
            <a:r>
              <a:rPr spc="-10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94586"/>
            <a:ext cx="7917815" cy="42894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78460" marR="507365">
              <a:lnSpc>
                <a:spcPts val="3020"/>
              </a:lnSpc>
              <a:spcBef>
                <a:spcPts val="484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mongoexport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/d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test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/c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books /out  books.json</a:t>
            </a:r>
            <a:endParaRPr sz="2800">
              <a:latin typeface="Courier New"/>
              <a:cs typeface="Courier New"/>
            </a:endParaRPr>
          </a:p>
          <a:p>
            <a:pPr marL="286385" marR="281305" indent="-274320">
              <a:lnSpc>
                <a:spcPts val="3240"/>
              </a:lnSpc>
              <a:spcBef>
                <a:spcPts val="944"/>
              </a:spcBef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Writes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out all documents from books  collection of the test database into file  called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book.json.</a:t>
            </a:r>
            <a:endParaRPr sz="3000">
              <a:latin typeface="Verdana"/>
              <a:cs typeface="Verdana"/>
            </a:endParaRPr>
          </a:p>
          <a:p>
            <a:pPr marL="286385" marR="5080" indent="-274320">
              <a:lnSpc>
                <a:spcPts val="3240"/>
              </a:lnSpc>
              <a:spcBef>
                <a:spcPts val="720"/>
              </a:spcBef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Possible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to output CSV but usually does  not map</a:t>
            </a: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well.</a:t>
            </a:r>
            <a:endParaRPr sz="3000">
              <a:latin typeface="Verdana"/>
              <a:cs typeface="Verdana"/>
            </a:endParaRPr>
          </a:p>
          <a:p>
            <a:pPr marL="286385" marR="648970" indent="-274320">
              <a:lnSpc>
                <a:spcPts val="3240"/>
              </a:lnSpc>
              <a:spcBef>
                <a:spcPts val="720"/>
              </a:spcBef>
              <a:buClr>
                <a:srgbClr val="CC00CC"/>
              </a:buClr>
              <a:buSzPct val="95000"/>
              <a:buFont typeface="Wingdings 2"/>
              <a:buChar char=""/>
              <a:tabLst>
                <a:tab pos="287020" algn="l"/>
                <a:tab pos="3561079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Export from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BSON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to JSON does not 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always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 map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well	</a:t>
            </a:r>
            <a:r>
              <a:rPr sz="3000" spc="-65" dirty="0">
                <a:solidFill>
                  <a:srgbClr val="FFFFFF"/>
                </a:solidFill>
                <a:latin typeface="Verdana"/>
                <a:cs typeface="Verdana"/>
              </a:rPr>
              <a:t>either.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u="sng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Verdana"/>
                <a:cs typeface="Verdana"/>
                <a:hlinkClick r:id="rId3"/>
              </a:rPr>
              <a:t>https://docs.mongodb.com/manual/reference/mongodb-extended-json/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AE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1425</Words>
  <Application>Microsoft Office PowerPoint</Application>
  <PresentationFormat>On-screen Show (4:3)</PresentationFormat>
  <Paragraphs>194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Verdana</vt:lpstr>
      <vt:lpstr>Wingdings 2</vt:lpstr>
      <vt:lpstr>Office Theme</vt:lpstr>
      <vt:lpstr>PowerPoint Presentation</vt:lpstr>
      <vt:lpstr>Contents</vt:lpstr>
      <vt:lpstr>Importing and Exporting  data</vt:lpstr>
      <vt:lpstr>Inserting single document</vt:lpstr>
      <vt:lpstr>Importing data</vt:lpstr>
      <vt:lpstr>Importing data</vt:lpstr>
      <vt:lpstr>Upserting data</vt:lpstr>
      <vt:lpstr>Specifying field names</vt:lpstr>
      <vt:lpstr>Exporting data</vt:lpstr>
      <vt:lpstr>Exporting options</vt:lpstr>
      <vt:lpstr>Indexing data</vt:lpstr>
      <vt:lpstr>Indexing in general</vt:lpstr>
      <vt:lpstr>Indexing in general</vt:lpstr>
      <vt:lpstr>Indexing in MongoDB</vt:lpstr>
      <vt:lpstr>Indexing in MongoDB</vt:lpstr>
      <vt:lpstr>Index in MongoDB</vt:lpstr>
      <vt:lpstr>Index structure</vt:lpstr>
      <vt:lpstr>Benefits of Indexing</vt:lpstr>
      <vt:lpstr>Benefits of Indexing</vt:lpstr>
      <vt:lpstr>The Explain Method</vt:lpstr>
      <vt:lpstr>Types of MongoDB Indexes</vt:lpstr>
      <vt:lpstr>Types of MongoDB Indexes</vt:lpstr>
      <vt:lpstr>Types of MongoDB Indexes</vt:lpstr>
      <vt:lpstr>MongoDB Index Properties</vt:lpstr>
      <vt:lpstr>MongoDB Index Properties</vt:lpstr>
      <vt:lpstr>Managing MongoDB Indexes</vt:lpstr>
      <vt:lpstr>When to choose Indexes</vt:lpstr>
      <vt:lpstr>Index Hinting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PHP5 Object Oriented Programming</dc:title>
  <dc:subject>TECH3001 Advanced Interactive Media</dc:subject>
  <dc:creator>plmb</dc:creator>
  <cp:lastModifiedBy>Hakeem Ibrahim</cp:lastModifiedBy>
  <cp:revision>1</cp:revision>
  <dcterms:created xsi:type="dcterms:W3CDTF">2021-02-08T00:41:32Z</dcterms:created>
  <dcterms:modified xsi:type="dcterms:W3CDTF">2021-02-08T00:42:09Z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2020-02-03T00:00:00Z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2021-02-08T00:00:00Z</vt:filetime>
  </property>
</Properties>
</file>