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.jpg" ContentType="image/jpg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4" r:id="rId24"/>
    <p:sldId id="285" r:id="rId25"/>
    <p:sldId id="283" r:id="rId2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94CD8-FDE7-47BD-B7B4-0011834DEE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13CAE2-1656-412A-851D-A554FDA85057}">
      <dgm:prSet/>
      <dgm:spPr/>
      <dgm:t>
        <a:bodyPr/>
        <a:lstStyle/>
        <a:p>
          <a:pPr algn="ctr"/>
          <a:r>
            <a:rPr lang="en-US" dirty="0"/>
            <a:t>CTEC3104</a:t>
          </a:r>
          <a:br>
            <a:rPr lang="en-US" dirty="0"/>
          </a:br>
          <a:endParaRPr lang="en-US" dirty="0"/>
        </a:p>
        <a:p>
          <a:pPr algn="ctr"/>
          <a:r>
            <a:rPr lang="en-US" dirty="0"/>
            <a:t>Module Introduction</a:t>
          </a:r>
        </a:p>
      </dgm:t>
    </dgm:pt>
    <dgm:pt modelId="{6A125DA4-36EE-4FAF-A736-F563B7FCA6E4}" type="parTrans" cxnId="{9329C674-78A0-43CD-BDED-2FC645667A85}">
      <dgm:prSet/>
      <dgm:spPr/>
      <dgm:t>
        <a:bodyPr/>
        <a:lstStyle/>
        <a:p>
          <a:endParaRPr lang="en-US"/>
        </a:p>
      </dgm:t>
    </dgm:pt>
    <dgm:pt modelId="{AD33D415-F011-4E74-BD30-31D581CCB50C}" type="sibTrans" cxnId="{9329C674-78A0-43CD-BDED-2FC645667A85}">
      <dgm:prSet/>
      <dgm:spPr/>
      <dgm:t>
        <a:bodyPr/>
        <a:lstStyle/>
        <a:p>
          <a:endParaRPr lang="en-US"/>
        </a:p>
      </dgm:t>
    </dgm:pt>
    <dgm:pt modelId="{B02A72DB-9542-4C93-94A6-792BC0EFC86F}">
      <dgm:prSet custT="1"/>
      <dgm:spPr/>
      <dgm:t>
        <a:bodyPr/>
        <a:lstStyle/>
        <a:p>
          <a:pPr algn="ctr"/>
          <a:r>
            <a:rPr lang="en-US" sz="3600" dirty="0"/>
            <a:t>Hakeem Ibrahim</a:t>
          </a:r>
        </a:p>
      </dgm:t>
    </dgm:pt>
    <dgm:pt modelId="{4DE2FFE1-9596-41B4-8E07-A26FC54B4339}" type="parTrans" cxnId="{50C76384-1A57-4A21-8350-3964DA3EAB27}">
      <dgm:prSet/>
      <dgm:spPr/>
      <dgm:t>
        <a:bodyPr/>
        <a:lstStyle/>
        <a:p>
          <a:endParaRPr lang="en-US"/>
        </a:p>
      </dgm:t>
    </dgm:pt>
    <dgm:pt modelId="{0F835858-B456-4198-A6DE-388B55E45A8F}" type="sibTrans" cxnId="{50C76384-1A57-4A21-8350-3964DA3EAB27}">
      <dgm:prSet/>
      <dgm:spPr/>
      <dgm:t>
        <a:bodyPr/>
        <a:lstStyle/>
        <a:p>
          <a:endParaRPr lang="en-US"/>
        </a:p>
      </dgm:t>
    </dgm:pt>
    <dgm:pt modelId="{516E8181-8EEB-43B4-9A45-D832F185899C}" type="pres">
      <dgm:prSet presAssocID="{A6894CD8-FDE7-47BD-B7B4-0011834DEE00}" presName="vert0" presStyleCnt="0">
        <dgm:presLayoutVars>
          <dgm:dir/>
          <dgm:animOne val="branch"/>
          <dgm:animLvl val="lvl"/>
        </dgm:presLayoutVars>
      </dgm:prSet>
      <dgm:spPr/>
    </dgm:pt>
    <dgm:pt modelId="{40EB2FE1-46F2-4634-B961-FB2C94DA4C3A}" type="pres">
      <dgm:prSet presAssocID="{FF13CAE2-1656-412A-851D-A554FDA85057}" presName="thickLine" presStyleLbl="alignNode1" presStyleIdx="0" presStyleCnt="2"/>
      <dgm:spPr/>
    </dgm:pt>
    <dgm:pt modelId="{35DBB8FC-845C-40B4-9C78-D5BF7BFF06DE}" type="pres">
      <dgm:prSet presAssocID="{FF13CAE2-1656-412A-851D-A554FDA85057}" presName="horz1" presStyleCnt="0"/>
      <dgm:spPr/>
    </dgm:pt>
    <dgm:pt modelId="{0D237933-87B4-4D69-A8AB-13A53895B450}" type="pres">
      <dgm:prSet presAssocID="{FF13CAE2-1656-412A-851D-A554FDA85057}" presName="tx1" presStyleLbl="revTx" presStyleIdx="0" presStyleCnt="2"/>
      <dgm:spPr/>
    </dgm:pt>
    <dgm:pt modelId="{E47CE9D2-18CB-429B-AD61-D1E19DF86883}" type="pres">
      <dgm:prSet presAssocID="{FF13CAE2-1656-412A-851D-A554FDA85057}" presName="vert1" presStyleCnt="0"/>
      <dgm:spPr/>
    </dgm:pt>
    <dgm:pt modelId="{6AF1D9E5-0B5E-4AAD-98EC-2A431D42EE94}" type="pres">
      <dgm:prSet presAssocID="{B02A72DB-9542-4C93-94A6-792BC0EFC86F}" presName="thickLine" presStyleLbl="alignNode1" presStyleIdx="1" presStyleCnt="2"/>
      <dgm:spPr/>
    </dgm:pt>
    <dgm:pt modelId="{D3F6A461-F6E9-43CC-BFF2-51607B4909BB}" type="pres">
      <dgm:prSet presAssocID="{B02A72DB-9542-4C93-94A6-792BC0EFC86F}" presName="horz1" presStyleCnt="0"/>
      <dgm:spPr/>
    </dgm:pt>
    <dgm:pt modelId="{DA319613-7B26-4989-996D-DC747DF34B25}" type="pres">
      <dgm:prSet presAssocID="{B02A72DB-9542-4C93-94A6-792BC0EFC86F}" presName="tx1" presStyleLbl="revTx" presStyleIdx="1" presStyleCnt="2" custScaleY="22452"/>
      <dgm:spPr/>
    </dgm:pt>
    <dgm:pt modelId="{43C22B94-12A6-4F31-837B-52ABB5949E0C}" type="pres">
      <dgm:prSet presAssocID="{B02A72DB-9542-4C93-94A6-792BC0EFC86F}" presName="vert1" presStyleCnt="0"/>
      <dgm:spPr/>
    </dgm:pt>
  </dgm:ptLst>
  <dgm:cxnLst>
    <dgm:cxn modelId="{9329C674-78A0-43CD-BDED-2FC645667A85}" srcId="{A6894CD8-FDE7-47BD-B7B4-0011834DEE00}" destId="{FF13CAE2-1656-412A-851D-A554FDA85057}" srcOrd="0" destOrd="0" parTransId="{6A125DA4-36EE-4FAF-A736-F563B7FCA6E4}" sibTransId="{AD33D415-F011-4E74-BD30-31D581CCB50C}"/>
    <dgm:cxn modelId="{50C76384-1A57-4A21-8350-3964DA3EAB27}" srcId="{A6894CD8-FDE7-47BD-B7B4-0011834DEE00}" destId="{B02A72DB-9542-4C93-94A6-792BC0EFC86F}" srcOrd="1" destOrd="0" parTransId="{4DE2FFE1-9596-41B4-8E07-A26FC54B4339}" sibTransId="{0F835858-B456-4198-A6DE-388B55E45A8F}"/>
    <dgm:cxn modelId="{F4E6A08B-FBF6-4A53-BEBF-0D764F1E2D7C}" type="presOf" srcId="{FF13CAE2-1656-412A-851D-A554FDA85057}" destId="{0D237933-87B4-4D69-A8AB-13A53895B450}" srcOrd="0" destOrd="0" presId="urn:microsoft.com/office/officeart/2008/layout/LinedList"/>
    <dgm:cxn modelId="{8C1BEB8C-A377-4649-8798-706642E6932A}" type="presOf" srcId="{A6894CD8-FDE7-47BD-B7B4-0011834DEE00}" destId="{516E8181-8EEB-43B4-9A45-D832F185899C}" srcOrd="0" destOrd="0" presId="urn:microsoft.com/office/officeart/2008/layout/LinedList"/>
    <dgm:cxn modelId="{55192BF1-41DC-4950-A552-A21E3A80C39E}" type="presOf" srcId="{B02A72DB-9542-4C93-94A6-792BC0EFC86F}" destId="{DA319613-7B26-4989-996D-DC747DF34B25}" srcOrd="0" destOrd="0" presId="urn:microsoft.com/office/officeart/2008/layout/LinedList"/>
    <dgm:cxn modelId="{5E8F7DFB-0A6F-4DC3-877D-489832EF2E8F}" type="presParOf" srcId="{516E8181-8EEB-43B4-9A45-D832F185899C}" destId="{40EB2FE1-46F2-4634-B961-FB2C94DA4C3A}" srcOrd="0" destOrd="0" presId="urn:microsoft.com/office/officeart/2008/layout/LinedList"/>
    <dgm:cxn modelId="{1A27E72F-3207-4BF0-99C1-3B68FF33C3D5}" type="presParOf" srcId="{516E8181-8EEB-43B4-9A45-D832F185899C}" destId="{35DBB8FC-845C-40B4-9C78-D5BF7BFF06DE}" srcOrd="1" destOrd="0" presId="urn:microsoft.com/office/officeart/2008/layout/LinedList"/>
    <dgm:cxn modelId="{2679834F-B7C1-4D9C-A428-73BBBF7F77AE}" type="presParOf" srcId="{35DBB8FC-845C-40B4-9C78-D5BF7BFF06DE}" destId="{0D237933-87B4-4D69-A8AB-13A53895B450}" srcOrd="0" destOrd="0" presId="urn:microsoft.com/office/officeart/2008/layout/LinedList"/>
    <dgm:cxn modelId="{24639EA2-B528-4EF9-BF13-CEB32E755DC9}" type="presParOf" srcId="{35DBB8FC-845C-40B4-9C78-D5BF7BFF06DE}" destId="{E47CE9D2-18CB-429B-AD61-D1E19DF86883}" srcOrd="1" destOrd="0" presId="urn:microsoft.com/office/officeart/2008/layout/LinedList"/>
    <dgm:cxn modelId="{8424E6AE-DECA-4CCD-8B7C-9BC01CA13E2E}" type="presParOf" srcId="{516E8181-8EEB-43B4-9A45-D832F185899C}" destId="{6AF1D9E5-0B5E-4AAD-98EC-2A431D42EE94}" srcOrd="2" destOrd="0" presId="urn:microsoft.com/office/officeart/2008/layout/LinedList"/>
    <dgm:cxn modelId="{97456BF9-9E9C-4D23-8279-CFB25EA34D9B}" type="presParOf" srcId="{516E8181-8EEB-43B4-9A45-D832F185899C}" destId="{D3F6A461-F6E9-43CC-BFF2-51607B4909BB}" srcOrd="3" destOrd="0" presId="urn:microsoft.com/office/officeart/2008/layout/LinedList"/>
    <dgm:cxn modelId="{074C151E-F1CE-4BC5-9104-A966A2D62D71}" type="presParOf" srcId="{D3F6A461-F6E9-43CC-BFF2-51607B4909BB}" destId="{DA319613-7B26-4989-996D-DC747DF34B25}" srcOrd="0" destOrd="0" presId="urn:microsoft.com/office/officeart/2008/layout/LinedList"/>
    <dgm:cxn modelId="{BCC89D45-3730-49F6-A024-4244B7DE9290}" type="presParOf" srcId="{D3F6A461-F6E9-43CC-BFF2-51607B4909BB}" destId="{43C22B94-12A6-4F31-837B-52ABB5949E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B2FE1-46F2-4634-B961-FB2C94DA4C3A}">
      <dsp:nvSpPr>
        <dsp:cNvPr id="0" name=""/>
        <dsp:cNvSpPr/>
      </dsp:nvSpPr>
      <dsp:spPr>
        <a:xfrm>
          <a:off x="0" y="831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37933-87B4-4D69-A8AB-13A53895B450}">
      <dsp:nvSpPr>
        <dsp:cNvPr id="0" name=""/>
        <dsp:cNvSpPr/>
      </dsp:nvSpPr>
      <dsp:spPr>
        <a:xfrm>
          <a:off x="0" y="831"/>
          <a:ext cx="5098256" cy="4612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CTEC3104</a:t>
          </a:r>
          <a:br>
            <a:rPr lang="en-US" sz="6500" kern="1200" dirty="0"/>
          </a:br>
          <a:endParaRPr lang="en-US" sz="6500" kern="1200" dirty="0"/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Module Introduction</a:t>
          </a:r>
        </a:p>
      </dsp:txBody>
      <dsp:txXfrm>
        <a:off x="0" y="831"/>
        <a:ext cx="5098256" cy="4612623"/>
      </dsp:txXfrm>
    </dsp:sp>
    <dsp:sp modelId="{6AF1D9E5-0B5E-4AAD-98EC-2A431D42EE94}">
      <dsp:nvSpPr>
        <dsp:cNvPr id="0" name=""/>
        <dsp:cNvSpPr/>
      </dsp:nvSpPr>
      <dsp:spPr>
        <a:xfrm>
          <a:off x="0" y="4613454"/>
          <a:ext cx="50982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19613-7B26-4989-996D-DC747DF34B25}">
      <dsp:nvSpPr>
        <dsp:cNvPr id="0" name=""/>
        <dsp:cNvSpPr/>
      </dsp:nvSpPr>
      <dsp:spPr>
        <a:xfrm>
          <a:off x="0" y="4613454"/>
          <a:ext cx="5098256" cy="103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Hakeem Ibrahim</a:t>
          </a:r>
        </a:p>
      </dsp:txBody>
      <dsp:txXfrm>
        <a:off x="0" y="4613454"/>
        <a:ext cx="5098256" cy="1035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1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5759" y="1802025"/>
            <a:ext cx="537248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81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8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1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4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o4j.com/" TargetMode="External"/><Relationship Id="rId2" Type="http://schemas.openxmlformats.org/officeDocument/2006/relationships/hyperlink" Target="http://www.mongod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witter.com/2011/200-million-tweets-per-day" TargetMode="External"/><Relationship Id="rId2" Type="http://schemas.openxmlformats.org/officeDocument/2006/relationships/hyperlink" Target="http://news.walmart.com/executive-viewpoints/picking-up-the-pace-of-change-for-the-custom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scover.360pi.com/acton/attachment/9666/f-0308/1/-/-/-/-/360IG15_ProductCount_1505a.pdf?utm_term=360IG15_ProductCount_1505a.pdf&amp;utm_campaign=Infographic%3A%20How%20Many%20Products%20Does%20Amazon%20Sell%20%7C%20360pi&amp;utm_content=landing%2Bpage&amp;utm_source=Act-On%2BSoftware&amp;utm_medium=landing%2Bpage&amp;cm_mmc=Act-On%20Software-_-Landing%20Page-_-Infographic%3A%20How%20Many%20Products%20Does%20Amazon%20Sell%20%7C%20360pi-_-360IG15_ProductCount_1505a.pdf&amp;sid=TV2%3AZTiiv6gM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ess/mongodb-powers-modern-application-development-google-cloud-platform?c=082ddb81b2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akeem.ibrahim@dmu.ac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B92A4974-F15E-495C-8A14-99613AFE1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996911"/>
              </p:ext>
            </p:extLst>
          </p:nvPr>
        </p:nvGraphicFramePr>
        <p:xfrm>
          <a:off x="1905000" y="604044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51295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Module</a:t>
            </a:r>
            <a:r>
              <a:rPr sz="5000" spc="-35" dirty="0"/>
              <a:t> </a:t>
            </a:r>
            <a:r>
              <a:rPr sz="5000" spc="-15" dirty="0"/>
              <a:t>Delivery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055365"/>
            <a:ext cx="8303260" cy="4247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Tahoma"/>
                <a:cs typeface="Tahoma"/>
              </a:rPr>
              <a:t>Weeks </a:t>
            </a:r>
            <a:r>
              <a:rPr sz="3600" dirty="0">
                <a:latin typeface="Tahoma"/>
                <a:cs typeface="Tahoma"/>
              </a:rPr>
              <a:t>16, </a:t>
            </a:r>
            <a:r>
              <a:rPr sz="3600" spc="-5" dirty="0">
                <a:latin typeface="Tahoma"/>
                <a:cs typeface="Tahoma"/>
              </a:rPr>
              <a:t>17-21, 23-27</a:t>
            </a:r>
            <a:endParaRPr sz="3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buClr>
                <a:srgbClr val="A4AB81"/>
              </a:buClr>
              <a:buSzPct val="94444"/>
              <a:tabLst>
                <a:tab pos="287020" algn="l"/>
              </a:tabLst>
            </a:pPr>
            <a:endParaRPr lang="en-US" sz="3600" spc="-10" dirty="0">
              <a:latin typeface="Tahoma"/>
              <a:cs typeface="Tahoma"/>
            </a:endParaRPr>
          </a:p>
          <a:p>
            <a:pPr marL="287020" indent="-274320">
              <a:spcBef>
                <a:spcPts val="43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lang="en-US" sz="3600" spc="-5" dirty="0">
                <a:latin typeface="Tahoma"/>
                <a:cs typeface="Tahoma"/>
              </a:rPr>
              <a:t>Self study via Lecture recordings</a:t>
            </a:r>
            <a:endParaRPr lang="en-US" sz="3600" dirty="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spcBef>
                <a:spcPts val="43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dirty="0">
                <a:latin typeface="Tahoma"/>
                <a:cs typeface="Tahoma"/>
              </a:rPr>
              <a:t>1 </a:t>
            </a:r>
            <a:r>
              <a:rPr sz="3600" spc="-5" dirty="0">
                <a:latin typeface="Tahoma"/>
                <a:cs typeface="Tahoma"/>
              </a:rPr>
              <a:t>(1-hour) lab </a:t>
            </a:r>
            <a:r>
              <a:rPr sz="3600" dirty="0">
                <a:latin typeface="Tahoma"/>
                <a:cs typeface="Tahoma"/>
              </a:rPr>
              <a:t>per </a:t>
            </a:r>
            <a:r>
              <a:rPr sz="3600" spc="-5" dirty="0">
                <a:latin typeface="Tahoma"/>
                <a:cs typeface="Tahoma"/>
              </a:rPr>
              <a:t>week</a:t>
            </a:r>
            <a:r>
              <a:rPr sz="3600" spc="-2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(</a:t>
            </a:r>
            <a:r>
              <a:rPr lang="en-US" sz="3600" spc="-10" dirty="0">
                <a:latin typeface="Tahoma"/>
                <a:cs typeface="Tahoma"/>
              </a:rPr>
              <a:t>Online</a:t>
            </a:r>
            <a:r>
              <a:rPr sz="3600" spc="-10" dirty="0">
                <a:latin typeface="Tahoma"/>
                <a:cs typeface="Tahoma"/>
              </a:rPr>
              <a:t>)</a:t>
            </a:r>
            <a:endParaRPr lang="en-US" sz="3600" spc="-10" dirty="0">
              <a:latin typeface="Tahoma"/>
              <a:cs typeface="Tahoma"/>
            </a:endParaRPr>
          </a:p>
          <a:p>
            <a:pPr marL="287020" indent="-274320">
              <a:spcBef>
                <a:spcPts val="43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lang="en-US" sz="3600" spc="-5" dirty="0">
                <a:latin typeface="Tahoma"/>
                <a:cs typeface="Tahoma"/>
              </a:rPr>
              <a:t>1 (1-hour) lab per week (staffed)</a:t>
            </a:r>
          </a:p>
          <a:p>
            <a:pPr marL="287020" indent="-274320">
              <a:lnSpc>
                <a:spcPct val="100000"/>
              </a:lnSpc>
              <a:spcBef>
                <a:spcPts val="43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endParaRPr sz="4250" dirty="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dirty="0">
                <a:latin typeface="Tahoma"/>
                <a:cs typeface="Tahoma"/>
              </a:rPr>
              <a:t>Some </a:t>
            </a:r>
            <a:r>
              <a:rPr sz="3600" spc="-15" dirty="0">
                <a:latin typeface="Tahoma"/>
                <a:cs typeface="Tahoma"/>
              </a:rPr>
              <a:t>self-study</a:t>
            </a:r>
            <a:r>
              <a:rPr sz="3600" spc="5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tutorials</a:t>
            </a:r>
            <a:endParaRPr sz="3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366522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Study</a:t>
            </a:r>
            <a:r>
              <a:rPr sz="5000" spc="-55" dirty="0"/>
              <a:t> </a:t>
            </a:r>
            <a:r>
              <a:rPr sz="5000" spc="-10" dirty="0"/>
              <a:t>Time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037077"/>
            <a:ext cx="7988300" cy="3952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532255" marR="890269" indent="-553085">
              <a:lnSpc>
                <a:spcPct val="80000"/>
              </a:lnSpc>
              <a:spcBef>
                <a:spcPts val="675"/>
              </a:spcBef>
            </a:pPr>
            <a:r>
              <a:rPr sz="2400" i="1" spc="-5" dirty="0">
                <a:latin typeface="Verdana"/>
                <a:cs typeface="Verdana"/>
              </a:rPr>
              <a:t>The standard 15-credit module involves  approximately 150 hours </a:t>
            </a:r>
            <a:r>
              <a:rPr sz="2400" i="1" dirty="0">
                <a:latin typeface="Verdana"/>
                <a:cs typeface="Verdana"/>
              </a:rPr>
              <a:t>of</a:t>
            </a:r>
            <a:r>
              <a:rPr sz="2400" i="1" spc="50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study’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ahoma"/>
                <a:cs typeface="Tahoma"/>
              </a:rPr>
              <a:t>(Undergraduate </a:t>
            </a:r>
            <a:r>
              <a:rPr sz="2400" spc="-5" dirty="0">
                <a:latin typeface="Tahoma"/>
                <a:cs typeface="Tahoma"/>
              </a:rPr>
              <a:t>Modular </a:t>
            </a:r>
            <a:r>
              <a:rPr sz="2400" dirty="0">
                <a:latin typeface="Tahoma"/>
                <a:cs typeface="Tahoma"/>
              </a:rPr>
              <a:t>Scheme </a:t>
            </a:r>
            <a:r>
              <a:rPr sz="2400" spc="-5" dirty="0">
                <a:latin typeface="Tahoma"/>
                <a:cs typeface="Tahoma"/>
              </a:rPr>
              <a:t>Handbook </a:t>
            </a:r>
            <a:r>
              <a:rPr sz="2400" dirty="0">
                <a:latin typeface="Tahoma"/>
                <a:cs typeface="Tahoma"/>
              </a:rPr>
              <a:t>&amp;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Regulations)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ahoma"/>
                <a:cs typeface="Tahoma"/>
              </a:rPr>
              <a:t>That is, about 12 hours per week </a:t>
            </a:r>
            <a:r>
              <a:rPr sz="2600" spc="-10" dirty="0">
                <a:latin typeface="Tahoma"/>
                <a:cs typeface="Tahoma"/>
              </a:rPr>
              <a:t>for </a:t>
            </a:r>
            <a:r>
              <a:rPr sz="2600" spc="-5" dirty="0">
                <a:latin typeface="Tahoma"/>
                <a:cs typeface="Tahoma"/>
              </a:rPr>
              <a:t>this</a:t>
            </a:r>
            <a:r>
              <a:rPr sz="2600" spc="8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topic</a:t>
            </a:r>
            <a:endParaRPr sz="2600" dirty="0">
              <a:latin typeface="Tahoma"/>
              <a:cs typeface="Tahoma"/>
            </a:endParaRPr>
          </a:p>
          <a:p>
            <a:pPr marL="286385" marR="269875" indent="-274320">
              <a:lnSpc>
                <a:spcPts val="2500"/>
              </a:lnSpc>
              <a:spcBef>
                <a:spcPts val="600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ahoma"/>
                <a:cs typeface="Tahoma"/>
              </a:rPr>
              <a:t>That </a:t>
            </a:r>
            <a:r>
              <a:rPr sz="2600" spc="-10" dirty="0">
                <a:latin typeface="Tahoma"/>
                <a:cs typeface="Tahoma"/>
              </a:rPr>
              <a:t>leaves </a:t>
            </a:r>
            <a:r>
              <a:rPr sz="2600" spc="-5" dirty="0">
                <a:latin typeface="Tahoma"/>
                <a:cs typeface="Tahoma"/>
              </a:rPr>
              <a:t>9 hours per week of </a:t>
            </a:r>
            <a:r>
              <a:rPr sz="2600" spc="-15" dirty="0">
                <a:latin typeface="Tahoma"/>
                <a:cs typeface="Tahoma"/>
              </a:rPr>
              <a:t>private </a:t>
            </a:r>
            <a:r>
              <a:rPr sz="2600" spc="-5" dirty="0">
                <a:latin typeface="Tahoma"/>
                <a:cs typeface="Tahoma"/>
              </a:rPr>
              <a:t>study time  in addition to </a:t>
            </a:r>
            <a:r>
              <a:rPr sz="2600" spc="-10" dirty="0">
                <a:latin typeface="Tahoma"/>
                <a:cs typeface="Tahoma"/>
              </a:rPr>
              <a:t>attending </a:t>
            </a:r>
            <a:r>
              <a:rPr sz="2600" spc="-5" dirty="0">
                <a:latin typeface="Tahoma"/>
                <a:cs typeface="Tahoma"/>
              </a:rPr>
              <a:t>timetabled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sessions</a:t>
            </a:r>
            <a:endParaRPr sz="2600" dirty="0">
              <a:latin typeface="Tahoma"/>
              <a:cs typeface="Tahoma"/>
            </a:endParaRPr>
          </a:p>
          <a:p>
            <a:pPr marL="286385" marR="95885" indent="-274320">
              <a:lnSpc>
                <a:spcPts val="2500"/>
              </a:lnSpc>
              <a:spcBef>
                <a:spcPts val="620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ahoma"/>
                <a:cs typeface="Tahoma"/>
              </a:rPr>
              <a:t>Each week, complete all the lab work and </a:t>
            </a:r>
            <a:r>
              <a:rPr sz="2600" spc="-10" dirty="0">
                <a:latin typeface="Tahoma"/>
                <a:cs typeface="Tahoma"/>
              </a:rPr>
              <a:t>exercises,  </a:t>
            </a:r>
            <a:r>
              <a:rPr sz="2600" spc="-15" dirty="0">
                <a:latin typeface="Tahoma"/>
                <a:cs typeface="Tahoma"/>
              </a:rPr>
              <a:t>any </a:t>
            </a:r>
            <a:r>
              <a:rPr sz="2600" spc="-5" dirty="0">
                <a:latin typeface="Tahoma"/>
                <a:cs typeface="Tahoma"/>
              </a:rPr>
              <a:t>lecture activities and </a:t>
            </a:r>
            <a:r>
              <a:rPr sz="2600" spc="-15" dirty="0">
                <a:latin typeface="Tahoma"/>
                <a:cs typeface="Tahoma"/>
              </a:rPr>
              <a:t>self-study</a:t>
            </a:r>
            <a:r>
              <a:rPr sz="2600" spc="10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tutorials.</a:t>
            </a:r>
            <a:endParaRPr sz="2600" dirty="0">
              <a:latin typeface="Tahoma"/>
              <a:cs typeface="Tahoma"/>
            </a:endParaRPr>
          </a:p>
          <a:p>
            <a:pPr marL="286385" marR="451484" indent="-274320">
              <a:lnSpc>
                <a:spcPts val="2500"/>
              </a:lnSpc>
              <a:spcBef>
                <a:spcPts val="615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Tahoma"/>
                <a:cs typeface="Tahoma"/>
              </a:rPr>
              <a:t>Also, </a:t>
            </a:r>
            <a:r>
              <a:rPr sz="2600" spc="-5" dirty="0">
                <a:latin typeface="Tahoma"/>
                <a:cs typeface="Tahoma"/>
              </a:rPr>
              <a:t>reflect on and understand the subject of the  labs, lectures and</a:t>
            </a:r>
            <a:r>
              <a:rPr sz="2600" spc="3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tutorials.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23951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Learning</a:t>
            </a:r>
            <a:r>
              <a:rPr sz="5000" spc="-30" dirty="0"/>
              <a:t> </a:t>
            </a:r>
            <a:r>
              <a:rPr sz="5000" spc="-20" dirty="0"/>
              <a:t>Resources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014041"/>
            <a:ext cx="7998460" cy="43160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7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latin typeface="Tahoma"/>
                <a:cs typeface="Tahoma"/>
              </a:rPr>
              <a:t>VLE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Blackboard</a:t>
            </a:r>
            <a:endParaRPr sz="32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35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5" dirty="0">
                <a:latin typeface="Tahoma"/>
                <a:cs typeface="Tahoma"/>
              </a:rPr>
              <a:t>Lecture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slides</a:t>
            </a:r>
          </a:p>
          <a:p>
            <a:pPr marL="652780" lvl="1" indent="-247015">
              <a:lnSpc>
                <a:spcPct val="100000"/>
              </a:lnSpc>
              <a:spcBef>
                <a:spcPts val="335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5" dirty="0">
                <a:latin typeface="Tahoma"/>
                <a:cs typeface="Tahoma"/>
              </a:rPr>
              <a:t>Lab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worksheets</a:t>
            </a:r>
            <a:endParaRPr sz="28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35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35" dirty="0">
                <a:latin typeface="Tahoma"/>
                <a:cs typeface="Tahoma"/>
              </a:rPr>
              <a:t>Tutorial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exercises</a:t>
            </a:r>
            <a:endParaRPr sz="28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40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5" dirty="0">
                <a:latin typeface="Tahoma"/>
                <a:cs typeface="Tahoma"/>
              </a:rPr>
              <a:t>Assessment</a:t>
            </a:r>
            <a:endParaRPr sz="28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35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5" dirty="0">
                <a:latin typeface="Tahoma"/>
                <a:cs typeface="Tahoma"/>
              </a:rPr>
              <a:t>Announcements</a:t>
            </a:r>
            <a:endParaRPr sz="28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35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10" dirty="0">
                <a:latin typeface="Tahoma"/>
                <a:cs typeface="Tahoma"/>
              </a:rPr>
              <a:t>Grades</a:t>
            </a:r>
            <a:endParaRPr sz="28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35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10" dirty="0">
                <a:latin typeface="Tahoma"/>
                <a:cs typeface="Tahoma"/>
              </a:rPr>
              <a:t>Reading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resources</a:t>
            </a:r>
            <a:endParaRPr sz="28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35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dirty="0">
                <a:latin typeface="Tahoma"/>
                <a:cs typeface="Tahoma"/>
              </a:rPr>
              <a:t>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40399"/>
            <a:ext cx="60325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5" dirty="0"/>
              <a:t>Reading</a:t>
            </a:r>
            <a:r>
              <a:rPr sz="5000" spc="-35" dirty="0"/>
              <a:t> </a:t>
            </a:r>
            <a:r>
              <a:rPr sz="5000" spc="-20" dirty="0"/>
              <a:t>Resources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46284" y="1645436"/>
            <a:ext cx="8030209" cy="452880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775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65" dirty="0">
                <a:latin typeface="Verdana"/>
                <a:cs typeface="Verdana"/>
              </a:rPr>
              <a:t>Banker, </a:t>
            </a:r>
            <a:r>
              <a:rPr sz="2800" dirty="0">
                <a:latin typeface="Verdana"/>
                <a:cs typeface="Verdana"/>
              </a:rPr>
              <a:t>K </a:t>
            </a:r>
            <a:r>
              <a:rPr sz="2800" spc="-5" dirty="0">
                <a:latin typeface="Verdana"/>
                <a:cs typeface="Verdana"/>
              </a:rPr>
              <a:t>et al, (2016) MongoDB in Action,  Manning.</a:t>
            </a:r>
            <a:endParaRPr sz="2800" dirty="0">
              <a:latin typeface="Verdana"/>
              <a:cs typeface="Verdana"/>
            </a:endParaRPr>
          </a:p>
          <a:p>
            <a:pPr marL="287020" marR="746760" indent="-274320">
              <a:lnSpc>
                <a:spcPct val="80000"/>
              </a:lnSpc>
              <a:spcBef>
                <a:spcPts val="969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35" dirty="0">
                <a:latin typeface="Verdana"/>
                <a:cs typeface="Verdana"/>
              </a:rPr>
              <a:t>Connolly, </a:t>
            </a:r>
            <a:r>
              <a:rPr sz="2800" spc="-100" dirty="0">
                <a:latin typeface="Verdana"/>
                <a:cs typeface="Verdana"/>
              </a:rPr>
              <a:t>T.M. </a:t>
            </a:r>
            <a:r>
              <a:rPr sz="2800" dirty="0">
                <a:latin typeface="Verdana"/>
                <a:cs typeface="Verdana"/>
              </a:rPr>
              <a:t>&amp; </a:t>
            </a:r>
            <a:r>
              <a:rPr sz="2800" spc="-5" dirty="0">
                <a:latin typeface="Verdana"/>
                <a:cs typeface="Verdana"/>
              </a:rPr>
              <a:t>Begg, C.E. (2015)  Database </a:t>
            </a:r>
            <a:r>
              <a:rPr sz="2800" spc="-10" dirty="0">
                <a:latin typeface="Verdana"/>
                <a:cs typeface="Verdana"/>
              </a:rPr>
              <a:t>Systems, </a:t>
            </a:r>
            <a:r>
              <a:rPr sz="2800" spc="-15" dirty="0">
                <a:latin typeface="Verdana"/>
                <a:cs typeface="Verdana"/>
              </a:rPr>
              <a:t>Pearson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Education.</a:t>
            </a:r>
            <a:endParaRPr sz="2800" dirty="0">
              <a:latin typeface="Verdana"/>
              <a:cs typeface="Verdana"/>
            </a:endParaRPr>
          </a:p>
          <a:p>
            <a:pPr marL="287020" marR="1233170" indent="-274320">
              <a:lnSpc>
                <a:spcPct val="80000"/>
              </a:lnSpc>
              <a:spcBef>
                <a:spcPts val="975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Verdana"/>
                <a:cs typeface="Verdana"/>
              </a:rPr>
              <a:t>Date, </a:t>
            </a:r>
            <a:r>
              <a:rPr sz="2800" spc="-15" dirty="0">
                <a:latin typeface="Verdana"/>
                <a:cs typeface="Verdana"/>
              </a:rPr>
              <a:t>C.J. </a:t>
            </a:r>
            <a:r>
              <a:rPr sz="2800" spc="-5" dirty="0">
                <a:latin typeface="Verdana"/>
                <a:cs typeface="Verdana"/>
              </a:rPr>
              <a:t>(2004) An Introduction to  Database </a:t>
            </a:r>
            <a:r>
              <a:rPr sz="2800" spc="-10" dirty="0">
                <a:latin typeface="Verdana"/>
                <a:cs typeface="Verdana"/>
              </a:rPr>
              <a:t>Systems,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Addison-Wesley.</a:t>
            </a:r>
            <a:endParaRPr sz="2800" dirty="0">
              <a:latin typeface="Verdana"/>
              <a:cs typeface="Verdana"/>
            </a:endParaRPr>
          </a:p>
          <a:p>
            <a:pPr marL="287020" marR="105410" indent="-274320">
              <a:lnSpc>
                <a:spcPct val="80000"/>
              </a:lnSpc>
              <a:spcBef>
                <a:spcPts val="969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latin typeface="Verdana"/>
                <a:cs typeface="Verdana"/>
              </a:rPr>
              <a:t>Robinson, </a:t>
            </a:r>
            <a:r>
              <a:rPr sz="2800" dirty="0">
                <a:latin typeface="Verdana"/>
                <a:cs typeface="Verdana"/>
              </a:rPr>
              <a:t>I, </a:t>
            </a:r>
            <a:r>
              <a:rPr sz="2800" spc="-80" dirty="0">
                <a:latin typeface="Verdana"/>
                <a:cs typeface="Verdana"/>
              </a:rPr>
              <a:t>Webber, </a:t>
            </a:r>
            <a:r>
              <a:rPr sz="2800" dirty="0">
                <a:latin typeface="Verdana"/>
                <a:cs typeface="Verdana"/>
              </a:rPr>
              <a:t>J &amp; </a:t>
            </a:r>
            <a:r>
              <a:rPr sz="2800" spc="-5" dirty="0">
                <a:latin typeface="Verdana"/>
                <a:cs typeface="Verdana"/>
              </a:rPr>
              <a:t>Eifrem, E. (2015)  </a:t>
            </a:r>
            <a:r>
              <a:rPr sz="2800" spc="-15" dirty="0">
                <a:latin typeface="Verdana"/>
                <a:cs typeface="Verdana"/>
              </a:rPr>
              <a:t>Graph </a:t>
            </a:r>
            <a:r>
              <a:rPr sz="2800" spc="-5" dirty="0">
                <a:latin typeface="Verdana"/>
                <a:cs typeface="Verdana"/>
              </a:rPr>
              <a:t>Databases,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O’Reilly.</a:t>
            </a:r>
            <a:endParaRPr sz="2800" dirty="0">
              <a:latin typeface="Verdana"/>
              <a:cs typeface="Verdana"/>
            </a:endParaRPr>
          </a:p>
          <a:p>
            <a:pPr marL="287020" marR="1077595" indent="-274320">
              <a:lnSpc>
                <a:spcPct val="80000"/>
              </a:lnSpc>
              <a:spcBef>
                <a:spcPts val="975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Verdana"/>
                <a:cs typeface="Verdana"/>
              </a:rPr>
              <a:t>Sadalage, </a:t>
            </a:r>
            <a:r>
              <a:rPr sz="2800" spc="-204" dirty="0">
                <a:latin typeface="Verdana"/>
                <a:cs typeface="Verdana"/>
              </a:rPr>
              <a:t>P. </a:t>
            </a:r>
            <a:r>
              <a:rPr sz="2800" spc="-20" dirty="0">
                <a:latin typeface="Verdana"/>
                <a:cs typeface="Verdana"/>
              </a:rPr>
              <a:t>J. </a:t>
            </a:r>
            <a:r>
              <a:rPr sz="2800" spc="-5" dirty="0">
                <a:latin typeface="Verdana"/>
                <a:cs typeface="Verdana"/>
              </a:rPr>
              <a:t>and </a:t>
            </a:r>
            <a:r>
              <a:rPr sz="2800" spc="-70" dirty="0">
                <a:latin typeface="Verdana"/>
                <a:cs typeface="Verdana"/>
              </a:rPr>
              <a:t>Fowler, </a:t>
            </a:r>
            <a:r>
              <a:rPr sz="2800" dirty="0">
                <a:latin typeface="Verdana"/>
                <a:cs typeface="Verdana"/>
              </a:rPr>
              <a:t>M. </a:t>
            </a:r>
            <a:r>
              <a:rPr sz="2800" spc="-5" dirty="0">
                <a:latin typeface="Verdana"/>
                <a:cs typeface="Verdana"/>
              </a:rPr>
              <a:t>(2013)  NoSQL Distilled,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Addison-Wesley.</a:t>
            </a:r>
            <a:endParaRPr sz="28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u="heavy" spc="-5" dirty="0">
                <a:solidFill>
                  <a:srgbClr val="2998E3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mongodb.com</a:t>
            </a:r>
            <a:r>
              <a:rPr sz="2800" spc="-5" dirty="0"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spc="-5" dirty="0">
                <a:latin typeface="Verdana"/>
                <a:cs typeface="Verdana"/>
              </a:rPr>
              <a:t>and</a:t>
            </a:r>
            <a:r>
              <a:rPr sz="2800" spc="35" dirty="0">
                <a:solidFill>
                  <a:srgbClr val="2998E3"/>
                </a:solid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u="heavy" spc="-5" dirty="0">
                <a:uFill>
                  <a:solidFill>
                    <a:srgbClr val="F7B614"/>
                  </a:solidFill>
                </a:uFill>
                <a:latin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neo4j.com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21717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>
                <a:solidFill>
                  <a:schemeClr val="tx1"/>
                </a:solidFill>
              </a:rPr>
              <a:t>NoSQL</a:t>
            </a:r>
            <a:endParaRPr sz="50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78852"/>
            <a:ext cx="612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Verdana"/>
                <a:cs typeface="Verdana"/>
              </a:rPr>
              <a:t>What does NoSQL</a:t>
            </a:r>
            <a:r>
              <a:rPr sz="3600" spc="-6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mean?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40399"/>
            <a:ext cx="275653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Big</a:t>
            </a:r>
            <a:r>
              <a:rPr sz="5000" spc="-70" dirty="0"/>
              <a:t> </a:t>
            </a:r>
            <a:r>
              <a:rPr sz="5000" spc="-5" dirty="0"/>
              <a:t>Data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49035"/>
            <a:ext cx="8055609" cy="325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18110" indent="-274320">
              <a:lnSpc>
                <a:spcPct val="100000"/>
              </a:lnSpc>
              <a:spcBef>
                <a:spcPts val="100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Verdana"/>
                <a:cs typeface="Verdana"/>
              </a:rPr>
              <a:t>VOLUME: </a:t>
            </a:r>
            <a:r>
              <a:rPr sz="2800" spc="-25" dirty="0">
                <a:latin typeface="Verdana"/>
                <a:cs typeface="Verdana"/>
              </a:rPr>
              <a:t>Walmart </a:t>
            </a:r>
            <a:r>
              <a:rPr sz="2800" spc="-5" dirty="0">
                <a:latin typeface="Verdana"/>
                <a:cs typeface="Verdana"/>
              </a:rPr>
              <a:t>has about </a:t>
            </a:r>
            <a:r>
              <a:rPr sz="2800" dirty="0">
                <a:latin typeface="Verdana"/>
                <a:cs typeface="Verdana"/>
              </a:rPr>
              <a:t>30 </a:t>
            </a:r>
            <a:r>
              <a:rPr sz="2800" spc="-5" dirty="0">
                <a:latin typeface="Verdana"/>
                <a:cs typeface="Verdana"/>
              </a:rPr>
              <a:t>petabytes  of shopping information </a:t>
            </a:r>
            <a:r>
              <a:rPr sz="2800" spc="-10" dirty="0">
                <a:latin typeface="Verdana"/>
                <a:cs typeface="Verdana"/>
              </a:rPr>
              <a:t>(</a:t>
            </a:r>
            <a:r>
              <a:rPr sz="2800" u="heavy" spc="-10" dirty="0">
                <a:solidFill>
                  <a:srgbClr val="2998E3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walmart,</a:t>
            </a:r>
            <a:r>
              <a:rPr sz="2800" u="heavy" spc="60" dirty="0">
                <a:solidFill>
                  <a:srgbClr val="2998E3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u="heavy" spc="-5" dirty="0"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</a:t>
            </a:r>
            <a:r>
              <a:rPr sz="2800" spc="-5" dirty="0">
                <a:latin typeface="Verdana"/>
                <a:cs typeface="Verdana"/>
              </a:rPr>
              <a:t>)</a:t>
            </a:r>
            <a:endParaRPr sz="2800" dirty="0">
              <a:latin typeface="Verdana"/>
              <a:cs typeface="Verdana"/>
            </a:endParaRPr>
          </a:p>
          <a:p>
            <a:pPr marL="286385" marR="5080" indent="-274320">
              <a:lnSpc>
                <a:spcPct val="100000"/>
              </a:lnSpc>
              <a:spcBef>
                <a:spcPts val="1200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40" dirty="0">
                <a:latin typeface="Verdana"/>
                <a:cs typeface="Verdana"/>
              </a:rPr>
              <a:t>VELOCITY: </a:t>
            </a:r>
            <a:r>
              <a:rPr sz="280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words written on </a:t>
            </a:r>
            <a:r>
              <a:rPr sz="2800" spc="-45" dirty="0">
                <a:latin typeface="Verdana"/>
                <a:cs typeface="Verdana"/>
              </a:rPr>
              <a:t>Twitter  </a:t>
            </a:r>
            <a:r>
              <a:rPr sz="2800" spc="-10" dirty="0">
                <a:latin typeface="Verdana"/>
                <a:cs typeface="Verdana"/>
              </a:rPr>
              <a:t>every </a:t>
            </a:r>
            <a:r>
              <a:rPr sz="2800" spc="-15" dirty="0">
                <a:latin typeface="Verdana"/>
                <a:cs typeface="Verdana"/>
              </a:rPr>
              <a:t>day </a:t>
            </a:r>
            <a:r>
              <a:rPr sz="2800" spc="-5" dirty="0">
                <a:latin typeface="Verdana"/>
                <a:cs typeface="Verdana"/>
              </a:rPr>
              <a:t>would </a:t>
            </a:r>
            <a:r>
              <a:rPr sz="2800" spc="-10" dirty="0">
                <a:latin typeface="Verdana"/>
                <a:cs typeface="Verdana"/>
              </a:rPr>
              <a:t>fill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10-million-page book  </a:t>
            </a:r>
            <a:r>
              <a:rPr sz="2800" spc="-80" dirty="0">
                <a:latin typeface="Verdana"/>
                <a:cs typeface="Verdana"/>
              </a:rPr>
              <a:t>(</a:t>
            </a:r>
            <a:r>
              <a:rPr sz="2800" u="heavy" spc="-80" dirty="0">
                <a:solidFill>
                  <a:srgbClr val="2998E3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Twitter,</a:t>
            </a:r>
            <a:r>
              <a:rPr sz="2800" u="heavy" spc="-20" dirty="0">
                <a:solidFill>
                  <a:srgbClr val="2998E3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u="heavy" spc="-5" dirty="0"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2011</a:t>
            </a:r>
            <a:r>
              <a:rPr sz="2800" spc="-5" dirty="0">
                <a:latin typeface="Verdana"/>
                <a:cs typeface="Verdana"/>
              </a:rPr>
              <a:t>)</a:t>
            </a:r>
            <a:endParaRPr sz="2800" dirty="0">
              <a:latin typeface="Verdana"/>
              <a:cs typeface="Verdana"/>
            </a:endParaRPr>
          </a:p>
          <a:p>
            <a:pPr marL="286385" marR="673735" indent="-274320">
              <a:lnSpc>
                <a:spcPct val="100000"/>
              </a:lnSpc>
              <a:spcBef>
                <a:spcPts val="675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0" dirty="0">
                <a:latin typeface="Verdana"/>
                <a:cs typeface="Verdana"/>
              </a:rPr>
              <a:t>VARIETY: </a:t>
            </a:r>
            <a:r>
              <a:rPr sz="2800" spc="-5" dirty="0">
                <a:latin typeface="Verdana"/>
                <a:cs typeface="Verdana"/>
              </a:rPr>
              <a:t>Amazon.com </a:t>
            </a:r>
            <a:r>
              <a:rPr sz="2800" spc="-10" dirty="0">
                <a:latin typeface="Verdana"/>
                <a:cs typeface="Verdana"/>
              </a:rPr>
              <a:t>sells </a:t>
            </a:r>
            <a:r>
              <a:rPr sz="2800" spc="-15" dirty="0">
                <a:latin typeface="Verdana"/>
                <a:cs typeface="Verdana"/>
              </a:rPr>
              <a:t>over </a:t>
            </a:r>
            <a:r>
              <a:rPr sz="2800" dirty="0">
                <a:latin typeface="Verdana"/>
                <a:cs typeface="Verdana"/>
              </a:rPr>
              <a:t>250  </a:t>
            </a:r>
            <a:r>
              <a:rPr sz="2800" spc="-10" dirty="0">
                <a:latin typeface="Verdana"/>
                <a:cs typeface="Verdana"/>
              </a:rPr>
              <a:t>million </a:t>
            </a:r>
            <a:r>
              <a:rPr sz="2800" spc="-5" dirty="0">
                <a:latin typeface="Verdana"/>
                <a:cs typeface="Verdana"/>
              </a:rPr>
              <a:t>different products (</a:t>
            </a:r>
            <a:r>
              <a:rPr sz="2800" u="heavy" spc="-5" dirty="0">
                <a:solidFill>
                  <a:srgbClr val="2998E3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360pi,</a:t>
            </a:r>
            <a:r>
              <a:rPr sz="2800" u="heavy" spc="30" dirty="0">
                <a:solidFill>
                  <a:srgbClr val="2998E3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u="heavy" spc="-5" dirty="0"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2015</a:t>
            </a:r>
            <a:r>
              <a:rPr sz="2800" spc="-5" dirty="0">
                <a:latin typeface="Verdana"/>
                <a:cs typeface="Verdana"/>
              </a:rPr>
              <a:t>)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284" y="1893464"/>
            <a:ext cx="50546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4285"/>
              <a:buFont typeface="Wingdings 2"/>
              <a:buChar char=""/>
              <a:tabLst>
                <a:tab pos="287020" algn="l"/>
              </a:tabLst>
            </a:pPr>
            <a:r>
              <a:rPr sz="3500" spc="-15" dirty="0">
                <a:latin typeface="Verdana"/>
                <a:cs typeface="Verdana"/>
              </a:rPr>
              <a:t>Relational</a:t>
            </a:r>
            <a:r>
              <a:rPr sz="3500" spc="-90" dirty="0">
                <a:latin typeface="Verdana"/>
                <a:cs typeface="Verdana"/>
              </a:rPr>
              <a:t> </a:t>
            </a:r>
            <a:r>
              <a:rPr sz="3500" spc="-5" dirty="0">
                <a:latin typeface="Verdana"/>
                <a:cs typeface="Verdana"/>
              </a:rPr>
              <a:t>Databases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A4AB81"/>
              </a:buClr>
              <a:buFont typeface="Wingdings 2"/>
              <a:buChar char=""/>
            </a:pPr>
            <a:endParaRPr sz="41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buClr>
                <a:srgbClr val="A4AB81"/>
              </a:buClr>
              <a:buSzPct val="94285"/>
              <a:buFont typeface="Wingdings 2"/>
              <a:buChar char=""/>
              <a:tabLst>
                <a:tab pos="287020" algn="l"/>
              </a:tabLst>
            </a:pPr>
            <a:r>
              <a:rPr sz="3500" spc="-5" dirty="0">
                <a:latin typeface="Verdana"/>
                <a:cs typeface="Verdana"/>
              </a:rPr>
              <a:t>Document</a:t>
            </a:r>
            <a:r>
              <a:rPr sz="3500" spc="-85" dirty="0">
                <a:latin typeface="Verdana"/>
                <a:cs typeface="Verdana"/>
              </a:rPr>
              <a:t> </a:t>
            </a:r>
            <a:r>
              <a:rPr sz="3500" spc="-5" dirty="0">
                <a:latin typeface="Verdana"/>
                <a:cs typeface="Verdana"/>
              </a:rPr>
              <a:t>Databases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84" y="4240423"/>
            <a:ext cx="412559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4285"/>
              <a:buFont typeface="Wingdings 2"/>
              <a:buChar char=""/>
              <a:tabLst>
                <a:tab pos="287020" algn="l"/>
              </a:tabLst>
            </a:pPr>
            <a:r>
              <a:rPr sz="3500" spc="-20" dirty="0">
                <a:latin typeface="Verdana"/>
                <a:cs typeface="Verdana"/>
              </a:rPr>
              <a:t>Graph</a:t>
            </a:r>
            <a:r>
              <a:rPr sz="3500" spc="-95" dirty="0">
                <a:latin typeface="Verdana"/>
                <a:cs typeface="Verdana"/>
              </a:rPr>
              <a:t> </a:t>
            </a:r>
            <a:r>
              <a:rPr sz="3500" spc="-5" dirty="0">
                <a:latin typeface="Verdana"/>
                <a:cs typeface="Verdana"/>
              </a:rPr>
              <a:t>Databases</a:t>
            </a:r>
            <a:endParaRPr sz="35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284" y="5413903"/>
            <a:ext cx="611568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4285"/>
              <a:buFont typeface="Wingdings 2"/>
              <a:buChar char=""/>
              <a:tabLst>
                <a:tab pos="287020" algn="l"/>
              </a:tabLst>
            </a:pPr>
            <a:r>
              <a:rPr sz="3500" spc="-20" dirty="0">
                <a:latin typeface="Verdana"/>
                <a:cs typeface="Verdana"/>
              </a:rPr>
              <a:t>Column-Family</a:t>
            </a:r>
            <a:r>
              <a:rPr sz="3500" spc="-50" dirty="0">
                <a:latin typeface="Verdana"/>
                <a:cs typeface="Verdana"/>
              </a:rPr>
              <a:t> </a:t>
            </a:r>
            <a:r>
              <a:rPr sz="3500" spc="-5" dirty="0">
                <a:latin typeface="Verdana"/>
                <a:cs typeface="Verdana"/>
              </a:rPr>
              <a:t>Databases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777520"/>
            <a:ext cx="578294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5" dirty="0">
                <a:solidFill>
                  <a:schemeClr val="tx1"/>
                </a:solidFill>
              </a:rPr>
              <a:t>Types </a:t>
            </a:r>
            <a:r>
              <a:rPr sz="5000" spc="-5" dirty="0">
                <a:solidFill>
                  <a:schemeClr val="tx1"/>
                </a:solidFill>
              </a:rPr>
              <a:t>of</a:t>
            </a:r>
            <a:r>
              <a:rPr sz="5000" spc="45" dirty="0">
                <a:solidFill>
                  <a:schemeClr val="tx1"/>
                </a:solidFill>
              </a:rPr>
              <a:t> </a:t>
            </a:r>
            <a:r>
              <a:rPr sz="5000" spc="-5" dirty="0">
                <a:solidFill>
                  <a:schemeClr val="tx1"/>
                </a:solidFill>
              </a:rPr>
              <a:t>database</a:t>
            </a:r>
            <a:endParaRPr sz="500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1102" y="2877311"/>
            <a:ext cx="647700" cy="3413125"/>
            <a:chOff x="6531102" y="2877311"/>
            <a:chExt cx="647700" cy="3413125"/>
          </a:xfrm>
        </p:grpSpPr>
        <p:sp>
          <p:nvSpPr>
            <p:cNvPr id="7" name="object 7"/>
            <p:cNvSpPr/>
            <p:nvPr/>
          </p:nvSpPr>
          <p:spPr>
            <a:xfrm>
              <a:off x="6531102" y="2877311"/>
              <a:ext cx="647699" cy="3412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8632" y="2925698"/>
              <a:ext cx="504190" cy="3240405"/>
            </a:xfrm>
            <a:custGeom>
              <a:avLst/>
              <a:gdLst/>
              <a:ahLst/>
              <a:cxnLst/>
              <a:rect l="l" t="t" r="r" b="b"/>
              <a:pathLst>
                <a:path w="504190" h="3240404">
                  <a:moveTo>
                    <a:pt x="0" y="0"/>
                  </a:moveTo>
                  <a:lnTo>
                    <a:pt x="98028" y="0"/>
                  </a:lnTo>
                  <a:lnTo>
                    <a:pt x="178079" y="0"/>
                  </a:lnTo>
                  <a:lnTo>
                    <a:pt x="232050" y="0"/>
                  </a:lnTo>
                  <a:lnTo>
                    <a:pt x="251840" y="0"/>
                  </a:lnTo>
                  <a:lnTo>
                    <a:pt x="251840" y="1610474"/>
                  </a:lnTo>
                  <a:lnTo>
                    <a:pt x="300430" y="1610484"/>
                  </a:lnTo>
                  <a:lnTo>
                    <a:pt x="354946" y="1610486"/>
                  </a:lnTo>
                  <a:lnTo>
                    <a:pt x="424079" y="1610486"/>
                  </a:lnTo>
                  <a:lnTo>
                    <a:pt x="503681" y="1610487"/>
                  </a:lnTo>
                  <a:lnTo>
                    <a:pt x="405653" y="1610487"/>
                  </a:lnTo>
                  <a:lnTo>
                    <a:pt x="325602" y="1610487"/>
                  </a:lnTo>
                  <a:lnTo>
                    <a:pt x="271631" y="1610487"/>
                  </a:lnTo>
                  <a:lnTo>
                    <a:pt x="251840" y="1610487"/>
                  </a:lnTo>
                  <a:lnTo>
                    <a:pt x="251840" y="3240024"/>
                  </a:lnTo>
                  <a:lnTo>
                    <a:pt x="232050" y="3240024"/>
                  </a:lnTo>
                  <a:lnTo>
                    <a:pt x="178079" y="3240024"/>
                  </a:lnTo>
                  <a:lnTo>
                    <a:pt x="98028" y="3240024"/>
                  </a:lnTo>
                  <a:lnTo>
                    <a:pt x="0" y="3240024"/>
                  </a:lnTo>
                </a:path>
              </a:pathLst>
            </a:custGeom>
            <a:ln w="571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43028" y="4251059"/>
            <a:ext cx="12287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Verdana"/>
                <a:cs typeface="Verdana"/>
              </a:rPr>
              <a:t>NoS</a:t>
            </a:r>
            <a:r>
              <a:rPr sz="2800" dirty="0">
                <a:latin typeface="Verdana"/>
                <a:cs typeface="Verdana"/>
              </a:rPr>
              <a:t>QL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6378" y="704088"/>
            <a:ext cx="1259585" cy="76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69417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0" dirty="0">
                <a:solidFill>
                  <a:schemeClr val="tx1"/>
                </a:solidFill>
              </a:rPr>
              <a:t>Relational</a:t>
            </a:r>
            <a:r>
              <a:rPr sz="5000" spc="-35" dirty="0">
                <a:solidFill>
                  <a:schemeClr val="tx1"/>
                </a:solidFill>
              </a:rPr>
              <a:t> </a:t>
            </a:r>
            <a:r>
              <a:rPr sz="5000" spc="-5" dirty="0">
                <a:solidFill>
                  <a:schemeClr val="tx1"/>
                </a:solidFill>
              </a:rPr>
              <a:t>Databases</a:t>
            </a:r>
            <a:endParaRPr sz="50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09084"/>
            <a:ext cx="7279005" cy="30981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96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446405" algn="l"/>
                <a:tab pos="447040" algn="l"/>
              </a:tabLst>
            </a:pPr>
            <a:r>
              <a:rPr sz="3600" spc="-15" dirty="0">
                <a:latin typeface="Verdana"/>
                <a:cs typeface="Verdana"/>
              </a:rPr>
              <a:t>Oracle, </a:t>
            </a:r>
            <a:r>
              <a:rPr sz="3600" spc="-5" dirty="0">
                <a:latin typeface="Verdana"/>
                <a:cs typeface="Verdana"/>
              </a:rPr>
              <a:t>MySQL, IBM DB2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etc.</a:t>
            </a:r>
            <a:endParaRPr sz="3600" dirty="0">
              <a:latin typeface="Verdana"/>
              <a:cs typeface="Verdana"/>
            </a:endParaRPr>
          </a:p>
          <a:p>
            <a:pPr marL="287020" marR="5080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446405" algn="l"/>
                <a:tab pos="447040" algn="l"/>
              </a:tabLst>
            </a:pPr>
            <a:r>
              <a:rPr dirty="0"/>
              <a:t>	</a:t>
            </a:r>
            <a:r>
              <a:rPr sz="3600" spc="-5" dirty="0">
                <a:latin typeface="Verdana"/>
                <a:cs typeface="Verdana"/>
              </a:rPr>
              <a:t>Sets of tables (relations) </a:t>
            </a:r>
            <a:r>
              <a:rPr sz="3600" spc="-10" dirty="0">
                <a:latin typeface="Verdana"/>
                <a:cs typeface="Verdana"/>
              </a:rPr>
              <a:t>with  </a:t>
            </a:r>
            <a:r>
              <a:rPr sz="3600" spc="-5" dirty="0">
                <a:latin typeface="Verdana"/>
                <a:cs typeface="Verdana"/>
              </a:rPr>
              <a:t>sets of rows and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columns</a:t>
            </a:r>
            <a:endParaRPr sz="3600" dirty="0">
              <a:latin typeface="Verdana"/>
              <a:cs typeface="Verdana"/>
            </a:endParaRPr>
          </a:p>
          <a:p>
            <a:pPr marL="287020" marR="1459865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446405" algn="l"/>
                <a:tab pos="447040" algn="l"/>
              </a:tabLst>
            </a:pPr>
            <a:r>
              <a:rPr dirty="0"/>
              <a:t>	</a:t>
            </a:r>
            <a:r>
              <a:rPr sz="3600" spc="-5" dirty="0">
                <a:latin typeface="Verdana"/>
                <a:cs typeface="Verdana"/>
              </a:rPr>
              <a:t>Uses SQL to define and  manipulate the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tables</a:t>
            </a:r>
            <a:endParaRPr sz="3600" dirty="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11491" y="5100130"/>
          <a:ext cx="608965" cy="911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5">
                <a:tc>
                  <a:txBody>
                    <a:bodyPr/>
                    <a:lstStyle/>
                    <a:p>
                      <a:pPr marR="176530" algn="r">
                        <a:lnSpc>
                          <a:spcPts val="220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85">
                <a:tc>
                  <a:txBody>
                    <a:bodyPr/>
                    <a:lstStyle/>
                    <a:p>
                      <a:pPr marR="176530" algn="r">
                        <a:lnSpc>
                          <a:spcPts val="220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71">
                <a:tc>
                  <a:txBody>
                    <a:bodyPr/>
                    <a:lstStyle/>
                    <a:p>
                      <a:pPr marR="176530" algn="r">
                        <a:lnSpc>
                          <a:spcPts val="220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54708" y="5100130"/>
          <a:ext cx="608965" cy="911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5">
                <a:tc>
                  <a:txBody>
                    <a:bodyPr/>
                    <a:lstStyle/>
                    <a:p>
                      <a:pPr marR="160020" algn="r">
                        <a:lnSpc>
                          <a:spcPts val="2205"/>
                        </a:lnSpc>
                      </a:pPr>
                      <a:r>
                        <a:rPr sz="2000" spc="15" dirty="0">
                          <a:latin typeface="Calibri"/>
                          <a:cs typeface="Calibri"/>
                        </a:rPr>
                        <a:t>P1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85">
                <a:tc>
                  <a:txBody>
                    <a:bodyPr/>
                    <a:lstStyle/>
                    <a:p>
                      <a:pPr marR="160020" algn="r">
                        <a:lnSpc>
                          <a:spcPts val="2205"/>
                        </a:lnSpc>
                      </a:pPr>
                      <a:r>
                        <a:rPr sz="2000" spc="15" dirty="0">
                          <a:latin typeface="Calibri"/>
                          <a:cs typeface="Calibri"/>
                        </a:rPr>
                        <a:t>P2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71">
                <a:tc>
                  <a:txBody>
                    <a:bodyPr/>
                    <a:lstStyle/>
                    <a:p>
                      <a:pPr marR="160020" algn="r">
                        <a:lnSpc>
                          <a:spcPts val="2205"/>
                        </a:lnSpc>
                      </a:pPr>
                      <a:r>
                        <a:rPr sz="2000" spc="15" dirty="0">
                          <a:latin typeface="Calibri"/>
                          <a:cs typeface="Calibri"/>
                        </a:rPr>
                        <a:t>P3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78126" y="5100130"/>
          <a:ext cx="1219200" cy="1519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785">
                <a:tc>
                  <a:txBody>
                    <a:bodyPr/>
                    <a:lstStyle/>
                    <a:p>
                      <a:pPr marR="176530" algn="r">
                        <a:lnSpc>
                          <a:spcPts val="220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05"/>
                        </a:lnSpc>
                      </a:pPr>
                      <a:r>
                        <a:rPr sz="2000" spc="15" dirty="0">
                          <a:latin typeface="Calibri"/>
                          <a:cs typeface="Calibri"/>
                        </a:rPr>
                        <a:t>P1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85">
                <a:tc>
                  <a:txBody>
                    <a:bodyPr/>
                    <a:lstStyle/>
                    <a:p>
                      <a:pPr marR="176530" algn="r">
                        <a:lnSpc>
                          <a:spcPts val="220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05"/>
                        </a:lnSpc>
                      </a:pPr>
                      <a:r>
                        <a:rPr sz="2000" spc="15" dirty="0">
                          <a:latin typeface="Calibri"/>
                          <a:cs typeface="Calibri"/>
                        </a:rPr>
                        <a:t>P2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71">
                <a:tc>
                  <a:txBody>
                    <a:bodyPr/>
                    <a:lstStyle/>
                    <a:p>
                      <a:pPr marR="176530" algn="r">
                        <a:lnSpc>
                          <a:spcPts val="220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05"/>
                        </a:lnSpc>
                      </a:pPr>
                      <a:r>
                        <a:rPr sz="2000" spc="15" dirty="0">
                          <a:latin typeface="Calibri"/>
                          <a:cs typeface="Calibri"/>
                        </a:rPr>
                        <a:t>P1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85">
                <a:tc>
                  <a:txBody>
                    <a:bodyPr/>
                    <a:lstStyle/>
                    <a:p>
                      <a:pPr marR="176530" algn="r">
                        <a:lnSpc>
                          <a:spcPts val="220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05"/>
                        </a:lnSpc>
                      </a:pPr>
                      <a:r>
                        <a:rPr sz="2000" spc="15" dirty="0">
                          <a:latin typeface="Calibri"/>
                          <a:cs typeface="Calibri"/>
                        </a:rPr>
                        <a:t>P3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85">
                <a:tc>
                  <a:txBody>
                    <a:bodyPr/>
                    <a:lstStyle/>
                    <a:p>
                      <a:pPr marR="176530" algn="r">
                        <a:lnSpc>
                          <a:spcPts val="220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05"/>
                        </a:lnSpc>
                      </a:pPr>
                      <a:r>
                        <a:rPr sz="2000" spc="15" dirty="0">
                          <a:latin typeface="Calibri"/>
                          <a:cs typeface="Calibri"/>
                        </a:rPr>
                        <a:t>P2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4757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0" dirty="0"/>
              <a:t>Relational </a:t>
            </a:r>
            <a:r>
              <a:rPr sz="5000" spc="-5" dirty="0"/>
              <a:t>DB Usage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035955"/>
            <a:ext cx="7275195" cy="453521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marR="57150" indent="-274320">
              <a:lnSpc>
                <a:spcPts val="3890"/>
              </a:lnSpc>
              <a:spcBef>
                <a:spcPts val="585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Verdana"/>
                <a:cs typeface="Verdana"/>
              </a:rPr>
              <a:t>Non-redundant data shared  between different</a:t>
            </a:r>
            <a:r>
              <a:rPr sz="3600" spc="-4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applications</a:t>
            </a:r>
            <a:endParaRPr sz="3600" dirty="0">
              <a:latin typeface="Verdana"/>
              <a:cs typeface="Verdana"/>
            </a:endParaRPr>
          </a:p>
          <a:p>
            <a:pPr marL="286385" marR="5080" indent="-274320">
              <a:lnSpc>
                <a:spcPts val="3890"/>
              </a:lnSpc>
              <a:spcBef>
                <a:spcPts val="86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  <a:tab pos="2548255" algn="l"/>
              </a:tabLst>
            </a:pPr>
            <a:r>
              <a:rPr sz="3600" spc="-5" dirty="0">
                <a:latin typeface="Verdana"/>
                <a:cs typeface="Verdana"/>
              </a:rPr>
              <a:t>Handles unplanned queries  against </a:t>
            </a:r>
            <a:r>
              <a:rPr sz="3600" dirty="0">
                <a:latin typeface="Verdana"/>
                <a:cs typeface="Verdana"/>
              </a:rPr>
              <a:t>a	</a:t>
            </a:r>
            <a:r>
              <a:rPr sz="3600" spc="-5" dirty="0">
                <a:latin typeface="Verdana"/>
                <a:cs typeface="Verdana"/>
              </a:rPr>
              <a:t>well-defined schema  and ACID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transactions</a:t>
            </a:r>
            <a:endParaRPr sz="3600" dirty="0">
              <a:latin typeface="Verdana"/>
              <a:cs typeface="Verdana"/>
            </a:endParaRPr>
          </a:p>
          <a:p>
            <a:pPr marL="286385" marR="381635" indent="-274320">
              <a:lnSpc>
                <a:spcPts val="3890"/>
              </a:lnSpc>
              <a:spcBef>
                <a:spcPts val="86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Verdana"/>
                <a:cs typeface="Verdana"/>
              </a:rPr>
              <a:t>Finance, Order processing,  Departmental</a:t>
            </a:r>
            <a:r>
              <a:rPr sz="3600" spc="-6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administration</a:t>
            </a:r>
            <a:endParaRPr sz="3600" dirty="0">
              <a:latin typeface="Verdana"/>
              <a:cs typeface="Verdana"/>
            </a:endParaRPr>
          </a:p>
          <a:p>
            <a:pPr marL="2543175">
              <a:lnSpc>
                <a:spcPct val="100000"/>
              </a:lnSpc>
              <a:spcBef>
                <a:spcPts val="2755"/>
              </a:spcBef>
            </a:pPr>
            <a:r>
              <a:rPr sz="2400" spc="-25" dirty="0">
                <a:latin typeface="Verdana"/>
                <a:cs typeface="Verdana"/>
              </a:rPr>
              <a:t>PayPal, </a:t>
            </a:r>
            <a:r>
              <a:rPr sz="2400" spc="-140" dirty="0">
                <a:latin typeface="Verdana"/>
                <a:cs typeface="Verdana"/>
              </a:rPr>
              <a:t>BT, </a:t>
            </a:r>
            <a:r>
              <a:rPr sz="2400" spc="-5" dirty="0">
                <a:latin typeface="Verdana"/>
                <a:cs typeface="Verdana"/>
              </a:rPr>
              <a:t>Dell, </a:t>
            </a:r>
            <a:r>
              <a:rPr sz="2400" spc="-10" dirty="0">
                <a:latin typeface="Verdana"/>
                <a:cs typeface="Verdana"/>
              </a:rPr>
              <a:t>Oracle!</a:t>
            </a:r>
            <a:r>
              <a:rPr sz="2400" spc="2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82244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Document</a:t>
            </a:r>
            <a:r>
              <a:rPr sz="5000" spc="-60" dirty="0"/>
              <a:t> </a:t>
            </a:r>
            <a:r>
              <a:rPr sz="5000" spc="-5" dirty="0"/>
              <a:t>Databases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090820"/>
            <a:ext cx="7535545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10" dirty="0">
                <a:latin typeface="Verdana"/>
                <a:cs typeface="Verdana"/>
              </a:rPr>
              <a:t>MongoDB, </a:t>
            </a:r>
            <a:r>
              <a:rPr sz="3600" spc="-5" dirty="0">
                <a:latin typeface="Verdana"/>
                <a:cs typeface="Verdana"/>
              </a:rPr>
              <a:t>Couchbase, Firebase  etc.</a:t>
            </a:r>
            <a:endParaRPr sz="3600" dirty="0">
              <a:latin typeface="Verdana"/>
              <a:cs typeface="Verdana"/>
            </a:endParaRPr>
          </a:p>
          <a:p>
            <a:pPr marL="286385" marR="494030" indent="-274320">
              <a:lnSpc>
                <a:spcPct val="100000"/>
              </a:lnSpc>
              <a:spcBef>
                <a:spcPts val="86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Verdana"/>
                <a:cs typeface="Verdana"/>
              </a:rPr>
              <a:t>Objects containing aggregate  data in </a:t>
            </a:r>
            <a:r>
              <a:rPr sz="3600" dirty="0">
                <a:latin typeface="Verdana"/>
                <a:cs typeface="Verdana"/>
              </a:rPr>
              <a:t>a </a:t>
            </a:r>
            <a:r>
              <a:rPr sz="3600" spc="-10" dirty="0">
                <a:latin typeface="Verdana"/>
                <a:cs typeface="Verdana"/>
              </a:rPr>
              <a:t>hierarchical </a:t>
            </a:r>
            <a:r>
              <a:rPr sz="3600" spc="-5" dirty="0">
                <a:latin typeface="Verdana"/>
                <a:cs typeface="Verdana"/>
              </a:rPr>
              <a:t>tree  structure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635" y="5226212"/>
            <a:ext cx="899160" cy="1216660"/>
          </a:xfrm>
          <a:prstGeom prst="rect">
            <a:avLst/>
          </a:prstGeom>
          <a:solidFill>
            <a:srgbClr val="E8EDF7"/>
          </a:solidFill>
          <a:ln w="10827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latin typeface="Calibri"/>
                <a:cs typeface="Calibri"/>
              </a:rPr>
              <a:t>S1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5642" y="5620837"/>
            <a:ext cx="609600" cy="304800"/>
          </a:xfrm>
          <a:prstGeom prst="rect">
            <a:avLst/>
          </a:prstGeom>
          <a:solidFill>
            <a:srgbClr val="FFFF99"/>
          </a:solidFill>
          <a:ln w="10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ts val="2210"/>
              </a:lnSpc>
            </a:pPr>
            <a:r>
              <a:rPr sz="2000" spc="30" dirty="0">
                <a:latin typeface="Calibri"/>
                <a:cs typeface="Calibri"/>
              </a:rPr>
              <a:t>P1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5642" y="6016235"/>
            <a:ext cx="609600" cy="304800"/>
          </a:xfrm>
          <a:prstGeom prst="rect">
            <a:avLst/>
          </a:prstGeom>
          <a:solidFill>
            <a:srgbClr val="FFFF99"/>
          </a:solidFill>
          <a:ln w="10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ts val="2205"/>
              </a:lnSpc>
            </a:pPr>
            <a:r>
              <a:rPr sz="2000" spc="30" dirty="0">
                <a:latin typeface="Calibri"/>
                <a:cs typeface="Calibri"/>
              </a:rPr>
              <a:t>P2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0215" y="5226212"/>
            <a:ext cx="899160" cy="1216660"/>
          </a:xfrm>
          <a:prstGeom prst="rect">
            <a:avLst/>
          </a:prstGeom>
          <a:solidFill>
            <a:srgbClr val="E8EDF7"/>
          </a:solidFill>
          <a:ln w="10827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latin typeface="Calibri"/>
                <a:cs typeface="Calibri"/>
              </a:rPr>
              <a:t>S2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7223" y="5620837"/>
            <a:ext cx="609600" cy="304800"/>
          </a:xfrm>
          <a:prstGeom prst="rect">
            <a:avLst/>
          </a:prstGeom>
          <a:solidFill>
            <a:srgbClr val="FFFF99"/>
          </a:solidFill>
          <a:ln w="10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2210"/>
              </a:lnSpc>
            </a:pPr>
            <a:r>
              <a:rPr sz="2000" spc="30" dirty="0">
                <a:latin typeface="Calibri"/>
                <a:cs typeface="Calibri"/>
              </a:rPr>
              <a:t>P1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7223" y="6016235"/>
            <a:ext cx="609600" cy="304800"/>
          </a:xfrm>
          <a:prstGeom prst="rect">
            <a:avLst/>
          </a:prstGeom>
          <a:solidFill>
            <a:srgbClr val="FFFF99"/>
          </a:solidFill>
          <a:ln w="10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2205"/>
              </a:lnSpc>
            </a:pPr>
            <a:r>
              <a:rPr sz="2000" spc="30" dirty="0">
                <a:latin typeface="Calibri"/>
                <a:cs typeface="Calibri"/>
              </a:rPr>
              <a:t>P3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6126" y="5226212"/>
            <a:ext cx="899160" cy="821055"/>
          </a:xfrm>
          <a:prstGeom prst="rect">
            <a:avLst/>
          </a:prstGeom>
          <a:solidFill>
            <a:srgbClr val="E8EDF7"/>
          </a:solidFill>
          <a:ln w="1082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latin typeface="Calibri"/>
                <a:cs typeface="Calibri"/>
              </a:rPr>
              <a:t>S3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3908" y="5620837"/>
            <a:ext cx="609600" cy="304800"/>
          </a:xfrm>
          <a:prstGeom prst="rect">
            <a:avLst/>
          </a:prstGeom>
          <a:solidFill>
            <a:srgbClr val="FFFF99"/>
          </a:solidFill>
          <a:ln w="10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ts val="2210"/>
              </a:lnSpc>
            </a:pPr>
            <a:r>
              <a:rPr sz="2000" spc="30" dirty="0">
                <a:latin typeface="Calibri"/>
                <a:cs typeface="Calibri"/>
              </a:rPr>
              <a:t>P2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47916" y="555498"/>
            <a:ext cx="1981199" cy="717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393890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Introduction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880313"/>
            <a:ext cx="6788150" cy="43395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440"/>
              </a:spcBef>
              <a:buClr>
                <a:srgbClr val="A4AB81"/>
              </a:buClr>
              <a:buSzPct val="87500"/>
              <a:buFont typeface="Wingdings 2"/>
              <a:buChar char=""/>
              <a:tabLst>
                <a:tab pos="402590" algn="l"/>
                <a:tab pos="403225" algn="l"/>
              </a:tabLst>
            </a:pPr>
            <a:r>
              <a:rPr sz="2800" spc="-145" dirty="0">
                <a:latin typeface="Tahoma"/>
                <a:cs typeface="Tahoma"/>
              </a:rPr>
              <a:t>To </a:t>
            </a:r>
            <a:r>
              <a:rPr sz="2800" spc="-5" dirty="0">
                <a:latin typeface="Tahoma"/>
                <a:cs typeface="Tahoma"/>
              </a:rPr>
              <a:t>explain module</a:t>
            </a:r>
            <a:r>
              <a:rPr sz="2800" spc="1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:</a:t>
            </a:r>
          </a:p>
          <a:p>
            <a:pPr marL="652780" lvl="1" indent="-247015">
              <a:lnSpc>
                <a:spcPct val="100000"/>
              </a:lnSpc>
              <a:spcBef>
                <a:spcPts val="315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40" dirty="0">
                <a:latin typeface="Tahoma"/>
                <a:cs typeface="Tahoma"/>
              </a:rPr>
              <a:t>Teaching</a:t>
            </a:r>
            <a:r>
              <a:rPr sz="2600" spc="-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staff</a:t>
            </a:r>
            <a:endParaRPr sz="26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10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5" dirty="0">
                <a:latin typeface="Tahoma"/>
                <a:cs typeface="Tahoma"/>
              </a:rPr>
              <a:t>Module </a:t>
            </a:r>
            <a:r>
              <a:rPr sz="2600" spc="-10" dirty="0">
                <a:latin typeface="Tahoma"/>
                <a:cs typeface="Tahoma"/>
              </a:rPr>
              <a:t>requirements, </a:t>
            </a:r>
            <a:r>
              <a:rPr sz="2600" spc="-5" dirty="0">
                <a:latin typeface="Tahoma"/>
                <a:cs typeface="Tahoma"/>
              </a:rPr>
              <a:t>contents,</a:t>
            </a:r>
            <a:r>
              <a:rPr sz="2600" spc="6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outcomes</a:t>
            </a:r>
            <a:endParaRPr sz="26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15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5" dirty="0">
                <a:latin typeface="Tahoma"/>
                <a:cs typeface="Tahoma"/>
              </a:rPr>
              <a:t>Assessment</a:t>
            </a:r>
            <a:endParaRPr sz="26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10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10" dirty="0">
                <a:latin typeface="Tahoma"/>
                <a:cs typeface="Tahoma"/>
              </a:rPr>
              <a:t>Delivery </a:t>
            </a:r>
            <a:r>
              <a:rPr sz="2600" spc="-5" dirty="0">
                <a:latin typeface="Tahoma"/>
                <a:cs typeface="Tahoma"/>
              </a:rPr>
              <a:t>and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Schedule</a:t>
            </a:r>
            <a:endParaRPr sz="26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15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5" dirty="0">
                <a:latin typeface="Tahoma"/>
                <a:cs typeface="Tahoma"/>
              </a:rPr>
              <a:t>Study time and</a:t>
            </a:r>
            <a:r>
              <a:rPr sz="2600" spc="3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resources</a:t>
            </a:r>
            <a:endParaRPr sz="26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900" dirty="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45" dirty="0">
                <a:latin typeface="Tahoma"/>
                <a:cs typeface="Tahoma"/>
              </a:rPr>
              <a:t>To </a:t>
            </a:r>
            <a:r>
              <a:rPr sz="2800" spc="-5" dirty="0">
                <a:latin typeface="Tahoma"/>
                <a:cs typeface="Tahoma"/>
              </a:rPr>
              <a:t>introduce NoSQL databases</a:t>
            </a:r>
            <a:r>
              <a:rPr sz="2800" spc="1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:</a:t>
            </a:r>
          </a:p>
          <a:p>
            <a:pPr marL="652145" marR="1331595" lvl="1" indent="-247015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5" dirty="0">
                <a:latin typeface="Tahoma"/>
                <a:cs typeface="Tahoma"/>
              </a:rPr>
              <a:t>Definitions, </a:t>
            </a:r>
            <a:r>
              <a:rPr sz="2600" spc="-45" dirty="0">
                <a:latin typeface="Tahoma"/>
                <a:cs typeface="Tahoma"/>
              </a:rPr>
              <a:t>Types, </a:t>
            </a:r>
            <a:r>
              <a:rPr sz="2600" spc="-5" dirty="0">
                <a:latin typeface="Tahoma"/>
                <a:cs typeface="Tahoma"/>
              </a:rPr>
              <a:t>Examples </a:t>
            </a:r>
            <a:r>
              <a:rPr sz="2600" spc="-10" dirty="0">
                <a:latin typeface="Tahoma"/>
                <a:cs typeface="Tahoma"/>
              </a:rPr>
              <a:t>and  </a:t>
            </a:r>
            <a:r>
              <a:rPr sz="2600" spc="-5" dirty="0">
                <a:latin typeface="Tahoma"/>
                <a:cs typeface="Tahoma"/>
              </a:rPr>
              <a:t>Applications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60336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Document DB</a:t>
            </a:r>
            <a:r>
              <a:rPr sz="5000" spc="-55" dirty="0"/>
              <a:t> </a:t>
            </a:r>
            <a:r>
              <a:rPr sz="5000" spc="-5" dirty="0"/>
              <a:t>Usage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035955"/>
            <a:ext cx="7998459" cy="319125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marR="558800" indent="-274320" algn="just">
              <a:lnSpc>
                <a:spcPts val="3890"/>
              </a:lnSpc>
              <a:spcBef>
                <a:spcPts val="585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20" dirty="0">
                <a:latin typeface="Verdana"/>
                <a:cs typeface="Verdana"/>
              </a:rPr>
              <a:t>Reading </a:t>
            </a:r>
            <a:r>
              <a:rPr sz="3600" spc="-5" dirty="0">
                <a:latin typeface="Verdana"/>
                <a:cs typeface="Verdana"/>
              </a:rPr>
              <a:t>and updating schema-  less and aggregate data that </a:t>
            </a:r>
            <a:r>
              <a:rPr sz="3600" spc="-10" dirty="0">
                <a:latin typeface="Verdana"/>
                <a:cs typeface="Verdana"/>
              </a:rPr>
              <a:t>is  </a:t>
            </a:r>
            <a:r>
              <a:rPr sz="3600" spc="-5" dirty="0">
                <a:latin typeface="Verdana"/>
                <a:cs typeface="Verdana"/>
              </a:rPr>
              <a:t>scalable and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resilient.</a:t>
            </a:r>
            <a:endParaRPr sz="3600" dirty="0">
              <a:latin typeface="Verdana"/>
              <a:cs typeface="Verdana"/>
            </a:endParaRPr>
          </a:p>
          <a:p>
            <a:pPr marL="286385" marR="5080" indent="-274320">
              <a:lnSpc>
                <a:spcPts val="3890"/>
              </a:lnSpc>
              <a:spcBef>
                <a:spcPts val="86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10" dirty="0">
                <a:latin typeface="Verdana"/>
                <a:cs typeface="Verdana"/>
              </a:rPr>
              <a:t>Event </a:t>
            </a:r>
            <a:r>
              <a:rPr sz="3600" spc="-5" dirty="0">
                <a:latin typeface="Verdana"/>
                <a:cs typeface="Verdana"/>
              </a:rPr>
              <a:t>Logging, Content  Management systems, </a:t>
            </a:r>
            <a:r>
              <a:rPr sz="3600" spc="-65" dirty="0">
                <a:latin typeface="Verdana"/>
                <a:cs typeface="Verdana"/>
              </a:rPr>
              <a:t>Web </a:t>
            </a:r>
            <a:r>
              <a:rPr sz="3600" spc="-5" dirty="0">
                <a:latin typeface="Verdana"/>
                <a:cs typeface="Verdana"/>
              </a:rPr>
              <a:t>or  </a:t>
            </a:r>
            <a:r>
              <a:rPr sz="3600" spc="-45" dirty="0">
                <a:latin typeface="Verdana"/>
                <a:cs typeface="Verdana"/>
              </a:rPr>
              <a:t>Real-Time </a:t>
            </a:r>
            <a:r>
              <a:rPr sz="3600" spc="-5" dirty="0">
                <a:latin typeface="Verdana"/>
                <a:cs typeface="Verdana"/>
              </a:rPr>
              <a:t>Analytics,</a:t>
            </a:r>
            <a:r>
              <a:rPr sz="3600" spc="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E-commerce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958" y="5516879"/>
            <a:ext cx="1543049" cy="105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1452" y="6223711"/>
            <a:ext cx="121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  <a:hlinkClick r:id="rId3"/>
              </a:rPr>
              <a:t>cloud</a:t>
            </a:r>
            <a:r>
              <a:rPr sz="1800" spc="-40" dirty="0">
                <a:latin typeface="Calibri"/>
                <a:cs typeface="Calibri"/>
                <a:hlinkClick r:id="rId3"/>
              </a:rPr>
              <a:t> </a:t>
            </a:r>
            <a:r>
              <a:rPr sz="1800" spc="-5" dirty="0">
                <a:latin typeface="Calibri"/>
                <a:cs typeface="Calibri"/>
                <a:hlinkClick r:id="rId3"/>
              </a:rPr>
              <a:t>engine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7223" y="5682234"/>
            <a:ext cx="1666493" cy="471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72042" y="6122107"/>
            <a:ext cx="103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chpad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2244" y="5755383"/>
            <a:ext cx="1390015" cy="316865"/>
          </a:xfrm>
          <a:custGeom>
            <a:avLst/>
            <a:gdLst/>
            <a:ahLst/>
            <a:cxnLst/>
            <a:rect l="l" t="t" r="r" b="b"/>
            <a:pathLst>
              <a:path w="1390015" h="316864">
                <a:moveTo>
                  <a:pt x="965169" y="129524"/>
                </a:moveTo>
                <a:lnTo>
                  <a:pt x="779502" y="129524"/>
                </a:lnTo>
                <a:lnTo>
                  <a:pt x="846629" y="27164"/>
                </a:lnTo>
                <a:lnTo>
                  <a:pt x="854399" y="18168"/>
                </a:lnTo>
                <a:lnTo>
                  <a:pt x="864027" y="11254"/>
                </a:lnTo>
                <a:lnTo>
                  <a:pt x="875206" y="6815"/>
                </a:lnTo>
                <a:lnTo>
                  <a:pt x="887545" y="5248"/>
                </a:lnTo>
                <a:lnTo>
                  <a:pt x="902857" y="7688"/>
                </a:lnTo>
                <a:lnTo>
                  <a:pt x="916187" y="14491"/>
                </a:lnTo>
                <a:lnTo>
                  <a:pt x="926760" y="24876"/>
                </a:lnTo>
                <a:lnTo>
                  <a:pt x="933800" y="38066"/>
                </a:lnTo>
                <a:lnTo>
                  <a:pt x="965169" y="129524"/>
                </a:lnTo>
                <a:close/>
              </a:path>
              <a:path w="1390015" h="316864">
                <a:moveTo>
                  <a:pt x="1076724" y="136406"/>
                </a:moveTo>
                <a:lnTo>
                  <a:pt x="967525" y="136406"/>
                </a:lnTo>
                <a:lnTo>
                  <a:pt x="1019482" y="32412"/>
                </a:lnTo>
                <a:lnTo>
                  <a:pt x="1031435" y="17033"/>
                </a:lnTo>
                <a:lnTo>
                  <a:pt x="1047792" y="7761"/>
                </a:lnTo>
                <a:lnTo>
                  <a:pt x="1066414" y="5303"/>
                </a:lnTo>
                <a:lnTo>
                  <a:pt x="1085162" y="10371"/>
                </a:lnTo>
                <a:lnTo>
                  <a:pt x="1100464" y="22288"/>
                </a:lnTo>
                <a:lnTo>
                  <a:pt x="1109694" y="38526"/>
                </a:lnTo>
                <a:lnTo>
                  <a:pt x="1112128" y="57015"/>
                </a:lnTo>
                <a:lnTo>
                  <a:pt x="1107046" y="75685"/>
                </a:lnTo>
                <a:lnTo>
                  <a:pt x="1076724" y="136406"/>
                </a:lnTo>
                <a:close/>
              </a:path>
              <a:path w="1390015" h="316864">
                <a:moveTo>
                  <a:pt x="750581" y="311479"/>
                </a:moveTo>
                <a:lnTo>
                  <a:pt x="707218" y="284726"/>
                </a:lnTo>
                <a:lnTo>
                  <a:pt x="670953" y="61084"/>
                </a:lnTo>
                <a:lnTo>
                  <a:pt x="671869" y="41809"/>
                </a:lnTo>
                <a:lnTo>
                  <a:pt x="679872" y="24998"/>
                </a:lnTo>
                <a:lnTo>
                  <a:pt x="693648" y="12404"/>
                </a:lnTo>
                <a:lnTo>
                  <a:pt x="711883" y="5778"/>
                </a:lnTo>
                <a:lnTo>
                  <a:pt x="731252" y="6675"/>
                </a:lnTo>
                <a:lnTo>
                  <a:pt x="748193" y="14639"/>
                </a:lnTo>
                <a:lnTo>
                  <a:pt x="760909" y="28376"/>
                </a:lnTo>
                <a:lnTo>
                  <a:pt x="767605" y="46594"/>
                </a:lnTo>
                <a:lnTo>
                  <a:pt x="779502" y="129524"/>
                </a:lnTo>
                <a:lnTo>
                  <a:pt x="965169" y="129524"/>
                </a:lnTo>
                <a:lnTo>
                  <a:pt x="967525" y="136406"/>
                </a:lnTo>
                <a:lnTo>
                  <a:pt x="1076724" y="136406"/>
                </a:lnTo>
                <a:lnTo>
                  <a:pt x="1062950" y="163989"/>
                </a:lnTo>
                <a:lnTo>
                  <a:pt x="873668" y="163989"/>
                </a:lnTo>
                <a:lnTo>
                  <a:pt x="793169" y="286702"/>
                </a:lnTo>
                <a:lnTo>
                  <a:pt x="785092" y="296651"/>
                </a:lnTo>
                <a:lnTo>
                  <a:pt x="775172" y="304493"/>
                </a:lnTo>
                <a:lnTo>
                  <a:pt x="763603" y="309633"/>
                </a:lnTo>
                <a:lnTo>
                  <a:pt x="750581" y="311479"/>
                </a:lnTo>
                <a:close/>
              </a:path>
              <a:path w="1390015" h="316864">
                <a:moveTo>
                  <a:pt x="959139" y="311479"/>
                </a:moveTo>
                <a:lnTo>
                  <a:pt x="919462" y="290862"/>
                </a:lnTo>
                <a:lnTo>
                  <a:pt x="873668" y="163989"/>
                </a:lnTo>
                <a:lnTo>
                  <a:pt x="1062950" y="163989"/>
                </a:lnTo>
                <a:lnTo>
                  <a:pt x="1004452" y="281132"/>
                </a:lnTo>
                <a:lnTo>
                  <a:pt x="973605" y="309287"/>
                </a:lnTo>
                <a:lnTo>
                  <a:pt x="959139" y="311479"/>
                </a:lnTo>
                <a:close/>
              </a:path>
              <a:path w="1390015" h="316864">
                <a:moveTo>
                  <a:pt x="46359" y="311186"/>
                </a:moveTo>
                <a:lnTo>
                  <a:pt x="6745" y="289902"/>
                </a:lnTo>
                <a:lnTo>
                  <a:pt x="0" y="273427"/>
                </a:lnTo>
                <a:lnTo>
                  <a:pt x="20" y="254624"/>
                </a:lnTo>
                <a:lnTo>
                  <a:pt x="43592" y="42449"/>
                </a:lnTo>
                <a:lnTo>
                  <a:pt x="73667" y="8071"/>
                </a:lnTo>
                <a:lnTo>
                  <a:pt x="89804" y="5248"/>
                </a:lnTo>
                <a:lnTo>
                  <a:pt x="101794" y="6780"/>
                </a:lnTo>
                <a:lnTo>
                  <a:pt x="112647" y="11114"/>
                </a:lnTo>
                <a:lnTo>
                  <a:pt x="121977" y="17862"/>
                </a:lnTo>
                <a:lnTo>
                  <a:pt x="129400" y="26633"/>
                </a:lnTo>
                <a:lnTo>
                  <a:pt x="204098" y="141683"/>
                </a:lnTo>
                <a:lnTo>
                  <a:pt x="300523" y="141683"/>
                </a:lnTo>
                <a:lnTo>
                  <a:pt x="293801" y="174444"/>
                </a:lnTo>
                <a:lnTo>
                  <a:pt x="112910" y="174444"/>
                </a:lnTo>
                <a:lnTo>
                  <a:pt x="92599" y="273427"/>
                </a:lnTo>
                <a:lnTo>
                  <a:pt x="86506" y="288883"/>
                </a:lnTo>
                <a:lnTo>
                  <a:pt x="75963" y="300839"/>
                </a:lnTo>
                <a:lnTo>
                  <a:pt x="62178" y="308529"/>
                </a:lnTo>
                <a:lnTo>
                  <a:pt x="46359" y="311186"/>
                </a:lnTo>
                <a:close/>
              </a:path>
              <a:path w="1390015" h="316864">
                <a:moveTo>
                  <a:pt x="300523" y="141683"/>
                </a:moveTo>
                <a:lnTo>
                  <a:pt x="204098" y="141683"/>
                </a:lnTo>
                <a:lnTo>
                  <a:pt x="224409" y="42700"/>
                </a:lnTo>
                <a:lnTo>
                  <a:pt x="231723" y="25516"/>
                </a:lnTo>
                <a:lnTo>
                  <a:pt x="244648" y="12898"/>
                </a:lnTo>
                <a:lnTo>
                  <a:pt x="261384" y="6016"/>
                </a:lnTo>
                <a:lnTo>
                  <a:pt x="280130" y="6044"/>
                </a:lnTo>
                <a:lnTo>
                  <a:pt x="297413" y="13329"/>
                </a:lnTo>
                <a:lnTo>
                  <a:pt x="310103" y="26188"/>
                </a:lnTo>
                <a:lnTo>
                  <a:pt x="316960" y="42700"/>
                </a:lnTo>
                <a:lnTo>
                  <a:pt x="316974" y="61503"/>
                </a:lnTo>
                <a:lnTo>
                  <a:pt x="300523" y="141683"/>
                </a:lnTo>
                <a:close/>
              </a:path>
              <a:path w="1390015" h="316864">
                <a:moveTo>
                  <a:pt x="227218" y="311186"/>
                </a:moveTo>
                <a:lnTo>
                  <a:pt x="188760" y="291462"/>
                </a:lnTo>
                <a:lnTo>
                  <a:pt x="112910" y="174444"/>
                </a:lnTo>
                <a:lnTo>
                  <a:pt x="293801" y="174444"/>
                </a:lnTo>
                <a:lnTo>
                  <a:pt x="273753" y="272157"/>
                </a:lnTo>
                <a:lnTo>
                  <a:pt x="243761" y="308205"/>
                </a:lnTo>
                <a:lnTo>
                  <a:pt x="227218" y="311186"/>
                </a:lnTo>
                <a:close/>
              </a:path>
              <a:path w="1390015" h="316864">
                <a:moveTo>
                  <a:pt x="491048" y="316476"/>
                </a:moveTo>
                <a:lnTo>
                  <a:pt x="440775" y="308408"/>
                </a:lnTo>
                <a:lnTo>
                  <a:pt x="397115" y="285943"/>
                </a:lnTo>
                <a:lnTo>
                  <a:pt x="362688" y="251687"/>
                </a:lnTo>
                <a:lnTo>
                  <a:pt x="340111" y="208250"/>
                </a:lnTo>
                <a:lnTo>
                  <a:pt x="332003" y="158238"/>
                </a:lnTo>
                <a:lnTo>
                  <a:pt x="340111" y="108226"/>
                </a:lnTo>
                <a:lnTo>
                  <a:pt x="362688" y="64789"/>
                </a:lnTo>
                <a:lnTo>
                  <a:pt x="397115" y="30533"/>
                </a:lnTo>
                <a:lnTo>
                  <a:pt x="440775" y="8068"/>
                </a:lnTo>
                <a:lnTo>
                  <a:pt x="491048" y="0"/>
                </a:lnTo>
                <a:lnTo>
                  <a:pt x="541323" y="8068"/>
                </a:lnTo>
                <a:lnTo>
                  <a:pt x="584987" y="30533"/>
                </a:lnTo>
                <a:lnTo>
                  <a:pt x="619418" y="64789"/>
                </a:lnTo>
                <a:lnTo>
                  <a:pt x="641999" y="108226"/>
                </a:lnTo>
                <a:lnTo>
                  <a:pt x="650108" y="158238"/>
                </a:lnTo>
                <a:lnTo>
                  <a:pt x="641999" y="208250"/>
                </a:lnTo>
                <a:lnTo>
                  <a:pt x="619418" y="251687"/>
                </a:lnTo>
                <a:lnTo>
                  <a:pt x="584987" y="285943"/>
                </a:lnTo>
                <a:lnTo>
                  <a:pt x="541323" y="308408"/>
                </a:lnTo>
                <a:lnTo>
                  <a:pt x="491048" y="316476"/>
                </a:lnTo>
                <a:close/>
              </a:path>
              <a:path w="1390015" h="316864">
                <a:moveTo>
                  <a:pt x="1331870" y="158098"/>
                </a:moveTo>
                <a:lnTo>
                  <a:pt x="1324397" y="158070"/>
                </a:lnTo>
                <a:lnTo>
                  <a:pt x="1323273" y="157805"/>
                </a:lnTo>
                <a:lnTo>
                  <a:pt x="1318779" y="156940"/>
                </a:lnTo>
                <a:lnTo>
                  <a:pt x="1314986" y="153967"/>
                </a:lnTo>
                <a:lnTo>
                  <a:pt x="1313132" y="149695"/>
                </a:lnTo>
                <a:lnTo>
                  <a:pt x="1266836" y="33026"/>
                </a:lnTo>
                <a:lnTo>
                  <a:pt x="1147597" y="33026"/>
                </a:lnTo>
                <a:lnTo>
                  <a:pt x="1141291" y="26773"/>
                </a:lnTo>
                <a:lnTo>
                  <a:pt x="1141291" y="11348"/>
                </a:lnTo>
                <a:lnTo>
                  <a:pt x="1147597" y="5095"/>
                </a:lnTo>
                <a:lnTo>
                  <a:pt x="1276331" y="5095"/>
                </a:lnTo>
                <a:lnTo>
                  <a:pt x="1278143" y="5136"/>
                </a:lnTo>
                <a:lnTo>
                  <a:pt x="1279253" y="5388"/>
                </a:lnTo>
                <a:lnTo>
                  <a:pt x="1283270" y="6197"/>
                </a:lnTo>
                <a:lnTo>
                  <a:pt x="1286711" y="8724"/>
                </a:lnTo>
                <a:lnTo>
                  <a:pt x="1288692" y="12353"/>
                </a:lnTo>
                <a:lnTo>
                  <a:pt x="1289127" y="13163"/>
                </a:lnTo>
                <a:lnTo>
                  <a:pt x="1289464" y="13944"/>
                </a:lnTo>
                <a:lnTo>
                  <a:pt x="1325984" y="106046"/>
                </a:lnTo>
                <a:lnTo>
                  <a:pt x="1356172" y="106046"/>
                </a:lnTo>
                <a:lnTo>
                  <a:pt x="1338851" y="149709"/>
                </a:lnTo>
                <a:lnTo>
                  <a:pt x="1336954" y="154329"/>
                </a:lnTo>
                <a:lnTo>
                  <a:pt x="1331870" y="158098"/>
                </a:lnTo>
                <a:close/>
              </a:path>
              <a:path w="1390015" h="316864">
                <a:moveTo>
                  <a:pt x="1356172" y="106046"/>
                </a:moveTo>
                <a:lnTo>
                  <a:pt x="1325984" y="106046"/>
                </a:lnTo>
                <a:lnTo>
                  <a:pt x="1364654" y="8556"/>
                </a:lnTo>
                <a:lnTo>
                  <a:pt x="1369766" y="5095"/>
                </a:lnTo>
                <a:lnTo>
                  <a:pt x="1377351" y="5095"/>
                </a:lnTo>
                <a:lnTo>
                  <a:pt x="1390007" y="20715"/>
                </a:lnTo>
                <a:lnTo>
                  <a:pt x="1388645" y="24190"/>
                </a:lnTo>
                <a:lnTo>
                  <a:pt x="1356172" y="106046"/>
                </a:lnTo>
                <a:close/>
              </a:path>
              <a:path w="1390015" h="316864">
                <a:moveTo>
                  <a:pt x="1216873" y="158084"/>
                </a:moveTo>
                <a:lnTo>
                  <a:pt x="1201380" y="158084"/>
                </a:lnTo>
                <a:lnTo>
                  <a:pt x="1195102" y="151817"/>
                </a:lnTo>
                <a:lnTo>
                  <a:pt x="1195102" y="33026"/>
                </a:lnTo>
                <a:lnTo>
                  <a:pt x="1223180" y="33026"/>
                </a:lnTo>
                <a:lnTo>
                  <a:pt x="1223180" y="151817"/>
                </a:lnTo>
                <a:lnTo>
                  <a:pt x="1216873" y="158084"/>
                </a:lnTo>
                <a:close/>
              </a:path>
            </a:pathLst>
          </a:custGeom>
          <a:solidFill>
            <a:srgbClr val="5A0F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47475" y="6111838"/>
            <a:ext cx="158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3897" y="886206"/>
            <a:ext cx="1752599" cy="77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54959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5" dirty="0"/>
              <a:t>Graph</a:t>
            </a:r>
            <a:r>
              <a:rPr sz="5000" spc="-75" dirty="0"/>
              <a:t> </a:t>
            </a:r>
            <a:r>
              <a:rPr sz="5000" spc="-5" dirty="0"/>
              <a:t>Databases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3143565" y="5024660"/>
            <a:ext cx="3363595" cy="528955"/>
            <a:chOff x="3143565" y="5024660"/>
            <a:chExt cx="3363595" cy="528955"/>
          </a:xfrm>
        </p:grpSpPr>
        <p:sp>
          <p:nvSpPr>
            <p:cNvPr id="5" name="object 5"/>
            <p:cNvSpPr/>
            <p:nvPr/>
          </p:nvSpPr>
          <p:spPr>
            <a:xfrm>
              <a:off x="3149280" y="5030375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259305" y="517303"/>
                  </a:move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9280" y="5030375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0" y="258651"/>
                  </a:move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close/>
                </a:path>
              </a:pathLst>
            </a:custGeom>
            <a:ln w="10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6324" y="5030375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259305" y="517303"/>
                  </a:move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6324" y="5030375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0" y="258651"/>
                  </a:move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close/>
                </a:path>
              </a:pathLst>
            </a:custGeom>
            <a:ln w="10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83369" y="5030375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259305" y="517303"/>
                  </a:move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3369" y="5030375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0" y="258651"/>
                  </a:move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close/>
                </a:path>
              </a:pathLst>
            </a:custGeom>
            <a:ln w="10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40" y="2053099"/>
            <a:ext cx="7839075" cy="33775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  <a:tab pos="6969125" algn="l"/>
              </a:tabLst>
            </a:pPr>
            <a:r>
              <a:rPr sz="3600" spc="-5" dirty="0">
                <a:latin typeface="Verdana"/>
                <a:cs typeface="Verdana"/>
              </a:rPr>
              <a:t>Ne</a:t>
            </a:r>
            <a:r>
              <a:rPr sz="3600" dirty="0">
                <a:latin typeface="Verdana"/>
                <a:cs typeface="Verdana"/>
              </a:rPr>
              <a:t>o</a:t>
            </a:r>
            <a:r>
              <a:rPr sz="3600" spc="-5" dirty="0">
                <a:latin typeface="Verdana"/>
                <a:cs typeface="Verdana"/>
              </a:rPr>
              <a:t>4</a:t>
            </a:r>
            <a:r>
              <a:rPr sz="3600" dirty="0">
                <a:latin typeface="Verdana"/>
                <a:cs typeface="Verdana"/>
              </a:rPr>
              <a:t>j,</a:t>
            </a:r>
            <a:r>
              <a:rPr sz="3600" spc="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J</a:t>
            </a:r>
            <a:r>
              <a:rPr sz="3600" spc="-5" dirty="0">
                <a:latin typeface="Verdana"/>
                <a:cs typeface="Verdana"/>
              </a:rPr>
              <a:t>a</a:t>
            </a:r>
            <a:r>
              <a:rPr sz="3600" dirty="0">
                <a:latin typeface="Verdana"/>
                <a:cs typeface="Verdana"/>
              </a:rPr>
              <a:t>nus</a:t>
            </a:r>
            <a:r>
              <a:rPr sz="3600" spc="-5" dirty="0">
                <a:latin typeface="Verdana"/>
                <a:cs typeface="Verdana"/>
              </a:rPr>
              <a:t>G</a:t>
            </a:r>
            <a:r>
              <a:rPr sz="3600" spc="-70" dirty="0">
                <a:latin typeface="Verdana"/>
                <a:cs typeface="Verdana"/>
              </a:rPr>
              <a:t>r</a:t>
            </a:r>
            <a:r>
              <a:rPr sz="3600" spc="-5" dirty="0">
                <a:latin typeface="Verdana"/>
                <a:cs typeface="Verdana"/>
              </a:rPr>
              <a:t>ap</a:t>
            </a:r>
            <a:r>
              <a:rPr sz="3600" dirty="0">
                <a:latin typeface="Verdana"/>
                <a:cs typeface="Verdana"/>
              </a:rPr>
              <a:t>h,</a:t>
            </a:r>
            <a:r>
              <a:rPr sz="3600" spc="-1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F</a:t>
            </a:r>
            <a:r>
              <a:rPr sz="3600" spc="-10" dirty="0">
                <a:latin typeface="Verdana"/>
                <a:cs typeface="Verdana"/>
              </a:rPr>
              <a:t>l</a:t>
            </a:r>
            <a:r>
              <a:rPr sz="3600" dirty="0">
                <a:latin typeface="Verdana"/>
                <a:cs typeface="Verdana"/>
              </a:rPr>
              <a:t>ock</a:t>
            </a:r>
            <a:r>
              <a:rPr sz="3600" spc="-5" dirty="0">
                <a:latin typeface="Verdana"/>
                <a:cs typeface="Verdana"/>
              </a:rPr>
              <a:t>D</a:t>
            </a:r>
            <a:r>
              <a:rPr sz="3600" dirty="0">
                <a:latin typeface="Verdana"/>
                <a:cs typeface="Verdana"/>
              </a:rPr>
              <a:t>B	</a:t>
            </a:r>
            <a:r>
              <a:rPr sz="3600" spc="-5" dirty="0">
                <a:latin typeface="Verdana"/>
                <a:cs typeface="Verdana"/>
              </a:rPr>
              <a:t>et</a:t>
            </a:r>
            <a:r>
              <a:rPr sz="3600" dirty="0">
                <a:latin typeface="Verdana"/>
                <a:cs typeface="Verdana"/>
              </a:rPr>
              <a:t>c.</a:t>
            </a:r>
          </a:p>
          <a:p>
            <a:pPr marL="286385" marR="167005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Verdana"/>
                <a:cs typeface="Verdana"/>
              </a:rPr>
              <a:t>Nodes connected </a:t>
            </a:r>
            <a:r>
              <a:rPr sz="3600" spc="-10" dirty="0">
                <a:latin typeface="Verdana"/>
                <a:cs typeface="Verdana"/>
              </a:rPr>
              <a:t>by </a:t>
            </a:r>
            <a:r>
              <a:rPr sz="3600" spc="-5" dirty="0">
                <a:latin typeface="Verdana"/>
                <a:cs typeface="Verdana"/>
              </a:rPr>
              <a:t>edges each  with their </a:t>
            </a:r>
            <a:r>
              <a:rPr sz="3600" dirty="0">
                <a:latin typeface="Verdana"/>
                <a:cs typeface="Verdana"/>
              </a:rPr>
              <a:t>own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properties</a:t>
            </a:r>
            <a:endParaRPr sz="3600" dirty="0">
              <a:latin typeface="Verdana"/>
              <a:cs typeface="Verdana"/>
            </a:endParaRPr>
          </a:p>
          <a:p>
            <a:pPr marL="286385" marR="1239520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Verdana"/>
                <a:cs typeface="Verdana"/>
              </a:rPr>
              <a:t>Queries find paths between  nodes</a:t>
            </a:r>
            <a:endParaRPr sz="3600" dirty="0">
              <a:latin typeface="Verdana"/>
              <a:cs typeface="Verdana"/>
            </a:endParaRPr>
          </a:p>
          <a:p>
            <a:pPr marL="2747645">
              <a:lnSpc>
                <a:spcPts val="2195"/>
              </a:lnSpc>
              <a:tabLst>
                <a:tab pos="4164329" algn="l"/>
                <a:tab pos="5581650" algn="l"/>
              </a:tabLst>
            </a:pPr>
            <a:r>
              <a:rPr sz="2000" spc="5" dirty="0">
                <a:latin typeface="Calibri"/>
                <a:cs typeface="Calibri"/>
              </a:rPr>
              <a:t>S1	S2	</a:t>
            </a:r>
            <a:r>
              <a:rPr sz="2000" spc="-5" dirty="0">
                <a:latin typeface="Calibri"/>
                <a:cs typeface="Calibri"/>
              </a:rPr>
              <a:t>S3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43565" y="6027765"/>
            <a:ext cx="529590" cy="528955"/>
            <a:chOff x="3143565" y="6027765"/>
            <a:chExt cx="529590" cy="528955"/>
          </a:xfrm>
        </p:grpSpPr>
        <p:sp>
          <p:nvSpPr>
            <p:cNvPr id="13" name="object 13"/>
            <p:cNvSpPr/>
            <p:nvPr/>
          </p:nvSpPr>
          <p:spPr>
            <a:xfrm>
              <a:off x="3149280" y="6033480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259305" y="517303"/>
                  </a:move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9280" y="6033480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0" y="258651"/>
                  </a:move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close/>
                </a:path>
              </a:pathLst>
            </a:custGeom>
            <a:ln w="10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63588" y="6099262"/>
            <a:ext cx="2940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latin typeface="Calibri"/>
                <a:cs typeface="Calibri"/>
              </a:rPr>
              <a:t>P1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60609" y="6027765"/>
            <a:ext cx="529590" cy="528955"/>
            <a:chOff x="4560609" y="6027765"/>
            <a:chExt cx="529590" cy="528955"/>
          </a:xfrm>
        </p:grpSpPr>
        <p:sp>
          <p:nvSpPr>
            <p:cNvPr id="17" name="object 17"/>
            <p:cNvSpPr/>
            <p:nvPr/>
          </p:nvSpPr>
          <p:spPr>
            <a:xfrm>
              <a:off x="4566324" y="6033480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259305" y="517303"/>
                  </a:move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324" y="6033480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0" y="258651"/>
                  </a:move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close/>
                </a:path>
              </a:pathLst>
            </a:custGeom>
            <a:ln w="10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80641" y="6099262"/>
            <a:ext cx="2940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latin typeface="Calibri"/>
                <a:cs typeface="Calibri"/>
              </a:rPr>
              <a:t>P2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77654" y="6027765"/>
            <a:ext cx="529590" cy="528955"/>
            <a:chOff x="5977654" y="6027765"/>
            <a:chExt cx="529590" cy="528955"/>
          </a:xfrm>
        </p:grpSpPr>
        <p:sp>
          <p:nvSpPr>
            <p:cNvPr id="21" name="object 21"/>
            <p:cNvSpPr/>
            <p:nvPr/>
          </p:nvSpPr>
          <p:spPr>
            <a:xfrm>
              <a:off x="5983369" y="6033480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259305" y="517303"/>
                  </a:move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3369" y="6033480"/>
              <a:ext cx="518159" cy="517525"/>
            </a:xfrm>
            <a:custGeom>
              <a:avLst/>
              <a:gdLst/>
              <a:ahLst/>
              <a:cxnLst/>
              <a:rect l="l" t="t" r="r" b="b"/>
              <a:pathLst>
                <a:path w="518160" h="517525">
                  <a:moveTo>
                    <a:pt x="0" y="258651"/>
                  </a:moveTo>
                  <a:lnTo>
                    <a:pt x="4178" y="212161"/>
                  </a:lnTo>
                  <a:lnTo>
                    <a:pt x="16224" y="168404"/>
                  </a:lnTo>
                  <a:lnTo>
                    <a:pt x="35405" y="128110"/>
                  </a:lnTo>
                  <a:lnTo>
                    <a:pt x="60989" y="92010"/>
                  </a:lnTo>
                  <a:lnTo>
                    <a:pt x="92243" y="60835"/>
                  </a:lnTo>
                  <a:lnTo>
                    <a:pt x="128434" y="35316"/>
                  </a:lnTo>
                  <a:lnTo>
                    <a:pt x="168829" y="16183"/>
                  </a:lnTo>
                  <a:lnTo>
                    <a:pt x="212697" y="4167"/>
                  </a:lnTo>
                  <a:lnTo>
                    <a:pt x="259305" y="0"/>
                  </a:lnTo>
                  <a:lnTo>
                    <a:pt x="305682" y="4167"/>
                  </a:lnTo>
                  <a:lnTo>
                    <a:pt x="349370" y="16183"/>
                  </a:lnTo>
                  <a:lnTo>
                    <a:pt x="389631" y="35316"/>
                  </a:lnTo>
                  <a:lnTo>
                    <a:pt x="425725" y="60835"/>
                  </a:lnTo>
                  <a:lnTo>
                    <a:pt x="456914" y="92010"/>
                  </a:lnTo>
                  <a:lnTo>
                    <a:pt x="482459" y="128110"/>
                  </a:lnTo>
                  <a:lnTo>
                    <a:pt x="501620" y="168404"/>
                  </a:lnTo>
                  <a:lnTo>
                    <a:pt x="513659" y="212161"/>
                  </a:lnTo>
                  <a:lnTo>
                    <a:pt x="517836" y="258651"/>
                  </a:lnTo>
                  <a:lnTo>
                    <a:pt x="513659" y="305141"/>
                  </a:lnTo>
                  <a:lnTo>
                    <a:pt x="501620" y="348898"/>
                  </a:lnTo>
                  <a:lnTo>
                    <a:pt x="482459" y="389192"/>
                  </a:lnTo>
                  <a:lnTo>
                    <a:pt x="456914" y="425292"/>
                  </a:lnTo>
                  <a:lnTo>
                    <a:pt x="425725" y="456467"/>
                  </a:lnTo>
                  <a:lnTo>
                    <a:pt x="389631" y="481986"/>
                  </a:lnTo>
                  <a:lnTo>
                    <a:pt x="349370" y="501119"/>
                  </a:lnTo>
                  <a:lnTo>
                    <a:pt x="305682" y="513135"/>
                  </a:lnTo>
                  <a:lnTo>
                    <a:pt x="259305" y="517303"/>
                  </a:lnTo>
                  <a:lnTo>
                    <a:pt x="212697" y="513135"/>
                  </a:lnTo>
                  <a:lnTo>
                    <a:pt x="168829" y="501119"/>
                  </a:lnTo>
                  <a:lnTo>
                    <a:pt x="128434" y="481986"/>
                  </a:lnTo>
                  <a:lnTo>
                    <a:pt x="92243" y="456467"/>
                  </a:lnTo>
                  <a:lnTo>
                    <a:pt x="60989" y="425292"/>
                  </a:lnTo>
                  <a:lnTo>
                    <a:pt x="35405" y="389192"/>
                  </a:lnTo>
                  <a:lnTo>
                    <a:pt x="16224" y="348898"/>
                  </a:lnTo>
                  <a:lnTo>
                    <a:pt x="4178" y="305141"/>
                  </a:lnTo>
                  <a:lnTo>
                    <a:pt x="0" y="258651"/>
                  </a:lnTo>
                  <a:close/>
                </a:path>
              </a:pathLst>
            </a:custGeom>
            <a:ln w="10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97691" y="6099262"/>
            <a:ext cx="2940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latin typeface="Calibri"/>
                <a:cs typeface="Calibri"/>
              </a:rPr>
              <a:t>P3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00225" y="5280908"/>
            <a:ext cx="2591435" cy="1019810"/>
            <a:chOff x="3400225" y="5280908"/>
            <a:chExt cx="2591435" cy="1019810"/>
          </a:xfrm>
        </p:grpSpPr>
        <p:sp>
          <p:nvSpPr>
            <p:cNvPr id="25" name="object 25"/>
            <p:cNvSpPr/>
            <p:nvPr/>
          </p:nvSpPr>
          <p:spPr>
            <a:xfrm>
              <a:off x="3408353" y="5547369"/>
              <a:ext cx="0" cy="487045"/>
            </a:xfrm>
            <a:custGeom>
              <a:avLst/>
              <a:gdLst/>
              <a:ahLst/>
              <a:cxnLst/>
              <a:rect l="l" t="t" r="r" b="b"/>
              <a:pathLst>
                <a:path h="487045">
                  <a:moveTo>
                    <a:pt x="0" y="0"/>
                  </a:moveTo>
                  <a:lnTo>
                    <a:pt x="0" y="486419"/>
                  </a:lnTo>
                </a:path>
              </a:pathLst>
            </a:custGeom>
            <a:ln w="1625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67348" y="5289027"/>
              <a:ext cx="899160" cy="1003300"/>
            </a:xfrm>
            <a:custGeom>
              <a:avLst/>
              <a:gdLst/>
              <a:ahLst/>
              <a:cxnLst/>
              <a:rect l="l" t="t" r="r" b="b"/>
              <a:pathLst>
                <a:path w="899160" h="1003300">
                  <a:moveTo>
                    <a:pt x="0" y="0"/>
                  </a:moveTo>
                  <a:lnTo>
                    <a:pt x="432691" y="482558"/>
                  </a:lnTo>
                  <a:lnTo>
                    <a:pt x="441193" y="477491"/>
                  </a:lnTo>
                  <a:lnTo>
                    <a:pt x="450784" y="476189"/>
                  </a:lnTo>
                  <a:lnTo>
                    <a:pt x="460230" y="478650"/>
                  </a:lnTo>
                  <a:lnTo>
                    <a:pt x="468297" y="484875"/>
                  </a:lnTo>
                  <a:lnTo>
                    <a:pt x="473389" y="493356"/>
                  </a:lnTo>
                  <a:lnTo>
                    <a:pt x="474780" y="502922"/>
                  </a:lnTo>
                  <a:lnTo>
                    <a:pt x="472542" y="512344"/>
                  </a:lnTo>
                  <a:lnTo>
                    <a:pt x="466749" y="520391"/>
                  </a:lnTo>
                  <a:lnTo>
                    <a:pt x="898666" y="1002950"/>
                  </a:lnTo>
                </a:path>
              </a:pathLst>
            </a:custGeom>
            <a:ln w="16236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67658" y="5289027"/>
              <a:ext cx="899160" cy="1003300"/>
            </a:xfrm>
            <a:custGeom>
              <a:avLst/>
              <a:gdLst/>
              <a:ahLst/>
              <a:cxnLst/>
              <a:rect l="l" t="t" r="r" b="b"/>
              <a:pathLst>
                <a:path w="899160" h="1003300">
                  <a:moveTo>
                    <a:pt x="898666" y="0"/>
                  </a:moveTo>
                  <a:lnTo>
                    <a:pt x="0" y="1002950"/>
                  </a:lnTo>
                </a:path>
              </a:pathLst>
            </a:custGeom>
            <a:ln w="16236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84393" y="5289027"/>
              <a:ext cx="899160" cy="1003300"/>
            </a:xfrm>
            <a:custGeom>
              <a:avLst/>
              <a:gdLst/>
              <a:ahLst/>
              <a:cxnLst/>
              <a:rect l="l" t="t" r="r" b="b"/>
              <a:pathLst>
                <a:path w="899160" h="1003300">
                  <a:moveTo>
                    <a:pt x="0" y="0"/>
                  </a:moveTo>
                  <a:lnTo>
                    <a:pt x="898666" y="1002950"/>
                  </a:lnTo>
                </a:path>
              </a:pathLst>
            </a:custGeom>
            <a:ln w="16236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84703" y="5289027"/>
              <a:ext cx="899160" cy="1003300"/>
            </a:xfrm>
            <a:custGeom>
              <a:avLst/>
              <a:gdLst/>
              <a:ahLst/>
              <a:cxnLst/>
              <a:rect l="l" t="t" r="r" b="b"/>
              <a:pathLst>
                <a:path w="899160" h="1003300">
                  <a:moveTo>
                    <a:pt x="898666" y="0"/>
                  </a:moveTo>
                  <a:lnTo>
                    <a:pt x="465975" y="482558"/>
                  </a:lnTo>
                  <a:lnTo>
                    <a:pt x="457472" y="477491"/>
                  </a:lnTo>
                  <a:lnTo>
                    <a:pt x="447881" y="476189"/>
                  </a:lnTo>
                  <a:lnTo>
                    <a:pt x="438436" y="478650"/>
                  </a:lnTo>
                  <a:lnTo>
                    <a:pt x="430369" y="484875"/>
                  </a:lnTo>
                  <a:lnTo>
                    <a:pt x="425277" y="493356"/>
                  </a:lnTo>
                  <a:lnTo>
                    <a:pt x="423886" y="502922"/>
                  </a:lnTo>
                  <a:lnTo>
                    <a:pt x="426124" y="512344"/>
                  </a:lnTo>
                  <a:lnTo>
                    <a:pt x="431917" y="520391"/>
                  </a:lnTo>
                  <a:lnTo>
                    <a:pt x="0" y="1002950"/>
                  </a:lnTo>
                </a:path>
              </a:pathLst>
            </a:custGeom>
            <a:ln w="16236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6BAA8308-BDBA-4B9A-9BAA-353D827E3A83}"/>
              </a:ext>
            </a:extLst>
          </p:cNvPr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9472D6CB-EA28-461E-B0FD-E1B6FEF45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750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4690" algn="l"/>
              </a:tabLst>
            </a:pPr>
            <a:r>
              <a:rPr sz="4500" spc="-20" dirty="0">
                <a:solidFill>
                  <a:schemeClr val="tx1"/>
                </a:solidFill>
              </a:rPr>
              <a:t>Column-Family	</a:t>
            </a:r>
            <a:r>
              <a:rPr sz="4500" spc="-5" dirty="0">
                <a:solidFill>
                  <a:schemeClr val="tx1"/>
                </a:solidFill>
              </a:rPr>
              <a:t>Databases</a:t>
            </a:r>
            <a:endParaRPr sz="4500">
              <a:solidFill>
                <a:schemeClr val="tx1"/>
              </a:solidFill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71CA6EBB-E78A-431D-B492-655E7B21AC73}"/>
              </a:ext>
            </a:extLst>
          </p:cNvPr>
          <p:cNvSpPr txBox="1"/>
          <p:nvPr/>
        </p:nvSpPr>
        <p:spPr>
          <a:xfrm>
            <a:off x="535940" y="2053099"/>
            <a:ext cx="8001000" cy="30981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10" dirty="0">
                <a:latin typeface="Verdana"/>
                <a:cs typeface="Verdana"/>
              </a:rPr>
              <a:t>Cassandra, </a:t>
            </a:r>
            <a:r>
              <a:rPr sz="3600" spc="-5" dirty="0">
                <a:latin typeface="Verdana"/>
                <a:cs typeface="Verdana"/>
              </a:rPr>
              <a:t>Hbase,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etc.</a:t>
            </a:r>
            <a:endParaRPr sz="3600" dirty="0">
              <a:latin typeface="Verdana"/>
              <a:cs typeface="Verdana"/>
            </a:endParaRPr>
          </a:p>
          <a:p>
            <a:pPr marL="287020" marR="5080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Verdana"/>
                <a:cs typeface="Verdana"/>
              </a:rPr>
              <a:t>Column-family consists </a:t>
            </a:r>
            <a:r>
              <a:rPr sz="3600" dirty="0">
                <a:latin typeface="Verdana"/>
                <a:cs typeface="Verdana"/>
              </a:rPr>
              <a:t>of rows  </a:t>
            </a:r>
            <a:r>
              <a:rPr sz="3600" spc="-5" dirty="0">
                <a:latin typeface="Verdana"/>
                <a:cs typeface="Verdana"/>
              </a:rPr>
              <a:t>which can </a:t>
            </a:r>
            <a:r>
              <a:rPr sz="3600" spc="-20" dirty="0">
                <a:latin typeface="Verdana"/>
                <a:cs typeface="Verdana"/>
              </a:rPr>
              <a:t>have </a:t>
            </a:r>
            <a:r>
              <a:rPr sz="3600" spc="-5" dirty="0">
                <a:latin typeface="Verdana"/>
                <a:cs typeface="Verdana"/>
              </a:rPr>
              <a:t>different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columns</a:t>
            </a:r>
            <a:endParaRPr sz="3600" dirty="0">
              <a:latin typeface="Verdana"/>
              <a:cs typeface="Verdana"/>
            </a:endParaRPr>
          </a:p>
          <a:p>
            <a:pPr marL="286385" marR="83185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Verdana"/>
                <a:cs typeface="Verdana"/>
              </a:rPr>
              <a:t>Super Column consists </a:t>
            </a:r>
            <a:r>
              <a:rPr sz="3600" dirty="0">
                <a:latin typeface="Verdana"/>
                <a:cs typeface="Verdana"/>
              </a:rPr>
              <a:t>of </a:t>
            </a:r>
            <a:r>
              <a:rPr sz="3600" spc="-5" dirty="0">
                <a:latin typeface="Verdana"/>
                <a:cs typeface="Verdana"/>
              </a:rPr>
              <a:t>map</a:t>
            </a:r>
            <a:r>
              <a:rPr sz="3600" spc="-6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to  other columns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58684284-22FB-4D45-8F1B-F4CBE4AEB67C}"/>
              </a:ext>
            </a:extLst>
          </p:cNvPr>
          <p:cNvSpPr/>
          <p:nvPr/>
        </p:nvSpPr>
        <p:spPr>
          <a:xfrm>
            <a:off x="7523988" y="287274"/>
            <a:ext cx="1428749" cy="954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7">
            <a:extLst>
              <a:ext uri="{FF2B5EF4-FFF2-40B4-BE49-F238E27FC236}">
                <a16:creationId xmlns:a16="http://schemas.microsoft.com/office/drawing/2014/main" id="{989D2DE5-1C62-4A73-AFCD-6A8178510F1F}"/>
              </a:ext>
            </a:extLst>
          </p:cNvPr>
          <p:cNvGrpSpPr/>
          <p:nvPr/>
        </p:nvGrpSpPr>
        <p:grpSpPr>
          <a:xfrm>
            <a:off x="4998415" y="5096657"/>
            <a:ext cx="2302510" cy="1537335"/>
            <a:chOff x="4998415" y="5096657"/>
            <a:chExt cx="2302510" cy="1537335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B6A27F5D-45B2-45AD-8293-5A4DE0107378}"/>
                </a:ext>
              </a:extLst>
            </p:cNvPr>
            <p:cNvSpPr/>
            <p:nvPr/>
          </p:nvSpPr>
          <p:spPr>
            <a:xfrm>
              <a:off x="5006670" y="5104912"/>
              <a:ext cx="2286000" cy="1520825"/>
            </a:xfrm>
            <a:custGeom>
              <a:avLst/>
              <a:gdLst/>
              <a:ahLst/>
              <a:cxnLst/>
              <a:rect l="l" t="t" r="r" b="b"/>
              <a:pathLst>
                <a:path w="2286000" h="1520825">
                  <a:moveTo>
                    <a:pt x="0" y="1520629"/>
                  </a:moveTo>
                  <a:lnTo>
                    <a:pt x="2285468" y="1520629"/>
                  </a:lnTo>
                  <a:lnTo>
                    <a:pt x="2285468" y="0"/>
                  </a:lnTo>
                  <a:lnTo>
                    <a:pt x="0" y="0"/>
                  </a:lnTo>
                  <a:lnTo>
                    <a:pt x="0" y="1520629"/>
                  </a:lnTo>
                  <a:close/>
                </a:path>
              </a:pathLst>
            </a:custGeom>
            <a:ln w="162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B7CD8D65-D1B4-4D93-BDAF-287239C3615A}"/>
                </a:ext>
              </a:extLst>
            </p:cNvPr>
            <p:cNvSpPr/>
            <p:nvPr/>
          </p:nvSpPr>
          <p:spPr>
            <a:xfrm>
              <a:off x="5241950" y="6169121"/>
              <a:ext cx="603250" cy="303530"/>
            </a:xfrm>
            <a:custGeom>
              <a:avLst/>
              <a:gdLst/>
              <a:ahLst/>
              <a:cxnLst/>
              <a:rect l="l" t="t" r="r" b="b"/>
              <a:pathLst>
                <a:path w="603250" h="303529">
                  <a:moveTo>
                    <a:pt x="0" y="303507"/>
                  </a:moveTo>
                  <a:lnTo>
                    <a:pt x="602905" y="303507"/>
                  </a:lnTo>
                  <a:lnTo>
                    <a:pt x="602905" y="0"/>
                  </a:lnTo>
                  <a:lnTo>
                    <a:pt x="0" y="0"/>
                  </a:lnTo>
                  <a:lnTo>
                    <a:pt x="0" y="303507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0">
              <a:extLst>
                <a:ext uri="{FF2B5EF4-FFF2-40B4-BE49-F238E27FC236}">
                  <a16:creationId xmlns:a16="http://schemas.microsoft.com/office/drawing/2014/main" id="{2BC73134-AC91-4992-96D4-0B5523EA3812}"/>
                </a:ext>
              </a:extLst>
            </p:cNvPr>
            <p:cNvSpPr/>
            <p:nvPr/>
          </p:nvSpPr>
          <p:spPr>
            <a:xfrm>
              <a:off x="5241176" y="6169121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280"/>
                  </a:moveTo>
                  <a:lnTo>
                    <a:pt x="609097" y="304280"/>
                  </a:lnTo>
                  <a:lnTo>
                    <a:pt x="609097" y="0"/>
                  </a:lnTo>
                  <a:lnTo>
                    <a:pt x="0" y="0"/>
                  </a:lnTo>
                  <a:lnTo>
                    <a:pt x="0" y="304280"/>
                  </a:lnTo>
                  <a:close/>
                </a:path>
              </a:pathLst>
            </a:custGeom>
            <a:ln w="10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11">
            <a:extLst>
              <a:ext uri="{FF2B5EF4-FFF2-40B4-BE49-F238E27FC236}">
                <a16:creationId xmlns:a16="http://schemas.microsoft.com/office/drawing/2014/main" id="{74368C37-203F-4E49-92EA-B782C24985E1}"/>
              </a:ext>
            </a:extLst>
          </p:cNvPr>
          <p:cNvGraphicFramePr>
            <a:graphicFrameLocks noGrp="1"/>
          </p:cNvGraphicFramePr>
          <p:nvPr/>
        </p:nvGraphicFramePr>
        <p:xfrm>
          <a:off x="5235768" y="5251644"/>
          <a:ext cx="1821814" cy="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280">
                <a:tc>
                  <a:txBody>
                    <a:bodyPr/>
                    <a:lstStyle/>
                    <a:p>
                      <a:pPr marL="180340">
                        <a:lnSpc>
                          <a:spcPts val="22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205"/>
                        </a:lnSpc>
                      </a:pPr>
                      <a:r>
                        <a:rPr sz="2000" spc="30" dirty="0">
                          <a:latin typeface="Calibri"/>
                          <a:cs typeface="Calibri"/>
                        </a:rPr>
                        <a:t>P1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205"/>
                        </a:lnSpc>
                      </a:pPr>
                      <a:r>
                        <a:rPr sz="2000" spc="30" dirty="0">
                          <a:latin typeface="Calibri"/>
                          <a:cs typeface="Calibri"/>
                        </a:rPr>
                        <a:t>P2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object 12">
            <a:extLst>
              <a:ext uri="{FF2B5EF4-FFF2-40B4-BE49-F238E27FC236}">
                <a16:creationId xmlns:a16="http://schemas.microsoft.com/office/drawing/2014/main" id="{4A844691-EF14-46BE-9D87-AAB21C053027}"/>
              </a:ext>
            </a:extLst>
          </p:cNvPr>
          <p:cNvGraphicFramePr>
            <a:graphicFrameLocks noGrp="1"/>
          </p:cNvGraphicFramePr>
          <p:nvPr/>
        </p:nvGraphicFramePr>
        <p:xfrm>
          <a:off x="5235768" y="5707292"/>
          <a:ext cx="1822450" cy="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280">
                <a:tc>
                  <a:txBody>
                    <a:bodyPr/>
                    <a:lstStyle/>
                    <a:p>
                      <a:pPr marL="180340">
                        <a:lnSpc>
                          <a:spcPts val="221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210"/>
                        </a:lnSpc>
                      </a:pPr>
                      <a:r>
                        <a:rPr sz="2000" spc="30" dirty="0">
                          <a:latin typeface="Calibri"/>
                          <a:cs typeface="Calibri"/>
                        </a:rPr>
                        <a:t>P1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210"/>
                        </a:lnSpc>
                      </a:pPr>
                      <a:r>
                        <a:rPr sz="2000" spc="30" dirty="0">
                          <a:latin typeface="Calibri"/>
                          <a:cs typeface="Calibri"/>
                        </a:rPr>
                        <a:t>P3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object 13">
            <a:extLst>
              <a:ext uri="{FF2B5EF4-FFF2-40B4-BE49-F238E27FC236}">
                <a16:creationId xmlns:a16="http://schemas.microsoft.com/office/drawing/2014/main" id="{AFA35E8C-43FB-4A14-9C5B-BEFC3AE26D28}"/>
              </a:ext>
            </a:extLst>
          </p:cNvPr>
          <p:cNvGrpSpPr/>
          <p:nvPr/>
        </p:nvGrpSpPr>
        <p:grpSpPr>
          <a:xfrm>
            <a:off x="5839447" y="6163713"/>
            <a:ext cx="620395" cy="315595"/>
            <a:chOff x="5839447" y="6163713"/>
            <a:chExt cx="620395" cy="315595"/>
          </a:xfrm>
        </p:grpSpPr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32026202-F7D9-472C-AC4C-5A4B8DBA0887}"/>
                </a:ext>
              </a:extLst>
            </p:cNvPr>
            <p:cNvSpPr/>
            <p:nvPr/>
          </p:nvSpPr>
          <p:spPr>
            <a:xfrm>
              <a:off x="5844856" y="6169121"/>
              <a:ext cx="610235" cy="303530"/>
            </a:xfrm>
            <a:custGeom>
              <a:avLst/>
              <a:gdLst/>
              <a:ahLst/>
              <a:cxnLst/>
              <a:rect l="l" t="t" r="r" b="b"/>
              <a:pathLst>
                <a:path w="610235" h="303529">
                  <a:moveTo>
                    <a:pt x="609871" y="303507"/>
                  </a:moveTo>
                  <a:lnTo>
                    <a:pt x="0" y="303507"/>
                  </a:lnTo>
                  <a:lnTo>
                    <a:pt x="0" y="0"/>
                  </a:lnTo>
                  <a:lnTo>
                    <a:pt x="609871" y="0"/>
                  </a:lnTo>
                  <a:lnTo>
                    <a:pt x="609871" y="303507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5">
              <a:extLst>
                <a:ext uri="{FF2B5EF4-FFF2-40B4-BE49-F238E27FC236}">
                  <a16:creationId xmlns:a16="http://schemas.microsoft.com/office/drawing/2014/main" id="{FB0E514A-74D8-4277-B6FE-A09ED5BE80B9}"/>
                </a:ext>
              </a:extLst>
            </p:cNvPr>
            <p:cNvSpPr/>
            <p:nvPr/>
          </p:nvSpPr>
          <p:spPr>
            <a:xfrm>
              <a:off x="5844856" y="6169121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280"/>
                  </a:moveTo>
                  <a:lnTo>
                    <a:pt x="609097" y="304280"/>
                  </a:lnTo>
                  <a:lnTo>
                    <a:pt x="609097" y="0"/>
                  </a:lnTo>
                  <a:lnTo>
                    <a:pt x="0" y="0"/>
                  </a:lnTo>
                  <a:lnTo>
                    <a:pt x="0" y="304280"/>
                  </a:lnTo>
                  <a:close/>
                </a:path>
              </a:pathLst>
            </a:custGeom>
            <a:ln w="10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16">
            <a:extLst>
              <a:ext uri="{FF2B5EF4-FFF2-40B4-BE49-F238E27FC236}">
                <a16:creationId xmlns:a16="http://schemas.microsoft.com/office/drawing/2014/main" id="{82DCE2BF-85E7-48D9-9EB9-1364C99C4784}"/>
              </a:ext>
            </a:extLst>
          </p:cNvPr>
          <p:cNvSpPr txBox="1"/>
          <p:nvPr/>
        </p:nvSpPr>
        <p:spPr>
          <a:xfrm>
            <a:off x="5408918" y="6128236"/>
            <a:ext cx="8896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8330" algn="l"/>
              </a:tabLst>
            </a:pP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30" dirty="0">
                <a:latin typeface="Calibri"/>
                <a:cs typeface="Calibri"/>
              </a:rPr>
              <a:t>P2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8DA053FA-E56B-448F-BE0F-081ED1366531}"/>
              </a:ext>
            </a:extLst>
          </p:cNvPr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D98D117C-F914-4753-8080-13FC8780F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81184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5" dirty="0">
                <a:solidFill>
                  <a:schemeClr val="tx1"/>
                </a:solidFill>
              </a:rPr>
              <a:t>Column-Family </a:t>
            </a:r>
            <a:r>
              <a:rPr sz="5000" spc="-5" dirty="0">
                <a:solidFill>
                  <a:schemeClr val="tx1"/>
                </a:solidFill>
              </a:rPr>
              <a:t>DB</a:t>
            </a:r>
            <a:r>
              <a:rPr sz="5000" spc="5" dirty="0">
                <a:solidFill>
                  <a:schemeClr val="tx1"/>
                </a:solidFill>
              </a:rPr>
              <a:t> </a:t>
            </a:r>
            <a:r>
              <a:rPr sz="5000" spc="-5" dirty="0">
                <a:solidFill>
                  <a:schemeClr val="tx1"/>
                </a:solidFill>
              </a:rPr>
              <a:t>Usage</a:t>
            </a:r>
            <a:endParaRPr sz="5000">
              <a:solidFill>
                <a:schemeClr val="tx1"/>
              </a:solidFill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A14DB8E-CCCD-4FA2-A7FC-0BE386AD1A93}"/>
              </a:ext>
            </a:extLst>
          </p:cNvPr>
          <p:cNvSpPr txBox="1"/>
          <p:nvPr/>
        </p:nvSpPr>
        <p:spPr>
          <a:xfrm>
            <a:off x="535940" y="2035955"/>
            <a:ext cx="8006080" cy="319125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marR="5080" indent="-274320">
              <a:lnSpc>
                <a:spcPts val="3890"/>
              </a:lnSpc>
              <a:spcBef>
                <a:spcPts val="585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Verdana"/>
                <a:cs typeface="Verdana"/>
              </a:rPr>
              <a:t>High </a:t>
            </a:r>
            <a:r>
              <a:rPr sz="3600" spc="-15" dirty="0">
                <a:latin typeface="Verdana"/>
                <a:cs typeface="Verdana"/>
              </a:rPr>
              <a:t>traffic </a:t>
            </a:r>
            <a:r>
              <a:rPr sz="3600" spc="-5" dirty="0">
                <a:latin typeface="Verdana"/>
                <a:cs typeface="Verdana"/>
              </a:rPr>
              <a:t>writes </a:t>
            </a:r>
            <a:r>
              <a:rPr sz="3600" dirty="0">
                <a:latin typeface="Verdana"/>
                <a:cs typeface="Verdana"/>
              </a:rPr>
              <a:t>of </a:t>
            </a:r>
            <a:r>
              <a:rPr sz="3600" spc="-15" dirty="0">
                <a:latin typeface="Verdana"/>
                <a:cs typeface="Verdana"/>
              </a:rPr>
              <a:t>varying </a:t>
            </a:r>
            <a:r>
              <a:rPr sz="3600" spc="-5" dirty="0">
                <a:latin typeface="Verdana"/>
                <a:cs typeface="Verdana"/>
              </a:rPr>
              <a:t>data  content that is scalable and  </a:t>
            </a:r>
            <a:r>
              <a:rPr sz="3600" spc="-10" dirty="0">
                <a:latin typeface="Verdana"/>
                <a:cs typeface="Verdana"/>
              </a:rPr>
              <a:t>resilient</a:t>
            </a:r>
            <a:endParaRPr sz="3600" dirty="0">
              <a:latin typeface="Verdana"/>
              <a:cs typeface="Verdana"/>
            </a:endParaRPr>
          </a:p>
          <a:p>
            <a:pPr marL="286385" marR="1699260" indent="-274320">
              <a:lnSpc>
                <a:spcPts val="3890"/>
              </a:lnSpc>
              <a:spcBef>
                <a:spcPts val="86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10" dirty="0">
                <a:latin typeface="Verdana"/>
                <a:cs typeface="Verdana"/>
              </a:rPr>
              <a:t>Event </a:t>
            </a:r>
            <a:r>
              <a:rPr sz="3600" spc="-5" dirty="0">
                <a:latin typeface="Verdana"/>
                <a:cs typeface="Verdana"/>
              </a:rPr>
              <a:t>logging, Blogging  platforms, access </a:t>
            </a:r>
            <a:r>
              <a:rPr sz="3600" spc="-70" dirty="0">
                <a:latin typeface="Verdana"/>
                <a:cs typeface="Verdana"/>
              </a:rPr>
              <a:t>counter,  </a:t>
            </a:r>
            <a:r>
              <a:rPr sz="3600" spc="-5" dirty="0">
                <a:latin typeface="Verdana"/>
                <a:cs typeface="Verdana"/>
              </a:rPr>
              <a:t>expiring data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DE944C1-F567-4D18-B4EE-18E8DFC6878D}"/>
              </a:ext>
            </a:extLst>
          </p:cNvPr>
          <p:cNvSpPr/>
          <p:nvPr/>
        </p:nvSpPr>
        <p:spPr>
          <a:xfrm>
            <a:off x="1416558" y="5393435"/>
            <a:ext cx="761999" cy="760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25823B2-5082-473D-88D9-387ECE50AE58}"/>
              </a:ext>
            </a:extLst>
          </p:cNvPr>
          <p:cNvSpPr txBox="1"/>
          <p:nvPr/>
        </p:nvSpPr>
        <p:spPr>
          <a:xfrm>
            <a:off x="1266363" y="6163082"/>
            <a:ext cx="112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F431A029-4ACF-4720-B9B4-CBA56B56D373}"/>
              </a:ext>
            </a:extLst>
          </p:cNvPr>
          <p:cNvSpPr/>
          <p:nvPr/>
        </p:nvSpPr>
        <p:spPr>
          <a:xfrm>
            <a:off x="3553205" y="5737097"/>
            <a:ext cx="1399793" cy="38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285C5FA6-177C-45EF-8431-3BD974B7E41F}"/>
              </a:ext>
            </a:extLst>
          </p:cNvPr>
          <p:cNvSpPr txBox="1"/>
          <p:nvPr/>
        </p:nvSpPr>
        <p:spPr>
          <a:xfrm>
            <a:off x="3441126" y="6155044"/>
            <a:ext cx="1824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customers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media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3E758474-817D-4D5F-A983-6FDD1ADC92EC}"/>
              </a:ext>
            </a:extLst>
          </p:cNvPr>
          <p:cNvSpPr/>
          <p:nvPr/>
        </p:nvSpPr>
        <p:spPr>
          <a:xfrm>
            <a:off x="6420611" y="5660897"/>
            <a:ext cx="1142999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13B8C845-708C-40B1-ABC7-614A4B82580F}"/>
              </a:ext>
            </a:extLst>
          </p:cNvPr>
          <p:cNvSpPr txBox="1"/>
          <p:nvPr/>
        </p:nvSpPr>
        <p:spPr>
          <a:xfrm>
            <a:off x="6522947" y="6174553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anal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6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15974C4B-51EE-4799-BEBC-5412680622B2}"/>
              </a:ext>
            </a:extLst>
          </p:cNvPr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987006F-775E-4DE3-A654-0019A4493B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312229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>
                <a:solidFill>
                  <a:schemeClr val="tx1"/>
                </a:solidFill>
              </a:rPr>
              <a:t>S</a:t>
            </a:r>
            <a:r>
              <a:rPr sz="5000" spc="-5" dirty="0">
                <a:solidFill>
                  <a:schemeClr val="tx1"/>
                </a:solidFill>
              </a:rPr>
              <a:t>u</a:t>
            </a:r>
            <a:r>
              <a:rPr sz="5000" spc="-10" dirty="0">
                <a:solidFill>
                  <a:schemeClr val="tx1"/>
                </a:solidFill>
              </a:rPr>
              <a:t>mmar</a:t>
            </a:r>
            <a:r>
              <a:rPr sz="5000" spc="-5" dirty="0">
                <a:solidFill>
                  <a:schemeClr val="tx1"/>
                </a:solidFill>
              </a:rPr>
              <a:t>y</a:t>
            </a:r>
            <a:endParaRPr sz="5000">
              <a:solidFill>
                <a:schemeClr val="tx1"/>
              </a:solidFill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6A5798C-6001-4213-9561-900C0C89C590}"/>
              </a:ext>
            </a:extLst>
          </p:cNvPr>
          <p:cNvSpPr txBox="1"/>
          <p:nvPr/>
        </p:nvSpPr>
        <p:spPr>
          <a:xfrm>
            <a:off x="535940" y="1880313"/>
            <a:ext cx="6788150" cy="43395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440"/>
              </a:spcBef>
              <a:buClr>
                <a:srgbClr val="A4AB81"/>
              </a:buClr>
              <a:buSzPct val="87500"/>
              <a:buFont typeface="Wingdings 2"/>
              <a:buChar char=""/>
              <a:tabLst>
                <a:tab pos="402590" algn="l"/>
                <a:tab pos="403225" algn="l"/>
              </a:tabLst>
            </a:pPr>
            <a:r>
              <a:rPr sz="2800" spc="-5" dirty="0">
                <a:latin typeface="Tahoma"/>
                <a:cs typeface="Tahoma"/>
              </a:rPr>
              <a:t>Introduction to module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:</a:t>
            </a:r>
          </a:p>
          <a:p>
            <a:pPr marL="652780" lvl="1" indent="-247015">
              <a:lnSpc>
                <a:spcPct val="100000"/>
              </a:lnSpc>
              <a:spcBef>
                <a:spcPts val="315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40" dirty="0">
                <a:latin typeface="Tahoma"/>
                <a:cs typeface="Tahoma"/>
              </a:rPr>
              <a:t>Teaching</a:t>
            </a:r>
            <a:r>
              <a:rPr sz="2600" spc="-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staff</a:t>
            </a:r>
            <a:endParaRPr sz="26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10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5" dirty="0">
                <a:latin typeface="Tahoma"/>
                <a:cs typeface="Tahoma"/>
              </a:rPr>
              <a:t>Module </a:t>
            </a:r>
            <a:r>
              <a:rPr sz="2600" spc="-10" dirty="0">
                <a:latin typeface="Tahoma"/>
                <a:cs typeface="Tahoma"/>
              </a:rPr>
              <a:t>requirements, </a:t>
            </a:r>
            <a:r>
              <a:rPr sz="2600" spc="-5" dirty="0">
                <a:latin typeface="Tahoma"/>
                <a:cs typeface="Tahoma"/>
              </a:rPr>
              <a:t>contents,</a:t>
            </a:r>
            <a:r>
              <a:rPr sz="2600" spc="6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outcomes</a:t>
            </a:r>
            <a:endParaRPr sz="26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15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5" dirty="0">
                <a:latin typeface="Tahoma"/>
                <a:cs typeface="Tahoma"/>
              </a:rPr>
              <a:t>Assessment</a:t>
            </a:r>
            <a:endParaRPr sz="26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10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10" dirty="0">
                <a:latin typeface="Tahoma"/>
                <a:cs typeface="Tahoma"/>
              </a:rPr>
              <a:t>Delivery </a:t>
            </a:r>
            <a:r>
              <a:rPr sz="2600" spc="-5" dirty="0">
                <a:latin typeface="Tahoma"/>
                <a:cs typeface="Tahoma"/>
              </a:rPr>
              <a:t>and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Schedule</a:t>
            </a:r>
            <a:endParaRPr sz="2600" dirty="0">
              <a:latin typeface="Tahoma"/>
              <a:cs typeface="Tahoma"/>
            </a:endParaRPr>
          </a:p>
          <a:p>
            <a:pPr marL="652780" lvl="1" indent="-247015">
              <a:lnSpc>
                <a:spcPct val="100000"/>
              </a:lnSpc>
              <a:spcBef>
                <a:spcPts val="315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5" dirty="0">
                <a:latin typeface="Tahoma"/>
                <a:cs typeface="Tahoma"/>
              </a:rPr>
              <a:t>Study time and</a:t>
            </a:r>
            <a:r>
              <a:rPr sz="2600" spc="3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resources</a:t>
            </a:r>
            <a:endParaRPr sz="26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900" dirty="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Tahoma"/>
                <a:cs typeface="Tahoma"/>
              </a:rPr>
              <a:t>Introduction to NoSQL databases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:</a:t>
            </a:r>
          </a:p>
          <a:p>
            <a:pPr marL="652145" marR="1331595" lvl="1" indent="-247015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-5" dirty="0">
                <a:latin typeface="Tahoma"/>
                <a:cs typeface="Tahoma"/>
              </a:rPr>
              <a:t>Definitions, </a:t>
            </a:r>
            <a:r>
              <a:rPr sz="2600" spc="-45" dirty="0">
                <a:latin typeface="Tahoma"/>
                <a:cs typeface="Tahoma"/>
              </a:rPr>
              <a:t>Types, </a:t>
            </a:r>
            <a:r>
              <a:rPr sz="2600" spc="-5" dirty="0">
                <a:latin typeface="Tahoma"/>
                <a:cs typeface="Tahoma"/>
              </a:rPr>
              <a:t>Examples </a:t>
            </a:r>
            <a:r>
              <a:rPr sz="2600" spc="-10" dirty="0">
                <a:latin typeface="Tahoma"/>
                <a:cs typeface="Tahoma"/>
              </a:rPr>
              <a:t>and  </a:t>
            </a:r>
            <a:r>
              <a:rPr sz="2600" spc="-5" dirty="0">
                <a:latin typeface="Tahoma"/>
                <a:cs typeface="Tahoma"/>
              </a:rPr>
              <a:t>Applications</a:t>
            </a:r>
            <a:endParaRPr sz="2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322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759" y="1802025"/>
            <a:ext cx="50603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Verdana"/>
                <a:cs typeface="Verdana"/>
              </a:rPr>
              <a:t>Thanks </a:t>
            </a:r>
            <a:r>
              <a:rPr sz="4000" dirty="0">
                <a:latin typeface="Verdana"/>
                <a:cs typeface="Verdana"/>
              </a:rPr>
              <a:t>for</a:t>
            </a:r>
            <a:r>
              <a:rPr sz="4000" spc="-60" dirty="0">
                <a:latin typeface="Verdana"/>
                <a:cs typeface="Verdana"/>
              </a:rPr>
              <a:t> </a:t>
            </a:r>
            <a:r>
              <a:rPr sz="4000" spc="-5" dirty="0">
                <a:latin typeface="Verdana"/>
                <a:cs typeface="Verdana"/>
              </a:rPr>
              <a:t>listening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2284" y="3265289"/>
            <a:ext cx="38881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Verdana"/>
                <a:cs typeface="Verdana"/>
              </a:rPr>
              <a:t>Any</a:t>
            </a:r>
            <a:r>
              <a:rPr sz="4000" spc="-50" dirty="0">
                <a:latin typeface="Verdana"/>
                <a:cs typeface="Verdana"/>
              </a:rPr>
              <a:t> </a:t>
            </a:r>
            <a:r>
              <a:rPr sz="4000" spc="-5" dirty="0">
                <a:latin typeface="Verdana"/>
                <a:cs typeface="Verdana"/>
              </a:rPr>
              <a:t>questions?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45466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75" dirty="0"/>
              <a:t>Teaching</a:t>
            </a:r>
            <a:r>
              <a:rPr sz="5000" spc="-50" dirty="0"/>
              <a:t> </a:t>
            </a:r>
            <a:r>
              <a:rPr sz="5000" spc="-5" dirty="0"/>
              <a:t>Staff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000141"/>
            <a:ext cx="8035925" cy="3722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742950" indent="-274320">
              <a:lnSpc>
                <a:spcPct val="150000"/>
              </a:lnSpc>
              <a:spcBef>
                <a:spcPts val="10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  <a:tab pos="2874645" algn="l"/>
              </a:tabLst>
            </a:pPr>
            <a:r>
              <a:rPr lang="en-US" sz="3000" spc="-20" dirty="0">
                <a:latin typeface="Tahoma"/>
                <a:cs typeface="Tahoma"/>
              </a:rPr>
              <a:t>Hakeem Ibrahim</a:t>
            </a:r>
          </a:p>
          <a:p>
            <a:pPr marL="743585" marR="742950" lvl="1" indent="-274320">
              <a:lnSpc>
                <a:spcPct val="150000"/>
              </a:lnSpc>
              <a:spcBef>
                <a:spcPts val="10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  <a:tab pos="2874645" algn="l"/>
              </a:tabLst>
            </a:pPr>
            <a:r>
              <a:rPr lang="en-US" sz="2400" spc="-65" dirty="0">
                <a:latin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hakeem.ibrahim</a:t>
            </a:r>
            <a:r>
              <a:rPr sz="2400" spc="-65" dirty="0">
                <a:latin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@dmu.ac.uk</a:t>
            </a:r>
            <a:endParaRPr lang="en-US" sz="2400" spc="-65" dirty="0">
              <a:latin typeface="Tahoma"/>
              <a:cs typeface="Tahoma"/>
            </a:endParaRPr>
          </a:p>
          <a:p>
            <a:pPr marL="743585" marR="742950" lvl="1" indent="-274320">
              <a:lnSpc>
                <a:spcPct val="150000"/>
              </a:lnSpc>
              <a:spcBef>
                <a:spcPts val="10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  <a:tab pos="2874645" algn="l"/>
              </a:tabLst>
            </a:pPr>
            <a:r>
              <a:rPr sz="2400" spc="-65" dirty="0">
                <a:latin typeface="Tahoma"/>
                <a:cs typeface="Tahoma"/>
              </a:rPr>
              <a:t>GH6.</a:t>
            </a:r>
            <a:r>
              <a:rPr lang="en-US" sz="2400" spc="-65" dirty="0">
                <a:latin typeface="Tahoma"/>
                <a:cs typeface="Tahoma"/>
              </a:rPr>
              <a:t>10</a:t>
            </a:r>
          </a:p>
          <a:p>
            <a:pPr marL="743585" marR="742950" lvl="1" indent="-274320">
              <a:lnSpc>
                <a:spcPct val="150000"/>
              </a:lnSpc>
              <a:spcBef>
                <a:spcPts val="10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  <a:tab pos="2874645" algn="l"/>
              </a:tabLst>
            </a:pPr>
            <a:r>
              <a:rPr lang="en-US" sz="2400" spc="-65" dirty="0">
                <a:latin typeface="Tahoma"/>
                <a:cs typeface="Tahoma"/>
              </a:rPr>
              <a:t>M</a:t>
            </a:r>
            <a:r>
              <a:rPr sz="2400" spc="-65" dirty="0">
                <a:latin typeface="Tahoma"/>
                <a:cs typeface="Tahoma"/>
              </a:rPr>
              <a:t>odule leader, </a:t>
            </a:r>
            <a:r>
              <a:rPr sz="2400" spc="-50" dirty="0">
                <a:latin typeface="Tahoma"/>
                <a:cs typeface="Tahoma"/>
              </a:rPr>
              <a:t>lecturer, </a:t>
            </a:r>
            <a:r>
              <a:rPr sz="2400" spc="-5" dirty="0">
                <a:latin typeface="Tahoma"/>
                <a:cs typeface="Tahoma"/>
              </a:rPr>
              <a:t>lab</a:t>
            </a:r>
            <a:r>
              <a:rPr sz="2400" spc="1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tutor</a:t>
            </a:r>
            <a:endParaRPr lang="en-US" sz="2400" spc="-5" dirty="0">
              <a:latin typeface="Tahoma"/>
              <a:cs typeface="Tahoma"/>
            </a:endParaRPr>
          </a:p>
          <a:p>
            <a:pPr marL="286385" marR="742950" indent="-274320">
              <a:lnSpc>
                <a:spcPct val="150000"/>
              </a:lnSpc>
              <a:spcBef>
                <a:spcPts val="10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  <a:tab pos="2874645" algn="l"/>
              </a:tabLst>
            </a:pPr>
            <a:r>
              <a:rPr lang="en-US" sz="3000" spc="-5" dirty="0">
                <a:latin typeface="Tahoma"/>
                <a:cs typeface="Tahoma"/>
              </a:rPr>
              <a:t>Lakhani C</a:t>
            </a:r>
          </a:p>
          <a:p>
            <a:pPr marL="743585" marR="742950" lvl="1" indent="-274320">
              <a:lnSpc>
                <a:spcPct val="150000"/>
              </a:lnSpc>
              <a:spcBef>
                <a:spcPts val="10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  <a:tab pos="2874645" algn="l"/>
              </a:tabLst>
            </a:pPr>
            <a:r>
              <a:rPr lang="en-US" sz="2400" spc="-50" dirty="0">
                <a:latin typeface="Tahoma"/>
                <a:cs typeface="Tahoma"/>
              </a:rPr>
              <a:t>Lab Tutor</a:t>
            </a:r>
            <a:endParaRPr sz="2400" spc="-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986514"/>
            <a:ext cx="7543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95"/>
              </a:spcBef>
              <a:tabLst>
                <a:tab pos="2782570" algn="l"/>
              </a:tabLst>
            </a:pPr>
            <a:r>
              <a:rPr spc="-5" dirty="0"/>
              <a:t>Who</a:t>
            </a:r>
            <a:r>
              <a:rPr spc="15" dirty="0"/>
              <a:t> </a:t>
            </a:r>
            <a:r>
              <a:rPr spc="-10" dirty="0"/>
              <a:t>a</a:t>
            </a:r>
            <a:r>
              <a:rPr lang="en-US" spc="-5" dirty="0"/>
              <a:t>m </a:t>
            </a:r>
            <a:r>
              <a:rPr spc="-5" dirty="0"/>
              <a:t>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827" y="1706470"/>
            <a:ext cx="7115175" cy="4014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3200" spc="-5" dirty="0">
                <a:latin typeface="Tahoma"/>
                <a:cs typeface="Tahoma"/>
              </a:rPr>
              <a:t>Lecturer: Almost a decade</a:t>
            </a:r>
            <a:endParaRPr sz="3200" dirty="0">
              <a:latin typeface="Tahoma"/>
              <a:cs typeface="Tahoma"/>
            </a:endParaRPr>
          </a:p>
          <a:p>
            <a:pPr marL="355600" marR="137795" indent="-342900">
              <a:lnSpc>
                <a:spcPct val="150000"/>
              </a:lnSpc>
              <a:spcBef>
                <a:spcPts val="81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Researcher</a:t>
            </a:r>
            <a:endParaRPr lang="en-US" sz="3200" spc="-5" dirty="0">
              <a:latin typeface="Tahoma"/>
              <a:cs typeface="Tahoma"/>
            </a:endParaRPr>
          </a:p>
          <a:p>
            <a:pPr marL="812800" marR="137795" lvl="1" indent="-342900">
              <a:lnSpc>
                <a:spcPct val="150000"/>
              </a:lnSpc>
              <a:spcBef>
                <a:spcPts val="815"/>
              </a:spcBef>
              <a:buChar char="•"/>
              <a:tabLst>
                <a:tab pos="355600" algn="l"/>
              </a:tabLst>
            </a:pPr>
            <a:r>
              <a:rPr lang="en-US" sz="3200" spc="-5" dirty="0">
                <a:latin typeface="Tahoma"/>
                <a:cs typeface="Tahoma"/>
              </a:rPr>
              <a:t>Information systems</a:t>
            </a:r>
          </a:p>
          <a:p>
            <a:pPr marL="812800" marR="137795" lvl="1" indent="-342900">
              <a:lnSpc>
                <a:spcPct val="150000"/>
              </a:lnSpc>
              <a:spcBef>
                <a:spcPts val="815"/>
              </a:spcBef>
              <a:buChar char="•"/>
              <a:tabLst>
                <a:tab pos="355600" algn="l"/>
              </a:tabLst>
            </a:pPr>
            <a:r>
              <a:rPr lang="en-US" sz="3200" spc="-5" dirty="0">
                <a:latin typeface="Tahoma"/>
                <a:cs typeface="Tahoma"/>
              </a:rPr>
              <a:t>Data structures &amp; algorithms</a:t>
            </a:r>
            <a:endParaRPr lang="en-US" sz="3200" dirty="0">
              <a:latin typeface="Tahoma"/>
              <a:cs typeface="Tahoma"/>
            </a:endParaRPr>
          </a:p>
          <a:p>
            <a:pPr marL="355600" indent="-342900">
              <a:lnSpc>
                <a:spcPct val="15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BSc MSc PhD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lang="en-US" sz="3200" spc="-5" dirty="0">
                <a:latin typeface="Tahoma"/>
                <a:cs typeface="Tahoma"/>
              </a:rPr>
              <a:t>A</a:t>
            </a:r>
            <a:r>
              <a:rPr sz="3200" spc="-5" dirty="0">
                <a:latin typeface="Tahoma"/>
                <a:cs typeface="Tahoma"/>
              </a:rPr>
              <a:t>HEA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612" y="912408"/>
            <a:ext cx="507809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My </a:t>
            </a:r>
            <a:r>
              <a:rPr sz="5000" spc="-10" dirty="0"/>
              <a:t>Office</a:t>
            </a:r>
            <a:r>
              <a:rPr sz="5000" spc="-15" dirty="0"/>
              <a:t> </a:t>
            </a:r>
            <a:r>
              <a:rPr sz="5000" spc="-10" dirty="0"/>
              <a:t>Hours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198424"/>
            <a:ext cx="7774305" cy="1863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47777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Tahoma"/>
                <a:cs typeface="Tahoma"/>
              </a:rPr>
              <a:t>Friday</a:t>
            </a:r>
            <a:r>
              <a:rPr sz="2800" spc="-9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1-2pm</a:t>
            </a:r>
            <a:endParaRPr lang="en-US" sz="4000" dirty="0">
              <a:latin typeface="Tahoma"/>
              <a:cs typeface="Tahoma"/>
            </a:endParaRPr>
          </a:p>
          <a:p>
            <a:pPr marL="469265" marR="5080" indent="-4572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spc="-15" dirty="0">
                <a:latin typeface="Tahoma"/>
                <a:cs typeface="Tahoma"/>
              </a:rPr>
              <a:t>Preferably </a:t>
            </a:r>
            <a:r>
              <a:rPr lang="en-US" sz="2800" spc="-10" dirty="0">
                <a:latin typeface="Tahoma"/>
                <a:cs typeface="Tahoma"/>
              </a:rPr>
              <a:t>arrange </a:t>
            </a:r>
            <a:r>
              <a:rPr lang="en-US" sz="2800" dirty="0">
                <a:latin typeface="Tahoma"/>
                <a:cs typeface="Tahoma"/>
              </a:rPr>
              <a:t>an appointment </a:t>
            </a:r>
            <a:r>
              <a:rPr lang="en-US" sz="2800" spc="-5" dirty="0">
                <a:latin typeface="Tahoma"/>
                <a:cs typeface="Tahoma"/>
              </a:rPr>
              <a:t>via </a:t>
            </a:r>
            <a:r>
              <a:rPr lang="en-US" sz="2800" dirty="0">
                <a:latin typeface="Tahoma"/>
                <a:cs typeface="Tahoma"/>
              </a:rPr>
              <a:t>email to </a:t>
            </a:r>
            <a:r>
              <a:rPr lang="en-US" sz="2800" spc="-10" dirty="0">
                <a:latin typeface="Tahoma"/>
                <a:cs typeface="Tahoma"/>
              </a:rPr>
              <a:t>prevent </a:t>
            </a:r>
            <a:r>
              <a:rPr lang="en-US" sz="2800" spc="-5" dirty="0">
                <a:latin typeface="Tahoma"/>
                <a:cs typeface="Tahoma"/>
              </a:rPr>
              <a:t>double</a:t>
            </a:r>
            <a:r>
              <a:rPr lang="en-US" sz="2800" spc="-15" dirty="0">
                <a:latin typeface="Tahoma"/>
                <a:cs typeface="Tahoma"/>
              </a:rPr>
              <a:t> </a:t>
            </a:r>
            <a:r>
              <a:rPr lang="en-US" sz="2800" spc="-5" dirty="0">
                <a:latin typeface="Tahoma"/>
                <a:cs typeface="Tahoma"/>
              </a:rPr>
              <a:t>bookings.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92086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Module</a:t>
            </a:r>
            <a:r>
              <a:rPr sz="5000" spc="-15" dirty="0"/>
              <a:t> </a:t>
            </a:r>
            <a:r>
              <a:rPr sz="5000" spc="-20" dirty="0"/>
              <a:t>Requirements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109468"/>
            <a:ext cx="8048625" cy="426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latin typeface="Verdana"/>
                <a:cs typeface="Verdana"/>
              </a:rPr>
              <a:t>Option for final </a:t>
            </a:r>
            <a:r>
              <a:rPr sz="3000" spc="-10" dirty="0">
                <a:latin typeface="Verdana"/>
                <a:cs typeface="Verdana"/>
              </a:rPr>
              <a:t>year </a:t>
            </a:r>
            <a:r>
              <a:rPr sz="3000" spc="-5" dirty="0">
                <a:latin typeface="Verdana"/>
                <a:cs typeface="Verdana"/>
              </a:rPr>
              <a:t>students taking </a:t>
            </a:r>
            <a:endParaRPr lang="en-US" sz="3000" spc="-5" dirty="0">
              <a:latin typeface="Verdana"/>
              <a:cs typeface="Verdana"/>
            </a:endParaRPr>
          </a:p>
          <a:p>
            <a:pPr marL="743585" marR="5080" lvl="1" indent="-274320">
              <a:spcBef>
                <a:spcPts val="10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Verdana"/>
                <a:cs typeface="Verdana"/>
              </a:rPr>
              <a:t>BC,  CSci, </a:t>
            </a:r>
            <a:r>
              <a:rPr sz="2400" dirty="0">
                <a:latin typeface="Verdana"/>
                <a:cs typeface="Verdana"/>
              </a:rPr>
              <a:t>SE, </a:t>
            </a:r>
            <a:r>
              <a:rPr sz="2400" spc="-5" dirty="0">
                <a:latin typeface="Verdana"/>
                <a:cs typeface="Verdana"/>
              </a:rPr>
              <a:t>CSec, FC,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Computing</a:t>
            </a:r>
            <a:endParaRPr sz="2400" dirty="0">
              <a:latin typeface="Verdana"/>
              <a:cs typeface="Verdana"/>
            </a:endParaRPr>
          </a:p>
          <a:p>
            <a:pPr marL="286385" marR="417195" indent="-274320">
              <a:lnSpc>
                <a:spcPct val="100000"/>
              </a:lnSpc>
              <a:spcBef>
                <a:spcPts val="72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latin typeface="Verdana"/>
                <a:cs typeface="Verdana"/>
              </a:rPr>
              <a:t>Must </a:t>
            </a:r>
            <a:r>
              <a:rPr sz="3000" spc="-15" dirty="0">
                <a:latin typeface="Verdana"/>
                <a:cs typeface="Verdana"/>
              </a:rPr>
              <a:t>have </a:t>
            </a:r>
            <a:r>
              <a:rPr sz="3000" spc="-10" dirty="0">
                <a:latin typeface="Verdana"/>
                <a:cs typeface="Verdana"/>
              </a:rPr>
              <a:t>taken </a:t>
            </a:r>
            <a:r>
              <a:rPr sz="3000" spc="-5" dirty="0">
                <a:latin typeface="Verdana"/>
                <a:cs typeface="Verdana"/>
              </a:rPr>
              <a:t>(and hopefully  </a:t>
            </a:r>
            <a:r>
              <a:rPr sz="3000" spc="-10" dirty="0">
                <a:latin typeface="Verdana"/>
                <a:cs typeface="Verdana"/>
              </a:rPr>
              <a:t>enjoyed!) </a:t>
            </a:r>
            <a:r>
              <a:rPr sz="3000" spc="-5" dirty="0">
                <a:latin typeface="Verdana"/>
                <a:cs typeface="Verdana"/>
              </a:rPr>
              <a:t>either </a:t>
            </a:r>
            <a:endParaRPr lang="en-US" sz="3000" spc="-5" dirty="0">
              <a:latin typeface="Verdana"/>
              <a:cs typeface="Verdana"/>
            </a:endParaRPr>
          </a:p>
          <a:p>
            <a:pPr marL="743585" marR="417195" lvl="1" indent="-274320">
              <a:spcBef>
                <a:spcPts val="72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2400" spc="-25" dirty="0">
                <a:latin typeface="Verdana"/>
                <a:cs typeface="Verdana"/>
              </a:rPr>
              <a:t>IMAT1215, </a:t>
            </a:r>
            <a:r>
              <a:rPr sz="2400" spc="-30" dirty="0">
                <a:latin typeface="Verdana"/>
                <a:cs typeface="Verdana"/>
              </a:rPr>
              <a:t>IMAT2428  </a:t>
            </a:r>
            <a:r>
              <a:rPr sz="2400" spc="-5" dirty="0">
                <a:latin typeface="Verdana"/>
                <a:cs typeface="Verdana"/>
              </a:rPr>
              <a:t>or CTEC2908 database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topic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65" dirty="0">
                <a:latin typeface="Verdana"/>
                <a:cs typeface="Verdana"/>
              </a:rPr>
              <a:t>You </a:t>
            </a:r>
            <a:r>
              <a:rPr sz="3000" spc="-15" dirty="0">
                <a:latin typeface="Verdana"/>
                <a:cs typeface="Verdana"/>
              </a:rPr>
              <a:t>like </a:t>
            </a:r>
            <a:r>
              <a:rPr sz="3000" spc="-5" dirty="0">
                <a:latin typeface="Verdana"/>
                <a:cs typeface="Verdana"/>
              </a:rPr>
              <a:t>computer </a:t>
            </a:r>
            <a:r>
              <a:rPr sz="3000" spc="-10" dirty="0">
                <a:latin typeface="Verdana"/>
                <a:cs typeface="Verdana"/>
              </a:rPr>
              <a:t>programming</a:t>
            </a:r>
            <a:r>
              <a:rPr sz="3000" spc="9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too</a:t>
            </a:r>
            <a:endParaRPr sz="3000" dirty="0">
              <a:latin typeface="Verdana"/>
              <a:cs typeface="Verdana"/>
            </a:endParaRPr>
          </a:p>
          <a:p>
            <a:pPr marL="286385" marR="1748789" indent="-274320">
              <a:lnSpc>
                <a:spcPct val="100000"/>
              </a:lnSpc>
              <a:spcBef>
                <a:spcPts val="72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65" dirty="0">
                <a:latin typeface="Verdana"/>
                <a:cs typeface="Verdana"/>
              </a:rPr>
              <a:t>You </a:t>
            </a:r>
            <a:r>
              <a:rPr sz="3000" spc="-15" dirty="0">
                <a:latin typeface="Verdana"/>
                <a:cs typeface="Verdana"/>
              </a:rPr>
              <a:t>want </a:t>
            </a:r>
            <a:r>
              <a:rPr sz="3000" spc="-5" dirty="0">
                <a:latin typeface="Verdana"/>
                <a:cs typeface="Verdana"/>
              </a:rPr>
              <a:t>to learn about NoSQL  databases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536194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Module</a:t>
            </a:r>
            <a:r>
              <a:rPr sz="5000" spc="-40" dirty="0"/>
              <a:t> </a:t>
            </a:r>
            <a:r>
              <a:rPr sz="5000" spc="-5" dirty="0"/>
              <a:t>Contents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030676"/>
            <a:ext cx="7903845" cy="43846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Verdana"/>
                <a:cs typeface="Verdana"/>
              </a:rPr>
              <a:t>Introduction to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NoSQL</a:t>
            </a:r>
            <a:endParaRPr sz="2600" dirty="0">
              <a:latin typeface="Verdana"/>
              <a:cs typeface="Verdana"/>
            </a:endParaRPr>
          </a:p>
          <a:p>
            <a:pPr marL="286385" marR="1381760" indent="-274320">
              <a:lnSpc>
                <a:spcPct val="100000"/>
              </a:lnSpc>
              <a:spcBef>
                <a:spcPts val="620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  <a:tab pos="5083810" algn="l"/>
              </a:tabLst>
            </a:pPr>
            <a:r>
              <a:rPr sz="2600" spc="-5" dirty="0">
                <a:latin typeface="Verdana"/>
                <a:cs typeface="Verdana"/>
              </a:rPr>
              <a:t>Detailed look at</a:t>
            </a:r>
            <a:r>
              <a:rPr sz="2600" spc="5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MongoDB</a:t>
            </a:r>
            <a:r>
              <a:rPr sz="2600" spc="1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:	a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NoSQL  </a:t>
            </a:r>
            <a:r>
              <a:rPr sz="2600" spc="-5" dirty="0">
                <a:latin typeface="Verdana"/>
                <a:cs typeface="Verdana"/>
              </a:rPr>
              <a:t>document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database</a:t>
            </a:r>
            <a:endParaRPr sz="2600" dirty="0">
              <a:latin typeface="Verdana"/>
              <a:cs typeface="Verdana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Verdana"/>
                <a:cs typeface="Verdana"/>
              </a:rPr>
              <a:t>Broad look at other NoSQL databases such as  </a:t>
            </a:r>
            <a:r>
              <a:rPr sz="2600" spc="-15" dirty="0">
                <a:latin typeface="Verdana"/>
                <a:cs typeface="Verdana"/>
              </a:rPr>
              <a:t>Graph </a:t>
            </a:r>
            <a:r>
              <a:rPr sz="2600" spc="-5" dirty="0">
                <a:latin typeface="Verdana"/>
                <a:cs typeface="Verdana"/>
              </a:rPr>
              <a:t>databases &amp; Column-family</a:t>
            </a:r>
            <a:r>
              <a:rPr sz="2600" spc="2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databases</a:t>
            </a:r>
            <a:endParaRPr sz="26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Verdana"/>
                <a:cs typeface="Verdana"/>
              </a:rPr>
              <a:t>Comparisons to relational databases and</a:t>
            </a:r>
            <a:r>
              <a:rPr sz="2600" spc="2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SQL</a:t>
            </a:r>
            <a:endParaRPr sz="2600" dirty="0">
              <a:latin typeface="Verdana"/>
              <a:cs typeface="Verdana"/>
            </a:endParaRPr>
          </a:p>
          <a:p>
            <a:pPr marL="286385" marR="140970" indent="-274320">
              <a:lnSpc>
                <a:spcPct val="100000"/>
              </a:lnSpc>
              <a:spcBef>
                <a:spcPts val="625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Verdana"/>
                <a:cs typeface="Verdana"/>
              </a:rPr>
              <a:t>Discuss </a:t>
            </a:r>
            <a:r>
              <a:rPr sz="2600" spc="-15" dirty="0">
                <a:latin typeface="Verdana"/>
                <a:cs typeface="Verdana"/>
              </a:rPr>
              <a:t>key </a:t>
            </a:r>
            <a:r>
              <a:rPr sz="2600" spc="-5" dirty="0">
                <a:latin typeface="Verdana"/>
                <a:cs typeface="Verdana"/>
              </a:rPr>
              <a:t>database management systems  issues such as replication, distribution,  sharding, resilience, concurrency control and  database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recovery.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57137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Module</a:t>
            </a:r>
            <a:r>
              <a:rPr sz="5000" spc="-30" dirty="0"/>
              <a:t> </a:t>
            </a:r>
            <a:r>
              <a:rPr sz="5000" spc="-10" dirty="0"/>
              <a:t>Outcomes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46284" y="1940326"/>
            <a:ext cx="7887334" cy="41465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27050" marR="1137285" indent="-514350">
              <a:lnSpc>
                <a:spcPts val="2500"/>
              </a:lnSpc>
              <a:spcBef>
                <a:spcPts val="695"/>
              </a:spcBef>
              <a:buClr>
                <a:srgbClr val="A4AB81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-5" dirty="0">
                <a:latin typeface="Verdana"/>
                <a:cs typeface="Verdana"/>
              </a:rPr>
              <a:t>Produce a data model that </a:t>
            </a:r>
            <a:r>
              <a:rPr sz="2600" spc="-10" dirty="0">
                <a:latin typeface="Verdana"/>
                <a:cs typeface="Verdana"/>
              </a:rPr>
              <a:t>accurately  </a:t>
            </a:r>
            <a:r>
              <a:rPr sz="2600" spc="-5" dirty="0">
                <a:latin typeface="Verdana"/>
                <a:cs typeface="Verdana"/>
              </a:rPr>
              <a:t>reflects a complex business scenario;</a:t>
            </a:r>
            <a:endParaRPr sz="2600" dirty="0">
              <a:latin typeface="Verdana"/>
              <a:cs typeface="Verdana"/>
            </a:endParaRPr>
          </a:p>
          <a:p>
            <a:pPr marL="527050" marR="5715" indent="-514350">
              <a:lnSpc>
                <a:spcPts val="2500"/>
              </a:lnSpc>
              <a:spcBef>
                <a:spcPts val="620"/>
              </a:spcBef>
              <a:buClr>
                <a:srgbClr val="A4AB81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-5" dirty="0">
                <a:latin typeface="Verdana"/>
                <a:cs typeface="Verdana"/>
              </a:rPr>
              <a:t>Discuss the differences between a </a:t>
            </a:r>
            <a:r>
              <a:rPr sz="2600" spc="-15" dirty="0">
                <a:latin typeface="Verdana"/>
                <a:cs typeface="Verdana"/>
              </a:rPr>
              <a:t>variety </a:t>
            </a:r>
            <a:r>
              <a:rPr sz="2600" spc="-5" dirty="0">
                <a:latin typeface="Verdana"/>
                <a:cs typeface="Verdana"/>
              </a:rPr>
              <a:t>of  different database systems including  relational and non-relational</a:t>
            </a:r>
            <a:r>
              <a:rPr sz="2600" spc="4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databases;</a:t>
            </a:r>
            <a:endParaRPr sz="2600" dirty="0">
              <a:latin typeface="Verdana"/>
              <a:cs typeface="Verdana"/>
            </a:endParaRPr>
          </a:p>
          <a:p>
            <a:pPr marL="527050" marR="231140" indent="-514350">
              <a:lnSpc>
                <a:spcPts val="2500"/>
              </a:lnSpc>
              <a:spcBef>
                <a:spcPts val="610"/>
              </a:spcBef>
              <a:buClr>
                <a:srgbClr val="A4AB81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-10" dirty="0">
                <a:latin typeface="Verdana"/>
                <a:cs typeface="Verdana"/>
              </a:rPr>
              <a:t>Program </a:t>
            </a:r>
            <a:r>
              <a:rPr sz="2600" spc="-5" dirty="0">
                <a:latin typeface="Verdana"/>
                <a:cs typeface="Verdana"/>
              </a:rPr>
              <a:t>a NoSQL database to store,  manipulate, and </a:t>
            </a:r>
            <a:r>
              <a:rPr sz="2600" spc="-10" dirty="0">
                <a:latin typeface="Verdana"/>
                <a:cs typeface="Verdana"/>
              </a:rPr>
              <a:t>retrieve </a:t>
            </a:r>
            <a:r>
              <a:rPr sz="2600" spc="-5" dirty="0">
                <a:latin typeface="Verdana"/>
                <a:cs typeface="Verdana"/>
              </a:rPr>
              <a:t>data and perform  aggregation</a:t>
            </a:r>
            <a:r>
              <a:rPr sz="2600" spc="2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functions;</a:t>
            </a:r>
            <a:endParaRPr sz="2600" dirty="0">
              <a:latin typeface="Verdana"/>
              <a:cs typeface="Verdana"/>
            </a:endParaRPr>
          </a:p>
          <a:p>
            <a:pPr marL="527050" marR="5080" indent="-514350">
              <a:lnSpc>
                <a:spcPts val="2500"/>
              </a:lnSpc>
              <a:spcBef>
                <a:spcPts val="610"/>
              </a:spcBef>
              <a:buClr>
                <a:srgbClr val="A4AB81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-5" dirty="0">
                <a:latin typeface="Verdana"/>
                <a:cs typeface="Verdana"/>
              </a:rPr>
              <a:t>Discuss </a:t>
            </a:r>
            <a:r>
              <a:rPr sz="2600" spc="-15" dirty="0">
                <a:latin typeface="Verdana"/>
                <a:cs typeface="Verdana"/>
              </a:rPr>
              <a:t>key </a:t>
            </a:r>
            <a:r>
              <a:rPr sz="2600" spc="-5" dirty="0">
                <a:latin typeface="Verdana"/>
                <a:cs typeface="Verdana"/>
              </a:rPr>
              <a:t>database management systems  concepts and issues to include concurrency  control and database </a:t>
            </a:r>
            <a:r>
              <a:rPr sz="2600" spc="-35" dirty="0">
                <a:latin typeface="Verdana"/>
                <a:cs typeface="Verdana"/>
              </a:rPr>
              <a:t>recovery, </a:t>
            </a:r>
            <a:r>
              <a:rPr sz="2600" spc="-5" dirty="0">
                <a:latin typeface="Verdana"/>
                <a:cs typeface="Verdana"/>
              </a:rPr>
              <a:t>distributed  database systems, replication, sharding</a:t>
            </a:r>
            <a:r>
              <a:rPr sz="2600" spc="4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etc.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38068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A</a:t>
            </a:r>
            <a:r>
              <a:rPr sz="5000" spc="-5" dirty="0"/>
              <a:t>ss</a:t>
            </a:r>
            <a:r>
              <a:rPr sz="5000" spc="-10" dirty="0"/>
              <a:t>e</a:t>
            </a:r>
            <a:r>
              <a:rPr sz="5000" spc="-5" dirty="0"/>
              <a:t>ss</a:t>
            </a:r>
            <a:r>
              <a:rPr sz="5000" spc="-10" dirty="0"/>
              <a:t>me</a:t>
            </a:r>
            <a:r>
              <a:rPr sz="5000" spc="-5" dirty="0"/>
              <a:t>nt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2014041"/>
            <a:ext cx="7882890" cy="44621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7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  <a:tab pos="4258945" algn="l"/>
              </a:tabLst>
            </a:pPr>
            <a:r>
              <a:rPr sz="3200" spc="-10" dirty="0">
                <a:latin typeface="Tahoma"/>
                <a:cs typeface="Tahoma"/>
              </a:rPr>
              <a:t>Practical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Coursework	50%</a:t>
            </a:r>
            <a:endParaRPr sz="3200" dirty="0">
              <a:latin typeface="Tahoma"/>
              <a:cs typeface="Tahoma"/>
            </a:endParaRPr>
          </a:p>
          <a:p>
            <a:pPr marL="652145" marR="484505" lvl="1" indent="-247015">
              <a:lnSpc>
                <a:spcPts val="3020"/>
              </a:lnSpc>
              <a:spcBef>
                <a:spcPts val="720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5" dirty="0">
                <a:latin typeface="Tahoma"/>
                <a:cs typeface="Tahoma"/>
              </a:rPr>
              <a:t>Summative coursework </a:t>
            </a:r>
            <a:r>
              <a:rPr sz="280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NoSQL database  querying, indexing and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re-design</a:t>
            </a:r>
            <a:endParaRPr sz="2800" dirty="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spcBef>
                <a:spcPts val="272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  <a:tab pos="3725545" algn="l"/>
              </a:tabLst>
            </a:pPr>
            <a:r>
              <a:rPr sz="3200" spc="-5" dirty="0">
                <a:latin typeface="Tahoma"/>
                <a:cs typeface="Tahoma"/>
              </a:rPr>
              <a:t>Online</a:t>
            </a:r>
            <a:r>
              <a:rPr sz="3200" spc="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Phase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85" dirty="0">
                <a:latin typeface="Tahoma"/>
                <a:cs typeface="Tahoma"/>
              </a:rPr>
              <a:t>Test	</a:t>
            </a:r>
            <a:r>
              <a:rPr sz="3200" spc="-5" dirty="0">
                <a:latin typeface="Tahoma"/>
                <a:cs typeface="Tahoma"/>
              </a:rPr>
              <a:t>50%</a:t>
            </a:r>
            <a:endParaRPr sz="3200" dirty="0">
              <a:latin typeface="Tahoma"/>
              <a:cs typeface="Tahoma"/>
            </a:endParaRPr>
          </a:p>
          <a:p>
            <a:pPr marL="652145" marR="5080" lvl="1" indent="-247015">
              <a:lnSpc>
                <a:spcPts val="3020"/>
              </a:lnSpc>
              <a:spcBef>
                <a:spcPts val="720"/>
              </a:spcBef>
              <a:buClr>
                <a:srgbClr val="93B6D2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5" dirty="0">
                <a:latin typeface="Tahoma"/>
                <a:cs typeface="Tahoma"/>
              </a:rPr>
              <a:t>Summative test </a:t>
            </a:r>
            <a:r>
              <a:rPr sz="280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NoSQL DBMS concepts and  issues, and </a:t>
            </a:r>
            <a:r>
              <a:rPr sz="2800" spc="-10" dirty="0">
                <a:latin typeface="Tahoma"/>
                <a:cs typeface="Tahoma"/>
              </a:rPr>
              <a:t>differences </a:t>
            </a:r>
            <a:r>
              <a:rPr sz="2800" spc="-5" dirty="0">
                <a:latin typeface="Tahoma"/>
                <a:cs typeface="Tahoma"/>
              </a:rPr>
              <a:t>between database  systems</a:t>
            </a:r>
            <a:endParaRPr sz="28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3B6D2"/>
              </a:buClr>
              <a:buFont typeface="Wingdings 2"/>
              <a:buChar char=""/>
            </a:pPr>
            <a:endParaRPr sz="3300" dirty="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buClr>
                <a:srgbClr val="A4AB81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Tahoma"/>
                <a:cs typeface="Tahoma"/>
              </a:rPr>
              <a:t>Both</a:t>
            </a:r>
            <a:r>
              <a:rPr sz="3000" spc="-2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individual</a:t>
            </a:r>
            <a:endParaRPr sz="3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906</Words>
  <Application>Microsoft Office PowerPoint</Application>
  <PresentationFormat>On-screen Show (4:3)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Verdana</vt:lpstr>
      <vt:lpstr>Wingdings 2</vt:lpstr>
      <vt:lpstr>Retrospect</vt:lpstr>
      <vt:lpstr>PowerPoint Presentation</vt:lpstr>
      <vt:lpstr>Introduction</vt:lpstr>
      <vt:lpstr>Teaching Staff</vt:lpstr>
      <vt:lpstr>Who am I?</vt:lpstr>
      <vt:lpstr>My Office Hours</vt:lpstr>
      <vt:lpstr>Module Requirements</vt:lpstr>
      <vt:lpstr>Module Contents</vt:lpstr>
      <vt:lpstr>Module Outcomes</vt:lpstr>
      <vt:lpstr>Assessment</vt:lpstr>
      <vt:lpstr>Module Delivery</vt:lpstr>
      <vt:lpstr>Study Time</vt:lpstr>
      <vt:lpstr>Learning Resources</vt:lpstr>
      <vt:lpstr>Reading Resources</vt:lpstr>
      <vt:lpstr>NoSQL</vt:lpstr>
      <vt:lpstr>Big Data</vt:lpstr>
      <vt:lpstr>Types of database</vt:lpstr>
      <vt:lpstr>Relational Databases</vt:lpstr>
      <vt:lpstr>Relational DB Usage</vt:lpstr>
      <vt:lpstr>Document Databases</vt:lpstr>
      <vt:lpstr>Document DB Usage</vt:lpstr>
      <vt:lpstr>Graph Databases</vt:lpstr>
      <vt:lpstr>Column-Family Databases</vt:lpstr>
      <vt:lpstr>Column-Family DB Usage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Hakeem Ibrahim</dc:creator>
  <cp:lastModifiedBy>Hakeem Ibrahim</cp:lastModifiedBy>
  <cp:revision>4</cp:revision>
  <dcterms:created xsi:type="dcterms:W3CDTF">2021-01-17T10:28:24Z</dcterms:created>
  <dcterms:modified xsi:type="dcterms:W3CDTF">2021-01-25T09:59:24Z</dcterms:modified>
</cp:coreProperties>
</file>