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1" r:id="rId9"/>
    <p:sldId id="263" r:id="rId10"/>
    <p:sldId id="265" r:id="rId11"/>
    <p:sldId id="266" r:id="rId12"/>
    <p:sldId id="270" r:id="rId13"/>
    <p:sldId id="271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15" d="100"/>
          <a:sy n="115" d="100"/>
        </p:scale>
        <p:origin x="12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72C43-CC91-4B72-B917-C26E2DEC7137}" type="doc">
      <dgm:prSet loTypeId="urn:microsoft.com/office/officeart/2005/8/layout/orgChart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GB"/>
        </a:p>
      </dgm:t>
    </dgm:pt>
    <dgm:pt modelId="{83280C3D-1CF3-47CD-BC8F-37EC93F2D260}">
      <dgm:prSet phldrT="[Text]" custT="1"/>
      <dgm:spPr>
        <a:solidFill>
          <a:schemeClr val="bg2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GB" sz="1800" b="1" dirty="0" smtClean="0">
              <a:solidFill>
                <a:schemeClr val="accent5">
                  <a:lumMod val="50000"/>
                </a:schemeClr>
              </a:solidFill>
            </a:rPr>
            <a:t>Variables</a:t>
          </a:r>
        </a:p>
      </dgm:t>
    </dgm:pt>
    <dgm:pt modelId="{F9ADFA53-4A19-4985-AD0D-27B9B8FD4D20}" type="parTrans" cxnId="{F53B19BF-142D-4502-89F9-D382890ABA0E}">
      <dgm:prSet/>
      <dgm:spPr/>
      <dgm:t>
        <a:bodyPr/>
        <a:lstStyle/>
        <a:p>
          <a:endParaRPr lang="en-GB" sz="1800">
            <a:solidFill>
              <a:schemeClr val="accent5">
                <a:lumMod val="50000"/>
              </a:schemeClr>
            </a:solidFill>
          </a:endParaRPr>
        </a:p>
      </dgm:t>
    </dgm:pt>
    <dgm:pt modelId="{9DF2FA5A-DE89-4D59-AEA0-0A5045027689}" type="sibTrans" cxnId="{F53B19BF-142D-4502-89F9-D382890ABA0E}">
      <dgm:prSet/>
      <dgm:spPr/>
      <dgm:t>
        <a:bodyPr/>
        <a:lstStyle/>
        <a:p>
          <a:endParaRPr lang="en-GB" sz="1800">
            <a:solidFill>
              <a:schemeClr val="accent5">
                <a:lumMod val="50000"/>
              </a:schemeClr>
            </a:solidFill>
          </a:endParaRPr>
        </a:p>
      </dgm:t>
    </dgm:pt>
    <dgm:pt modelId="{EF58501C-3C99-43BF-80AF-98CA2B512A63}">
      <dgm:prSet phldrT="[Text]" custT="1"/>
      <dgm:spPr>
        <a:solidFill>
          <a:srgbClr val="00B050"/>
        </a:solidFill>
        <a:ln>
          <a:solidFill>
            <a:srgbClr val="00602B"/>
          </a:solidFill>
        </a:ln>
      </dgm:spPr>
      <dgm:t>
        <a:bodyPr/>
        <a:lstStyle/>
        <a:p>
          <a:r>
            <a:rPr lang="en-GB" sz="2000" b="1" dirty="0" smtClean="0">
              <a:solidFill>
                <a:schemeClr val="accent5">
                  <a:lumMod val="50000"/>
                </a:schemeClr>
              </a:solidFill>
            </a:rPr>
            <a:t>Scale</a:t>
          </a:r>
        </a:p>
        <a:p>
          <a:r>
            <a:rPr lang="en-GB" sz="2000" b="1" dirty="0" smtClean="0">
              <a:solidFill>
                <a:schemeClr val="accent5">
                  <a:lumMod val="50000"/>
                </a:schemeClr>
              </a:solidFill>
            </a:rPr>
            <a:t>(</a:t>
          </a:r>
          <a:r>
            <a:rPr lang="en-GB" sz="1600" b="1" dirty="0" smtClean="0">
              <a:solidFill>
                <a:schemeClr val="accent5">
                  <a:lumMod val="50000"/>
                </a:schemeClr>
              </a:solidFill>
            </a:rPr>
            <a:t>numerical/quantitative)</a:t>
          </a:r>
        </a:p>
      </dgm:t>
    </dgm:pt>
    <dgm:pt modelId="{188C10EF-A95D-48E6-A067-B0B3D072B1D0}" type="parTrans" cxnId="{06848BAF-643D-4F46-B0CD-1D692E816D65}">
      <dgm:prSet/>
      <dgm:spPr/>
      <dgm:t>
        <a:bodyPr/>
        <a:lstStyle/>
        <a:p>
          <a:endParaRPr lang="en-GB" sz="1800">
            <a:solidFill>
              <a:schemeClr val="accent5">
                <a:lumMod val="50000"/>
              </a:schemeClr>
            </a:solidFill>
          </a:endParaRPr>
        </a:p>
      </dgm:t>
    </dgm:pt>
    <dgm:pt modelId="{CF698B20-B238-4E78-8E89-068D6A5C704C}" type="sibTrans" cxnId="{06848BAF-643D-4F46-B0CD-1D692E816D65}">
      <dgm:prSet/>
      <dgm:spPr/>
      <dgm:t>
        <a:bodyPr/>
        <a:lstStyle/>
        <a:p>
          <a:endParaRPr lang="en-GB" sz="1800">
            <a:solidFill>
              <a:schemeClr val="accent5">
                <a:lumMod val="50000"/>
              </a:schemeClr>
            </a:solidFill>
          </a:endParaRPr>
        </a:p>
      </dgm:t>
    </dgm:pt>
    <dgm:pt modelId="{78BF3024-E042-4081-AC59-72331EE540BC}">
      <dgm:prSet phldrT="[Text]"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GB" sz="2000" b="1" dirty="0" smtClean="0">
              <a:solidFill>
                <a:schemeClr val="accent5">
                  <a:lumMod val="50000"/>
                </a:schemeClr>
              </a:solidFill>
            </a:rPr>
            <a:t>Categorical</a:t>
          </a:r>
        </a:p>
        <a:p>
          <a:r>
            <a:rPr lang="en-GB" sz="1800" b="1" dirty="0" smtClean="0">
              <a:solidFill>
                <a:schemeClr val="accent5">
                  <a:lumMod val="50000"/>
                </a:schemeClr>
              </a:solidFill>
            </a:rPr>
            <a:t>(groups/categories)</a:t>
          </a:r>
        </a:p>
      </dgm:t>
    </dgm:pt>
    <dgm:pt modelId="{560E0E50-8C2F-471B-850F-5874A2E8A128}" type="parTrans" cxnId="{CB61ED6C-EB88-40A4-8F6D-59DE8E3EBE8F}">
      <dgm:prSet/>
      <dgm:spPr/>
      <dgm:t>
        <a:bodyPr/>
        <a:lstStyle/>
        <a:p>
          <a:endParaRPr lang="en-GB" sz="1800">
            <a:solidFill>
              <a:schemeClr val="accent5">
                <a:lumMod val="50000"/>
              </a:schemeClr>
            </a:solidFill>
          </a:endParaRPr>
        </a:p>
      </dgm:t>
    </dgm:pt>
    <dgm:pt modelId="{14FE5DE9-5F9C-4B97-829C-B29310FF3FE0}" type="sibTrans" cxnId="{CB61ED6C-EB88-40A4-8F6D-59DE8E3EBE8F}">
      <dgm:prSet/>
      <dgm:spPr/>
      <dgm:t>
        <a:bodyPr/>
        <a:lstStyle/>
        <a:p>
          <a:endParaRPr lang="en-GB" sz="1800">
            <a:solidFill>
              <a:schemeClr val="accent5">
                <a:lumMod val="50000"/>
              </a:schemeClr>
            </a:solidFill>
          </a:endParaRPr>
        </a:p>
      </dgm:t>
    </dgm:pt>
    <dgm:pt modelId="{40C0C150-8D74-4CDA-888C-9945884CBAB3}">
      <dgm:prSet custT="1"/>
      <dgm:spPr>
        <a:solidFill>
          <a:srgbClr val="74F08F"/>
        </a:solidFill>
        <a:ln>
          <a:solidFill>
            <a:srgbClr val="00B050"/>
          </a:solidFill>
        </a:ln>
      </dgm:spPr>
      <dgm:t>
        <a:bodyPr/>
        <a:lstStyle/>
        <a:p>
          <a:pPr>
            <a:spcBef>
              <a:spcPts val="600"/>
            </a:spcBef>
            <a:spcAft>
              <a:spcPts val="600"/>
            </a:spcAft>
          </a:pPr>
          <a:r>
            <a:rPr lang="en-GB" sz="1800" b="1" dirty="0" smtClean="0">
              <a:solidFill>
                <a:schemeClr val="accent5">
                  <a:lumMod val="50000"/>
                </a:schemeClr>
              </a:solidFill>
            </a:rPr>
            <a:t>Continuous</a:t>
          </a:r>
        </a:p>
        <a:p>
          <a:pPr>
            <a:spcBef>
              <a:spcPts val="600"/>
            </a:spcBef>
            <a:spcAft>
              <a:spcPts val="600"/>
            </a:spcAft>
          </a:pPr>
          <a:r>
            <a:rPr lang="en-GB" sz="18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Measurements</a:t>
          </a:r>
        </a:p>
        <a:p>
          <a:pPr>
            <a:spcBef>
              <a:spcPts val="600"/>
            </a:spcBef>
            <a:spcAft>
              <a:spcPts val="600"/>
            </a:spcAft>
          </a:pPr>
          <a:r>
            <a:rPr lang="en-GB" sz="18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takes any value </a:t>
          </a:r>
          <a:endParaRPr lang="en-GB" sz="1800" b="1" dirty="0">
            <a:solidFill>
              <a:schemeClr val="accent5">
                <a:lumMod val="50000"/>
              </a:schemeClr>
            </a:solidFill>
          </a:endParaRPr>
        </a:p>
      </dgm:t>
    </dgm:pt>
    <dgm:pt modelId="{B02E6188-9427-48FF-A656-0A69DAE442D0}" type="parTrans" cxnId="{70DDCDB6-D4A3-4D58-B98B-EDF22E5818AA}">
      <dgm:prSet/>
      <dgm:spPr/>
      <dgm:t>
        <a:bodyPr/>
        <a:lstStyle/>
        <a:p>
          <a:endParaRPr lang="en-GB" sz="1800">
            <a:solidFill>
              <a:schemeClr val="accent5">
                <a:lumMod val="50000"/>
              </a:schemeClr>
            </a:solidFill>
          </a:endParaRPr>
        </a:p>
      </dgm:t>
    </dgm:pt>
    <dgm:pt modelId="{283E16A7-F278-4192-AA36-30AAFFBB8D7E}" type="sibTrans" cxnId="{70DDCDB6-D4A3-4D58-B98B-EDF22E5818AA}">
      <dgm:prSet/>
      <dgm:spPr/>
      <dgm:t>
        <a:bodyPr/>
        <a:lstStyle/>
        <a:p>
          <a:endParaRPr lang="en-GB" sz="1800">
            <a:solidFill>
              <a:schemeClr val="accent5">
                <a:lumMod val="50000"/>
              </a:schemeClr>
            </a:solidFill>
          </a:endParaRPr>
        </a:p>
      </dgm:t>
    </dgm:pt>
    <dgm:pt modelId="{973D4A2D-1237-402F-AB67-4FCE5E1649F3}">
      <dgm:prSet custT="1"/>
      <dgm:spPr>
        <a:solidFill>
          <a:srgbClr val="99FF99"/>
        </a:solidFill>
        <a:ln>
          <a:solidFill>
            <a:srgbClr val="00B050"/>
          </a:solidFill>
        </a:ln>
      </dgm:spPr>
      <dgm:t>
        <a:bodyPr/>
        <a:lstStyle/>
        <a:p>
          <a:r>
            <a:rPr lang="en-GB" sz="1800" b="1" dirty="0" smtClean="0">
              <a:solidFill>
                <a:schemeClr val="accent5">
                  <a:lumMod val="50000"/>
                </a:schemeClr>
              </a:solidFill>
            </a:rPr>
            <a:t>Discrete:</a:t>
          </a:r>
        </a:p>
        <a:p>
          <a:r>
            <a:rPr lang="en-GB" sz="18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Counts/ integers</a:t>
          </a:r>
        </a:p>
        <a:p>
          <a:r>
            <a:rPr lang="en-GB" sz="1800" b="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(whole numbers)</a:t>
          </a:r>
          <a:endParaRPr lang="en-GB" sz="1800" b="0" dirty="0">
            <a:solidFill>
              <a:schemeClr val="accent5">
                <a:lumMod val="50000"/>
              </a:schemeClr>
            </a:solidFill>
          </a:endParaRPr>
        </a:p>
      </dgm:t>
    </dgm:pt>
    <dgm:pt modelId="{014C7509-1CAA-44FF-85F3-E543D16DFBB2}" type="parTrans" cxnId="{A6E2F4C7-F65C-43A4-8062-40E8E0692F2A}">
      <dgm:prSet/>
      <dgm:spPr/>
      <dgm:t>
        <a:bodyPr/>
        <a:lstStyle/>
        <a:p>
          <a:endParaRPr lang="en-GB" sz="1800">
            <a:solidFill>
              <a:schemeClr val="accent5">
                <a:lumMod val="50000"/>
              </a:schemeClr>
            </a:solidFill>
          </a:endParaRPr>
        </a:p>
      </dgm:t>
    </dgm:pt>
    <dgm:pt modelId="{E79948B3-65DA-4A14-B0C9-9B663DFEE190}" type="sibTrans" cxnId="{A6E2F4C7-F65C-43A4-8062-40E8E0692F2A}">
      <dgm:prSet/>
      <dgm:spPr/>
      <dgm:t>
        <a:bodyPr/>
        <a:lstStyle/>
        <a:p>
          <a:endParaRPr lang="en-GB" sz="1800">
            <a:solidFill>
              <a:schemeClr val="accent5">
                <a:lumMod val="50000"/>
              </a:schemeClr>
            </a:solidFill>
          </a:endParaRPr>
        </a:p>
      </dgm:t>
    </dgm:pt>
    <dgm:pt modelId="{58C2F5D4-72B6-44FA-88A3-C40DF993B5B6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GB" sz="1800" b="1" dirty="0" smtClean="0">
              <a:solidFill>
                <a:schemeClr val="accent5">
                  <a:lumMod val="50000"/>
                </a:schemeClr>
              </a:solidFill>
            </a:rPr>
            <a:t>Ordinal:</a:t>
          </a:r>
        </a:p>
        <a:p>
          <a:r>
            <a:rPr lang="en-GB" sz="1800" b="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obvious order</a:t>
          </a:r>
        </a:p>
        <a:p>
          <a:r>
            <a:rPr lang="en-GB" sz="1800" b="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(race results; 1</a:t>
          </a:r>
          <a:r>
            <a:rPr lang="en-GB" sz="1800" b="0" baseline="300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st</a:t>
          </a:r>
          <a:r>
            <a:rPr lang="en-GB" sz="1800" b="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, 2</a:t>
          </a:r>
          <a:r>
            <a:rPr lang="en-GB" sz="1800" b="0" baseline="300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nd</a:t>
          </a:r>
          <a:r>
            <a:rPr lang="en-GB" sz="1800" b="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, 3</a:t>
          </a:r>
          <a:r>
            <a:rPr lang="en-GB" sz="1800" b="0" baseline="300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rd</a:t>
          </a:r>
          <a:r>
            <a:rPr lang="en-GB" sz="1800" b="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)</a:t>
          </a:r>
          <a:endParaRPr lang="en-GB" sz="1800" b="1" dirty="0">
            <a:solidFill>
              <a:schemeClr val="accent5">
                <a:lumMod val="50000"/>
              </a:schemeClr>
            </a:solidFill>
          </a:endParaRPr>
        </a:p>
      </dgm:t>
    </dgm:pt>
    <dgm:pt modelId="{FF4644E1-5619-494F-8944-73BB73782F8D}" type="parTrans" cxnId="{9DB1B428-65B6-453B-B4A9-C1C492629032}">
      <dgm:prSet/>
      <dgm:spPr/>
      <dgm:t>
        <a:bodyPr/>
        <a:lstStyle/>
        <a:p>
          <a:endParaRPr lang="en-GB" sz="1800">
            <a:solidFill>
              <a:schemeClr val="accent5">
                <a:lumMod val="50000"/>
              </a:schemeClr>
            </a:solidFill>
          </a:endParaRPr>
        </a:p>
      </dgm:t>
    </dgm:pt>
    <dgm:pt modelId="{83CE8F69-BDB6-43F4-A64D-3F8A85D8C7F9}" type="sibTrans" cxnId="{9DB1B428-65B6-453B-B4A9-C1C492629032}">
      <dgm:prSet/>
      <dgm:spPr/>
      <dgm:t>
        <a:bodyPr/>
        <a:lstStyle/>
        <a:p>
          <a:endParaRPr lang="en-GB" sz="1800">
            <a:solidFill>
              <a:schemeClr val="accent5">
                <a:lumMod val="50000"/>
              </a:schemeClr>
            </a:solidFill>
          </a:endParaRPr>
        </a:p>
      </dgm:t>
    </dgm:pt>
    <dgm:pt modelId="{172D1300-D830-4C18-8AD0-502916B6EA75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GB" sz="1800" b="1" dirty="0" smtClean="0">
              <a:solidFill>
                <a:schemeClr val="accent5">
                  <a:lumMod val="50000"/>
                </a:schemeClr>
              </a:solidFill>
            </a:rPr>
            <a:t>Nominal:</a:t>
          </a:r>
        </a:p>
        <a:p>
          <a:r>
            <a:rPr lang="en-GB" sz="1800" b="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no meaningful order</a:t>
          </a:r>
        </a:p>
        <a:p>
          <a:r>
            <a:rPr lang="en-GB" sz="1800" b="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(male/female [binary])</a:t>
          </a:r>
          <a:endParaRPr lang="en-GB" sz="1800" b="1" dirty="0">
            <a:solidFill>
              <a:schemeClr val="accent5">
                <a:lumMod val="50000"/>
              </a:schemeClr>
            </a:solidFill>
          </a:endParaRPr>
        </a:p>
      </dgm:t>
    </dgm:pt>
    <dgm:pt modelId="{CA1C63EE-E1A2-45D1-AFD7-56BA86D6175D}" type="parTrans" cxnId="{02D45D45-B871-4954-BBAE-D530890DEBB8}">
      <dgm:prSet/>
      <dgm:spPr/>
      <dgm:t>
        <a:bodyPr/>
        <a:lstStyle/>
        <a:p>
          <a:endParaRPr lang="en-GB" sz="1800">
            <a:solidFill>
              <a:schemeClr val="accent5">
                <a:lumMod val="50000"/>
              </a:schemeClr>
            </a:solidFill>
          </a:endParaRPr>
        </a:p>
      </dgm:t>
    </dgm:pt>
    <dgm:pt modelId="{78262F5F-3237-48CE-9DD2-DFA659EA0E7C}" type="sibTrans" cxnId="{02D45D45-B871-4954-BBAE-D530890DEBB8}">
      <dgm:prSet/>
      <dgm:spPr/>
      <dgm:t>
        <a:bodyPr/>
        <a:lstStyle/>
        <a:p>
          <a:endParaRPr lang="en-GB" sz="1800">
            <a:solidFill>
              <a:schemeClr val="accent5">
                <a:lumMod val="50000"/>
              </a:schemeClr>
            </a:solidFill>
          </a:endParaRPr>
        </a:p>
      </dgm:t>
    </dgm:pt>
    <dgm:pt modelId="{B7614A2C-8691-44E0-A7B6-0203FCC4E0BF}" type="pres">
      <dgm:prSet presAssocID="{B5A72C43-CC91-4B72-B917-C26E2DEC71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8EC72459-B08E-490E-8BA1-856A62AD9360}" type="pres">
      <dgm:prSet presAssocID="{83280C3D-1CF3-47CD-BC8F-37EC93F2D260}" presName="hierRoot1" presStyleCnt="0">
        <dgm:presLayoutVars>
          <dgm:hierBranch val="init"/>
        </dgm:presLayoutVars>
      </dgm:prSet>
      <dgm:spPr/>
    </dgm:pt>
    <dgm:pt modelId="{BBB5FB9F-67F4-4EFC-BDBF-419148B81D86}" type="pres">
      <dgm:prSet presAssocID="{83280C3D-1CF3-47CD-BC8F-37EC93F2D260}" presName="rootComposite1" presStyleCnt="0"/>
      <dgm:spPr/>
    </dgm:pt>
    <dgm:pt modelId="{EC9AF973-7B6D-42D6-9404-086DE0B266EC}" type="pres">
      <dgm:prSet presAssocID="{83280C3D-1CF3-47CD-BC8F-37EC93F2D260}" presName="rootText1" presStyleLbl="node0" presStyleIdx="0" presStyleCnt="1" custScaleX="161872" custLinFactNeighborX="-2170" custLinFactNeighborY="-4830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B908B6B-EE4D-4C3E-B0A6-6CD1535BA0E2}" type="pres">
      <dgm:prSet presAssocID="{83280C3D-1CF3-47CD-BC8F-37EC93F2D260}" presName="rootConnector1" presStyleLbl="node1" presStyleIdx="0" presStyleCnt="0"/>
      <dgm:spPr/>
      <dgm:t>
        <a:bodyPr/>
        <a:lstStyle/>
        <a:p>
          <a:endParaRPr lang="en-GB"/>
        </a:p>
      </dgm:t>
    </dgm:pt>
    <dgm:pt modelId="{A6805005-6260-43FA-9362-343C11383FBD}" type="pres">
      <dgm:prSet presAssocID="{83280C3D-1CF3-47CD-BC8F-37EC93F2D260}" presName="hierChild2" presStyleCnt="0"/>
      <dgm:spPr/>
    </dgm:pt>
    <dgm:pt modelId="{A17CD97F-8451-4F90-9BCC-93346D7536F7}" type="pres">
      <dgm:prSet presAssocID="{188C10EF-A95D-48E6-A067-B0B3D072B1D0}" presName="Name37" presStyleLbl="parChTrans1D2" presStyleIdx="0" presStyleCnt="2"/>
      <dgm:spPr/>
      <dgm:t>
        <a:bodyPr/>
        <a:lstStyle/>
        <a:p>
          <a:endParaRPr lang="en-GB"/>
        </a:p>
      </dgm:t>
    </dgm:pt>
    <dgm:pt modelId="{B15A1DB8-19E4-4496-AE32-B1379917127E}" type="pres">
      <dgm:prSet presAssocID="{EF58501C-3C99-43BF-80AF-98CA2B512A63}" presName="hierRoot2" presStyleCnt="0">
        <dgm:presLayoutVars>
          <dgm:hierBranch/>
        </dgm:presLayoutVars>
      </dgm:prSet>
      <dgm:spPr/>
    </dgm:pt>
    <dgm:pt modelId="{235CA028-C708-438D-B63B-DC38AED87BF9}" type="pres">
      <dgm:prSet presAssocID="{EF58501C-3C99-43BF-80AF-98CA2B512A63}" presName="rootComposite" presStyleCnt="0"/>
      <dgm:spPr/>
    </dgm:pt>
    <dgm:pt modelId="{F83EFF51-DEC9-4E80-BEF3-F1326F0AB87F}" type="pres">
      <dgm:prSet presAssocID="{EF58501C-3C99-43BF-80AF-98CA2B512A63}" presName="rootText" presStyleLbl="node2" presStyleIdx="0" presStyleCnt="2" custScaleX="154998" custScaleY="110355" custLinFactNeighborX="-14535" custLinFactNeighborY="-4105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2B2B801-A01C-4530-9DDD-806E473501D1}" type="pres">
      <dgm:prSet presAssocID="{EF58501C-3C99-43BF-80AF-98CA2B512A63}" presName="rootConnector" presStyleLbl="node2" presStyleIdx="0" presStyleCnt="2"/>
      <dgm:spPr/>
      <dgm:t>
        <a:bodyPr/>
        <a:lstStyle/>
        <a:p>
          <a:endParaRPr lang="en-GB"/>
        </a:p>
      </dgm:t>
    </dgm:pt>
    <dgm:pt modelId="{83500F31-DE01-42E6-88A6-52955508AFD1}" type="pres">
      <dgm:prSet presAssocID="{EF58501C-3C99-43BF-80AF-98CA2B512A63}" presName="hierChild4" presStyleCnt="0"/>
      <dgm:spPr/>
    </dgm:pt>
    <dgm:pt modelId="{0E3794A0-CBEA-4EED-94D3-DC42E4ED06EF}" type="pres">
      <dgm:prSet presAssocID="{B02E6188-9427-48FF-A656-0A69DAE442D0}" presName="Name35" presStyleLbl="parChTrans1D3" presStyleIdx="0" presStyleCnt="4"/>
      <dgm:spPr/>
      <dgm:t>
        <a:bodyPr/>
        <a:lstStyle/>
        <a:p>
          <a:endParaRPr lang="en-GB"/>
        </a:p>
      </dgm:t>
    </dgm:pt>
    <dgm:pt modelId="{DBFBAEBD-79BD-480D-9682-B0A29C24E2DE}" type="pres">
      <dgm:prSet presAssocID="{40C0C150-8D74-4CDA-888C-9945884CBAB3}" presName="hierRoot2" presStyleCnt="0">
        <dgm:presLayoutVars>
          <dgm:hierBranch val="init"/>
        </dgm:presLayoutVars>
      </dgm:prSet>
      <dgm:spPr/>
    </dgm:pt>
    <dgm:pt modelId="{2BC144DC-1980-4BF3-AD73-55AEEFF761A1}" type="pres">
      <dgm:prSet presAssocID="{40C0C150-8D74-4CDA-888C-9945884CBAB3}" presName="rootComposite" presStyleCnt="0"/>
      <dgm:spPr/>
    </dgm:pt>
    <dgm:pt modelId="{B552C769-DF5B-477C-A631-B425FFCD6A0E}" type="pres">
      <dgm:prSet presAssocID="{40C0C150-8D74-4CDA-888C-9945884CBAB3}" presName="rootText" presStyleLbl="node3" presStyleIdx="0" presStyleCnt="4" custScaleX="112432" custScaleY="152335" custLinFactNeighborX="4151" custLinFactNeighborY="-3870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BD34939-4F02-469B-A12B-FFF9A7443868}" type="pres">
      <dgm:prSet presAssocID="{40C0C150-8D74-4CDA-888C-9945884CBAB3}" presName="rootConnector" presStyleLbl="node3" presStyleIdx="0" presStyleCnt="4"/>
      <dgm:spPr/>
      <dgm:t>
        <a:bodyPr/>
        <a:lstStyle/>
        <a:p>
          <a:endParaRPr lang="en-GB"/>
        </a:p>
      </dgm:t>
    </dgm:pt>
    <dgm:pt modelId="{1C1B6590-EBD9-4961-9A3A-B1C0379670EA}" type="pres">
      <dgm:prSet presAssocID="{40C0C150-8D74-4CDA-888C-9945884CBAB3}" presName="hierChild4" presStyleCnt="0"/>
      <dgm:spPr/>
    </dgm:pt>
    <dgm:pt modelId="{1651B8B9-57FE-4B7E-BB81-4E275250FF83}" type="pres">
      <dgm:prSet presAssocID="{40C0C150-8D74-4CDA-888C-9945884CBAB3}" presName="hierChild5" presStyleCnt="0"/>
      <dgm:spPr/>
    </dgm:pt>
    <dgm:pt modelId="{E46B3259-C5F6-4E57-8282-E0B5EE9EAD22}" type="pres">
      <dgm:prSet presAssocID="{014C7509-1CAA-44FF-85F3-E543D16DFBB2}" presName="Name35" presStyleLbl="parChTrans1D3" presStyleIdx="1" presStyleCnt="4"/>
      <dgm:spPr/>
      <dgm:t>
        <a:bodyPr/>
        <a:lstStyle/>
        <a:p>
          <a:endParaRPr lang="en-GB"/>
        </a:p>
      </dgm:t>
    </dgm:pt>
    <dgm:pt modelId="{0CC2EA35-5438-421F-8C71-A73970B4D741}" type="pres">
      <dgm:prSet presAssocID="{973D4A2D-1237-402F-AB67-4FCE5E1649F3}" presName="hierRoot2" presStyleCnt="0">
        <dgm:presLayoutVars>
          <dgm:hierBranch val="init"/>
        </dgm:presLayoutVars>
      </dgm:prSet>
      <dgm:spPr/>
    </dgm:pt>
    <dgm:pt modelId="{5003F011-3A10-4F50-86BE-6B9D9A17590E}" type="pres">
      <dgm:prSet presAssocID="{973D4A2D-1237-402F-AB67-4FCE5E1649F3}" presName="rootComposite" presStyleCnt="0"/>
      <dgm:spPr/>
    </dgm:pt>
    <dgm:pt modelId="{66E7073E-51DC-49E4-ACBA-705E4D232A7E}" type="pres">
      <dgm:prSet presAssocID="{973D4A2D-1237-402F-AB67-4FCE5E1649F3}" presName="rootText" presStyleLbl="node3" presStyleIdx="1" presStyleCnt="4" custScaleX="130075" custScaleY="147383" custLinFactNeighborX="1085" custLinFactNeighborY="-3731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EAFB714-DCBF-41D2-BDFD-31CB46C49156}" type="pres">
      <dgm:prSet presAssocID="{973D4A2D-1237-402F-AB67-4FCE5E1649F3}" presName="rootConnector" presStyleLbl="node3" presStyleIdx="1" presStyleCnt="4"/>
      <dgm:spPr/>
      <dgm:t>
        <a:bodyPr/>
        <a:lstStyle/>
        <a:p>
          <a:endParaRPr lang="en-GB"/>
        </a:p>
      </dgm:t>
    </dgm:pt>
    <dgm:pt modelId="{3CA2A835-4315-4ABD-845B-BC9D7D7304E6}" type="pres">
      <dgm:prSet presAssocID="{973D4A2D-1237-402F-AB67-4FCE5E1649F3}" presName="hierChild4" presStyleCnt="0"/>
      <dgm:spPr/>
    </dgm:pt>
    <dgm:pt modelId="{E7393FD2-DE47-4845-B62D-2D71DD2DAAF1}" type="pres">
      <dgm:prSet presAssocID="{973D4A2D-1237-402F-AB67-4FCE5E1649F3}" presName="hierChild5" presStyleCnt="0"/>
      <dgm:spPr/>
    </dgm:pt>
    <dgm:pt modelId="{2A0A9EBD-81E6-4B6A-9705-3081AE485691}" type="pres">
      <dgm:prSet presAssocID="{EF58501C-3C99-43BF-80AF-98CA2B512A63}" presName="hierChild5" presStyleCnt="0"/>
      <dgm:spPr/>
    </dgm:pt>
    <dgm:pt modelId="{16C2886D-E67B-438F-B72D-D78B0A87CD28}" type="pres">
      <dgm:prSet presAssocID="{560E0E50-8C2F-471B-850F-5874A2E8A128}" presName="Name37" presStyleLbl="parChTrans1D2" presStyleIdx="1" presStyleCnt="2"/>
      <dgm:spPr/>
      <dgm:t>
        <a:bodyPr/>
        <a:lstStyle/>
        <a:p>
          <a:endParaRPr lang="en-GB"/>
        </a:p>
      </dgm:t>
    </dgm:pt>
    <dgm:pt modelId="{7A4490DD-5259-4354-ACC7-E29F45AAF879}" type="pres">
      <dgm:prSet presAssocID="{78BF3024-E042-4081-AC59-72331EE540BC}" presName="hierRoot2" presStyleCnt="0">
        <dgm:presLayoutVars>
          <dgm:hierBranch/>
        </dgm:presLayoutVars>
      </dgm:prSet>
      <dgm:spPr/>
    </dgm:pt>
    <dgm:pt modelId="{A457F7EB-E508-49CE-A7DE-B38811DFC228}" type="pres">
      <dgm:prSet presAssocID="{78BF3024-E042-4081-AC59-72331EE540BC}" presName="rootComposite" presStyleCnt="0"/>
      <dgm:spPr/>
    </dgm:pt>
    <dgm:pt modelId="{578ECE26-1A55-4025-B8DF-AA0DB87AE8E6}" type="pres">
      <dgm:prSet presAssocID="{78BF3024-E042-4081-AC59-72331EE540BC}" presName="rootText" presStyleLbl="node2" presStyleIdx="1" presStyleCnt="2" custScaleX="155051" custScaleY="104144" custLinFactNeighborX="17101" custLinFactNeighborY="-4270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23E283E-1924-480F-AA12-5417CE1EEAA6}" type="pres">
      <dgm:prSet presAssocID="{78BF3024-E042-4081-AC59-72331EE540BC}" presName="rootConnector" presStyleLbl="node2" presStyleIdx="1" presStyleCnt="2"/>
      <dgm:spPr/>
      <dgm:t>
        <a:bodyPr/>
        <a:lstStyle/>
        <a:p>
          <a:endParaRPr lang="en-GB"/>
        </a:p>
      </dgm:t>
    </dgm:pt>
    <dgm:pt modelId="{2F3A70D3-31E8-4E9E-B6ED-E0ED65184571}" type="pres">
      <dgm:prSet presAssocID="{78BF3024-E042-4081-AC59-72331EE540BC}" presName="hierChild4" presStyleCnt="0"/>
      <dgm:spPr/>
    </dgm:pt>
    <dgm:pt modelId="{7257F328-C2E1-40BF-B4B9-E230B2090A32}" type="pres">
      <dgm:prSet presAssocID="{FF4644E1-5619-494F-8944-73BB73782F8D}" presName="Name35" presStyleLbl="parChTrans1D3" presStyleIdx="2" presStyleCnt="4"/>
      <dgm:spPr/>
      <dgm:t>
        <a:bodyPr/>
        <a:lstStyle/>
        <a:p>
          <a:endParaRPr lang="en-GB"/>
        </a:p>
      </dgm:t>
    </dgm:pt>
    <dgm:pt modelId="{561A9A35-222D-4B40-9F29-BB6281BE8DA9}" type="pres">
      <dgm:prSet presAssocID="{58C2F5D4-72B6-44FA-88A3-C40DF993B5B6}" presName="hierRoot2" presStyleCnt="0">
        <dgm:presLayoutVars>
          <dgm:hierBranch val="init"/>
        </dgm:presLayoutVars>
      </dgm:prSet>
      <dgm:spPr/>
    </dgm:pt>
    <dgm:pt modelId="{E77302AF-D2E1-4B42-9277-DE03EACD1F5E}" type="pres">
      <dgm:prSet presAssocID="{58C2F5D4-72B6-44FA-88A3-C40DF993B5B6}" presName="rootComposite" presStyleCnt="0"/>
      <dgm:spPr/>
    </dgm:pt>
    <dgm:pt modelId="{DF84D218-6990-4277-8DB1-92A9C1958688}" type="pres">
      <dgm:prSet presAssocID="{58C2F5D4-72B6-44FA-88A3-C40DF993B5B6}" presName="rootText" presStyleLbl="node3" presStyleIdx="2" presStyleCnt="4" custScaleX="103297" custScaleY="142931" custLinFactNeighborX="-1840" custLinFactNeighborY="-4703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6EE89A1-7D21-45CE-8DC2-54AF28C5FC80}" type="pres">
      <dgm:prSet presAssocID="{58C2F5D4-72B6-44FA-88A3-C40DF993B5B6}" presName="rootConnector" presStyleLbl="node3" presStyleIdx="2" presStyleCnt="4"/>
      <dgm:spPr/>
      <dgm:t>
        <a:bodyPr/>
        <a:lstStyle/>
        <a:p>
          <a:endParaRPr lang="en-GB"/>
        </a:p>
      </dgm:t>
    </dgm:pt>
    <dgm:pt modelId="{886EF69B-41A2-4EE0-B34E-24F5DBEC340A}" type="pres">
      <dgm:prSet presAssocID="{58C2F5D4-72B6-44FA-88A3-C40DF993B5B6}" presName="hierChild4" presStyleCnt="0"/>
      <dgm:spPr/>
    </dgm:pt>
    <dgm:pt modelId="{D54820EB-9FA5-4B8C-B8AB-38A76CBAC744}" type="pres">
      <dgm:prSet presAssocID="{58C2F5D4-72B6-44FA-88A3-C40DF993B5B6}" presName="hierChild5" presStyleCnt="0"/>
      <dgm:spPr/>
    </dgm:pt>
    <dgm:pt modelId="{0DA0569D-C164-490B-A1C0-2024EDA53669}" type="pres">
      <dgm:prSet presAssocID="{CA1C63EE-E1A2-45D1-AFD7-56BA86D6175D}" presName="Name35" presStyleLbl="parChTrans1D3" presStyleIdx="3" presStyleCnt="4"/>
      <dgm:spPr/>
      <dgm:t>
        <a:bodyPr/>
        <a:lstStyle/>
        <a:p>
          <a:endParaRPr lang="en-GB"/>
        </a:p>
      </dgm:t>
    </dgm:pt>
    <dgm:pt modelId="{EDF9989A-28E0-4D4B-8F3C-F1958418278B}" type="pres">
      <dgm:prSet presAssocID="{172D1300-D830-4C18-8AD0-502916B6EA75}" presName="hierRoot2" presStyleCnt="0">
        <dgm:presLayoutVars>
          <dgm:hierBranch val="init"/>
        </dgm:presLayoutVars>
      </dgm:prSet>
      <dgm:spPr/>
    </dgm:pt>
    <dgm:pt modelId="{68C5F077-191A-4435-93F6-1C44DF04613F}" type="pres">
      <dgm:prSet presAssocID="{172D1300-D830-4C18-8AD0-502916B6EA75}" presName="rootComposite" presStyleCnt="0"/>
      <dgm:spPr/>
    </dgm:pt>
    <dgm:pt modelId="{A6E9E1E1-58AD-4023-923E-7114C29788DE}" type="pres">
      <dgm:prSet presAssocID="{172D1300-D830-4C18-8AD0-502916B6EA75}" presName="rootText" presStyleLbl="node3" presStyleIdx="3" presStyleCnt="4" custScaleX="122167" custScaleY="188917" custLinFactNeighborX="-6375" custLinFactNeighborY="-4703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CE2FA4D-078E-47F6-9005-7ECB11E1FDD0}" type="pres">
      <dgm:prSet presAssocID="{172D1300-D830-4C18-8AD0-502916B6EA75}" presName="rootConnector" presStyleLbl="node3" presStyleIdx="3" presStyleCnt="4"/>
      <dgm:spPr/>
      <dgm:t>
        <a:bodyPr/>
        <a:lstStyle/>
        <a:p>
          <a:endParaRPr lang="en-GB"/>
        </a:p>
      </dgm:t>
    </dgm:pt>
    <dgm:pt modelId="{54ED0AAA-2BAF-4768-91D3-B9E9D704327E}" type="pres">
      <dgm:prSet presAssocID="{172D1300-D830-4C18-8AD0-502916B6EA75}" presName="hierChild4" presStyleCnt="0"/>
      <dgm:spPr/>
    </dgm:pt>
    <dgm:pt modelId="{82C55870-A8A3-4F23-AE0B-FB5DD34CEBD4}" type="pres">
      <dgm:prSet presAssocID="{172D1300-D830-4C18-8AD0-502916B6EA75}" presName="hierChild5" presStyleCnt="0"/>
      <dgm:spPr/>
    </dgm:pt>
    <dgm:pt modelId="{81A8A3AE-A628-409A-A3B5-AA5B92FCD221}" type="pres">
      <dgm:prSet presAssocID="{78BF3024-E042-4081-AC59-72331EE540BC}" presName="hierChild5" presStyleCnt="0"/>
      <dgm:spPr/>
    </dgm:pt>
    <dgm:pt modelId="{0B30CE88-3B0F-4B1E-88B0-BB7CD305619C}" type="pres">
      <dgm:prSet presAssocID="{83280C3D-1CF3-47CD-BC8F-37EC93F2D260}" presName="hierChild3" presStyleCnt="0"/>
      <dgm:spPr/>
    </dgm:pt>
  </dgm:ptLst>
  <dgm:cxnLst>
    <dgm:cxn modelId="{C3C99DAC-0921-4ECA-B1F6-7FD3FAB851F6}" type="presOf" srcId="{172D1300-D830-4C18-8AD0-502916B6EA75}" destId="{A6E9E1E1-58AD-4023-923E-7114C29788DE}" srcOrd="0" destOrd="0" presId="urn:microsoft.com/office/officeart/2005/8/layout/orgChart1"/>
    <dgm:cxn modelId="{F53B19BF-142D-4502-89F9-D382890ABA0E}" srcId="{B5A72C43-CC91-4B72-B917-C26E2DEC7137}" destId="{83280C3D-1CF3-47CD-BC8F-37EC93F2D260}" srcOrd="0" destOrd="0" parTransId="{F9ADFA53-4A19-4985-AD0D-27B9B8FD4D20}" sibTransId="{9DF2FA5A-DE89-4D59-AEA0-0A5045027689}"/>
    <dgm:cxn modelId="{BD5F1A90-0E15-496B-8938-0F2915C48A26}" type="presOf" srcId="{EF58501C-3C99-43BF-80AF-98CA2B512A63}" destId="{F83EFF51-DEC9-4E80-BEF3-F1326F0AB87F}" srcOrd="0" destOrd="0" presId="urn:microsoft.com/office/officeart/2005/8/layout/orgChart1"/>
    <dgm:cxn modelId="{9DB1B428-65B6-453B-B4A9-C1C492629032}" srcId="{78BF3024-E042-4081-AC59-72331EE540BC}" destId="{58C2F5D4-72B6-44FA-88A3-C40DF993B5B6}" srcOrd="0" destOrd="0" parTransId="{FF4644E1-5619-494F-8944-73BB73782F8D}" sibTransId="{83CE8F69-BDB6-43F4-A64D-3F8A85D8C7F9}"/>
    <dgm:cxn modelId="{A6E2F4C7-F65C-43A4-8062-40E8E0692F2A}" srcId="{EF58501C-3C99-43BF-80AF-98CA2B512A63}" destId="{973D4A2D-1237-402F-AB67-4FCE5E1649F3}" srcOrd="1" destOrd="0" parTransId="{014C7509-1CAA-44FF-85F3-E543D16DFBB2}" sibTransId="{E79948B3-65DA-4A14-B0C9-9B663DFEE190}"/>
    <dgm:cxn modelId="{70DDCDB6-D4A3-4D58-B98B-EDF22E5818AA}" srcId="{EF58501C-3C99-43BF-80AF-98CA2B512A63}" destId="{40C0C150-8D74-4CDA-888C-9945884CBAB3}" srcOrd="0" destOrd="0" parTransId="{B02E6188-9427-48FF-A656-0A69DAE442D0}" sibTransId="{283E16A7-F278-4192-AA36-30AAFFBB8D7E}"/>
    <dgm:cxn modelId="{6B19084C-D91E-4C0D-B5DF-6E9BF73BA098}" type="presOf" srcId="{188C10EF-A95D-48E6-A067-B0B3D072B1D0}" destId="{A17CD97F-8451-4F90-9BCC-93346D7536F7}" srcOrd="0" destOrd="0" presId="urn:microsoft.com/office/officeart/2005/8/layout/orgChart1"/>
    <dgm:cxn modelId="{D968F6F1-871C-48F1-8158-168C47AA89F2}" type="presOf" srcId="{EF58501C-3C99-43BF-80AF-98CA2B512A63}" destId="{B2B2B801-A01C-4530-9DDD-806E473501D1}" srcOrd="1" destOrd="0" presId="urn:microsoft.com/office/officeart/2005/8/layout/orgChart1"/>
    <dgm:cxn modelId="{1889E566-5CBB-4503-A760-32AF098F6256}" type="presOf" srcId="{FF4644E1-5619-494F-8944-73BB73782F8D}" destId="{7257F328-C2E1-40BF-B4B9-E230B2090A32}" srcOrd="0" destOrd="0" presId="urn:microsoft.com/office/officeart/2005/8/layout/orgChart1"/>
    <dgm:cxn modelId="{06848BAF-643D-4F46-B0CD-1D692E816D65}" srcId="{83280C3D-1CF3-47CD-BC8F-37EC93F2D260}" destId="{EF58501C-3C99-43BF-80AF-98CA2B512A63}" srcOrd="0" destOrd="0" parTransId="{188C10EF-A95D-48E6-A067-B0B3D072B1D0}" sibTransId="{CF698B20-B238-4E78-8E89-068D6A5C704C}"/>
    <dgm:cxn modelId="{31355CDA-6AD1-40DA-BF52-2A4BB341E301}" type="presOf" srcId="{B02E6188-9427-48FF-A656-0A69DAE442D0}" destId="{0E3794A0-CBEA-4EED-94D3-DC42E4ED06EF}" srcOrd="0" destOrd="0" presId="urn:microsoft.com/office/officeart/2005/8/layout/orgChart1"/>
    <dgm:cxn modelId="{105EBD4A-D185-4552-B73A-318BC1E57418}" type="presOf" srcId="{CA1C63EE-E1A2-45D1-AFD7-56BA86D6175D}" destId="{0DA0569D-C164-490B-A1C0-2024EDA53669}" srcOrd="0" destOrd="0" presId="urn:microsoft.com/office/officeart/2005/8/layout/orgChart1"/>
    <dgm:cxn modelId="{D851D917-FC74-4672-B8A4-97ADFFFD3C8A}" type="presOf" srcId="{40C0C150-8D74-4CDA-888C-9945884CBAB3}" destId="{CBD34939-4F02-469B-A12B-FFF9A7443868}" srcOrd="1" destOrd="0" presId="urn:microsoft.com/office/officeart/2005/8/layout/orgChart1"/>
    <dgm:cxn modelId="{02D45D45-B871-4954-BBAE-D530890DEBB8}" srcId="{78BF3024-E042-4081-AC59-72331EE540BC}" destId="{172D1300-D830-4C18-8AD0-502916B6EA75}" srcOrd="1" destOrd="0" parTransId="{CA1C63EE-E1A2-45D1-AFD7-56BA86D6175D}" sibTransId="{78262F5F-3237-48CE-9DD2-DFA659EA0E7C}"/>
    <dgm:cxn modelId="{7AD6127A-CCE2-4F47-8160-615E280F555A}" type="presOf" srcId="{560E0E50-8C2F-471B-850F-5874A2E8A128}" destId="{16C2886D-E67B-438F-B72D-D78B0A87CD28}" srcOrd="0" destOrd="0" presId="urn:microsoft.com/office/officeart/2005/8/layout/orgChart1"/>
    <dgm:cxn modelId="{B682AE2E-DBB1-4BD7-B65A-5EA9C05797E6}" type="presOf" srcId="{973D4A2D-1237-402F-AB67-4FCE5E1649F3}" destId="{66E7073E-51DC-49E4-ACBA-705E4D232A7E}" srcOrd="0" destOrd="0" presId="urn:microsoft.com/office/officeart/2005/8/layout/orgChart1"/>
    <dgm:cxn modelId="{EE9C2434-BB8C-4F3D-A112-2501EEC53A57}" type="presOf" srcId="{40C0C150-8D74-4CDA-888C-9945884CBAB3}" destId="{B552C769-DF5B-477C-A631-B425FFCD6A0E}" srcOrd="0" destOrd="0" presId="urn:microsoft.com/office/officeart/2005/8/layout/orgChart1"/>
    <dgm:cxn modelId="{CFD9D7FA-06A7-4744-8297-4C0A05A789A3}" type="presOf" srcId="{58C2F5D4-72B6-44FA-88A3-C40DF993B5B6}" destId="{46EE89A1-7D21-45CE-8DC2-54AF28C5FC80}" srcOrd="1" destOrd="0" presId="urn:microsoft.com/office/officeart/2005/8/layout/orgChart1"/>
    <dgm:cxn modelId="{5214BE85-476E-404D-AC3B-96C6692FC3B7}" type="presOf" srcId="{83280C3D-1CF3-47CD-BC8F-37EC93F2D260}" destId="{8B908B6B-EE4D-4C3E-B0A6-6CD1535BA0E2}" srcOrd="1" destOrd="0" presId="urn:microsoft.com/office/officeart/2005/8/layout/orgChart1"/>
    <dgm:cxn modelId="{CB61ED6C-EB88-40A4-8F6D-59DE8E3EBE8F}" srcId="{83280C3D-1CF3-47CD-BC8F-37EC93F2D260}" destId="{78BF3024-E042-4081-AC59-72331EE540BC}" srcOrd="1" destOrd="0" parTransId="{560E0E50-8C2F-471B-850F-5874A2E8A128}" sibTransId="{14FE5DE9-5F9C-4B97-829C-B29310FF3FE0}"/>
    <dgm:cxn modelId="{ED519DC5-0E01-44D5-B4AD-EF5352ECD78C}" type="presOf" srcId="{172D1300-D830-4C18-8AD0-502916B6EA75}" destId="{DCE2FA4D-078E-47F6-9005-7ECB11E1FDD0}" srcOrd="1" destOrd="0" presId="urn:microsoft.com/office/officeart/2005/8/layout/orgChart1"/>
    <dgm:cxn modelId="{10FE9677-4AB3-459B-9783-5D896DEEA7BD}" type="presOf" srcId="{83280C3D-1CF3-47CD-BC8F-37EC93F2D260}" destId="{EC9AF973-7B6D-42D6-9404-086DE0B266EC}" srcOrd="0" destOrd="0" presId="urn:microsoft.com/office/officeart/2005/8/layout/orgChart1"/>
    <dgm:cxn modelId="{7365B9A8-D4B1-4363-AF21-E5A561E52591}" type="presOf" srcId="{B5A72C43-CC91-4B72-B917-C26E2DEC7137}" destId="{B7614A2C-8691-44E0-A7B6-0203FCC4E0BF}" srcOrd="0" destOrd="0" presId="urn:microsoft.com/office/officeart/2005/8/layout/orgChart1"/>
    <dgm:cxn modelId="{FE3BBD3E-8BB3-4679-81FE-C7F282A39D7B}" type="presOf" srcId="{78BF3024-E042-4081-AC59-72331EE540BC}" destId="{A23E283E-1924-480F-AA12-5417CE1EEAA6}" srcOrd="1" destOrd="0" presId="urn:microsoft.com/office/officeart/2005/8/layout/orgChart1"/>
    <dgm:cxn modelId="{E47F8203-2DBA-4F83-83A8-C949DE117D02}" type="presOf" srcId="{973D4A2D-1237-402F-AB67-4FCE5E1649F3}" destId="{1EAFB714-DCBF-41D2-BDFD-31CB46C49156}" srcOrd="1" destOrd="0" presId="urn:microsoft.com/office/officeart/2005/8/layout/orgChart1"/>
    <dgm:cxn modelId="{023907FD-6DD2-4C7A-BD75-02F3FE42B6A3}" type="presOf" srcId="{78BF3024-E042-4081-AC59-72331EE540BC}" destId="{578ECE26-1A55-4025-B8DF-AA0DB87AE8E6}" srcOrd="0" destOrd="0" presId="urn:microsoft.com/office/officeart/2005/8/layout/orgChart1"/>
    <dgm:cxn modelId="{2732D0DA-831F-43FF-AB18-E05E0773E887}" type="presOf" srcId="{014C7509-1CAA-44FF-85F3-E543D16DFBB2}" destId="{E46B3259-C5F6-4E57-8282-E0B5EE9EAD22}" srcOrd="0" destOrd="0" presId="urn:microsoft.com/office/officeart/2005/8/layout/orgChart1"/>
    <dgm:cxn modelId="{74AF963B-0D0D-4433-B766-544110750373}" type="presOf" srcId="{58C2F5D4-72B6-44FA-88A3-C40DF993B5B6}" destId="{DF84D218-6990-4277-8DB1-92A9C1958688}" srcOrd="0" destOrd="0" presId="urn:microsoft.com/office/officeart/2005/8/layout/orgChart1"/>
    <dgm:cxn modelId="{13E37F6C-0E09-4EC2-8172-840495E96F5C}" type="presParOf" srcId="{B7614A2C-8691-44E0-A7B6-0203FCC4E0BF}" destId="{8EC72459-B08E-490E-8BA1-856A62AD9360}" srcOrd="0" destOrd="0" presId="urn:microsoft.com/office/officeart/2005/8/layout/orgChart1"/>
    <dgm:cxn modelId="{F2F55488-7B9F-4F24-8418-889ABC569C7D}" type="presParOf" srcId="{8EC72459-B08E-490E-8BA1-856A62AD9360}" destId="{BBB5FB9F-67F4-4EFC-BDBF-419148B81D86}" srcOrd="0" destOrd="0" presId="urn:microsoft.com/office/officeart/2005/8/layout/orgChart1"/>
    <dgm:cxn modelId="{C6062D0A-095A-41BC-AD1A-7A554F821803}" type="presParOf" srcId="{BBB5FB9F-67F4-4EFC-BDBF-419148B81D86}" destId="{EC9AF973-7B6D-42D6-9404-086DE0B266EC}" srcOrd="0" destOrd="0" presId="urn:microsoft.com/office/officeart/2005/8/layout/orgChart1"/>
    <dgm:cxn modelId="{9132FDC8-64CA-4260-90A7-CA3120F25E9A}" type="presParOf" srcId="{BBB5FB9F-67F4-4EFC-BDBF-419148B81D86}" destId="{8B908B6B-EE4D-4C3E-B0A6-6CD1535BA0E2}" srcOrd="1" destOrd="0" presId="urn:microsoft.com/office/officeart/2005/8/layout/orgChart1"/>
    <dgm:cxn modelId="{BD5AE0C5-3355-48BD-B0A8-F1C2B6F3C683}" type="presParOf" srcId="{8EC72459-B08E-490E-8BA1-856A62AD9360}" destId="{A6805005-6260-43FA-9362-343C11383FBD}" srcOrd="1" destOrd="0" presId="urn:microsoft.com/office/officeart/2005/8/layout/orgChart1"/>
    <dgm:cxn modelId="{5CE4FC04-66E0-4C27-B820-A5934BA6E280}" type="presParOf" srcId="{A6805005-6260-43FA-9362-343C11383FBD}" destId="{A17CD97F-8451-4F90-9BCC-93346D7536F7}" srcOrd="0" destOrd="0" presId="urn:microsoft.com/office/officeart/2005/8/layout/orgChart1"/>
    <dgm:cxn modelId="{3ABA7234-D9DC-41BA-ABA3-D1BC936B1A1F}" type="presParOf" srcId="{A6805005-6260-43FA-9362-343C11383FBD}" destId="{B15A1DB8-19E4-4496-AE32-B1379917127E}" srcOrd="1" destOrd="0" presId="urn:microsoft.com/office/officeart/2005/8/layout/orgChart1"/>
    <dgm:cxn modelId="{C7F0BCE3-8BAD-4A58-A140-FC341CFA30F0}" type="presParOf" srcId="{B15A1DB8-19E4-4496-AE32-B1379917127E}" destId="{235CA028-C708-438D-B63B-DC38AED87BF9}" srcOrd="0" destOrd="0" presId="urn:microsoft.com/office/officeart/2005/8/layout/orgChart1"/>
    <dgm:cxn modelId="{A25B1462-7EAC-4A3C-882D-5EC58D1C4D5E}" type="presParOf" srcId="{235CA028-C708-438D-B63B-DC38AED87BF9}" destId="{F83EFF51-DEC9-4E80-BEF3-F1326F0AB87F}" srcOrd="0" destOrd="0" presId="urn:microsoft.com/office/officeart/2005/8/layout/orgChart1"/>
    <dgm:cxn modelId="{2BF816A6-13ED-456A-A6F0-A47662D9602A}" type="presParOf" srcId="{235CA028-C708-438D-B63B-DC38AED87BF9}" destId="{B2B2B801-A01C-4530-9DDD-806E473501D1}" srcOrd="1" destOrd="0" presId="urn:microsoft.com/office/officeart/2005/8/layout/orgChart1"/>
    <dgm:cxn modelId="{184FA61C-6818-4891-913E-6E4FCAF76A03}" type="presParOf" srcId="{B15A1DB8-19E4-4496-AE32-B1379917127E}" destId="{83500F31-DE01-42E6-88A6-52955508AFD1}" srcOrd="1" destOrd="0" presId="urn:microsoft.com/office/officeart/2005/8/layout/orgChart1"/>
    <dgm:cxn modelId="{74B90FC6-B716-4CA5-B03C-5FB41AC9CDA5}" type="presParOf" srcId="{83500F31-DE01-42E6-88A6-52955508AFD1}" destId="{0E3794A0-CBEA-4EED-94D3-DC42E4ED06EF}" srcOrd="0" destOrd="0" presId="urn:microsoft.com/office/officeart/2005/8/layout/orgChart1"/>
    <dgm:cxn modelId="{3AE2E4EE-DD71-42B7-8B79-5B25EC7E7A17}" type="presParOf" srcId="{83500F31-DE01-42E6-88A6-52955508AFD1}" destId="{DBFBAEBD-79BD-480D-9682-B0A29C24E2DE}" srcOrd="1" destOrd="0" presId="urn:microsoft.com/office/officeart/2005/8/layout/orgChart1"/>
    <dgm:cxn modelId="{897D8B5E-1D67-4679-BAD0-6ACB3BB5B364}" type="presParOf" srcId="{DBFBAEBD-79BD-480D-9682-B0A29C24E2DE}" destId="{2BC144DC-1980-4BF3-AD73-55AEEFF761A1}" srcOrd="0" destOrd="0" presId="urn:microsoft.com/office/officeart/2005/8/layout/orgChart1"/>
    <dgm:cxn modelId="{C5F2E44B-338D-409F-96BB-B2B60C6300DC}" type="presParOf" srcId="{2BC144DC-1980-4BF3-AD73-55AEEFF761A1}" destId="{B552C769-DF5B-477C-A631-B425FFCD6A0E}" srcOrd="0" destOrd="0" presId="urn:microsoft.com/office/officeart/2005/8/layout/orgChart1"/>
    <dgm:cxn modelId="{3305D796-BD78-41AD-BBD1-71EF92D72B88}" type="presParOf" srcId="{2BC144DC-1980-4BF3-AD73-55AEEFF761A1}" destId="{CBD34939-4F02-469B-A12B-FFF9A7443868}" srcOrd="1" destOrd="0" presId="urn:microsoft.com/office/officeart/2005/8/layout/orgChart1"/>
    <dgm:cxn modelId="{5703A1CA-C234-4D82-8868-FD5EB59F89CE}" type="presParOf" srcId="{DBFBAEBD-79BD-480D-9682-B0A29C24E2DE}" destId="{1C1B6590-EBD9-4961-9A3A-B1C0379670EA}" srcOrd="1" destOrd="0" presId="urn:microsoft.com/office/officeart/2005/8/layout/orgChart1"/>
    <dgm:cxn modelId="{51E3D36F-4F68-494A-A892-60D363ADEF03}" type="presParOf" srcId="{DBFBAEBD-79BD-480D-9682-B0A29C24E2DE}" destId="{1651B8B9-57FE-4B7E-BB81-4E275250FF83}" srcOrd="2" destOrd="0" presId="urn:microsoft.com/office/officeart/2005/8/layout/orgChart1"/>
    <dgm:cxn modelId="{9A7D6092-F0AC-4F6C-9C60-965155AD794E}" type="presParOf" srcId="{83500F31-DE01-42E6-88A6-52955508AFD1}" destId="{E46B3259-C5F6-4E57-8282-E0B5EE9EAD22}" srcOrd="2" destOrd="0" presId="urn:microsoft.com/office/officeart/2005/8/layout/orgChart1"/>
    <dgm:cxn modelId="{CCCFC1B7-0664-464D-BF02-BB4059A5B06A}" type="presParOf" srcId="{83500F31-DE01-42E6-88A6-52955508AFD1}" destId="{0CC2EA35-5438-421F-8C71-A73970B4D741}" srcOrd="3" destOrd="0" presId="urn:microsoft.com/office/officeart/2005/8/layout/orgChart1"/>
    <dgm:cxn modelId="{9D5EDF78-7394-4FFA-8E77-F405942D0342}" type="presParOf" srcId="{0CC2EA35-5438-421F-8C71-A73970B4D741}" destId="{5003F011-3A10-4F50-86BE-6B9D9A17590E}" srcOrd="0" destOrd="0" presId="urn:microsoft.com/office/officeart/2005/8/layout/orgChart1"/>
    <dgm:cxn modelId="{940A2266-03B8-411C-B8DE-961749ED86A4}" type="presParOf" srcId="{5003F011-3A10-4F50-86BE-6B9D9A17590E}" destId="{66E7073E-51DC-49E4-ACBA-705E4D232A7E}" srcOrd="0" destOrd="0" presId="urn:microsoft.com/office/officeart/2005/8/layout/orgChart1"/>
    <dgm:cxn modelId="{E12A7401-1864-47BB-BCD5-AB4CB002054F}" type="presParOf" srcId="{5003F011-3A10-4F50-86BE-6B9D9A17590E}" destId="{1EAFB714-DCBF-41D2-BDFD-31CB46C49156}" srcOrd="1" destOrd="0" presId="urn:microsoft.com/office/officeart/2005/8/layout/orgChart1"/>
    <dgm:cxn modelId="{37AEEF00-FE19-44DD-AE6B-4161023A1CE3}" type="presParOf" srcId="{0CC2EA35-5438-421F-8C71-A73970B4D741}" destId="{3CA2A835-4315-4ABD-845B-BC9D7D7304E6}" srcOrd="1" destOrd="0" presId="urn:microsoft.com/office/officeart/2005/8/layout/orgChart1"/>
    <dgm:cxn modelId="{F5B67AE4-248D-4323-9D90-9C4E1317F3E1}" type="presParOf" srcId="{0CC2EA35-5438-421F-8C71-A73970B4D741}" destId="{E7393FD2-DE47-4845-B62D-2D71DD2DAAF1}" srcOrd="2" destOrd="0" presId="urn:microsoft.com/office/officeart/2005/8/layout/orgChart1"/>
    <dgm:cxn modelId="{CC7BCC36-B8F8-4FE2-BB24-99D3952B4F24}" type="presParOf" srcId="{B15A1DB8-19E4-4496-AE32-B1379917127E}" destId="{2A0A9EBD-81E6-4B6A-9705-3081AE485691}" srcOrd="2" destOrd="0" presId="urn:microsoft.com/office/officeart/2005/8/layout/orgChart1"/>
    <dgm:cxn modelId="{2287287F-EE6C-46A5-85FE-74232EE3D9A2}" type="presParOf" srcId="{A6805005-6260-43FA-9362-343C11383FBD}" destId="{16C2886D-E67B-438F-B72D-D78B0A87CD28}" srcOrd="2" destOrd="0" presId="urn:microsoft.com/office/officeart/2005/8/layout/orgChart1"/>
    <dgm:cxn modelId="{CD0FD77F-6833-4F48-8696-DB6A398A79A5}" type="presParOf" srcId="{A6805005-6260-43FA-9362-343C11383FBD}" destId="{7A4490DD-5259-4354-ACC7-E29F45AAF879}" srcOrd="3" destOrd="0" presId="urn:microsoft.com/office/officeart/2005/8/layout/orgChart1"/>
    <dgm:cxn modelId="{9059CBF4-4A54-4E11-8D83-22487D76233F}" type="presParOf" srcId="{7A4490DD-5259-4354-ACC7-E29F45AAF879}" destId="{A457F7EB-E508-49CE-A7DE-B38811DFC228}" srcOrd="0" destOrd="0" presId="urn:microsoft.com/office/officeart/2005/8/layout/orgChart1"/>
    <dgm:cxn modelId="{65209883-3714-41CD-B822-C87EF98A5FE2}" type="presParOf" srcId="{A457F7EB-E508-49CE-A7DE-B38811DFC228}" destId="{578ECE26-1A55-4025-B8DF-AA0DB87AE8E6}" srcOrd="0" destOrd="0" presId="urn:microsoft.com/office/officeart/2005/8/layout/orgChart1"/>
    <dgm:cxn modelId="{780FF3A3-69D3-4A06-A055-AAFCE1D17B05}" type="presParOf" srcId="{A457F7EB-E508-49CE-A7DE-B38811DFC228}" destId="{A23E283E-1924-480F-AA12-5417CE1EEAA6}" srcOrd="1" destOrd="0" presId="urn:microsoft.com/office/officeart/2005/8/layout/orgChart1"/>
    <dgm:cxn modelId="{8B8EB46F-3CA8-4DE3-9A02-ED2B7BAE991E}" type="presParOf" srcId="{7A4490DD-5259-4354-ACC7-E29F45AAF879}" destId="{2F3A70D3-31E8-4E9E-B6ED-E0ED65184571}" srcOrd="1" destOrd="0" presId="urn:microsoft.com/office/officeart/2005/8/layout/orgChart1"/>
    <dgm:cxn modelId="{2C7C5689-E707-4E0E-AADC-18D22FF8FCA9}" type="presParOf" srcId="{2F3A70D3-31E8-4E9E-B6ED-E0ED65184571}" destId="{7257F328-C2E1-40BF-B4B9-E230B2090A32}" srcOrd="0" destOrd="0" presId="urn:microsoft.com/office/officeart/2005/8/layout/orgChart1"/>
    <dgm:cxn modelId="{8A2B1CF2-2F6D-4D65-B2E7-AA487A0C969F}" type="presParOf" srcId="{2F3A70D3-31E8-4E9E-B6ED-E0ED65184571}" destId="{561A9A35-222D-4B40-9F29-BB6281BE8DA9}" srcOrd="1" destOrd="0" presId="urn:microsoft.com/office/officeart/2005/8/layout/orgChart1"/>
    <dgm:cxn modelId="{72B67318-A68C-432D-B247-63B1C98E05A2}" type="presParOf" srcId="{561A9A35-222D-4B40-9F29-BB6281BE8DA9}" destId="{E77302AF-D2E1-4B42-9277-DE03EACD1F5E}" srcOrd="0" destOrd="0" presId="urn:microsoft.com/office/officeart/2005/8/layout/orgChart1"/>
    <dgm:cxn modelId="{687108EB-778B-4AAE-A333-CAF158FE854B}" type="presParOf" srcId="{E77302AF-D2E1-4B42-9277-DE03EACD1F5E}" destId="{DF84D218-6990-4277-8DB1-92A9C1958688}" srcOrd="0" destOrd="0" presId="urn:microsoft.com/office/officeart/2005/8/layout/orgChart1"/>
    <dgm:cxn modelId="{C4A2CD12-8F48-4C27-A4D6-B7449DE5692C}" type="presParOf" srcId="{E77302AF-D2E1-4B42-9277-DE03EACD1F5E}" destId="{46EE89A1-7D21-45CE-8DC2-54AF28C5FC80}" srcOrd="1" destOrd="0" presId="urn:microsoft.com/office/officeart/2005/8/layout/orgChart1"/>
    <dgm:cxn modelId="{585E2325-B62F-4627-84A5-B29F22075BFF}" type="presParOf" srcId="{561A9A35-222D-4B40-9F29-BB6281BE8DA9}" destId="{886EF69B-41A2-4EE0-B34E-24F5DBEC340A}" srcOrd="1" destOrd="0" presId="urn:microsoft.com/office/officeart/2005/8/layout/orgChart1"/>
    <dgm:cxn modelId="{A0E2E8A3-2C77-4959-8C9E-BAB265AE4009}" type="presParOf" srcId="{561A9A35-222D-4B40-9F29-BB6281BE8DA9}" destId="{D54820EB-9FA5-4B8C-B8AB-38A76CBAC744}" srcOrd="2" destOrd="0" presId="urn:microsoft.com/office/officeart/2005/8/layout/orgChart1"/>
    <dgm:cxn modelId="{547F0C48-3C5D-4F5D-98D0-5AB4148F2DFB}" type="presParOf" srcId="{2F3A70D3-31E8-4E9E-B6ED-E0ED65184571}" destId="{0DA0569D-C164-490B-A1C0-2024EDA53669}" srcOrd="2" destOrd="0" presId="urn:microsoft.com/office/officeart/2005/8/layout/orgChart1"/>
    <dgm:cxn modelId="{284AA47F-70A6-4D90-9942-A23613845391}" type="presParOf" srcId="{2F3A70D3-31E8-4E9E-B6ED-E0ED65184571}" destId="{EDF9989A-28E0-4D4B-8F3C-F1958418278B}" srcOrd="3" destOrd="0" presId="urn:microsoft.com/office/officeart/2005/8/layout/orgChart1"/>
    <dgm:cxn modelId="{DEDA6835-906F-4989-AFDE-1B6CE3600C40}" type="presParOf" srcId="{EDF9989A-28E0-4D4B-8F3C-F1958418278B}" destId="{68C5F077-191A-4435-93F6-1C44DF04613F}" srcOrd="0" destOrd="0" presId="urn:microsoft.com/office/officeart/2005/8/layout/orgChart1"/>
    <dgm:cxn modelId="{A8578E2E-FA4B-4847-A594-E4A613EFAAFD}" type="presParOf" srcId="{68C5F077-191A-4435-93F6-1C44DF04613F}" destId="{A6E9E1E1-58AD-4023-923E-7114C29788DE}" srcOrd="0" destOrd="0" presId="urn:microsoft.com/office/officeart/2005/8/layout/orgChart1"/>
    <dgm:cxn modelId="{C6E446EB-1A04-43FB-B777-198B212BDD6A}" type="presParOf" srcId="{68C5F077-191A-4435-93F6-1C44DF04613F}" destId="{DCE2FA4D-078E-47F6-9005-7ECB11E1FDD0}" srcOrd="1" destOrd="0" presId="urn:microsoft.com/office/officeart/2005/8/layout/orgChart1"/>
    <dgm:cxn modelId="{3B4BCC94-50AD-4A34-883C-08561A9EF583}" type="presParOf" srcId="{EDF9989A-28E0-4D4B-8F3C-F1958418278B}" destId="{54ED0AAA-2BAF-4768-91D3-B9E9D704327E}" srcOrd="1" destOrd="0" presId="urn:microsoft.com/office/officeart/2005/8/layout/orgChart1"/>
    <dgm:cxn modelId="{64E853ED-0740-4A4C-8B1B-CB9CA1CD22C7}" type="presParOf" srcId="{EDF9989A-28E0-4D4B-8F3C-F1958418278B}" destId="{82C55870-A8A3-4F23-AE0B-FB5DD34CEBD4}" srcOrd="2" destOrd="0" presId="urn:microsoft.com/office/officeart/2005/8/layout/orgChart1"/>
    <dgm:cxn modelId="{1F386256-D261-4FD1-AC76-6988116F2600}" type="presParOf" srcId="{7A4490DD-5259-4354-ACC7-E29F45AAF879}" destId="{81A8A3AE-A628-409A-A3B5-AA5B92FCD221}" srcOrd="2" destOrd="0" presId="urn:microsoft.com/office/officeart/2005/8/layout/orgChart1"/>
    <dgm:cxn modelId="{C016B5CD-CE21-43F8-87D7-48809AB58C81}" type="presParOf" srcId="{8EC72459-B08E-490E-8BA1-856A62AD9360}" destId="{0B30CE88-3B0F-4B1E-88B0-BB7CD305619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0569D-C164-490B-A1C0-2024EDA53669}">
      <dsp:nvSpPr>
        <dsp:cNvPr id="0" name=""/>
        <dsp:cNvSpPr/>
      </dsp:nvSpPr>
      <dsp:spPr>
        <a:xfrm>
          <a:off x="6911693" y="2362554"/>
          <a:ext cx="629075" cy="306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42"/>
              </a:lnTo>
              <a:lnTo>
                <a:pt x="629075" y="135542"/>
              </a:lnTo>
              <a:lnTo>
                <a:pt x="629075" y="306343"/>
              </a:lnTo>
            </a:path>
          </a:pathLst>
        </a:custGeom>
        <a:noFill/>
        <a:ln w="19050" cap="rnd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7F328-C2E1-40BF-B4B9-E230B2090A32}">
      <dsp:nvSpPr>
        <dsp:cNvPr id="0" name=""/>
        <dsp:cNvSpPr/>
      </dsp:nvSpPr>
      <dsp:spPr>
        <a:xfrm>
          <a:off x="5439155" y="2362554"/>
          <a:ext cx="1472537" cy="306343"/>
        </a:xfrm>
        <a:custGeom>
          <a:avLst/>
          <a:gdLst/>
          <a:ahLst/>
          <a:cxnLst/>
          <a:rect l="0" t="0" r="0" b="0"/>
          <a:pathLst>
            <a:path>
              <a:moveTo>
                <a:pt x="1472537" y="0"/>
              </a:moveTo>
              <a:lnTo>
                <a:pt x="1472537" y="135542"/>
              </a:lnTo>
              <a:lnTo>
                <a:pt x="0" y="135542"/>
              </a:lnTo>
              <a:lnTo>
                <a:pt x="0" y="306343"/>
              </a:lnTo>
            </a:path>
          </a:pathLst>
        </a:custGeom>
        <a:noFill/>
        <a:ln w="19050" cap="rnd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2886D-E67B-438F-B72D-D78B0A87CD28}">
      <dsp:nvSpPr>
        <dsp:cNvPr id="0" name=""/>
        <dsp:cNvSpPr/>
      </dsp:nvSpPr>
      <dsp:spPr>
        <a:xfrm>
          <a:off x="4353741" y="1128332"/>
          <a:ext cx="2557952" cy="387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80"/>
              </a:lnTo>
              <a:lnTo>
                <a:pt x="2557952" y="216380"/>
              </a:lnTo>
              <a:lnTo>
                <a:pt x="2557952" y="387180"/>
              </a:lnTo>
            </a:path>
          </a:pathLst>
        </a:custGeom>
        <a:noFill/>
        <a:ln w="19050" cap="rnd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B3259-C5F6-4E57-8282-E0B5EE9EAD22}">
      <dsp:nvSpPr>
        <dsp:cNvPr id="0" name=""/>
        <dsp:cNvSpPr/>
      </dsp:nvSpPr>
      <dsp:spPr>
        <a:xfrm>
          <a:off x="1907696" y="2426490"/>
          <a:ext cx="1339337" cy="372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35"/>
              </a:lnTo>
              <a:lnTo>
                <a:pt x="1339337" y="201235"/>
              </a:lnTo>
              <a:lnTo>
                <a:pt x="1339337" y="372036"/>
              </a:lnTo>
            </a:path>
          </a:pathLst>
        </a:custGeom>
        <a:noFill/>
        <a:ln w="19050" cap="rnd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794A0-CBEA-4EED-94D3-DC42E4ED06EF}">
      <dsp:nvSpPr>
        <dsp:cNvPr id="0" name=""/>
        <dsp:cNvSpPr/>
      </dsp:nvSpPr>
      <dsp:spPr>
        <a:xfrm>
          <a:off x="982908" y="2426490"/>
          <a:ext cx="924788" cy="360731"/>
        </a:xfrm>
        <a:custGeom>
          <a:avLst/>
          <a:gdLst/>
          <a:ahLst/>
          <a:cxnLst/>
          <a:rect l="0" t="0" r="0" b="0"/>
          <a:pathLst>
            <a:path>
              <a:moveTo>
                <a:pt x="924788" y="0"/>
              </a:moveTo>
              <a:lnTo>
                <a:pt x="924788" y="189930"/>
              </a:lnTo>
              <a:lnTo>
                <a:pt x="0" y="189930"/>
              </a:lnTo>
              <a:lnTo>
                <a:pt x="0" y="360731"/>
              </a:lnTo>
            </a:path>
          </a:pathLst>
        </a:custGeom>
        <a:noFill/>
        <a:ln w="19050" cap="rnd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CD97F-8451-4F90-9BCC-93346D7536F7}">
      <dsp:nvSpPr>
        <dsp:cNvPr id="0" name=""/>
        <dsp:cNvSpPr/>
      </dsp:nvSpPr>
      <dsp:spPr>
        <a:xfrm>
          <a:off x="1907696" y="1128332"/>
          <a:ext cx="2446045" cy="400600"/>
        </a:xfrm>
        <a:custGeom>
          <a:avLst/>
          <a:gdLst/>
          <a:ahLst/>
          <a:cxnLst/>
          <a:rect l="0" t="0" r="0" b="0"/>
          <a:pathLst>
            <a:path>
              <a:moveTo>
                <a:pt x="2446045" y="0"/>
              </a:moveTo>
              <a:lnTo>
                <a:pt x="2446045" y="229800"/>
              </a:lnTo>
              <a:lnTo>
                <a:pt x="0" y="229800"/>
              </a:lnTo>
              <a:lnTo>
                <a:pt x="0" y="400600"/>
              </a:lnTo>
            </a:path>
          </a:pathLst>
        </a:custGeom>
        <a:noFill/>
        <a:ln w="19050" cap="rnd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AF973-7B6D-42D6-9404-086DE0B266EC}">
      <dsp:nvSpPr>
        <dsp:cNvPr id="0" name=""/>
        <dsp:cNvSpPr/>
      </dsp:nvSpPr>
      <dsp:spPr>
        <a:xfrm>
          <a:off x="3037177" y="314995"/>
          <a:ext cx="2633128" cy="813336"/>
        </a:xfrm>
        <a:prstGeom prst="rect">
          <a:avLst/>
        </a:prstGeom>
        <a:solidFill>
          <a:schemeClr val="bg2"/>
        </a:solidFill>
        <a:ln w="19050" cap="rnd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accent5">
                  <a:lumMod val="50000"/>
                </a:schemeClr>
              </a:solidFill>
            </a:rPr>
            <a:t>Variables</a:t>
          </a:r>
        </a:p>
      </dsp:txBody>
      <dsp:txXfrm>
        <a:off x="3037177" y="314995"/>
        <a:ext cx="2633128" cy="813336"/>
      </dsp:txXfrm>
    </dsp:sp>
    <dsp:sp modelId="{F83EFF51-DEC9-4E80-BEF3-F1326F0AB87F}">
      <dsp:nvSpPr>
        <dsp:cNvPr id="0" name=""/>
        <dsp:cNvSpPr/>
      </dsp:nvSpPr>
      <dsp:spPr>
        <a:xfrm>
          <a:off x="647041" y="1528932"/>
          <a:ext cx="2521311" cy="897557"/>
        </a:xfrm>
        <a:prstGeom prst="rect">
          <a:avLst/>
        </a:prstGeom>
        <a:solidFill>
          <a:srgbClr val="00B050"/>
        </a:solidFill>
        <a:ln w="19050" cap="rnd" cmpd="sng" algn="ctr">
          <a:solidFill>
            <a:srgbClr val="00602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chemeClr val="accent5">
                  <a:lumMod val="50000"/>
                </a:schemeClr>
              </a:solidFill>
            </a:rPr>
            <a:t>Scale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chemeClr val="accent5">
                  <a:lumMod val="50000"/>
                </a:schemeClr>
              </a:solidFill>
            </a:rPr>
            <a:t>(</a:t>
          </a:r>
          <a:r>
            <a:rPr lang="en-GB" sz="1600" b="1" kern="1200" dirty="0" smtClean="0">
              <a:solidFill>
                <a:schemeClr val="accent5">
                  <a:lumMod val="50000"/>
                </a:schemeClr>
              </a:solidFill>
            </a:rPr>
            <a:t>numerical/quantitative)</a:t>
          </a:r>
        </a:p>
      </dsp:txBody>
      <dsp:txXfrm>
        <a:off x="647041" y="1528932"/>
        <a:ext cx="2521311" cy="897557"/>
      </dsp:txXfrm>
    </dsp:sp>
    <dsp:sp modelId="{B552C769-DF5B-477C-A631-B425FFCD6A0E}">
      <dsp:nvSpPr>
        <dsp:cNvPr id="0" name=""/>
        <dsp:cNvSpPr/>
      </dsp:nvSpPr>
      <dsp:spPr>
        <a:xfrm>
          <a:off x="68457" y="2787221"/>
          <a:ext cx="1828901" cy="1238996"/>
        </a:xfrm>
        <a:prstGeom prst="rect">
          <a:avLst/>
        </a:prstGeom>
        <a:solidFill>
          <a:srgbClr val="74F08F"/>
        </a:solidFill>
        <a:ln w="19050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GB" sz="1800" b="1" kern="1200" dirty="0" smtClean="0">
              <a:solidFill>
                <a:schemeClr val="accent5">
                  <a:lumMod val="50000"/>
                </a:schemeClr>
              </a:solidFill>
            </a:rPr>
            <a:t>Continuous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GB" sz="1800" kern="12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Measurements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GB" sz="1800" kern="12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takes any value </a:t>
          </a:r>
          <a:endParaRPr lang="en-GB" sz="1800" b="1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68457" y="2787221"/>
        <a:ext cx="1828901" cy="1238996"/>
      </dsp:txXfrm>
    </dsp:sp>
    <dsp:sp modelId="{66E7073E-51DC-49E4-ACBA-705E4D232A7E}">
      <dsp:nvSpPr>
        <dsp:cNvPr id="0" name=""/>
        <dsp:cNvSpPr/>
      </dsp:nvSpPr>
      <dsp:spPr>
        <a:xfrm>
          <a:off x="2189086" y="2798527"/>
          <a:ext cx="2115895" cy="1198720"/>
        </a:xfrm>
        <a:prstGeom prst="rect">
          <a:avLst/>
        </a:prstGeom>
        <a:solidFill>
          <a:srgbClr val="99FF99"/>
        </a:solidFill>
        <a:ln w="19050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accent5">
                  <a:lumMod val="50000"/>
                </a:schemeClr>
              </a:solidFill>
            </a:rPr>
            <a:t>Discrete: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Counts/ integers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kern="12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(whole numbers)</a:t>
          </a:r>
          <a:endParaRPr lang="en-GB" sz="1800" b="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2189086" y="2798527"/>
        <a:ext cx="2115895" cy="1198720"/>
      </dsp:txXfrm>
    </dsp:sp>
    <dsp:sp modelId="{578ECE26-1A55-4025-B8DF-AA0DB87AE8E6}">
      <dsp:nvSpPr>
        <dsp:cNvPr id="0" name=""/>
        <dsp:cNvSpPr/>
      </dsp:nvSpPr>
      <dsp:spPr>
        <a:xfrm>
          <a:off x="5650607" y="1515512"/>
          <a:ext cx="2522173" cy="847041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9050" cap="rnd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chemeClr val="accent5">
                  <a:lumMod val="50000"/>
                </a:schemeClr>
              </a:solidFill>
            </a:rPr>
            <a:t>Categorical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accent5">
                  <a:lumMod val="50000"/>
                </a:schemeClr>
              </a:solidFill>
            </a:rPr>
            <a:t>(groups/categories)</a:t>
          </a:r>
        </a:p>
      </dsp:txBody>
      <dsp:txXfrm>
        <a:off x="5650607" y="1515512"/>
        <a:ext cx="2522173" cy="847041"/>
      </dsp:txXfrm>
    </dsp:sp>
    <dsp:sp modelId="{DF84D218-6990-4277-8DB1-92A9C1958688}">
      <dsp:nvSpPr>
        <dsp:cNvPr id="0" name=""/>
        <dsp:cNvSpPr/>
      </dsp:nvSpPr>
      <dsp:spPr>
        <a:xfrm>
          <a:off x="4599003" y="2668897"/>
          <a:ext cx="1680304" cy="1162510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rnd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accent5">
                  <a:lumMod val="50000"/>
                </a:schemeClr>
              </a:solidFill>
            </a:rPr>
            <a:t>Ordinal: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kern="12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obvious order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kern="12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(race results; 1</a:t>
          </a:r>
          <a:r>
            <a:rPr lang="en-GB" sz="1800" b="0" kern="1200" baseline="300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st</a:t>
          </a:r>
          <a:r>
            <a:rPr lang="en-GB" sz="1800" b="0" kern="12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, 2</a:t>
          </a:r>
          <a:r>
            <a:rPr lang="en-GB" sz="1800" b="0" kern="1200" baseline="300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nd</a:t>
          </a:r>
          <a:r>
            <a:rPr lang="en-GB" sz="1800" b="0" kern="12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, 3</a:t>
          </a:r>
          <a:r>
            <a:rPr lang="en-GB" sz="1800" b="0" kern="1200" baseline="300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rd</a:t>
          </a:r>
          <a:r>
            <a:rPr lang="en-GB" sz="1800" b="0" kern="12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)</a:t>
          </a:r>
          <a:endParaRPr lang="en-GB" sz="1800" b="1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4599003" y="2668897"/>
        <a:ext cx="1680304" cy="1162510"/>
      </dsp:txXfrm>
    </dsp:sp>
    <dsp:sp modelId="{A6E9E1E1-58AD-4023-923E-7114C29788DE}">
      <dsp:nvSpPr>
        <dsp:cNvPr id="0" name=""/>
        <dsp:cNvSpPr/>
      </dsp:nvSpPr>
      <dsp:spPr>
        <a:xfrm>
          <a:off x="6547139" y="2668897"/>
          <a:ext cx="1987258" cy="1536531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rnd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accent5">
                  <a:lumMod val="50000"/>
                </a:schemeClr>
              </a:solidFill>
            </a:rPr>
            <a:t>Nominal: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kern="12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no meaningful order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kern="1200" dirty="0" smtClean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rPr>
            <a:t>(male/female [binary])</a:t>
          </a:r>
          <a:endParaRPr lang="en-GB" sz="1800" b="1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6547139" y="2668897"/>
        <a:ext cx="1987258" cy="1536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803A5-A9C1-4E61-9480-3BF3C93C04E5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267A5-3195-40BA-A4AB-1ED2511B53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49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45337-49BA-4CD1-B325-A956D406624E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F563-0DEA-4B29-AA1E-608DA8A0F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4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 through the 4 different tests.</a:t>
            </a:r>
            <a:r>
              <a:rPr lang="en-GB" baseline="0" dirty="0" smtClean="0"/>
              <a:t>  The following exercise asks which of these 4 tests is appropriate.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0A4B8-3636-4CC8-A30D-CB194BA5E67B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63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49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55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477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31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8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62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224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7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5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50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44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51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24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27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3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1/22/2019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0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Statistics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you testing for?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00808"/>
            <a:ext cx="6347714" cy="3880773"/>
          </a:xfrm>
        </p:spPr>
        <p:txBody>
          <a:bodyPr/>
          <a:lstStyle/>
          <a:p>
            <a:r>
              <a:rPr lang="en-GB" dirty="0" smtClean="0"/>
              <a:t>Relationships</a:t>
            </a:r>
          </a:p>
          <a:p>
            <a:pPr lvl="1"/>
            <a:r>
              <a:rPr lang="en-GB" dirty="0" smtClean="0"/>
              <a:t>Relationship between two scale/continuous variables</a:t>
            </a:r>
          </a:p>
          <a:p>
            <a:pPr lvl="1"/>
            <a:r>
              <a:rPr lang="en-GB" dirty="0" smtClean="0"/>
              <a:t>An association between two categorical variables</a:t>
            </a:r>
          </a:p>
          <a:p>
            <a:pPr lvl="1"/>
            <a:r>
              <a:rPr lang="en-GB" dirty="0" smtClean="0"/>
              <a:t>Correlation vs relationship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Differences between groups (testing averages)</a:t>
            </a:r>
          </a:p>
          <a:p>
            <a:pPr lvl="1"/>
            <a:r>
              <a:rPr lang="en-GB" dirty="0" smtClean="0"/>
              <a:t>Independent groups: comparing 2+ DIFFERENT groups of subjects</a:t>
            </a:r>
          </a:p>
          <a:p>
            <a:pPr lvl="1"/>
            <a:r>
              <a:rPr lang="en-GB" dirty="0" smtClean="0"/>
              <a:t>Repeated measures: measuring the same variable repeatedly, using the same subjects over 2+ time points/conditions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5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relationships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20333"/>
              </p:ext>
            </p:extLst>
          </p:nvPr>
        </p:nvGraphicFramePr>
        <p:xfrm>
          <a:off x="179512" y="1700808"/>
          <a:ext cx="8201326" cy="2804160"/>
        </p:xfrm>
        <a:graphic>
          <a:graphicData uri="http://schemas.openxmlformats.org/drawingml/2006/table">
            <a:tbl>
              <a:tblPr firstRow="1" firstCol="1" bandRow="1"/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Investigating relationships between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Dependent variable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Independent variable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 categorical variables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Categorical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Categorical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Chi-squared 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 Scale 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variables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Scale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Scale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GB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Pearson’s correlation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Predicting the value of </a:t>
                      </a:r>
                      <a:r>
                        <a:rPr lang="en-GB" sz="2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 </a:t>
                      </a:r>
                      <a:r>
                        <a:rPr lang="en-GB" sz="2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dependent variable from the value of a independent variable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Scale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Scale/binary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Simple Linear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Scale/ </a:t>
                      </a:r>
                      <a:r>
                        <a:rPr lang="en-GB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binary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Logistic regression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03648" y="5024208"/>
            <a:ext cx="6264696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GB" sz="2400" dirty="0">
                <a:latin typeface="Calibri"/>
                <a:ea typeface="Calibri"/>
                <a:cs typeface="Times New Roman"/>
              </a:rPr>
              <a:t>Note: Multiple </a:t>
            </a:r>
            <a:r>
              <a:rPr lang="en-GB" sz="2400" dirty="0" smtClean="0">
                <a:latin typeface="Calibri"/>
                <a:ea typeface="Calibri"/>
                <a:cs typeface="Times New Roman"/>
              </a:rPr>
              <a:t>linear regression </a:t>
            </a:r>
            <a:r>
              <a:rPr lang="en-GB" sz="2400" dirty="0">
                <a:latin typeface="Calibri"/>
                <a:ea typeface="Calibri"/>
                <a:cs typeface="Times New Roman"/>
              </a:rPr>
              <a:t>is when there are several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13345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93058"/>
              </p:ext>
            </p:extLst>
          </p:nvPr>
        </p:nvGraphicFramePr>
        <p:xfrm>
          <a:off x="107504" y="980728"/>
          <a:ext cx="8075240" cy="4625435"/>
        </p:xfrm>
        <a:graphic>
          <a:graphicData uri="http://schemas.openxmlformats.org/drawingml/2006/table">
            <a:tbl>
              <a:tblPr firstRow="1" firstCol="1" bandRow="1"/>
              <a:tblGrid>
                <a:gridCol w="245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9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Research</a:t>
                      </a:r>
                      <a:r>
                        <a:rPr lang="en-GB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question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Dependent variable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Independent </a:t>
                      </a: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variables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Does</a:t>
                      </a:r>
                      <a:r>
                        <a:rPr lang="en-GB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attendance affect exam score?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Exam score (Scale)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Attendance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(Scale)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Do women do more housework than men?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Housework (hrs per week)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(scale)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 (Binary)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Hours worked (Scale) 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847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Were Americans more likely to survive on board the Titanic?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Survival</a:t>
                      </a:r>
                      <a:r>
                        <a:rPr lang="en-GB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(Binary)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Nationality (Nominal)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787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Survival</a:t>
                      </a:r>
                      <a:r>
                        <a:rPr lang="en-GB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(Binary)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Nationality , Gender, class 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1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41203"/>
              </p:ext>
            </p:extLst>
          </p:nvPr>
        </p:nvGraphicFramePr>
        <p:xfrm>
          <a:off x="107504" y="980728"/>
          <a:ext cx="8075240" cy="5280248"/>
        </p:xfrm>
        <a:graphic>
          <a:graphicData uri="http://schemas.openxmlformats.org/drawingml/2006/table">
            <a:tbl>
              <a:tblPr firstRow="1" firstCol="1" bandRow="1"/>
              <a:tblGrid>
                <a:gridCol w="245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9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Research</a:t>
                      </a:r>
                      <a:r>
                        <a:rPr lang="en-GB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question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Dependent variable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Independent </a:t>
                      </a: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variables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3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Does</a:t>
                      </a:r>
                      <a:r>
                        <a:rPr lang="en-GB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attendance affect exam score?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Exam score (Scale)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Attendance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(Scale)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Correlation/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regression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Do women do more housework than men?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Housework (hrs per week)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(scale)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 (Binary)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Hours worked (Scale) 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Regression 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847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Were Americans more likely to survive on board the Titanic?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Survival</a:t>
                      </a:r>
                      <a:r>
                        <a:rPr lang="en-GB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(Binary)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Nationality (Nominal)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Chi-squared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787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Survival</a:t>
                      </a:r>
                      <a:r>
                        <a:rPr lang="en-GB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(Binary)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Nationality , Gender, class 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Logistic regression (when dependent can only be classified into</a:t>
                      </a:r>
                      <a:r>
                        <a:rPr lang="en-GB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groups</a:t>
                      </a: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2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457200" y="476672"/>
            <a:ext cx="8507288" cy="94128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GB" sz="4000" b="0" dirty="0">
                <a:solidFill>
                  <a:srgbClr val="FF0000"/>
                </a:solidFill>
              </a:rPr>
              <a:t>Comparing means</a:t>
            </a:r>
            <a:endParaRPr lang="en-GB" sz="40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5229200"/>
            <a:ext cx="8507288" cy="100026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GB" sz="2800" dirty="0"/>
          </a:p>
        </p:txBody>
      </p:sp>
      <p:sp>
        <p:nvSpPr>
          <p:cNvPr id="12" name="Oval 11"/>
          <p:cNvSpPr/>
          <p:nvPr/>
        </p:nvSpPr>
        <p:spPr>
          <a:xfrm>
            <a:off x="323528" y="2963416"/>
            <a:ext cx="2160240" cy="13681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Comparing means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2256" y="1996644"/>
            <a:ext cx="252028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Comparing BETWEEN groups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816739" y="3733800"/>
            <a:ext cx="2520280" cy="11970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Comparing measurements WITHIN the same subject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4708" y="2672588"/>
            <a:ext cx="72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2060"/>
                </a:solidFill>
              </a:rPr>
              <a:t>3+</a:t>
            </a:r>
            <a:endParaRPr lang="en-GB" sz="2000" b="1" dirty="0">
              <a:solidFill>
                <a:srgbClr val="00206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332536" y="836712"/>
            <a:ext cx="3608619" cy="2436041"/>
            <a:chOff x="5332536" y="1097733"/>
            <a:chExt cx="3608619" cy="2436041"/>
          </a:xfrm>
        </p:grpSpPr>
        <p:cxnSp>
          <p:nvCxnSpPr>
            <p:cNvPr id="17" name="Straight Arrow Connector 16"/>
            <p:cNvCxnSpPr>
              <a:stCxn id="13" idx="3"/>
              <a:endCxn id="20" idx="2"/>
            </p:cNvCxnSpPr>
            <p:nvPr/>
          </p:nvCxnSpPr>
          <p:spPr>
            <a:xfrm flipV="1">
              <a:off x="5332536" y="1672645"/>
              <a:ext cx="1109877" cy="98106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3"/>
              <a:endCxn id="21" idx="2"/>
            </p:cNvCxnSpPr>
            <p:nvPr/>
          </p:nvCxnSpPr>
          <p:spPr>
            <a:xfrm>
              <a:off x="5332536" y="2653709"/>
              <a:ext cx="1124354" cy="296017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610696" y="184744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rgbClr val="002060"/>
                  </a:solidFill>
                </a:rPr>
                <a:t>2</a:t>
              </a:r>
              <a:endParaRPr lang="en-GB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442413" y="1097733"/>
              <a:ext cx="2304256" cy="1149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Independent t-test</a:t>
              </a:r>
              <a:endParaRPr lang="en-GB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456890" y="2365677"/>
              <a:ext cx="2484265" cy="11680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One way ANOVA</a:t>
              </a:r>
              <a:endParaRPr lang="en-GB" dirty="0"/>
            </a:p>
          </p:txBody>
        </p:sp>
      </p:grpSp>
      <p:cxnSp>
        <p:nvCxnSpPr>
          <p:cNvPr id="22" name="Straight Arrow Connector 21"/>
          <p:cNvCxnSpPr>
            <a:stCxn id="14" idx="3"/>
            <a:endCxn id="25" idx="2"/>
          </p:cNvCxnSpPr>
          <p:nvPr/>
        </p:nvCxnSpPr>
        <p:spPr>
          <a:xfrm flipV="1">
            <a:off x="5337019" y="4041068"/>
            <a:ext cx="1119871" cy="2912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26" idx="2"/>
          </p:cNvCxnSpPr>
          <p:nvPr/>
        </p:nvCxnSpPr>
        <p:spPr>
          <a:xfrm>
            <a:off x="5337019" y="4332336"/>
            <a:ext cx="1119871" cy="10751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0797" y="3884265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2060"/>
                </a:solidFill>
              </a:rPr>
              <a:t>2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456890" y="3501008"/>
            <a:ext cx="2304256" cy="10801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Paired t-test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56890" y="4797152"/>
            <a:ext cx="2498742" cy="12207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Repeated measures ANOVA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34809" y="5032119"/>
            <a:ext cx="72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002060"/>
                </a:solidFill>
              </a:rPr>
              <a:t>3+</a:t>
            </a:r>
            <a:endParaRPr lang="en-GB" sz="2000" b="1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/>
          <p:cNvCxnSpPr>
            <a:stCxn id="12" idx="5"/>
            <a:endCxn id="14" idx="1"/>
          </p:cNvCxnSpPr>
          <p:nvPr/>
        </p:nvCxnSpPr>
        <p:spPr>
          <a:xfrm>
            <a:off x="2167408" y="4131207"/>
            <a:ext cx="649331" cy="2011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7"/>
            <a:endCxn id="13" idx="1"/>
          </p:cNvCxnSpPr>
          <p:nvPr/>
        </p:nvCxnSpPr>
        <p:spPr>
          <a:xfrm flipV="1">
            <a:off x="2167408" y="2392688"/>
            <a:ext cx="644848" cy="77108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28800" y="5787062"/>
            <a:ext cx="477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</a:rPr>
              <a:t>ANOVA = Analysis of variance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0" name="Footer Placeholder 2"/>
          <p:cNvSpPr txBox="1">
            <a:spLocks/>
          </p:cNvSpPr>
          <p:nvPr/>
        </p:nvSpPr>
        <p:spPr>
          <a:xfrm>
            <a:off x="-152400" y="6477000"/>
            <a:ext cx="1637304" cy="32067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www.statstutor.ac.uk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82991"/>
              </p:ext>
            </p:extLst>
          </p:nvPr>
        </p:nvGraphicFramePr>
        <p:xfrm>
          <a:off x="251520" y="1124744"/>
          <a:ext cx="8075240" cy="4866956"/>
        </p:xfrm>
        <a:graphic>
          <a:graphicData uri="http://schemas.openxmlformats.org/drawingml/2006/table">
            <a:tbl>
              <a:tblPr firstRow="1" firstCol="1" bandRow="1"/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9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Research</a:t>
                      </a:r>
                      <a:r>
                        <a:rPr lang="en-GB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question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Dependent variable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Independent variable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Do women do more housework than men?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Housework (hrs per week)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(Scale)</a:t>
                      </a:r>
                      <a:endParaRPr lang="en-GB" sz="20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 (Nominal)</a:t>
                      </a:r>
                      <a:endParaRPr lang="en-GB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91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Does Margarine X reduce cholesterol?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Everyone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has c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holesterol measured on 3 occasions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Cholesterol (Scale)</a:t>
                      </a:r>
                      <a:endParaRPr lang="en-GB" sz="20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Occasion (Nominal)</a:t>
                      </a:r>
                      <a:endParaRPr lang="en-GB" sz="2000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GB" sz="20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Which of 3 diets is best for losing weight?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Weight lost</a:t>
                      </a:r>
                      <a:r>
                        <a:rPr lang="en-GB" sz="2000" baseline="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on diet (Scale)</a:t>
                      </a:r>
                      <a:endParaRPr lang="en-GB" sz="20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Diet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(Nominal)</a:t>
                      </a:r>
                      <a:endParaRPr lang="en-GB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8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919803"/>
              </p:ext>
            </p:extLst>
          </p:nvPr>
        </p:nvGraphicFramePr>
        <p:xfrm>
          <a:off x="251520" y="1124744"/>
          <a:ext cx="8075240" cy="4866956"/>
        </p:xfrm>
        <a:graphic>
          <a:graphicData uri="http://schemas.openxmlformats.org/drawingml/2006/table">
            <a:tbl>
              <a:tblPr firstRow="1" firstCol="1" bandRow="1"/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93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Research</a:t>
                      </a:r>
                      <a:r>
                        <a:rPr lang="en-GB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question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Dependent variable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Independent variable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Do women do more housework than men?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Housework (hrs per week)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(Scale)</a:t>
                      </a:r>
                      <a:endParaRPr lang="en-GB" sz="20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 (Nominal)</a:t>
                      </a:r>
                      <a:endParaRPr lang="en-GB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Independent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t-test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91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Does Margarine X reduce cholesterol?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Everyone</a:t>
                      </a:r>
                      <a:r>
                        <a:rPr lang="en-GB" sz="2000" b="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has c</a:t>
                      </a:r>
                      <a:r>
                        <a:rPr lang="en-GB" sz="2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holesterol measured on 3 occasions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Cholesterol (Scale)</a:t>
                      </a:r>
                      <a:endParaRPr lang="en-GB" sz="20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baseline="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Occasion (Nominal)</a:t>
                      </a:r>
                      <a:endParaRPr lang="en-GB" sz="2000" dirty="0" smtClean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Repeated measures ANOVA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Which of 3 diets is best for losing weight?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Weight lost</a:t>
                      </a:r>
                      <a:r>
                        <a:rPr lang="en-GB" sz="2000" baseline="0" dirty="0" smtClean="0">
                          <a:solidFill>
                            <a:srgbClr val="00B05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on diet (Scale)</a:t>
                      </a:r>
                      <a:endParaRPr lang="en-GB" sz="20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Diet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(Nominal)</a:t>
                      </a:r>
                      <a:endParaRPr lang="en-GB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One-way ANOVA</a:t>
                      </a:r>
                      <a:endParaRPr lang="en-GB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6093296"/>
            <a:ext cx="785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If more than two grouping variables (ANOVA), use a post hoc IF difference is significant 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95" y="380008"/>
            <a:ext cx="6347713" cy="1320800"/>
          </a:xfrm>
        </p:spPr>
        <p:txBody>
          <a:bodyPr/>
          <a:lstStyle/>
          <a:p>
            <a:r>
              <a:rPr lang="en-GB" dirty="0" smtClean="0"/>
              <a:t>Parametric or non-parametric?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00808"/>
            <a:ext cx="6347714" cy="3880773"/>
          </a:xfrm>
        </p:spPr>
        <p:txBody>
          <a:bodyPr/>
          <a:lstStyle/>
          <a:p>
            <a:r>
              <a:rPr lang="en-GB" dirty="0" smtClean="0"/>
              <a:t>Parametric</a:t>
            </a:r>
          </a:p>
          <a:p>
            <a:pPr lvl="1"/>
            <a:r>
              <a:rPr lang="en-GB" dirty="0" smtClean="0"/>
              <a:t>Assumes data follows a particular distribution e.g. normal distribution, equal variance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Non-parametric</a:t>
            </a:r>
          </a:p>
          <a:p>
            <a:pPr lvl="1"/>
            <a:r>
              <a:rPr lang="en-GB" dirty="0" smtClean="0"/>
              <a:t>Don’t make assumptions about the distribution of the data</a:t>
            </a:r>
          </a:p>
          <a:p>
            <a:pPr lvl="1"/>
            <a:r>
              <a:rPr lang="en-GB" dirty="0" smtClean="0"/>
              <a:t>Usually based on ranks rather than actual data</a:t>
            </a:r>
          </a:p>
          <a:p>
            <a:pPr lvl="1"/>
            <a:r>
              <a:rPr lang="en-GB" dirty="0" smtClean="0"/>
              <a:t>Can be used when data is; skewed, ordinal, small sample sizes</a:t>
            </a:r>
          </a:p>
          <a:p>
            <a:pPr lvl="1"/>
            <a:r>
              <a:rPr lang="en-GB" dirty="0" smtClean="0"/>
              <a:t>Used if data doesn’t meet the assumptions of the parametric test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 distribution</a:t>
            </a:r>
            <a:endParaRPr lang="en-GB" dirty="0"/>
          </a:p>
        </p:txBody>
      </p:sp>
      <p:pic>
        <p:nvPicPr>
          <p:cNvPr id="4" name="Picture 7" descr="normal cur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276" y="1628800"/>
            <a:ext cx="6821341" cy="3419538"/>
          </a:xfrm>
          <a:prstGeom prst="rect">
            <a:avLst/>
          </a:prstGeom>
          <a:noFill/>
        </p:spPr>
      </p:pic>
      <p:sp>
        <p:nvSpPr>
          <p:cNvPr id="5" name="Left-Right Arrow 4"/>
          <p:cNvSpPr/>
          <p:nvPr/>
        </p:nvSpPr>
        <p:spPr>
          <a:xfrm>
            <a:off x="1907705" y="2652755"/>
            <a:ext cx="3312367" cy="8482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 smtClean="0"/>
              <a:t>95% </a:t>
            </a:r>
            <a:r>
              <a:rPr lang="en-GB" dirty="0"/>
              <a:t>of </a:t>
            </a:r>
            <a:r>
              <a:rPr lang="en-GB" dirty="0" smtClean="0"/>
              <a:t>values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97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Non-parametric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56792"/>
            <a:ext cx="6347714" cy="4484571"/>
          </a:xfrm>
        </p:spPr>
        <p:txBody>
          <a:bodyPr/>
          <a:lstStyle/>
          <a:p>
            <a:r>
              <a:rPr lang="en-GB" dirty="0" smtClean="0"/>
              <a:t>Relationships</a:t>
            </a:r>
          </a:p>
          <a:p>
            <a:pPr lvl="1"/>
            <a:r>
              <a:rPr lang="en-GB" dirty="0" smtClean="0"/>
              <a:t>If 2 ordinal variables or doesn’t meet the assumptions of Pearson’s correlation: Spearman’s correlation</a:t>
            </a:r>
          </a:p>
          <a:p>
            <a:pPr lvl="1"/>
            <a:r>
              <a:rPr lang="en-GB" dirty="0" smtClean="0"/>
              <a:t>Non-parametric regression: Kendall robust line-fit</a:t>
            </a:r>
          </a:p>
          <a:p>
            <a:pPr lvl="1"/>
            <a:endParaRPr lang="en-GB" dirty="0"/>
          </a:p>
          <a:p>
            <a:r>
              <a:rPr lang="en-GB" dirty="0" smtClean="0"/>
              <a:t>Comparing means</a:t>
            </a:r>
          </a:p>
          <a:p>
            <a:pPr lvl="1"/>
            <a:r>
              <a:rPr lang="en-GB" dirty="0" smtClean="0"/>
              <a:t>Independent t-test: Mann-Whitney test</a:t>
            </a:r>
          </a:p>
          <a:p>
            <a:pPr lvl="1"/>
            <a:r>
              <a:rPr lang="en-GB" dirty="0" smtClean="0"/>
              <a:t>One-way ANOVA: </a:t>
            </a:r>
            <a:r>
              <a:rPr lang="en-GB" dirty="0" err="1" smtClean="0"/>
              <a:t>Kruskall</a:t>
            </a:r>
            <a:r>
              <a:rPr lang="en-GB" dirty="0" smtClean="0"/>
              <a:t>-Wallis</a:t>
            </a:r>
          </a:p>
          <a:p>
            <a:pPr lvl="1"/>
            <a:r>
              <a:rPr lang="en-GB" dirty="0" smtClean="0"/>
              <a:t>Paired t-test: Wilcoxon signed rank test</a:t>
            </a:r>
          </a:p>
          <a:p>
            <a:pPr lvl="1"/>
            <a:r>
              <a:rPr lang="en-GB" dirty="0" smtClean="0"/>
              <a:t>Repeated measures ANOVA: Friedman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7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564904"/>
            <a:ext cx="6347713" cy="1320800"/>
          </a:xfrm>
        </p:spPr>
        <p:txBody>
          <a:bodyPr/>
          <a:lstStyle/>
          <a:p>
            <a:r>
              <a:rPr lang="en-GB" dirty="0" smtClean="0"/>
              <a:t>Why use statistics?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4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00808"/>
            <a:ext cx="6347714" cy="388077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Type 1 errors:</a:t>
            </a:r>
          </a:p>
          <a:p>
            <a:pPr lvl="1"/>
            <a:r>
              <a:rPr lang="en-GB" dirty="0" smtClean="0"/>
              <a:t>False positive</a:t>
            </a:r>
          </a:p>
          <a:p>
            <a:pPr lvl="1"/>
            <a:r>
              <a:rPr lang="en-GB" dirty="0" smtClean="0"/>
              <a:t>Test returns a significant result when there is no difference</a:t>
            </a:r>
          </a:p>
          <a:p>
            <a:pPr lvl="1"/>
            <a:r>
              <a:rPr lang="en-GB" dirty="0" smtClean="0"/>
              <a:t>E.g. if do multiple t-tests on the same data you increase your chance of making a type 1 error with each additional comparison.  ANOVA controls for these errors.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Type 2 errors:</a:t>
            </a:r>
          </a:p>
          <a:p>
            <a:pPr lvl="1"/>
            <a:r>
              <a:rPr lang="en-GB" dirty="0" smtClean="0"/>
              <a:t>False negative</a:t>
            </a:r>
          </a:p>
          <a:p>
            <a:pPr lvl="1"/>
            <a:r>
              <a:rPr lang="en-GB" dirty="0"/>
              <a:t>Test returns a </a:t>
            </a:r>
            <a:r>
              <a:rPr lang="en-GB" dirty="0" smtClean="0"/>
              <a:t>non-significant </a:t>
            </a:r>
            <a:r>
              <a:rPr lang="en-GB" dirty="0"/>
              <a:t>result when there is </a:t>
            </a:r>
            <a:r>
              <a:rPr lang="en-GB" dirty="0" smtClean="0"/>
              <a:t>a difference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6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Dytham</a:t>
            </a:r>
            <a:r>
              <a:rPr lang="en-GB" dirty="0" smtClean="0"/>
              <a:t> C (2011) Choosing and using statistics: A biologists guide.  Wiley-Blackwell: West Sussex, UK</a:t>
            </a:r>
          </a:p>
          <a:p>
            <a:r>
              <a:rPr lang="en-GB" dirty="0"/>
              <a:t>http://www.statstutor.ac.uk/</a:t>
            </a:r>
          </a:p>
        </p:txBody>
      </p:sp>
    </p:spTree>
    <p:extLst>
      <p:ext uri="{BB962C8B-B14F-4D97-AF65-F5344CB8AC3E}">
        <p14:creationId xmlns:p14="http://schemas.microsoft.com/office/powerpoint/2010/main" val="585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9552" y="908720"/>
            <a:ext cx="4680520" cy="4659034"/>
            <a:chOff x="2195736" y="1700808"/>
            <a:chExt cx="4680520" cy="4659034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2195736" y="2596793"/>
              <a:ext cx="4680520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200" dirty="0">
                  <a:solidFill>
                    <a:prstClr val="black"/>
                  </a:solidFill>
                </a:rPr>
                <a:t>Set </a:t>
              </a:r>
              <a:r>
                <a:rPr lang="en-GB" sz="2200" dirty="0" smtClean="0">
                  <a:solidFill>
                    <a:prstClr val="black"/>
                  </a:solidFill>
                </a:rPr>
                <a:t>null and alternative hypothesis </a:t>
              </a:r>
              <a:endParaRPr lang="en-GB" sz="2200" dirty="0">
                <a:solidFill>
                  <a:prstClr val="black"/>
                </a:solidFill>
              </a:endParaRPr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4644008" y="2201862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679950" y="3067050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4716463" y="4099741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483768" y="5590401"/>
              <a:ext cx="4392488" cy="7694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200" dirty="0">
                  <a:solidFill>
                    <a:prstClr val="black"/>
                  </a:solidFill>
                </a:rPr>
                <a:t>Make a </a:t>
              </a:r>
              <a:r>
                <a:rPr lang="en-GB" sz="2200" dirty="0" smtClean="0">
                  <a:solidFill>
                    <a:prstClr val="black"/>
                  </a:solidFill>
                </a:rPr>
                <a:t>decision and interpret your conclusions</a:t>
              </a:r>
              <a:endParaRPr lang="en-GB" sz="2200" dirty="0">
                <a:solidFill>
                  <a:prstClr val="black"/>
                </a:solidFill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4716463" y="5086449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771304" y="1700808"/>
              <a:ext cx="3744912" cy="430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sz="2200" dirty="0">
                  <a:solidFill>
                    <a:prstClr val="black"/>
                  </a:solidFill>
                </a:rPr>
                <a:t>Define study question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59113" y="3599934"/>
              <a:ext cx="3241079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Calculate a test statistic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4553727"/>
              <a:ext cx="3960341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Calculate a p-value</a:t>
              </a:r>
              <a:endParaRPr lang="en-GB" sz="2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Curved Left Arrow 13"/>
          <p:cNvSpPr/>
          <p:nvPr/>
        </p:nvSpPr>
        <p:spPr>
          <a:xfrm>
            <a:off x="5354216" y="1137320"/>
            <a:ext cx="1828800" cy="1885969"/>
          </a:xfrm>
          <a:prstGeom prst="curvedLeftArrow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</a:t>
            </a:r>
            <a:r>
              <a:rPr lang="en-GB" sz="2800" dirty="0" smtClean="0">
                <a:solidFill>
                  <a:schemeClr val="tx1"/>
                </a:solidFill>
              </a:rPr>
              <a:t>hoose a suitable test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51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 you want to test?</a:t>
            </a:r>
          </a:p>
          <a:p>
            <a:r>
              <a:rPr lang="en-GB" dirty="0" smtClean="0"/>
              <a:t>What are your hypotheses?</a:t>
            </a:r>
          </a:p>
          <a:p>
            <a:r>
              <a:rPr lang="en-GB" dirty="0" smtClean="0"/>
              <a:t>What will you measure (data) to test these hypotheses?</a:t>
            </a:r>
          </a:p>
          <a:p>
            <a:r>
              <a:rPr lang="en-GB" dirty="0" smtClean="0"/>
              <a:t>What are your variables?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8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Hypothesis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Null hypothesis</a:t>
            </a:r>
          </a:p>
          <a:p>
            <a:pPr lvl="1"/>
            <a:r>
              <a:rPr lang="en-GB" dirty="0" smtClean="0"/>
              <a:t>No difference, effect, relationship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H</a:t>
            </a:r>
            <a:r>
              <a:rPr lang="en-GB" baseline="-25000" dirty="0" smtClean="0"/>
              <a:t>0</a:t>
            </a:r>
            <a:r>
              <a:rPr lang="en-GB" baseline="30000" dirty="0" smtClean="0"/>
              <a:t>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Alternative (research) hypothesis</a:t>
            </a:r>
          </a:p>
          <a:p>
            <a:pPr lvl="1"/>
            <a:r>
              <a:rPr lang="en-GB" dirty="0" smtClean="0"/>
              <a:t>There is an effect, difference relationship</a:t>
            </a:r>
          </a:p>
          <a:p>
            <a:pPr lvl="1"/>
            <a:r>
              <a:rPr lang="en-GB" dirty="0" smtClean="0"/>
              <a:t>H</a:t>
            </a:r>
            <a:r>
              <a:rPr lang="en-GB" baseline="-25000" dirty="0" smtClean="0"/>
              <a:t>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52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and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Measurements from experiment</a:t>
            </a:r>
          </a:p>
          <a:p>
            <a:pPr lvl="1"/>
            <a:r>
              <a:rPr lang="en-GB" dirty="0" smtClean="0"/>
              <a:t>Answers to questionnaire</a:t>
            </a:r>
          </a:p>
          <a:p>
            <a:pPr lvl="1"/>
            <a:endParaRPr lang="en-GB" dirty="0"/>
          </a:p>
          <a:p>
            <a:r>
              <a:rPr lang="en-GB" dirty="0" smtClean="0"/>
              <a:t>Variable</a:t>
            </a:r>
          </a:p>
          <a:p>
            <a:pPr lvl="1"/>
            <a:r>
              <a:rPr lang="en-GB" dirty="0" smtClean="0"/>
              <a:t>Measurement that varies between subjects e.g. gender, height, knee flexion angle </a:t>
            </a:r>
            <a:r>
              <a:rPr lang="en-GB" dirty="0" err="1" smtClean="0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45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278" y="1412777"/>
            <a:ext cx="6347714" cy="3096344"/>
          </a:xfrm>
        </p:spPr>
        <p:txBody>
          <a:bodyPr/>
          <a:lstStyle/>
          <a:p>
            <a:r>
              <a:rPr lang="en-GB" dirty="0" smtClean="0"/>
              <a:t>Dependent variables</a:t>
            </a:r>
          </a:p>
          <a:p>
            <a:pPr lvl="1"/>
            <a:r>
              <a:rPr lang="en-GB" dirty="0" smtClean="0"/>
              <a:t>Outcome variable</a:t>
            </a:r>
          </a:p>
          <a:p>
            <a:pPr lvl="1"/>
            <a:r>
              <a:rPr lang="en-GB" dirty="0" smtClean="0"/>
              <a:t>May depend on or be influenced by other variables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Independent variables</a:t>
            </a:r>
          </a:p>
          <a:p>
            <a:pPr lvl="1"/>
            <a:r>
              <a:rPr lang="en-GB" dirty="0" smtClean="0"/>
              <a:t>Explanatory/predictor variables</a:t>
            </a:r>
          </a:p>
          <a:p>
            <a:pPr lvl="1"/>
            <a:r>
              <a:rPr lang="en-GB" dirty="0" smtClean="0"/>
              <a:t>Variables we think may influence the dependent variable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467544" y="4653136"/>
            <a:ext cx="6840760" cy="1307234"/>
            <a:chOff x="467544" y="4653136"/>
            <a:chExt cx="6840760" cy="1307234"/>
          </a:xfrm>
        </p:grpSpPr>
        <p:sp>
          <p:nvSpPr>
            <p:cNvPr id="4" name="Oval 3"/>
            <p:cNvSpPr/>
            <p:nvPr/>
          </p:nvSpPr>
          <p:spPr>
            <a:xfrm>
              <a:off x="467544" y="4664226"/>
              <a:ext cx="2522241" cy="129614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4786063" y="4653136"/>
              <a:ext cx="2522241" cy="1296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095836" y="5036025"/>
              <a:ext cx="1584176" cy="625223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7584" y="5086345"/>
              <a:ext cx="18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>
                  <a:solidFill>
                    <a:schemeClr val="bg1"/>
                  </a:solidFill>
                </a:rPr>
                <a:t>Independent</a:t>
              </a:r>
              <a:endParaRPr lang="en-GB" sz="2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64088" y="5085184"/>
              <a:ext cx="18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chemeClr val="bg1"/>
                  </a:solidFill>
                </a:rPr>
                <a:t>D</a:t>
              </a:r>
              <a:r>
                <a:rPr lang="en-GB" sz="2200" dirty="0" smtClean="0">
                  <a:solidFill>
                    <a:schemeClr val="bg1"/>
                  </a:solidFill>
                </a:rPr>
                <a:t>ependent</a:t>
              </a:r>
              <a:endParaRPr lang="en-GB" sz="22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4876" y="5133192"/>
              <a:ext cx="18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>
                  <a:solidFill>
                    <a:srgbClr val="C00000"/>
                  </a:solidFill>
                </a:rPr>
                <a:t>Affects</a:t>
              </a:r>
              <a:endParaRPr lang="en-GB" sz="2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85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5413586"/>
              </p:ext>
            </p:extLst>
          </p:nvPr>
        </p:nvGraphicFramePr>
        <p:xfrm>
          <a:off x="107504" y="1196752"/>
          <a:ext cx="8639033" cy="529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74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82" y="188640"/>
            <a:ext cx="6347713" cy="1320800"/>
          </a:xfrm>
        </p:spPr>
        <p:txBody>
          <a:bodyPr/>
          <a:lstStyle/>
          <a:p>
            <a:r>
              <a:rPr lang="en-GB" dirty="0" smtClean="0"/>
              <a:t>Example: Questionnaire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482" y="1412776"/>
            <a:ext cx="6554689" cy="4608512"/>
          </a:xfrm>
        </p:spPr>
        <p:txBody>
          <a:bodyPr/>
          <a:lstStyle/>
          <a:p>
            <a:r>
              <a:rPr lang="en-GB" dirty="0" smtClean="0"/>
              <a:t>What is your favourite subject?</a:t>
            </a:r>
          </a:p>
          <a:p>
            <a:pPr lvl="1"/>
            <a:r>
              <a:rPr lang="en-GB" dirty="0" smtClean="0"/>
              <a:t>Psychology, motor control, biomechanics, physiology</a:t>
            </a:r>
          </a:p>
          <a:p>
            <a:pPr lvl="1"/>
            <a:r>
              <a:rPr lang="en-GB" dirty="0" smtClean="0"/>
              <a:t>Categorical: Nominal </a:t>
            </a:r>
            <a:endParaRPr lang="en-GB" dirty="0"/>
          </a:p>
          <a:p>
            <a:r>
              <a:rPr lang="en-GB" dirty="0" smtClean="0"/>
              <a:t>Gender?</a:t>
            </a:r>
          </a:p>
          <a:p>
            <a:pPr lvl="1"/>
            <a:r>
              <a:rPr lang="en-GB" dirty="0" smtClean="0"/>
              <a:t>Male, female</a:t>
            </a:r>
          </a:p>
          <a:p>
            <a:pPr lvl="1"/>
            <a:r>
              <a:rPr lang="en-GB" dirty="0" smtClean="0"/>
              <a:t>Categorical: Nominal (binary)</a:t>
            </a:r>
            <a:endParaRPr lang="en-GB" dirty="0"/>
          </a:p>
          <a:p>
            <a:r>
              <a:rPr lang="en-GB" dirty="0" smtClean="0"/>
              <a:t>Do you consider yourself to be good at statistics?</a:t>
            </a:r>
          </a:p>
          <a:p>
            <a:pPr lvl="1"/>
            <a:r>
              <a:rPr lang="en-GB" dirty="0" smtClean="0"/>
              <a:t>Strongly agree, agree, not sure, disagree, strongly disagree</a:t>
            </a:r>
          </a:p>
          <a:p>
            <a:pPr lvl="1"/>
            <a:r>
              <a:rPr lang="en-GB" dirty="0"/>
              <a:t>Categorical</a:t>
            </a:r>
            <a:r>
              <a:rPr lang="en-GB" dirty="0" smtClean="0"/>
              <a:t>: ordinal</a:t>
            </a:r>
            <a:endParaRPr lang="en-GB" dirty="0"/>
          </a:p>
          <a:p>
            <a:r>
              <a:rPr lang="en-GB" dirty="0" smtClean="0"/>
              <a:t>Score in recent statistics test</a:t>
            </a:r>
          </a:p>
          <a:p>
            <a:pPr lvl="1"/>
            <a:r>
              <a:rPr lang="en-GB" dirty="0" smtClean="0"/>
              <a:t>0-100%</a:t>
            </a:r>
          </a:p>
          <a:p>
            <a:pPr lvl="1"/>
            <a:r>
              <a:rPr lang="en-GB" dirty="0" smtClean="0"/>
              <a:t>Scale: continuous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18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965</Words>
  <Application>Microsoft Office PowerPoint</Application>
  <PresentationFormat>On-screen Show (4:3)</PresentationFormat>
  <Paragraphs>228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 3</vt:lpstr>
      <vt:lpstr>Facet</vt:lpstr>
      <vt:lpstr>Statistics</vt:lpstr>
      <vt:lpstr>Why use statistics?</vt:lpstr>
      <vt:lpstr>PowerPoint Presentation</vt:lpstr>
      <vt:lpstr>Research question</vt:lpstr>
      <vt:lpstr>Hypothesis testing</vt:lpstr>
      <vt:lpstr>Data and variables</vt:lpstr>
      <vt:lpstr>Variables</vt:lpstr>
      <vt:lpstr>Data types</vt:lpstr>
      <vt:lpstr>Example: Questionnaire results</vt:lpstr>
      <vt:lpstr>What are you testing for?</vt:lpstr>
      <vt:lpstr>Testing 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Parametric or non-parametric?</vt:lpstr>
      <vt:lpstr>Normal distribution</vt:lpstr>
      <vt:lpstr>Non-parametric tests</vt:lpstr>
      <vt:lpstr>Errors</vt:lpstr>
      <vt:lpstr>References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Laura McFarlane</dc:creator>
  <cp:lastModifiedBy>Laura McFarlane</cp:lastModifiedBy>
  <cp:revision>11</cp:revision>
  <cp:lastPrinted>2019-01-22T11:36:11Z</cp:lastPrinted>
  <dcterms:created xsi:type="dcterms:W3CDTF">2018-10-29T10:59:39Z</dcterms:created>
  <dcterms:modified xsi:type="dcterms:W3CDTF">2019-01-22T11:36:17Z</dcterms:modified>
</cp:coreProperties>
</file>