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sldIdLst>
    <p:sldId id="256" r:id="rId2"/>
    <p:sldId id="257" r:id="rId3"/>
    <p:sldId id="284" r:id="rId4"/>
    <p:sldId id="285" r:id="rId5"/>
    <p:sldId id="286" r:id="rId6"/>
    <p:sldId id="287" r:id="rId7"/>
    <p:sldId id="288" r:id="rId8"/>
    <p:sldId id="289" r:id="rId9"/>
    <p:sldId id="290" r:id="rId10"/>
    <p:sldId id="291" r:id="rId11"/>
    <p:sldId id="299" r:id="rId12"/>
    <p:sldId id="292" r:id="rId13"/>
    <p:sldId id="293" r:id="rId14"/>
    <p:sldId id="294" r:id="rId15"/>
    <p:sldId id="296" r:id="rId16"/>
    <p:sldId id="295" r:id="rId17"/>
    <p:sldId id="297" r:id="rId18"/>
    <p:sldId id="300" r:id="rId19"/>
    <p:sldId id="298" r:id="rId20"/>
    <p:sldId id="301" r:id="rId21"/>
    <p:sldId id="303" r:id="rId22"/>
    <p:sldId id="304" r:id="rId23"/>
    <p:sldId id="308" r:id="rId24"/>
    <p:sldId id="305" r:id="rId25"/>
    <p:sldId id="307"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63"/>
  </p:normalViewPr>
  <p:slideViewPr>
    <p:cSldViewPr snapToGrid="0" snapToObjects="1">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D4B2D-57D3-F443-AFAC-DE31AB8B86ED}" type="datetimeFigureOut">
              <a:rPr lang="en-US" smtClean="0"/>
              <a:t>1/8/2020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D4B2D-57D3-F443-AFAC-DE31AB8B86ED}" type="datetimeFigureOut">
              <a:rPr lang="en-US" smtClean="0"/>
              <a:t>1/8/2020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D4B2D-57D3-F443-AFAC-DE31AB8B86ED}" type="datetimeFigureOut">
              <a:rPr lang="en-US" smtClean="0"/>
              <a:t>1/8/2020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D4B2D-57D3-F443-AFAC-DE31AB8B86ED}" type="datetimeFigureOut">
              <a:rPr lang="en-US" smtClean="0"/>
              <a:t>1/8/2020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D4B2D-57D3-F443-AFAC-DE31AB8B86ED}" type="datetimeFigureOut">
              <a:rPr lang="en-US" smtClean="0"/>
              <a:t>1/8/2020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D4B2D-57D3-F443-AFAC-DE31AB8B86ED}" type="datetimeFigureOut">
              <a:rPr lang="en-US" smtClean="0"/>
              <a:t>1/8/2020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CD4B2D-57D3-F443-AFAC-DE31AB8B86ED}" type="datetimeFigureOut">
              <a:rPr lang="en-US" smtClean="0"/>
              <a:t>1/8/2020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CD4B2D-57D3-F443-AFAC-DE31AB8B86ED}" type="datetimeFigureOut">
              <a:rPr lang="en-US" smtClean="0"/>
              <a:t>1/8/2020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D4B2D-57D3-F443-AFAC-DE31AB8B86ED}" type="datetimeFigureOut">
              <a:rPr lang="en-US" smtClean="0"/>
              <a:t>1/8/2020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6042FBD-901A-F54C-81CF-B0B728B1E1A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D4B2D-57D3-F443-AFAC-DE31AB8B86ED}" type="datetimeFigureOut">
              <a:rPr lang="en-US" smtClean="0"/>
              <a:t>1/8/2020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042FBD-901A-F54C-81CF-B0B728B1E1AC}"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7CD4B2D-57D3-F443-AFAC-DE31AB8B86ED}" type="datetimeFigureOut">
              <a:rPr lang="en-US" smtClean="0"/>
              <a:t>1/8/2020</a:t>
            </a:fld>
            <a:endParaRPr lang="en-GB"/>
          </a:p>
        </p:txBody>
      </p:sp>
      <p:sp>
        <p:nvSpPr>
          <p:cNvPr id="9" name="Slide Number Placeholder 8"/>
          <p:cNvSpPr>
            <a:spLocks noGrp="1"/>
          </p:cNvSpPr>
          <p:nvPr>
            <p:ph type="sldNum" sz="quarter" idx="11"/>
          </p:nvPr>
        </p:nvSpPr>
        <p:spPr/>
        <p:txBody>
          <a:bodyPr/>
          <a:lstStyle/>
          <a:p>
            <a:fld id="{A6042FBD-901A-F54C-81CF-B0B728B1E1AC}"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6042FBD-901A-F54C-81CF-B0B728B1E1AC}"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7CD4B2D-57D3-F443-AFAC-DE31AB8B86ED}" type="datetimeFigureOut">
              <a:rPr lang="en-US" smtClean="0"/>
              <a:t>1/8/2020</a:t>
            </a:fld>
            <a:endParaRPr lang="en-GB"/>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IMAT 2704 Introduction to Research &amp; Ethics</a:t>
            </a:r>
          </a:p>
        </p:txBody>
      </p:sp>
      <p:sp>
        <p:nvSpPr>
          <p:cNvPr id="3" name="Subtitle 2"/>
          <p:cNvSpPr>
            <a:spLocks noGrp="1"/>
          </p:cNvSpPr>
          <p:nvPr>
            <p:ph type="subTitle" idx="1"/>
          </p:nvPr>
        </p:nvSpPr>
        <p:spPr>
          <a:xfrm>
            <a:off x="685800" y="4572000"/>
            <a:ext cx="6568944" cy="1066800"/>
          </a:xfrm>
        </p:spPr>
        <p:txBody>
          <a:bodyPr>
            <a:normAutofit/>
          </a:bodyPr>
          <a:lstStyle/>
          <a:p>
            <a:r>
              <a:rPr lang="en-GB" dirty="0"/>
              <a:t>Academic writing	</a:t>
            </a:r>
          </a:p>
          <a:p>
            <a:r>
              <a:rPr lang="en-GB" dirty="0" smtClean="0"/>
              <a:t>Professor Kathleen Richardson</a:t>
            </a:r>
            <a:endParaRPr lang="en-GB" dirty="0"/>
          </a:p>
        </p:txBody>
      </p:sp>
    </p:spTree>
    <p:extLst>
      <p:ext uri="{BB962C8B-B14F-4D97-AF65-F5344CB8AC3E}">
        <p14:creationId xmlns:p14="http://schemas.microsoft.com/office/powerpoint/2010/main" val="58948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Arguing and discussing</a:t>
            </a:r>
          </a:p>
        </p:txBody>
      </p:sp>
      <p:sp>
        <p:nvSpPr>
          <p:cNvPr id="3" name="Content Placeholder 2"/>
          <p:cNvSpPr>
            <a:spLocks noGrp="1"/>
          </p:cNvSpPr>
          <p:nvPr>
            <p:ph idx="1"/>
          </p:nvPr>
        </p:nvSpPr>
        <p:spPr/>
        <p:txBody>
          <a:bodyPr/>
          <a:lstStyle/>
          <a:p>
            <a:r>
              <a:rPr lang="en-GB" dirty="0"/>
              <a:t>Either method is okay!</a:t>
            </a:r>
          </a:p>
          <a:p>
            <a:endParaRPr lang="en-GB" dirty="0"/>
          </a:p>
          <a:p>
            <a:r>
              <a:rPr lang="en-GB" dirty="0"/>
              <a:t>That’s an overview of an argument that you could present with your literature review.  </a:t>
            </a:r>
          </a:p>
          <a:p>
            <a:endParaRPr lang="en-GB" dirty="0"/>
          </a:p>
          <a:p>
            <a:r>
              <a:rPr lang="en-GB" dirty="0"/>
              <a:t>Devil is in the details! </a:t>
            </a:r>
          </a:p>
          <a:p>
            <a:endParaRPr lang="en-GB" dirty="0"/>
          </a:p>
        </p:txBody>
      </p:sp>
      <p:pic>
        <p:nvPicPr>
          <p:cNvPr id="4" name="Picture 3"/>
          <p:cNvPicPr>
            <a:picLocks noChangeAspect="1"/>
          </p:cNvPicPr>
          <p:nvPr/>
        </p:nvPicPr>
        <p:blipFill>
          <a:blip r:embed="rId2"/>
          <a:stretch>
            <a:fillRect/>
          </a:stretch>
        </p:blipFill>
        <p:spPr>
          <a:xfrm>
            <a:off x="3792918" y="3208039"/>
            <a:ext cx="4612949" cy="3459712"/>
          </a:xfrm>
          <a:prstGeom prst="rect">
            <a:avLst/>
          </a:prstGeom>
        </p:spPr>
      </p:pic>
    </p:spTree>
    <p:extLst>
      <p:ext uri="{BB962C8B-B14F-4D97-AF65-F5344CB8AC3E}">
        <p14:creationId xmlns:p14="http://schemas.microsoft.com/office/powerpoint/2010/main" val="193001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1564"/>
            <a:ext cx="7620000" cy="1143000"/>
          </a:xfrm>
        </p:spPr>
        <p:txBody>
          <a:bodyPr/>
          <a:lstStyle/>
          <a:p>
            <a:r>
              <a:rPr lang="en-GB" dirty="0"/>
              <a:t>What sort of approach might you take?</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pPr marL="114300" indent="0">
              <a:buNone/>
            </a:pPr>
            <a:endParaRPr lang="en-GB" dirty="0"/>
          </a:p>
          <a:p>
            <a:pPr marL="114300" indent="0">
              <a:buNone/>
            </a:pPr>
            <a:r>
              <a:rPr lang="en-GB" dirty="0"/>
              <a:t>Balanced?				Persuasive?</a:t>
            </a:r>
          </a:p>
        </p:txBody>
      </p:sp>
    </p:spTree>
    <p:extLst>
      <p:ext uri="{BB962C8B-B14F-4D97-AF65-F5344CB8AC3E}">
        <p14:creationId xmlns:p14="http://schemas.microsoft.com/office/powerpoint/2010/main" val="80601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35" y="274638"/>
            <a:ext cx="8786636" cy="1143000"/>
          </a:xfrm>
        </p:spPr>
        <p:txBody>
          <a:bodyPr/>
          <a:lstStyle/>
          <a:p>
            <a:r>
              <a:rPr lang="en-GB" dirty="0"/>
              <a:t>Evaluating different points of view</a:t>
            </a:r>
            <a:br>
              <a:rPr lang="en-GB" dirty="0"/>
            </a:br>
            <a:endParaRPr lang="en-GB" dirty="0"/>
          </a:p>
        </p:txBody>
      </p:sp>
      <p:sp>
        <p:nvSpPr>
          <p:cNvPr id="3" name="Content Placeholder 2"/>
          <p:cNvSpPr>
            <a:spLocks noGrp="1"/>
          </p:cNvSpPr>
          <p:nvPr>
            <p:ph idx="1"/>
          </p:nvPr>
        </p:nvSpPr>
        <p:spPr/>
        <p:txBody>
          <a:bodyPr>
            <a:normAutofit/>
          </a:bodyPr>
          <a:lstStyle/>
          <a:p>
            <a:r>
              <a:rPr lang="en-GB" dirty="0"/>
              <a:t>Arguing requires presenting different points of view and discussing positive and negative aspects of these</a:t>
            </a:r>
          </a:p>
          <a:p>
            <a:r>
              <a:rPr lang="en-GB" dirty="0"/>
              <a:t>You can use the work you’ve done on your AB here to decide what points you can use in what way. Is the study conducted by an author out of date? May not be so useful now, so ensure that this is covered rather than just describing what it says. </a:t>
            </a:r>
          </a:p>
          <a:p>
            <a:r>
              <a:rPr lang="en-GB" dirty="0"/>
              <a:t>If you’re being </a:t>
            </a:r>
            <a:r>
              <a:rPr lang="en-GB" i="1" dirty="0"/>
              <a:t>persuasive</a:t>
            </a:r>
            <a:r>
              <a:rPr lang="en-GB" dirty="0"/>
              <a:t> you’ll need to rely heavily on your evaluations of papers. </a:t>
            </a:r>
          </a:p>
          <a:p>
            <a:r>
              <a:rPr lang="en-GB" dirty="0"/>
              <a:t>If you’re being </a:t>
            </a:r>
            <a:r>
              <a:rPr lang="en-GB" i="1" dirty="0"/>
              <a:t>balanced</a:t>
            </a:r>
            <a:r>
              <a:rPr lang="en-GB" dirty="0"/>
              <a:t>, you’ll need to put them up against each other. </a:t>
            </a:r>
          </a:p>
          <a:p>
            <a:endParaRPr lang="en-GB" dirty="0"/>
          </a:p>
          <a:p>
            <a:r>
              <a:rPr lang="en-GB" dirty="0"/>
              <a:t>Typical words to use: supports, defends, contrasts, critiques, explains, justifies (etc.)</a:t>
            </a:r>
          </a:p>
        </p:txBody>
      </p:sp>
    </p:spTree>
    <p:extLst>
      <p:ext uri="{BB962C8B-B14F-4D97-AF65-F5344CB8AC3E}">
        <p14:creationId xmlns:p14="http://schemas.microsoft.com/office/powerpoint/2010/main" val="51595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Comparing and contrasting</a:t>
            </a:r>
          </a:p>
        </p:txBody>
      </p:sp>
      <p:sp>
        <p:nvSpPr>
          <p:cNvPr id="3" name="Content Placeholder 2"/>
          <p:cNvSpPr>
            <a:spLocks noGrp="1"/>
          </p:cNvSpPr>
          <p:nvPr>
            <p:ph idx="1"/>
          </p:nvPr>
        </p:nvSpPr>
        <p:spPr/>
        <p:txBody>
          <a:bodyPr/>
          <a:lstStyle/>
          <a:p>
            <a:r>
              <a:rPr lang="en-GB" dirty="0"/>
              <a:t>This is common in </a:t>
            </a:r>
            <a:r>
              <a:rPr lang="en-GB" i="1" dirty="0"/>
              <a:t>balanced</a:t>
            </a:r>
            <a:r>
              <a:rPr lang="en-GB" dirty="0"/>
              <a:t> arguments. You can compare and contrast ideas and opinions and make a conclusion of your own</a:t>
            </a:r>
          </a:p>
          <a:p>
            <a:r>
              <a:rPr lang="en-GB" dirty="0"/>
              <a:t>If you have multiple authors talking about the same theme, you will need to do this. </a:t>
            </a:r>
          </a:p>
          <a:p>
            <a:r>
              <a:rPr lang="en-GB" dirty="0"/>
              <a:t>In </a:t>
            </a:r>
            <a:r>
              <a:rPr lang="en-GB" i="1" dirty="0"/>
              <a:t>persuasive</a:t>
            </a:r>
            <a:r>
              <a:rPr lang="en-GB" dirty="0"/>
              <a:t> arguments you can also compare and contrast, but make sure that you give enough evidence and reason to support your argument – don’t just list a contrasting view without arguing against it. </a:t>
            </a:r>
          </a:p>
          <a:p>
            <a:r>
              <a:rPr lang="en-GB" dirty="0"/>
              <a:t>Some phrases to use to do this include: on the one hand/on the other hand; similarly, Jones says…; however; X says n, while Y says p”</a:t>
            </a:r>
          </a:p>
        </p:txBody>
      </p:sp>
    </p:spTree>
    <p:extLst>
      <p:ext uri="{BB962C8B-B14F-4D97-AF65-F5344CB8AC3E}">
        <p14:creationId xmlns:p14="http://schemas.microsoft.com/office/powerpoint/2010/main" val="190092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Synthesising</a:t>
            </a:r>
          </a:p>
        </p:txBody>
      </p:sp>
      <p:sp>
        <p:nvSpPr>
          <p:cNvPr id="3" name="Content Placeholder 2"/>
          <p:cNvSpPr>
            <a:spLocks noGrp="1"/>
          </p:cNvSpPr>
          <p:nvPr>
            <p:ph idx="1"/>
          </p:nvPr>
        </p:nvSpPr>
        <p:spPr/>
        <p:txBody>
          <a:bodyPr/>
          <a:lstStyle/>
          <a:p>
            <a:r>
              <a:rPr lang="en-GB" dirty="0"/>
              <a:t>This is where you bring several ideas from different authors into one piece of text. </a:t>
            </a:r>
          </a:p>
          <a:p>
            <a:r>
              <a:rPr lang="en-GB" dirty="0"/>
              <a:t>This should be a bit easier now you’ve made progress on your Annotated Bibliography</a:t>
            </a:r>
          </a:p>
          <a:p>
            <a:r>
              <a:rPr lang="en-GB" dirty="0"/>
              <a:t>Paraphrase (rewrite in your own words) and summarise (rewrite in your own words and make shorter) the ideas </a:t>
            </a:r>
          </a:p>
          <a:p>
            <a:r>
              <a:rPr lang="en-GB" dirty="0"/>
              <a:t>Make sure you’ve accurately represented the original authors</a:t>
            </a:r>
          </a:p>
          <a:p>
            <a:endParaRPr lang="en-GB" dirty="0"/>
          </a:p>
          <a:p>
            <a:r>
              <a:rPr lang="en-GB" dirty="0"/>
              <a:t>Some ways to do this include summarising a general argument (e.g. “users are very bad at using privacy controls on social media (Smith, 2009; Jones, 2009; Flick, 2013)”) and then explaining any particular nuance an author may have (e.g. “for example, Flick (2013) found that x, y, z”)</a:t>
            </a:r>
          </a:p>
          <a:p>
            <a:endParaRPr lang="en-GB" dirty="0"/>
          </a:p>
          <a:p>
            <a:endParaRPr lang="en-GB" dirty="0"/>
          </a:p>
        </p:txBody>
      </p:sp>
    </p:spTree>
    <p:extLst>
      <p:ext uri="{BB962C8B-B14F-4D97-AF65-F5344CB8AC3E}">
        <p14:creationId xmlns:p14="http://schemas.microsoft.com/office/powerpoint/2010/main" val="456891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Supporting your argument</a:t>
            </a:r>
          </a:p>
        </p:txBody>
      </p:sp>
      <p:sp>
        <p:nvSpPr>
          <p:cNvPr id="3" name="Content Placeholder 2"/>
          <p:cNvSpPr>
            <a:spLocks noGrp="1"/>
          </p:cNvSpPr>
          <p:nvPr>
            <p:ph idx="1"/>
          </p:nvPr>
        </p:nvSpPr>
        <p:spPr/>
        <p:txBody>
          <a:bodyPr/>
          <a:lstStyle/>
          <a:p>
            <a:r>
              <a:rPr lang="en-GB" dirty="0"/>
              <a:t>Support your argument with details, evidence, or examples</a:t>
            </a:r>
          </a:p>
          <a:p>
            <a:r>
              <a:rPr lang="en-GB" dirty="0"/>
              <a:t>Details:</a:t>
            </a:r>
          </a:p>
          <a:p>
            <a:pPr lvl="1"/>
            <a:r>
              <a:rPr lang="en-GB" dirty="0"/>
              <a:t>Gives specific information about the argument. Mostly used when you have your own research done to back up your claim, e.g. you’ve done a study</a:t>
            </a:r>
          </a:p>
          <a:p>
            <a:r>
              <a:rPr lang="en-GB" dirty="0"/>
              <a:t>Evidence:</a:t>
            </a:r>
          </a:p>
          <a:p>
            <a:pPr lvl="1"/>
            <a:r>
              <a:rPr lang="en-GB" dirty="0"/>
              <a:t>Can be evidence from your own or others’ research (e.g. studies show…)</a:t>
            </a:r>
          </a:p>
          <a:p>
            <a:r>
              <a:rPr lang="en-GB" dirty="0"/>
              <a:t>Examples:</a:t>
            </a:r>
          </a:p>
          <a:p>
            <a:pPr lvl="1"/>
            <a:r>
              <a:rPr lang="en-GB" dirty="0"/>
              <a:t>Can be cases to illustrate a point, e.g. the Facebook Emotional Manipulation study was a gross misuse of peoples’ private data</a:t>
            </a:r>
          </a:p>
          <a:p>
            <a:pPr lvl="1"/>
            <a:endParaRPr lang="en-GB" dirty="0"/>
          </a:p>
          <a:p>
            <a:r>
              <a:rPr lang="en-GB" dirty="0"/>
              <a:t>All support should be referenced – not “general knowledge”</a:t>
            </a:r>
          </a:p>
        </p:txBody>
      </p:sp>
    </p:spTree>
    <p:extLst>
      <p:ext uri="{BB962C8B-B14F-4D97-AF65-F5344CB8AC3E}">
        <p14:creationId xmlns:p14="http://schemas.microsoft.com/office/powerpoint/2010/main" val="339089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Generalising </a:t>
            </a:r>
          </a:p>
        </p:txBody>
      </p:sp>
      <p:sp>
        <p:nvSpPr>
          <p:cNvPr id="3" name="Content Placeholder 2"/>
          <p:cNvSpPr>
            <a:spLocks noGrp="1"/>
          </p:cNvSpPr>
          <p:nvPr>
            <p:ph idx="1"/>
          </p:nvPr>
        </p:nvSpPr>
        <p:spPr/>
        <p:txBody>
          <a:bodyPr/>
          <a:lstStyle/>
          <a:p>
            <a:r>
              <a:rPr lang="en-GB" dirty="0"/>
              <a:t>Beware of making grand claims! </a:t>
            </a:r>
          </a:p>
          <a:p>
            <a:r>
              <a:rPr lang="en-GB" dirty="0"/>
              <a:t>Use words that accurately represent how certain you are about a generalisation </a:t>
            </a:r>
          </a:p>
          <a:p>
            <a:pPr lvl="1"/>
            <a:r>
              <a:rPr lang="en-GB" dirty="0"/>
              <a:t>e.g. “from the studies in (Smith, 2010) it seems that x, y, z, though the study was conducted in 2010 so may be out of date”</a:t>
            </a:r>
          </a:p>
          <a:p>
            <a:pPr lvl="1"/>
            <a:r>
              <a:rPr lang="en-GB" dirty="0"/>
              <a:t>e.g. “Flick’s study (2014) was the widest ranging study of social media users and showed that it is extremely likely that users do not fully understand how to use the privacy controls”</a:t>
            </a:r>
          </a:p>
          <a:p>
            <a:r>
              <a:rPr lang="en-GB" dirty="0"/>
              <a:t>If you make any sort of claim you need evidence – even if it is a “common sense” one. </a:t>
            </a:r>
          </a:p>
          <a:p>
            <a:r>
              <a:rPr lang="en-GB" dirty="0"/>
              <a:t>e.g. “Most people use social media these days”</a:t>
            </a:r>
          </a:p>
          <a:p>
            <a:pPr marL="114300" indent="0">
              <a:buNone/>
            </a:pPr>
            <a:endParaRPr lang="en-GB" dirty="0"/>
          </a:p>
        </p:txBody>
      </p:sp>
    </p:spTree>
    <p:extLst>
      <p:ext uri="{BB962C8B-B14F-4D97-AF65-F5344CB8AC3E}">
        <p14:creationId xmlns:p14="http://schemas.microsoft.com/office/powerpoint/2010/main" val="325614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Expressing certainty</a:t>
            </a:r>
          </a:p>
        </p:txBody>
      </p:sp>
      <p:sp>
        <p:nvSpPr>
          <p:cNvPr id="3" name="Content Placeholder 2"/>
          <p:cNvSpPr>
            <a:spLocks noGrp="1"/>
          </p:cNvSpPr>
          <p:nvPr>
            <p:ph idx="1"/>
          </p:nvPr>
        </p:nvSpPr>
        <p:spPr/>
        <p:txBody>
          <a:bodyPr>
            <a:normAutofit lnSpcReduction="10000"/>
          </a:bodyPr>
          <a:lstStyle/>
          <a:p>
            <a:r>
              <a:rPr lang="en-GB" dirty="0"/>
              <a:t>Beware of strong claims, especially if something is “absolutely” or “not at all” – most cases are somewhere in between</a:t>
            </a:r>
          </a:p>
          <a:p>
            <a:r>
              <a:rPr lang="en-GB" dirty="0"/>
              <a:t>Very strong claims use: </a:t>
            </a:r>
          </a:p>
          <a:p>
            <a:pPr lvl="1"/>
            <a:r>
              <a:rPr lang="en-GB" dirty="0"/>
              <a:t>Can/cannot; is/is not; will/will not; should/should not</a:t>
            </a:r>
          </a:p>
          <a:p>
            <a:pPr lvl="1"/>
            <a:r>
              <a:rPr lang="en-GB" dirty="0"/>
              <a:t>Certain(</a:t>
            </a:r>
            <a:r>
              <a:rPr lang="en-GB" dirty="0" err="1"/>
              <a:t>ly</a:t>
            </a:r>
            <a:r>
              <a:rPr lang="en-GB" dirty="0"/>
              <a:t>); definite(</a:t>
            </a:r>
            <a:r>
              <a:rPr lang="en-GB" dirty="0" err="1"/>
              <a:t>ly</a:t>
            </a:r>
            <a:r>
              <a:rPr lang="en-GB" dirty="0"/>
              <a:t>); clear(</a:t>
            </a:r>
            <a:r>
              <a:rPr lang="en-GB" dirty="0" err="1"/>
              <a:t>ly</a:t>
            </a:r>
            <a:r>
              <a:rPr lang="en-GB" dirty="0"/>
              <a:t>); undoubtedly; obvious(</a:t>
            </a:r>
            <a:r>
              <a:rPr lang="en-GB" dirty="0" err="1"/>
              <a:t>ly</a:t>
            </a:r>
            <a:r>
              <a:rPr lang="en-GB" dirty="0"/>
              <a:t>)</a:t>
            </a:r>
          </a:p>
          <a:p>
            <a:pPr lvl="1"/>
            <a:r>
              <a:rPr lang="en-GB" dirty="0"/>
              <a:t>Make sure you mean it!</a:t>
            </a:r>
          </a:p>
          <a:p>
            <a:r>
              <a:rPr lang="en-GB" dirty="0"/>
              <a:t>Less strong claims use:</a:t>
            </a:r>
          </a:p>
          <a:p>
            <a:pPr lvl="1"/>
            <a:r>
              <a:rPr lang="en-GB" dirty="0"/>
              <a:t>Could/could not</a:t>
            </a:r>
          </a:p>
          <a:p>
            <a:pPr lvl="1"/>
            <a:r>
              <a:rPr lang="en-GB" dirty="0"/>
              <a:t>Probably; presumably; (un)likely; </a:t>
            </a:r>
          </a:p>
          <a:p>
            <a:r>
              <a:rPr lang="en-GB" dirty="0"/>
              <a:t>Not particularly strong claims use:</a:t>
            </a:r>
          </a:p>
          <a:p>
            <a:pPr lvl="1"/>
            <a:r>
              <a:rPr lang="en-GB" dirty="0"/>
              <a:t>Might/might not</a:t>
            </a:r>
          </a:p>
          <a:p>
            <a:pPr lvl="1"/>
            <a:r>
              <a:rPr lang="en-GB" dirty="0"/>
              <a:t>Possibly; perhaps; seems; appears</a:t>
            </a:r>
          </a:p>
          <a:p>
            <a:endParaRPr lang="en-GB" dirty="0"/>
          </a:p>
        </p:txBody>
      </p:sp>
    </p:spTree>
    <p:extLst>
      <p:ext uri="{BB962C8B-B14F-4D97-AF65-F5344CB8AC3E}">
        <p14:creationId xmlns:p14="http://schemas.microsoft.com/office/powerpoint/2010/main" val="833441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Having a voice</a:t>
            </a:r>
          </a:p>
        </p:txBody>
      </p:sp>
      <p:sp>
        <p:nvSpPr>
          <p:cNvPr id="3" name="Content Placeholder 2"/>
          <p:cNvSpPr>
            <a:spLocks noGrp="1"/>
          </p:cNvSpPr>
          <p:nvPr>
            <p:ph idx="1"/>
          </p:nvPr>
        </p:nvSpPr>
        <p:spPr/>
        <p:txBody>
          <a:bodyPr>
            <a:normAutofit lnSpcReduction="10000"/>
          </a:bodyPr>
          <a:lstStyle/>
          <a:p>
            <a:r>
              <a:rPr lang="en-GB" dirty="0"/>
              <a:t>Throughout your work you are talking about others’ work. </a:t>
            </a:r>
          </a:p>
          <a:p>
            <a:r>
              <a:rPr lang="en-GB" dirty="0"/>
              <a:t>You need to show your opinion about others’ work as you write about it – don’t just describe!</a:t>
            </a:r>
          </a:p>
          <a:p>
            <a:r>
              <a:rPr lang="en-GB" dirty="0"/>
              <a:t>This comes through in your writing – making claims and generalisations and in your synthesis</a:t>
            </a:r>
          </a:p>
          <a:p>
            <a:r>
              <a:rPr lang="en-GB" dirty="0"/>
              <a:t>Show your confidence: be cautious about weaker claims but confident about strong claims</a:t>
            </a:r>
          </a:p>
          <a:p>
            <a:endParaRPr lang="en-GB" dirty="0"/>
          </a:p>
          <a:p>
            <a:r>
              <a:rPr lang="en-GB" dirty="0"/>
              <a:t>How confident is the following author about these claims?</a:t>
            </a:r>
          </a:p>
          <a:p>
            <a:pPr lvl="1"/>
            <a:r>
              <a:rPr lang="en-GB" dirty="0"/>
              <a:t>“The world’s largest language is said to be Chinese”</a:t>
            </a:r>
          </a:p>
          <a:p>
            <a:pPr lvl="1"/>
            <a:r>
              <a:rPr lang="en-GB" dirty="0"/>
              <a:t>“Language certainly evolved through social contact among our early ancestors”</a:t>
            </a:r>
          </a:p>
          <a:p>
            <a:pPr lvl="1"/>
            <a:r>
              <a:rPr lang="en-GB" dirty="0"/>
              <a:t>“Communication is probably one of the most important of all human behaviours”</a:t>
            </a:r>
          </a:p>
          <a:p>
            <a:endParaRPr lang="en-GB" dirty="0"/>
          </a:p>
          <a:p>
            <a:endParaRPr lang="en-GB" dirty="0"/>
          </a:p>
          <a:p>
            <a:endParaRPr lang="en-GB" dirty="0"/>
          </a:p>
        </p:txBody>
      </p:sp>
    </p:spTree>
    <p:extLst>
      <p:ext uri="{BB962C8B-B14F-4D97-AF65-F5344CB8AC3E}">
        <p14:creationId xmlns:p14="http://schemas.microsoft.com/office/powerpoint/2010/main" val="279245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Coming to conclusions</a:t>
            </a:r>
          </a:p>
        </p:txBody>
      </p:sp>
      <p:sp>
        <p:nvSpPr>
          <p:cNvPr id="3" name="Content Placeholder 2"/>
          <p:cNvSpPr>
            <a:spLocks noGrp="1"/>
          </p:cNvSpPr>
          <p:nvPr>
            <p:ph idx="1"/>
          </p:nvPr>
        </p:nvSpPr>
        <p:spPr/>
        <p:txBody>
          <a:bodyPr/>
          <a:lstStyle/>
          <a:p>
            <a:r>
              <a:rPr lang="en-GB" dirty="0"/>
              <a:t>Conclusion should be a summary of the argument that you’ve made and what the take-home messages are</a:t>
            </a:r>
          </a:p>
          <a:p>
            <a:r>
              <a:rPr lang="en-GB" dirty="0"/>
              <a:t>It should summarise your perspective and the evidence you’ve found to support it</a:t>
            </a:r>
          </a:p>
          <a:p>
            <a:r>
              <a:rPr lang="en-GB" dirty="0"/>
              <a:t>It should match what you said you’d do in your introduction</a:t>
            </a:r>
          </a:p>
          <a:p>
            <a:endParaRPr lang="en-GB" dirty="0"/>
          </a:p>
          <a:p>
            <a:r>
              <a:rPr lang="en-GB" dirty="0"/>
              <a:t>It should answer the “so what?” question</a:t>
            </a:r>
          </a:p>
          <a:p>
            <a:endParaRPr lang="en-GB" dirty="0"/>
          </a:p>
          <a:p>
            <a:r>
              <a:rPr lang="en-GB" dirty="0"/>
              <a:t>This is also where you write about the gaps in the knowledge &amp; what you could do as to investigate them further</a:t>
            </a:r>
          </a:p>
        </p:txBody>
      </p:sp>
    </p:spTree>
    <p:extLst>
      <p:ext uri="{BB962C8B-B14F-4D97-AF65-F5344CB8AC3E}">
        <p14:creationId xmlns:p14="http://schemas.microsoft.com/office/powerpoint/2010/main" val="82050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Previously on…</a:t>
            </a:r>
            <a:endParaRPr lang="en-GB" dirty="0"/>
          </a:p>
        </p:txBody>
      </p:sp>
      <p:sp>
        <p:nvSpPr>
          <p:cNvPr id="3" name="Content Placeholder 2"/>
          <p:cNvSpPr>
            <a:spLocks noGrp="1"/>
          </p:cNvSpPr>
          <p:nvPr>
            <p:ph idx="1"/>
          </p:nvPr>
        </p:nvSpPr>
        <p:spPr/>
        <p:txBody>
          <a:bodyPr/>
          <a:lstStyle/>
          <a:p>
            <a:r>
              <a:rPr lang="en-GB" dirty="0"/>
              <a:t>Last time we looked at:</a:t>
            </a:r>
          </a:p>
          <a:p>
            <a:pPr lvl="1"/>
            <a:r>
              <a:rPr lang="en-GB" dirty="0"/>
              <a:t>Moving from an annotated bibliography to a literature review</a:t>
            </a:r>
          </a:p>
          <a:p>
            <a:pPr lvl="1"/>
            <a:endParaRPr lang="en-GB" dirty="0"/>
          </a:p>
          <a:p>
            <a:r>
              <a:rPr lang="en-GB" dirty="0"/>
              <a:t>In tutorials this week:</a:t>
            </a:r>
          </a:p>
          <a:p>
            <a:pPr lvl="1"/>
            <a:r>
              <a:rPr lang="en-GB" dirty="0"/>
              <a:t>tbc</a:t>
            </a:r>
          </a:p>
          <a:p>
            <a:pPr lvl="1"/>
            <a:endParaRPr lang="en-GB" dirty="0"/>
          </a:p>
          <a:p>
            <a:r>
              <a:rPr lang="en-GB" dirty="0"/>
              <a:t>Things you should have done by now:</a:t>
            </a:r>
          </a:p>
          <a:p>
            <a:pPr lvl="1"/>
            <a:r>
              <a:rPr lang="en-GB" dirty="0"/>
              <a:t>Be writing up your annotated bibliography entries</a:t>
            </a:r>
          </a:p>
          <a:p>
            <a:endParaRPr lang="en-GB" dirty="0"/>
          </a:p>
        </p:txBody>
      </p:sp>
    </p:spTree>
    <p:extLst>
      <p:ext uri="{BB962C8B-B14F-4D97-AF65-F5344CB8AC3E}">
        <p14:creationId xmlns:p14="http://schemas.microsoft.com/office/powerpoint/2010/main" val="2218940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Academic writing</a:t>
            </a:r>
          </a:p>
        </p:txBody>
      </p:sp>
      <p:sp>
        <p:nvSpPr>
          <p:cNvPr id="3" name="Content Placeholder 2"/>
          <p:cNvSpPr>
            <a:spLocks noGrp="1"/>
          </p:cNvSpPr>
          <p:nvPr>
            <p:ph idx="1"/>
          </p:nvPr>
        </p:nvSpPr>
        <p:spPr/>
        <p:txBody>
          <a:bodyPr/>
          <a:lstStyle/>
          <a:p>
            <a:r>
              <a:rPr lang="en-GB" dirty="0"/>
              <a:t>There are lots of little tricks you can use to make sure your writing is as clear and accurate as possible</a:t>
            </a:r>
          </a:p>
          <a:p>
            <a:r>
              <a:rPr lang="en-GB" dirty="0"/>
              <a:t>Make sure you support your argument with as much evidence as you can! </a:t>
            </a:r>
          </a:p>
        </p:txBody>
      </p:sp>
    </p:spTree>
    <p:extLst>
      <p:ext uri="{BB962C8B-B14F-4D97-AF65-F5344CB8AC3E}">
        <p14:creationId xmlns:p14="http://schemas.microsoft.com/office/powerpoint/2010/main" val="129609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 recap</a:t>
            </a:r>
          </a:p>
        </p:txBody>
      </p:sp>
      <p:sp>
        <p:nvSpPr>
          <p:cNvPr id="3" name="Content Placeholder 2"/>
          <p:cNvSpPr>
            <a:spLocks noGrp="1"/>
          </p:cNvSpPr>
          <p:nvPr>
            <p:ph idx="1"/>
          </p:nvPr>
        </p:nvSpPr>
        <p:spPr/>
        <p:txBody>
          <a:bodyPr>
            <a:normAutofit lnSpcReduction="10000"/>
          </a:bodyPr>
          <a:lstStyle/>
          <a:p>
            <a:r>
              <a:rPr lang="en-GB" dirty="0"/>
              <a:t>Remember what you need to do for the literature review: </a:t>
            </a:r>
          </a:p>
          <a:p>
            <a:endParaRPr lang="en-GB" dirty="0"/>
          </a:p>
          <a:p>
            <a:pPr lvl="0"/>
            <a:r>
              <a:rPr lang="en-GB" dirty="0"/>
              <a:t>Introduce your topic/research question and explain why it is important (in the context of the literature) to research the topic and answer your research question. </a:t>
            </a:r>
          </a:p>
          <a:p>
            <a:pPr lvl="0"/>
            <a:r>
              <a:rPr lang="en-GB" dirty="0"/>
              <a:t>Synthesise the literature you found in your bibliography (and add more, if necessary) to create an argument that answers your research question. </a:t>
            </a:r>
          </a:p>
          <a:p>
            <a:pPr lvl="0"/>
            <a:r>
              <a:rPr lang="en-GB" dirty="0"/>
              <a:t>Critically discuss the literature found, building on aspects identified in your annotated bibliography entries.</a:t>
            </a:r>
          </a:p>
          <a:p>
            <a:pPr lvl="0"/>
            <a:r>
              <a:rPr lang="en-GB" dirty="0"/>
              <a:t>Identify the gaps in the knowledge that you might want to further investigate. </a:t>
            </a:r>
          </a:p>
          <a:p>
            <a:pPr lvl="0"/>
            <a:r>
              <a:rPr lang="en-GB" dirty="0"/>
              <a:t>Suggest some ways that you might be able to investigate those gaps. </a:t>
            </a:r>
          </a:p>
          <a:p>
            <a:endParaRPr lang="en-GB" dirty="0"/>
          </a:p>
        </p:txBody>
      </p:sp>
    </p:spTree>
    <p:extLst>
      <p:ext uri="{BB962C8B-B14F-4D97-AF65-F5344CB8AC3E}">
        <p14:creationId xmlns:p14="http://schemas.microsoft.com/office/powerpoint/2010/main" val="3681742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“Critically discuss”</a:t>
            </a:r>
          </a:p>
        </p:txBody>
      </p:sp>
      <p:sp>
        <p:nvSpPr>
          <p:cNvPr id="3" name="Content Placeholder 2"/>
          <p:cNvSpPr>
            <a:spLocks noGrp="1"/>
          </p:cNvSpPr>
          <p:nvPr>
            <p:ph idx="1"/>
          </p:nvPr>
        </p:nvSpPr>
        <p:spPr/>
        <p:txBody>
          <a:bodyPr/>
          <a:lstStyle/>
          <a:p>
            <a:r>
              <a:rPr lang="en-GB" dirty="0"/>
              <a:t>This is the argument stuff I’ve been going through today. </a:t>
            </a:r>
          </a:p>
          <a:p>
            <a:r>
              <a:rPr lang="en-GB" dirty="0"/>
              <a:t>As mentioned last week, this is best done through themes, where you are investigating your research question (your argument is the answer to the research question). </a:t>
            </a:r>
          </a:p>
          <a:p>
            <a:endParaRPr lang="en-GB" dirty="0"/>
          </a:p>
          <a:p>
            <a:endParaRPr lang="en-GB" dirty="0"/>
          </a:p>
        </p:txBody>
      </p:sp>
    </p:spTree>
    <p:extLst>
      <p:ext uri="{BB962C8B-B14F-4D97-AF65-F5344CB8AC3E}">
        <p14:creationId xmlns:p14="http://schemas.microsoft.com/office/powerpoint/2010/main" val="3825696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Sample outline of a literature review</a:t>
            </a:r>
          </a:p>
        </p:txBody>
      </p:sp>
      <p:sp>
        <p:nvSpPr>
          <p:cNvPr id="3" name="Content Placeholder 2"/>
          <p:cNvSpPr>
            <a:spLocks noGrp="1"/>
          </p:cNvSpPr>
          <p:nvPr>
            <p:ph idx="1"/>
          </p:nvPr>
        </p:nvSpPr>
        <p:spPr>
          <a:xfrm>
            <a:off x="457200" y="1417638"/>
            <a:ext cx="8014134" cy="5784080"/>
          </a:xfrm>
        </p:spPr>
        <p:txBody>
          <a:bodyPr>
            <a:normAutofit fontScale="85000" lnSpcReduction="20000"/>
          </a:bodyPr>
          <a:lstStyle/>
          <a:p>
            <a:r>
              <a:rPr lang="en-GB" i="1" dirty="0"/>
              <a:t>User attitudes toward privacy in social media</a:t>
            </a:r>
          </a:p>
          <a:p>
            <a:endParaRPr lang="en-GB" dirty="0"/>
          </a:p>
          <a:p>
            <a:r>
              <a:rPr lang="en-GB" dirty="0"/>
              <a:t>Introduction</a:t>
            </a:r>
          </a:p>
          <a:p>
            <a:pPr lvl="1"/>
            <a:r>
              <a:rPr lang="en-GB" dirty="0"/>
              <a:t>Overview of RQ, why it’s important to write about, what this literature review will do (what is the argument)</a:t>
            </a:r>
          </a:p>
          <a:p>
            <a:r>
              <a:rPr lang="en-GB" dirty="0"/>
              <a:t>Social Media</a:t>
            </a:r>
          </a:p>
          <a:p>
            <a:pPr lvl="1"/>
            <a:r>
              <a:rPr lang="en-GB" dirty="0"/>
              <a:t>What is social media? Who uses it? Why is it important to my research question? What do people say about it? Where are the gaps in the knowledge? </a:t>
            </a:r>
          </a:p>
          <a:p>
            <a:r>
              <a:rPr lang="en-GB" dirty="0"/>
              <a:t>Privacy</a:t>
            </a:r>
          </a:p>
          <a:p>
            <a:pPr lvl="1"/>
            <a:r>
              <a:rPr lang="en-GB" dirty="0"/>
              <a:t>What is privacy in this context? Why is it important in social media? What do people say about it? Where are the gaps in the knowledge? </a:t>
            </a:r>
          </a:p>
          <a:p>
            <a:r>
              <a:rPr lang="en-GB" dirty="0"/>
              <a:t>User attitudes</a:t>
            </a:r>
          </a:p>
          <a:p>
            <a:pPr lvl="1"/>
            <a:r>
              <a:rPr lang="en-GB" dirty="0"/>
              <a:t>What are the user attitudes of people toward privacy in social media? Why are they important? What do people say about it? Where are the gaps in the knowledge? </a:t>
            </a:r>
          </a:p>
          <a:p>
            <a:r>
              <a:rPr lang="en-GB" dirty="0"/>
              <a:t>Trust</a:t>
            </a:r>
          </a:p>
          <a:p>
            <a:pPr lvl="1"/>
            <a:r>
              <a:rPr lang="en-GB" dirty="0"/>
              <a:t>Why has this theme come out of the literature? Why is it important? How does it answer the research question? Where are the gaps in the knowledge? </a:t>
            </a:r>
          </a:p>
          <a:p>
            <a:r>
              <a:rPr lang="en-GB" dirty="0"/>
              <a:t>Conclusions</a:t>
            </a:r>
          </a:p>
          <a:p>
            <a:pPr lvl="1"/>
            <a:r>
              <a:rPr lang="en-GB" dirty="0"/>
              <a:t>Summarise argument &amp; gaps &amp; suggest an answer to the research question, suggest ways to further research gaps</a:t>
            </a:r>
          </a:p>
        </p:txBody>
      </p:sp>
    </p:spTree>
    <p:extLst>
      <p:ext uri="{BB962C8B-B14F-4D97-AF65-F5344CB8AC3E}">
        <p14:creationId xmlns:p14="http://schemas.microsoft.com/office/powerpoint/2010/main" val="642437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FAQs about literature review</a:t>
            </a:r>
          </a:p>
        </p:txBody>
      </p:sp>
      <p:sp>
        <p:nvSpPr>
          <p:cNvPr id="3" name="Content Placeholder 2"/>
          <p:cNvSpPr>
            <a:spLocks noGrp="1"/>
          </p:cNvSpPr>
          <p:nvPr>
            <p:ph idx="1"/>
          </p:nvPr>
        </p:nvSpPr>
        <p:spPr/>
        <p:txBody>
          <a:bodyPr/>
          <a:lstStyle/>
          <a:p>
            <a:r>
              <a:rPr lang="en-GB" dirty="0"/>
              <a:t>What “person” do I write it in? </a:t>
            </a:r>
          </a:p>
          <a:p>
            <a:pPr lvl="1"/>
            <a:r>
              <a:rPr lang="en-GB" dirty="0"/>
              <a:t>Third person! </a:t>
            </a:r>
          </a:p>
          <a:p>
            <a:pPr lvl="1"/>
            <a:r>
              <a:rPr lang="en-GB" dirty="0"/>
              <a:t>E.g. “A study conducted by Flick (2012) showed that …”</a:t>
            </a:r>
          </a:p>
          <a:p>
            <a:pPr lvl="1"/>
            <a:r>
              <a:rPr lang="en-GB" dirty="0"/>
              <a:t>Not first: “I read an article that said that Flick (2012) found that…”</a:t>
            </a:r>
          </a:p>
          <a:p>
            <a:pPr lvl="1"/>
            <a:r>
              <a:rPr lang="en-GB" dirty="0"/>
              <a:t>Why not?</a:t>
            </a:r>
          </a:p>
          <a:p>
            <a:r>
              <a:rPr lang="en-GB" dirty="0"/>
              <a:t>What’s the word count?</a:t>
            </a:r>
          </a:p>
          <a:p>
            <a:pPr lvl="1"/>
            <a:r>
              <a:rPr lang="en-GB" dirty="0"/>
              <a:t>2000 +/-10%</a:t>
            </a:r>
          </a:p>
          <a:p>
            <a:r>
              <a:rPr lang="en-GB" dirty="0"/>
              <a:t>Where do I hand it in?</a:t>
            </a:r>
          </a:p>
          <a:p>
            <a:pPr lvl="1"/>
            <a:r>
              <a:rPr lang="en-GB" dirty="0"/>
              <a:t>Online through </a:t>
            </a:r>
            <a:r>
              <a:rPr lang="en-GB" dirty="0" err="1"/>
              <a:t>turnitin</a:t>
            </a:r>
            <a:r>
              <a:rPr lang="en-GB" dirty="0"/>
              <a:t> (for plagiarism checks)</a:t>
            </a:r>
          </a:p>
        </p:txBody>
      </p:sp>
    </p:spTree>
    <p:extLst>
      <p:ext uri="{BB962C8B-B14F-4D97-AF65-F5344CB8AC3E}">
        <p14:creationId xmlns:p14="http://schemas.microsoft.com/office/powerpoint/2010/main" val="2894778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Q&amp;A about lit review</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5140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 home messages</a:t>
            </a:r>
          </a:p>
        </p:txBody>
      </p:sp>
      <p:sp>
        <p:nvSpPr>
          <p:cNvPr id="3" name="Content Placeholder 2"/>
          <p:cNvSpPr>
            <a:spLocks noGrp="1"/>
          </p:cNvSpPr>
          <p:nvPr>
            <p:ph idx="1"/>
          </p:nvPr>
        </p:nvSpPr>
        <p:spPr/>
        <p:txBody>
          <a:bodyPr/>
          <a:lstStyle/>
          <a:p>
            <a:r>
              <a:rPr lang="en-GB" dirty="0"/>
              <a:t>Academic writing is about</a:t>
            </a:r>
          </a:p>
          <a:p>
            <a:pPr lvl="1"/>
            <a:r>
              <a:rPr lang="en-GB" dirty="0"/>
              <a:t>Reading critically</a:t>
            </a:r>
          </a:p>
          <a:p>
            <a:pPr lvl="1"/>
            <a:r>
              <a:rPr lang="en-GB" dirty="0"/>
              <a:t>Reporting on the ideas of others</a:t>
            </a:r>
          </a:p>
          <a:p>
            <a:pPr lvl="1"/>
            <a:r>
              <a:rPr lang="en-GB" dirty="0"/>
              <a:t>Arguing and discussing (balanced/persuasive approaches)</a:t>
            </a:r>
          </a:p>
          <a:p>
            <a:pPr lvl="1"/>
            <a:r>
              <a:rPr lang="en-GB" dirty="0"/>
              <a:t>Comparing and contrasting</a:t>
            </a:r>
          </a:p>
          <a:p>
            <a:pPr lvl="1"/>
            <a:r>
              <a:rPr lang="en-GB" dirty="0"/>
              <a:t>Synthesising</a:t>
            </a:r>
          </a:p>
          <a:p>
            <a:pPr lvl="1"/>
            <a:r>
              <a:rPr lang="en-GB" dirty="0"/>
              <a:t>Supporting your argument with evidence</a:t>
            </a:r>
          </a:p>
          <a:p>
            <a:pPr lvl="1"/>
            <a:r>
              <a:rPr lang="en-GB" dirty="0"/>
              <a:t>Generalising </a:t>
            </a:r>
          </a:p>
          <a:p>
            <a:pPr lvl="1"/>
            <a:r>
              <a:rPr lang="en-GB" dirty="0"/>
              <a:t>Having a voice </a:t>
            </a:r>
          </a:p>
          <a:p>
            <a:pPr lvl="1"/>
            <a:r>
              <a:rPr lang="en-GB" dirty="0"/>
              <a:t>Coming to solid conclusions! </a:t>
            </a:r>
          </a:p>
          <a:p>
            <a:endParaRPr lang="en-GB" dirty="0"/>
          </a:p>
          <a:p>
            <a:endParaRPr lang="en-GB" dirty="0"/>
          </a:p>
        </p:txBody>
      </p:sp>
    </p:spTree>
    <p:extLst>
      <p:ext uri="{BB962C8B-B14F-4D97-AF65-F5344CB8AC3E}">
        <p14:creationId xmlns:p14="http://schemas.microsoft.com/office/powerpoint/2010/main" val="93093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week: Academic writing</a:t>
            </a:r>
          </a:p>
        </p:txBody>
      </p:sp>
      <p:sp>
        <p:nvSpPr>
          <p:cNvPr id="3" name="Content Placeholder 2"/>
          <p:cNvSpPr>
            <a:spLocks noGrp="1"/>
          </p:cNvSpPr>
          <p:nvPr>
            <p:ph idx="1"/>
          </p:nvPr>
        </p:nvSpPr>
        <p:spPr/>
        <p:txBody>
          <a:bodyPr/>
          <a:lstStyle/>
          <a:p>
            <a:r>
              <a:rPr lang="en-GB" dirty="0"/>
              <a:t>Reading critically</a:t>
            </a:r>
          </a:p>
          <a:p>
            <a:r>
              <a:rPr lang="en-GB" dirty="0"/>
              <a:t>Reporting the ideas of other people</a:t>
            </a:r>
          </a:p>
          <a:p>
            <a:r>
              <a:rPr lang="en-GB" dirty="0"/>
              <a:t>Arguing &amp; discussing</a:t>
            </a:r>
          </a:p>
          <a:p>
            <a:r>
              <a:rPr lang="en-GB" dirty="0"/>
              <a:t>Evaluating different points of view</a:t>
            </a:r>
          </a:p>
          <a:p>
            <a:r>
              <a:rPr lang="en-GB" dirty="0"/>
              <a:t>Comparing and contrasting</a:t>
            </a:r>
          </a:p>
          <a:p>
            <a:r>
              <a:rPr lang="en-GB" dirty="0"/>
              <a:t>Giving support to your arguments</a:t>
            </a:r>
          </a:p>
          <a:p>
            <a:r>
              <a:rPr lang="en-GB" dirty="0"/>
              <a:t>Synthesising</a:t>
            </a:r>
          </a:p>
          <a:p>
            <a:r>
              <a:rPr lang="en-GB" dirty="0"/>
              <a:t>Expressing certainty</a:t>
            </a:r>
          </a:p>
          <a:p>
            <a:r>
              <a:rPr lang="en-GB" dirty="0"/>
              <a:t>Generalising</a:t>
            </a:r>
          </a:p>
          <a:p>
            <a:r>
              <a:rPr lang="en-GB" dirty="0"/>
              <a:t>Coming to conclusions</a:t>
            </a:r>
          </a:p>
          <a:p>
            <a:r>
              <a:rPr lang="en-GB" dirty="0"/>
              <a:t>Having a voice</a:t>
            </a:r>
          </a:p>
        </p:txBody>
      </p:sp>
    </p:spTree>
    <p:extLst>
      <p:ext uri="{BB962C8B-B14F-4D97-AF65-F5344CB8AC3E}">
        <p14:creationId xmlns:p14="http://schemas.microsoft.com/office/powerpoint/2010/main" val="29850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critically</a:t>
            </a:r>
          </a:p>
        </p:txBody>
      </p:sp>
      <p:sp>
        <p:nvSpPr>
          <p:cNvPr id="3" name="Content Placeholder 2"/>
          <p:cNvSpPr>
            <a:spLocks noGrp="1"/>
          </p:cNvSpPr>
          <p:nvPr>
            <p:ph idx="1"/>
          </p:nvPr>
        </p:nvSpPr>
        <p:spPr/>
        <p:txBody>
          <a:bodyPr/>
          <a:lstStyle/>
          <a:p>
            <a:r>
              <a:rPr lang="en-GB" dirty="0"/>
              <a:t>We’ve done this for the Annotated Bibliography</a:t>
            </a:r>
          </a:p>
          <a:p>
            <a:pPr lvl="1"/>
            <a:r>
              <a:rPr lang="en-GB" dirty="0"/>
              <a:t>Distinguishing fact from opinion</a:t>
            </a:r>
          </a:p>
          <a:p>
            <a:pPr lvl="1"/>
            <a:r>
              <a:rPr lang="en-GB" dirty="0"/>
              <a:t>Look at the arguments given to back up the claims made</a:t>
            </a:r>
          </a:p>
          <a:p>
            <a:pPr lvl="1"/>
            <a:r>
              <a:rPr lang="en-GB" dirty="0"/>
              <a:t>Look at the reliability of the text</a:t>
            </a:r>
          </a:p>
          <a:p>
            <a:pPr lvl="1"/>
            <a:r>
              <a:rPr lang="en-GB" dirty="0"/>
              <a:t>Look at how it could help you answer your research question</a:t>
            </a:r>
          </a:p>
        </p:txBody>
      </p:sp>
    </p:spTree>
    <p:extLst>
      <p:ext uri="{BB962C8B-B14F-4D97-AF65-F5344CB8AC3E}">
        <p14:creationId xmlns:p14="http://schemas.microsoft.com/office/powerpoint/2010/main" val="397820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Reporting the ideas of others</a:t>
            </a:r>
          </a:p>
        </p:txBody>
      </p:sp>
      <p:sp>
        <p:nvSpPr>
          <p:cNvPr id="3" name="Content Placeholder 2"/>
          <p:cNvSpPr>
            <a:spLocks noGrp="1"/>
          </p:cNvSpPr>
          <p:nvPr>
            <p:ph idx="1"/>
          </p:nvPr>
        </p:nvSpPr>
        <p:spPr/>
        <p:txBody>
          <a:bodyPr/>
          <a:lstStyle/>
          <a:p>
            <a:r>
              <a:rPr lang="en-GB" dirty="0"/>
              <a:t>We also did this in the AB</a:t>
            </a:r>
          </a:p>
          <a:p>
            <a:pPr lvl="1"/>
            <a:r>
              <a:rPr lang="en-GB" dirty="0"/>
              <a:t>Describing the arguments and conclusions they made</a:t>
            </a:r>
          </a:p>
          <a:p>
            <a:pPr lvl="1"/>
            <a:r>
              <a:rPr lang="en-GB" dirty="0"/>
              <a:t>Describing any research they did</a:t>
            </a:r>
          </a:p>
          <a:p>
            <a:pPr lvl="1"/>
            <a:r>
              <a:rPr lang="en-GB" dirty="0"/>
              <a:t>Using paraphrasing and summarising as well as quotes</a:t>
            </a:r>
          </a:p>
          <a:p>
            <a:pPr lvl="1"/>
            <a:r>
              <a:rPr lang="en-GB" dirty="0"/>
              <a:t>Referencing correctly</a:t>
            </a:r>
          </a:p>
          <a:p>
            <a:pPr lvl="1"/>
            <a:endParaRPr lang="en-GB" dirty="0"/>
          </a:p>
        </p:txBody>
      </p:sp>
    </p:spTree>
    <p:extLst>
      <p:ext uri="{BB962C8B-B14F-4D97-AF65-F5344CB8AC3E}">
        <p14:creationId xmlns:p14="http://schemas.microsoft.com/office/powerpoint/2010/main" val="354143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Arguing and discussing</a:t>
            </a:r>
          </a:p>
        </p:txBody>
      </p:sp>
      <p:sp>
        <p:nvSpPr>
          <p:cNvPr id="3" name="Content Placeholder 2"/>
          <p:cNvSpPr>
            <a:spLocks noGrp="1"/>
          </p:cNvSpPr>
          <p:nvPr>
            <p:ph idx="1"/>
          </p:nvPr>
        </p:nvSpPr>
        <p:spPr/>
        <p:txBody>
          <a:bodyPr>
            <a:normAutofit fontScale="92500" lnSpcReduction="20000"/>
          </a:bodyPr>
          <a:lstStyle/>
          <a:p>
            <a:r>
              <a:rPr lang="en-GB" dirty="0"/>
              <a:t>This is where the literature review shines</a:t>
            </a:r>
          </a:p>
          <a:p>
            <a:r>
              <a:rPr lang="en-GB" dirty="0"/>
              <a:t>You need to present: </a:t>
            </a:r>
          </a:p>
          <a:p>
            <a:pPr lvl="1"/>
            <a:r>
              <a:rPr lang="en-GB" dirty="0"/>
              <a:t>Your claim</a:t>
            </a:r>
          </a:p>
          <a:p>
            <a:pPr lvl="1"/>
            <a:r>
              <a:rPr lang="en-GB" dirty="0"/>
              <a:t>Your reason(s)</a:t>
            </a:r>
          </a:p>
          <a:p>
            <a:pPr lvl="1"/>
            <a:r>
              <a:rPr lang="en-GB" dirty="0"/>
              <a:t>Your evidence</a:t>
            </a:r>
          </a:p>
          <a:p>
            <a:pPr lvl="1"/>
            <a:r>
              <a:rPr lang="en-GB" dirty="0"/>
              <a:t>Your argument</a:t>
            </a:r>
          </a:p>
          <a:p>
            <a:pPr lvl="1"/>
            <a:endParaRPr lang="en-GB" dirty="0"/>
          </a:p>
          <a:p>
            <a:r>
              <a:rPr lang="en-GB" dirty="0"/>
              <a:t>Two methods: balanced and persuasive arguments</a:t>
            </a:r>
          </a:p>
          <a:p>
            <a:pPr lvl="1"/>
            <a:endParaRPr lang="en-GB" dirty="0"/>
          </a:p>
          <a:p>
            <a:r>
              <a:rPr lang="en-GB" dirty="0"/>
              <a:t>The balanced view:</a:t>
            </a:r>
          </a:p>
          <a:p>
            <a:pPr lvl="1"/>
            <a:r>
              <a:rPr lang="en-GB" dirty="0"/>
              <a:t>Introduce the argument to the reader (why is the research question important to answer?)</a:t>
            </a:r>
          </a:p>
          <a:p>
            <a:pPr lvl="1"/>
            <a:r>
              <a:rPr lang="en-GB" dirty="0"/>
              <a:t>Reasons against the argument (with evidence)</a:t>
            </a:r>
          </a:p>
          <a:p>
            <a:pPr lvl="1"/>
            <a:r>
              <a:rPr lang="en-GB" dirty="0"/>
              <a:t>Reasons for the argument (with evidence)</a:t>
            </a:r>
          </a:p>
          <a:p>
            <a:pPr lvl="1"/>
            <a:r>
              <a:rPr lang="en-GB" dirty="0"/>
              <a:t>Summarise the two points of view</a:t>
            </a:r>
          </a:p>
          <a:p>
            <a:pPr lvl="1"/>
            <a:r>
              <a:rPr lang="en-GB" dirty="0"/>
              <a:t>Answer the question and explain why you’ve come to that conclusion</a:t>
            </a:r>
          </a:p>
          <a:p>
            <a:pPr lvl="1"/>
            <a:endParaRPr lang="en-GB" dirty="0"/>
          </a:p>
        </p:txBody>
      </p:sp>
    </p:spTree>
    <p:extLst>
      <p:ext uri="{BB962C8B-B14F-4D97-AF65-F5344CB8AC3E}">
        <p14:creationId xmlns:p14="http://schemas.microsoft.com/office/powerpoint/2010/main" val="5825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Balanced: an example</a:t>
            </a:r>
          </a:p>
        </p:txBody>
      </p:sp>
      <p:sp>
        <p:nvSpPr>
          <p:cNvPr id="3" name="Content Placeholder 2"/>
          <p:cNvSpPr>
            <a:spLocks noGrp="1"/>
          </p:cNvSpPr>
          <p:nvPr>
            <p:ph idx="1"/>
          </p:nvPr>
        </p:nvSpPr>
        <p:spPr/>
        <p:txBody>
          <a:bodyPr>
            <a:normAutofit lnSpcReduction="10000"/>
          </a:bodyPr>
          <a:lstStyle/>
          <a:p>
            <a:r>
              <a:rPr lang="en-GB" dirty="0"/>
              <a:t>Privacy and social media: do users care about privacy? </a:t>
            </a:r>
          </a:p>
          <a:p>
            <a:r>
              <a:rPr lang="en-GB" dirty="0"/>
              <a:t>This is important to research because lots of people use social media and privacy concerns have been raised by user advocacy groups, the EU government, etc. </a:t>
            </a:r>
          </a:p>
          <a:p>
            <a:r>
              <a:rPr lang="en-GB" dirty="0"/>
              <a:t>Theme: </a:t>
            </a:r>
            <a:r>
              <a:rPr lang="en-GB" i="1" dirty="0"/>
              <a:t>User Attitudes</a:t>
            </a:r>
          </a:p>
          <a:p>
            <a:r>
              <a:rPr lang="en-GB" dirty="0"/>
              <a:t>Studies show that people post all sorts of things online, so perhaps this is because they don’t care</a:t>
            </a:r>
          </a:p>
          <a:p>
            <a:r>
              <a:rPr lang="en-GB" dirty="0"/>
              <a:t>Studies show that people are worried about their data being used, and that there are groups of people who are more worried than others, and that the privacy settings are very bad (etc.), so perhaps they do care</a:t>
            </a:r>
          </a:p>
          <a:p>
            <a:r>
              <a:rPr lang="en-GB" dirty="0"/>
              <a:t>Conclusion: (partial) Therefore users probably do care about privacy, but they don’t necessarily understand the concept or how to deal with it</a:t>
            </a:r>
          </a:p>
          <a:p>
            <a:endParaRPr lang="en-GB" dirty="0"/>
          </a:p>
          <a:p>
            <a:endParaRPr lang="en-GB" dirty="0"/>
          </a:p>
        </p:txBody>
      </p:sp>
    </p:spTree>
    <p:extLst>
      <p:ext uri="{BB962C8B-B14F-4D97-AF65-F5344CB8AC3E}">
        <p14:creationId xmlns:p14="http://schemas.microsoft.com/office/powerpoint/2010/main" val="385921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Arguing and discussing</a:t>
            </a:r>
          </a:p>
        </p:txBody>
      </p:sp>
      <p:sp>
        <p:nvSpPr>
          <p:cNvPr id="3" name="Content Placeholder 2"/>
          <p:cNvSpPr>
            <a:spLocks noGrp="1"/>
          </p:cNvSpPr>
          <p:nvPr>
            <p:ph idx="1"/>
          </p:nvPr>
        </p:nvSpPr>
        <p:spPr/>
        <p:txBody>
          <a:bodyPr/>
          <a:lstStyle/>
          <a:p>
            <a:r>
              <a:rPr lang="en-GB" dirty="0"/>
              <a:t>Persuasive view</a:t>
            </a:r>
          </a:p>
          <a:p>
            <a:pPr lvl="1"/>
            <a:r>
              <a:rPr lang="en-GB" dirty="0"/>
              <a:t>Introduce the topic generally with some background</a:t>
            </a:r>
          </a:p>
          <a:p>
            <a:pPr lvl="1"/>
            <a:r>
              <a:rPr lang="en-GB" dirty="0"/>
              <a:t>State your point of view and what you plan to show in the review</a:t>
            </a:r>
          </a:p>
          <a:p>
            <a:pPr lvl="1"/>
            <a:r>
              <a:rPr lang="en-GB" dirty="0"/>
              <a:t>Explain objections to your view and provide evidence against them</a:t>
            </a:r>
          </a:p>
          <a:p>
            <a:pPr lvl="1"/>
            <a:r>
              <a:rPr lang="en-GB" dirty="0"/>
              <a:t>Explain the arguments that support your view with evidence, reasons &amp; examples</a:t>
            </a:r>
          </a:p>
          <a:p>
            <a:pPr lvl="1"/>
            <a:r>
              <a:rPr lang="en-GB" dirty="0"/>
              <a:t>Conclude with a summary of the argument</a:t>
            </a:r>
          </a:p>
          <a:p>
            <a:pPr lvl="1"/>
            <a:endParaRPr lang="en-GB" dirty="0"/>
          </a:p>
        </p:txBody>
      </p:sp>
    </p:spTree>
    <p:extLst>
      <p:ext uri="{BB962C8B-B14F-4D97-AF65-F5344CB8AC3E}">
        <p14:creationId xmlns:p14="http://schemas.microsoft.com/office/powerpoint/2010/main" val="107810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Persuasive: an example</a:t>
            </a:r>
          </a:p>
        </p:txBody>
      </p:sp>
      <p:sp>
        <p:nvSpPr>
          <p:cNvPr id="3" name="Content Placeholder 2"/>
          <p:cNvSpPr>
            <a:spLocks noGrp="1"/>
          </p:cNvSpPr>
          <p:nvPr>
            <p:ph idx="1"/>
          </p:nvPr>
        </p:nvSpPr>
        <p:spPr/>
        <p:txBody>
          <a:bodyPr>
            <a:normAutofit fontScale="92500"/>
          </a:bodyPr>
          <a:lstStyle/>
          <a:p>
            <a:r>
              <a:rPr lang="en-GB" dirty="0"/>
              <a:t>Privacy and social media: do users care about privacy? </a:t>
            </a:r>
          </a:p>
          <a:p>
            <a:r>
              <a:rPr lang="en-GB" dirty="0"/>
              <a:t>This literature review will show that people do care about their privacy but do not understand how to use privacy controls in social media.</a:t>
            </a:r>
          </a:p>
          <a:p>
            <a:r>
              <a:rPr lang="en-GB" dirty="0"/>
              <a:t>Theme: </a:t>
            </a:r>
            <a:r>
              <a:rPr lang="en-GB" i="1" dirty="0"/>
              <a:t>User Attitudes</a:t>
            </a:r>
            <a:r>
              <a:rPr lang="en-GB" dirty="0"/>
              <a:t> </a:t>
            </a:r>
          </a:p>
          <a:p>
            <a:r>
              <a:rPr lang="en-GB" dirty="0"/>
              <a:t>Some studies have shown that people will post all sorts of things to social media, using this as a reason why they don’t care about privacy. </a:t>
            </a:r>
          </a:p>
          <a:p>
            <a:r>
              <a:rPr lang="en-GB" dirty="0"/>
              <a:t>However, subsequent studies have shown that people just don’t understand how privacy works on social media, or the consequences, (etc.) </a:t>
            </a:r>
          </a:p>
          <a:p>
            <a:r>
              <a:rPr lang="en-GB" dirty="0"/>
              <a:t>(Partial conclusion) Therefore, given the evidence shown in the literature we can dismiss claims that privacy is dead and instead appreciate that people need more support with privacy settings. </a:t>
            </a:r>
          </a:p>
        </p:txBody>
      </p:sp>
    </p:spTree>
    <p:extLst>
      <p:ext uri="{BB962C8B-B14F-4D97-AF65-F5344CB8AC3E}">
        <p14:creationId xmlns:p14="http://schemas.microsoft.com/office/powerpoint/2010/main" val="213414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AT 2703">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IMAT 2703.potx</Template>
  <TotalTime>1410</TotalTime>
  <Words>1967</Words>
  <Application>Microsoft Office PowerPoint</Application>
  <PresentationFormat>On-screen Show (4:3)</PresentationFormat>
  <Paragraphs>206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vt:lpstr>
      <vt:lpstr>IMAT 2703</vt:lpstr>
      <vt:lpstr>IMAT 2704 Introduction to Research &amp; Ethics</vt:lpstr>
      <vt:lpstr>Previously on…</vt:lpstr>
      <vt:lpstr>This week: Academic writing</vt:lpstr>
      <vt:lpstr>Reading critically</vt:lpstr>
      <vt:lpstr>Reporting the ideas of others</vt:lpstr>
      <vt:lpstr>Arguing and discussing</vt:lpstr>
      <vt:lpstr>Balanced: an example</vt:lpstr>
      <vt:lpstr>Arguing and discussing</vt:lpstr>
      <vt:lpstr>Persuasive: an example</vt:lpstr>
      <vt:lpstr>Arguing and discussing</vt:lpstr>
      <vt:lpstr>What sort of approach might you take?</vt:lpstr>
      <vt:lpstr>Evaluating different points of view </vt:lpstr>
      <vt:lpstr>Comparing and contrasting</vt:lpstr>
      <vt:lpstr>Synthesising</vt:lpstr>
      <vt:lpstr>Supporting your argument</vt:lpstr>
      <vt:lpstr>Generalising </vt:lpstr>
      <vt:lpstr>Expressing certainty</vt:lpstr>
      <vt:lpstr>Having a voice</vt:lpstr>
      <vt:lpstr>Coming to conclusions</vt:lpstr>
      <vt:lpstr>Academic writing</vt:lpstr>
      <vt:lpstr>Literature Review recap</vt:lpstr>
      <vt:lpstr>“Critically discuss”</vt:lpstr>
      <vt:lpstr>Sample outline of a literature review</vt:lpstr>
      <vt:lpstr>FAQs about literature review</vt:lpstr>
      <vt:lpstr>Q&amp;A about lit review</vt:lpstr>
      <vt:lpstr>Take home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IMAT 2703 Introduction to Research &amp; Ethics</dc:title>
  <dc:creator>Catherine Flick</dc:creator>
  <cp:lastModifiedBy>Kathleen Richardson</cp:lastModifiedBy>
  <cp:revision>71</cp:revision>
  <dcterms:created xsi:type="dcterms:W3CDTF">2013-08-22T10:38:51Z</dcterms:created>
  <dcterms:modified xsi:type="dcterms:W3CDTF">2020-01-08T15:25:19Z</dcterms:modified>
</cp:coreProperties>
</file>