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1"/>
  </p:notesMasterIdLst>
  <p:sldIdLst>
    <p:sldId id="256" r:id="rId2"/>
    <p:sldId id="257" r:id="rId3"/>
    <p:sldId id="260" r:id="rId4"/>
    <p:sldId id="259" r:id="rId5"/>
    <p:sldId id="294" r:id="rId6"/>
    <p:sldId id="295" r:id="rId7"/>
    <p:sldId id="264" r:id="rId8"/>
    <p:sldId id="296" r:id="rId9"/>
    <p:sldId id="297" r:id="rId10"/>
    <p:sldId id="298" r:id="rId11"/>
    <p:sldId id="300" r:id="rId12"/>
    <p:sldId id="302" r:id="rId13"/>
    <p:sldId id="304" r:id="rId14"/>
    <p:sldId id="305" r:id="rId15"/>
    <p:sldId id="299" r:id="rId16"/>
    <p:sldId id="262" r:id="rId17"/>
    <p:sldId id="271" r:id="rId18"/>
    <p:sldId id="274" r:id="rId19"/>
    <p:sldId id="275" r:id="rId20"/>
  </p:sldIdLst>
  <p:sldSz cx="9144000" cy="5143500" type="screen16x9"/>
  <p:notesSz cx="6858000" cy="9144000"/>
  <p:embeddedFontLst>
    <p:embeddedFont>
      <p:font typeface="Bree Serif" panose="020B0604020202020204" charset="0"/>
      <p:regular r:id="rId22"/>
    </p:embeddedFont>
    <p:embeddedFont>
      <p:font typeface="Roboto" panose="02000000000000000000" pitchFamily="2" charset="0"/>
      <p:regular r:id="rId23"/>
      <p:bold r:id="rId24"/>
    </p:embeddedFont>
    <p:embeddedFont>
      <p:font typeface="Roboto Black" panose="02000000000000000000" pitchFamily="2" charset="0"/>
      <p:bold r:id="rId25"/>
      <p:boldItalic r:id="rId26"/>
    </p:embeddedFont>
    <p:embeddedFont>
      <p:font typeface="Roboto Light" panose="02000000000000000000" pitchFamily="2" charset="0"/>
      <p:regular r:id="rId27"/>
      <p:bold r:id="rId28"/>
      <p:italic r:id="rId29"/>
      <p:boldItalic r:id="rId30"/>
    </p:embeddedFont>
    <p:embeddedFont>
      <p:font typeface="Roboto Mono Thin" panose="020B0604020202020204" charset="0"/>
      <p:regular r:id="rId31"/>
      <p:bold r:id="rId32"/>
      <p:italic r:id="rId33"/>
      <p:boldItalic r:id="rId34"/>
    </p:embeddedFont>
    <p:embeddedFont>
      <p:font typeface="Roboto Thin" panose="02000000000000000000" pitchFamily="2" charset="0"/>
      <p:regular r:id="rId35"/>
      <p:bold r:id="rId36"/>
      <p:italic r:id="rId37"/>
      <p:boldItalic r:id="rId38"/>
    </p:embeddedFont>
    <p:embeddedFont>
      <p:font typeface="Scope One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CDA1DB-F568-46B0-BFB1-0E95A5174874}">
  <a:tblStyle styleId="{4CCDA1DB-F568-46B0-BFB1-0E95A51748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0244" autoAdjust="0"/>
  </p:normalViewPr>
  <p:slideViewPr>
    <p:cSldViewPr snapToGrid="0">
      <p:cViewPr varScale="1">
        <p:scale>
          <a:sx n="137" d="100"/>
          <a:sy n="137" d="100"/>
        </p:scale>
        <p:origin x="858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969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32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481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124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510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638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2400" b="1" i="0" dirty="0">
                <a:solidFill>
                  <a:srgbClr val="212529"/>
                </a:solidFill>
                <a:effectLst/>
                <a:latin typeface="robotoBold"/>
              </a:rPr>
              <a:t>l’identification</a:t>
            </a:r>
            <a:r>
              <a:rPr lang="fr-FR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de chaque partie s’effectue par un procédé cryptographique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la </a:t>
            </a:r>
            <a:r>
              <a:rPr lang="fr-FR" sz="2400" b="1" i="0" dirty="0">
                <a:solidFill>
                  <a:srgbClr val="212529"/>
                </a:solidFill>
                <a:effectLst/>
                <a:latin typeface="robotoBold"/>
              </a:rPr>
              <a:t>transaction</a:t>
            </a:r>
            <a:r>
              <a:rPr lang="fr-FR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est envoyée à un réseau (ou « nœud » de stockage) d’ordinateurs situés dans le monde entier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chaque </a:t>
            </a:r>
            <a:r>
              <a:rPr lang="fr-FR" sz="2400" b="1" i="0" dirty="0">
                <a:solidFill>
                  <a:srgbClr val="212529"/>
                </a:solidFill>
                <a:effectLst/>
                <a:latin typeface="robotoBold"/>
              </a:rPr>
              <a:t>« nœud »</a:t>
            </a:r>
            <a:r>
              <a:rPr lang="fr-FR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héberge une copie de la base de données dans lequel est inscrit l’historique des transactions effectuées. Toutes les parties prenantes peuvent y accéder simultanément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le  </a:t>
            </a:r>
            <a:r>
              <a:rPr lang="fr-FR" sz="2400" b="1" i="0" dirty="0">
                <a:solidFill>
                  <a:srgbClr val="212529"/>
                </a:solidFill>
                <a:effectLst/>
                <a:latin typeface="robotoBold"/>
              </a:rPr>
              <a:t>système  de  sécurisation</a:t>
            </a:r>
            <a:r>
              <a:rPr lang="fr-FR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 repose  sur  un  mécanisme  de  consensus  de  tous  les « nœuds » à chaque ajout d’informations. Les données sont déchiffrées et authentifiées par des « centres de données » ou « mineurs ». La transaction ainsi validée est ajoutée dans la base sous forme d’un bloc de données chiffrées (c’est le « block » dans blockchain)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la </a:t>
            </a:r>
            <a:r>
              <a:rPr lang="fr-FR" sz="2400" b="1" i="0" dirty="0">
                <a:solidFill>
                  <a:srgbClr val="212529"/>
                </a:solidFill>
                <a:effectLst/>
                <a:latin typeface="robotoBold"/>
              </a:rPr>
              <a:t>décentralisation de la gestion</a:t>
            </a:r>
            <a:r>
              <a:rPr lang="fr-FR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de la sécurité empêche la falsification des transactions. Chaque nouveau bloc ajouté à la blockchain est lié au précédent et une copie est transmise à tous les « nœuds » du réseau. L’intégration est chronologique, indélébile et infalsifiable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219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91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768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95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60" r:id="rId8"/>
    <p:sldLayoutId id="2147483661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go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1"/>
                </a:solidFill>
              </a:rPr>
              <a:t>WEB3JOBS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PRÉSENTATION MI-PARCOURS PAR RAPHAEL MATHURIN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291;p25">
            <a:extLst>
              <a:ext uri="{FF2B5EF4-FFF2-40B4-BE49-F238E27FC236}">
                <a16:creationId xmlns:a16="http://schemas.microsoft.com/office/drawing/2014/main" id="{89994D58-B706-4EA1-A0FD-2675209A224A}"/>
              </a:ext>
            </a:extLst>
          </p:cNvPr>
          <p:cNvCxnSpPr/>
          <p:nvPr/>
        </p:nvCxnSpPr>
        <p:spPr>
          <a:xfrm>
            <a:off x="311700" y="942118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275;p25">
            <a:extLst>
              <a:ext uri="{FF2B5EF4-FFF2-40B4-BE49-F238E27FC236}">
                <a16:creationId xmlns:a16="http://schemas.microsoft.com/office/drawing/2014/main" id="{95F47012-35DD-4DB0-9A9E-609FD57DCFA3}"/>
              </a:ext>
            </a:extLst>
          </p:cNvPr>
          <p:cNvSpPr txBox="1">
            <a:spLocks/>
          </p:cNvSpPr>
          <p:nvPr/>
        </p:nvSpPr>
        <p:spPr>
          <a:xfrm>
            <a:off x="311700" y="335518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fr-FR" dirty="0"/>
              <a:t>TRAITEMENT DES DONNÉES</a:t>
            </a:r>
          </a:p>
          <a:p>
            <a:r>
              <a:rPr lang="fr-FR" sz="2000" dirty="0"/>
              <a:t>FONCTIONNEMENT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61716E-8F34-43A7-9009-D5DFF2A3D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63" y="1347682"/>
            <a:ext cx="7921274" cy="357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0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291;p25">
            <a:extLst>
              <a:ext uri="{FF2B5EF4-FFF2-40B4-BE49-F238E27FC236}">
                <a16:creationId xmlns:a16="http://schemas.microsoft.com/office/drawing/2014/main" id="{89994D58-B706-4EA1-A0FD-2675209A224A}"/>
              </a:ext>
            </a:extLst>
          </p:cNvPr>
          <p:cNvCxnSpPr/>
          <p:nvPr/>
        </p:nvCxnSpPr>
        <p:spPr>
          <a:xfrm>
            <a:off x="311700" y="942118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275;p25">
            <a:extLst>
              <a:ext uri="{FF2B5EF4-FFF2-40B4-BE49-F238E27FC236}">
                <a16:creationId xmlns:a16="http://schemas.microsoft.com/office/drawing/2014/main" id="{95F47012-35DD-4DB0-9A9E-609FD57DCFA3}"/>
              </a:ext>
            </a:extLst>
          </p:cNvPr>
          <p:cNvSpPr txBox="1">
            <a:spLocks/>
          </p:cNvSpPr>
          <p:nvPr/>
        </p:nvSpPr>
        <p:spPr>
          <a:xfrm>
            <a:off x="311700" y="335518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fr-FR" dirty="0"/>
              <a:t>WIREFRAMES</a:t>
            </a:r>
          </a:p>
          <a:p>
            <a:r>
              <a:rPr lang="fr-FR" sz="2000" dirty="0"/>
              <a:t>Page d’accueil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22D24A-B7F2-4B0B-8753-F96A0D05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62" y="1112842"/>
            <a:ext cx="6833569" cy="384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3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291;p25">
            <a:extLst>
              <a:ext uri="{FF2B5EF4-FFF2-40B4-BE49-F238E27FC236}">
                <a16:creationId xmlns:a16="http://schemas.microsoft.com/office/drawing/2014/main" id="{89994D58-B706-4EA1-A0FD-2675209A224A}"/>
              </a:ext>
            </a:extLst>
          </p:cNvPr>
          <p:cNvCxnSpPr/>
          <p:nvPr/>
        </p:nvCxnSpPr>
        <p:spPr>
          <a:xfrm>
            <a:off x="311700" y="942118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275;p25">
            <a:extLst>
              <a:ext uri="{FF2B5EF4-FFF2-40B4-BE49-F238E27FC236}">
                <a16:creationId xmlns:a16="http://schemas.microsoft.com/office/drawing/2014/main" id="{95F47012-35DD-4DB0-9A9E-609FD57DCFA3}"/>
              </a:ext>
            </a:extLst>
          </p:cNvPr>
          <p:cNvSpPr txBox="1">
            <a:spLocks/>
          </p:cNvSpPr>
          <p:nvPr/>
        </p:nvSpPr>
        <p:spPr>
          <a:xfrm>
            <a:off x="311700" y="335518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fr-FR" dirty="0"/>
              <a:t>WIREFRAMES</a:t>
            </a:r>
          </a:p>
          <a:p>
            <a:r>
              <a:rPr lang="fr-FR" sz="2000" dirty="0"/>
              <a:t>Page de profil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F1E958-0938-42A6-95D0-C2121818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3" y="1070306"/>
            <a:ext cx="6994113" cy="39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9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291;p25">
            <a:extLst>
              <a:ext uri="{FF2B5EF4-FFF2-40B4-BE49-F238E27FC236}">
                <a16:creationId xmlns:a16="http://schemas.microsoft.com/office/drawing/2014/main" id="{89994D58-B706-4EA1-A0FD-2675209A224A}"/>
              </a:ext>
            </a:extLst>
          </p:cNvPr>
          <p:cNvCxnSpPr/>
          <p:nvPr/>
        </p:nvCxnSpPr>
        <p:spPr>
          <a:xfrm>
            <a:off x="311700" y="942118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275;p25">
            <a:extLst>
              <a:ext uri="{FF2B5EF4-FFF2-40B4-BE49-F238E27FC236}">
                <a16:creationId xmlns:a16="http://schemas.microsoft.com/office/drawing/2014/main" id="{95F47012-35DD-4DB0-9A9E-609FD57DCFA3}"/>
              </a:ext>
            </a:extLst>
          </p:cNvPr>
          <p:cNvSpPr txBox="1">
            <a:spLocks/>
          </p:cNvSpPr>
          <p:nvPr/>
        </p:nvSpPr>
        <p:spPr>
          <a:xfrm>
            <a:off x="311700" y="335518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fr-FR" dirty="0"/>
              <a:t>WIREFRAMES</a:t>
            </a:r>
          </a:p>
          <a:p>
            <a:r>
              <a:rPr lang="fr-FR" sz="2000" dirty="0"/>
              <a:t>Page de profil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5D228E6-5D9C-40E1-8313-D735E27A0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61" y="1151618"/>
            <a:ext cx="6921504" cy="375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291;p25">
            <a:extLst>
              <a:ext uri="{FF2B5EF4-FFF2-40B4-BE49-F238E27FC236}">
                <a16:creationId xmlns:a16="http://schemas.microsoft.com/office/drawing/2014/main" id="{89994D58-B706-4EA1-A0FD-2675209A224A}"/>
              </a:ext>
            </a:extLst>
          </p:cNvPr>
          <p:cNvCxnSpPr/>
          <p:nvPr/>
        </p:nvCxnSpPr>
        <p:spPr>
          <a:xfrm>
            <a:off x="311700" y="942118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275;p25">
            <a:extLst>
              <a:ext uri="{FF2B5EF4-FFF2-40B4-BE49-F238E27FC236}">
                <a16:creationId xmlns:a16="http://schemas.microsoft.com/office/drawing/2014/main" id="{95F47012-35DD-4DB0-9A9E-609FD57DCFA3}"/>
              </a:ext>
            </a:extLst>
          </p:cNvPr>
          <p:cNvSpPr txBox="1">
            <a:spLocks/>
          </p:cNvSpPr>
          <p:nvPr/>
        </p:nvSpPr>
        <p:spPr>
          <a:xfrm>
            <a:off x="311700" y="335518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fr-FR" dirty="0"/>
              <a:t>WIREFRAMES</a:t>
            </a:r>
          </a:p>
          <a:p>
            <a:r>
              <a:rPr lang="fr-FR" sz="2000" dirty="0"/>
              <a:t>Page de profil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4AC790-3B9B-45DF-9587-4422CB2C8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42" y="1098710"/>
            <a:ext cx="7133716" cy="386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04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4187479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GESTION DE PROJET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4297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ETAT D’AVANCEMENT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WIREFRAMES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INTERFACE DE CONNEXION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47545" y="287590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API ET CONNECTION AU PORTEFEUILLE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PLANNING PREVISIONNEL</a:t>
            </a:r>
            <a:endParaRPr dirty="0"/>
          </a:p>
        </p:txBody>
      </p:sp>
      <p:sp>
        <p:nvSpPr>
          <p:cNvPr id="1004" name="Google Shape;1004;p37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37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1013" name="Google Shape;1013;p37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37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7"/>
          <p:cNvSpPr txBox="1">
            <a:spLocks noGrp="1"/>
          </p:cNvSpPr>
          <p:nvPr>
            <p:ph type="subTitle" idx="4294967295"/>
          </p:nvPr>
        </p:nvSpPr>
        <p:spPr>
          <a:xfrm>
            <a:off x="3512089" y="4194600"/>
            <a:ext cx="1093329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Développement de l’API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2610080" y="1551150"/>
            <a:ext cx="826917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JANVIER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3449605" y="4038429"/>
            <a:ext cx="1218299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FEVRIER - MARS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1" name="Google Shape;1041;p37"/>
          <p:cNvSpPr txBox="1">
            <a:spLocks noGrp="1"/>
          </p:cNvSpPr>
          <p:nvPr>
            <p:ph type="ctrTitle" idx="4294967295"/>
          </p:nvPr>
        </p:nvSpPr>
        <p:spPr>
          <a:xfrm>
            <a:off x="4557001" y="1456148"/>
            <a:ext cx="1043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AVRIL - MAI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5684737" y="4038429"/>
            <a:ext cx="895556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MAI - JUIN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3" name="Google Shape;1043;p37"/>
          <p:cNvSpPr txBox="1">
            <a:spLocks noGrp="1"/>
          </p:cNvSpPr>
          <p:nvPr>
            <p:ph type="subTitle" idx="4294967295"/>
          </p:nvPr>
        </p:nvSpPr>
        <p:spPr>
          <a:xfrm>
            <a:off x="4414650" y="1584877"/>
            <a:ext cx="13698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/>
              <a:t>Développement du Smart Contract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4" name="Google Shape;1044;p37"/>
          <p:cNvSpPr txBox="1">
            <a:spLocks noGrp="1"/>
          </p:cNvSpPr>
          <p:nvPr>
            <p:ph type="subTitle" idx="4294967295"/>
          </p:nvPr>
        </p:nvSpPr>
        <p:spPr>
          <a:xfrm>
            <a:off x="5504592" y="4194600"/>
            <a:ext cx="132278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/>
              <a:t>Interface utilisateur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2103000" y="1689550"/>
            <a:ext cx="1859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Genèse du projet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1309675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rgbClr val="FFFFFF"/>
                </a:solidFill>
              </a:rPr>
              <a:t>Début du projet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6967550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rgbClr val="FFFFFF"/>
                </a:solidFill>
              </a:rPr>
              <a:t>VERSION FINALE</a:t>
            </a:r>
            <a:endParaRPr sz="1000" dirty="0">
              <a:solidFill>
                <a:srgbClr val="FFFFFF"/>
              </a:solidFill>
            </a:endParaRPr>
          </a:p>
        </p:txBody>
      </p:sp>
      <p:grpSp>
        <p:nvGrpSpPr>
          <p:cNvPr id="1048" name="Google Shape;1048;p37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1049" name="Google Shape;1049;p37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1054" name="Google Shape;1054;p37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7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1059" name="Google Shape;1059;p37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MERCI POUR VOTRE ÉCOUTE 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Vous avez des questions ?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CREDITS</a:t>
            </a:r>
            <a:endParaRPr/>
          </a:p>
        </p:txBody>
      </p:sp>
      <p:sp>
        <p:nvSpPr>
          <p:cNvPr id="1282" name="Google Shape;1282;p41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dirty="0">
                <a:solidFill>
                  <a:schemeClr val="dk1"/>
                </a:solidFill>
              </a:rPr>
              <a:t>Presentation template by </a:t>
            </a:r>
            <a:r>
              <a:rPr lang="es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dirty="0">
                <a:solidFill>
                  <a:schemeClr val="dk1"/>
                </a:solidFill>
              </a:rPr>
              <a:t>Icons by </a:t>
            </a:r>
            <a:r>
              <a:rPr lang="es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dirty="0">
                <a:solidFill>
                  <a:schemeClr val="dk1"/>
                </a:solidFill>
              </a:rPr>
              <a:t>Infographics by </a:t>
            </a:r>
            <a:r>
              <a:rPr lang="es" dirty="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dirty="0">
                <a:solidFill>
                  <a:schemeClr val="dk1"/>
                </a:solidFill>
              </a:rPr>
              <a:t>Images created by Freepik</a:t>
            </a:r>
            <a:endParaRPr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dirty="0">
                <a:solidFill>
                  <a:schemeClr val="dk1"/>
                </a:solidFill>
              </a:rPr>
              <a:t>Author introduction slide photo created by Freepik</a:t>
            </a:r>
            <a:endParaRPr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dirty="0">
                <a:solidFill>
                  <a:schemeClr val="dk1"/>
                </a:solidFill>
              </a:rPr>
              <a:t>Text &amp; Image slide photo created by Freepik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DES MATIÈRES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9357" y="230184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PRÉSENTATION DU PROJET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69300" y="318434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ARCHITECTURE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68675" y="222304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GESTION DE PROJET</a:t>
            </a:r>
            <a:endParaRPr dirty="0"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15199" y="1974819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2584;p26">
            <a:extLst>
              <a:ext uri="{FF2B5EF4-FFF2-40B4-BE49-F238E27FC236}">
                <a16:creationId xmlns:a16="http://schemas.microsoft.com/office/drawing/2014/main" id="{1B1889B9-B486-4E43-9BE9-578E50041826}"/>
              </a:ext>
            </a:extLst>
          </p:cNvPr>
          <p:cNvSpPr txBox="1">
            <a:spLocks/>
          </p:cNvSpPr>
          <p:nvPr/>
        </p:nvSpPr>
        <p:spPr>
          <a:xfrm flipH="1">
            <a:off x="948703" y="3242604"/>
            <a:ext cx="1800194" cy="5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200"/>
              <a:buFont typeface="Scope One"/>
              <a:buNone/>
              <a:defRPr sz="12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 algn="r"/>
            <a:r>
              <a:rPr lang="fr-FR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Choix technologiques</a:t>
            </a:r>
          </a:p>
          <a:p>
            <a:pPr marL="0" indent="0" algn="r"/>
            <a:r>
              <a:rPr lang="fr-FR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Infrastructure</a:t>
            </a:r>
          </a:p>
          <a:p>
            <a:pPr marL="0" indent="0" algn="r"/>
            <a:r>
              <a:rPr lang="fr-FR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Traitement des données</a:t>
            </a:r>
          </a:p>
          <a:p>
            <a:pPr marL="0" indent="0" algn="r"/>
            <a:r>
              <a:rPr lang="fr-FR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Wireframes</a:t>
            </a:r>
          </a:p>
          <a:p>
            <a:pPr marL="0" indent="0" algn="r"/>
            <a:endParaRPr lang="fr-FR" sz="1000" dirty="0"/>
          </a:p>
        </p:txBody>
      </p:sp>
      <p:grpSp>
        <p:nvGrpSpPr>
          <p:cNvPr id="65" name="Google Shape;7852;p56">
            <a:extLst>
              <a:ext uri="{FF2B5EF4-FFF2-40B4-BE49-F238E27FC236}">
                <a16:creationId xmlns:a16="http://schemas.microsoft.com/office/drawing/2014/main" id="{62CAAB9A-356F-434B-8402-47CB9408D4E1}"/>
              </a:ext>
            </a:extLst>
          </p:cNvPr>
          <p:cNvGrpSpPr/>
          <p:nvPr/>
        </p:nvGrpSpPr>
        <p:grpSpPr>
          <a:xfrm>
            <a:off x="3538020" y="2982702"/>
            <a:ext cx="451055" cy="403284"/>
            <a:chOff x="-49764975" y="3183375"/>
            <a:chExt cx="299300" cy="299125"/>
          </a:xfrm>
          <a:solidFill>
            <a:schemeClr val="accent1"/>
          </a:solidFill>
        </p:grpSpPr>
        <p:sp>
          <p:nvSpPr>
            <p:cNvPr id="66" name="Google Shape;7853;p56">
              <a:extLst>
                <a:ext uri="{FF2B5EF4-FFF2-40B4-BE49-F238E27FC236}">
                  <a16:creationId xmlns:a16="http://schemas.microsoft.com/office/drawing/2014/main" id="{197027CF-DB6D-402A-B826-E8D3E58E2612}"/>
                </a:ext>
              </a:extLst>
            </p:cNvPr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854;p56">
              <a:extLst>
                <a:ext uri="{FF2B5EF4-FFF2-40B4-BE49-F238E27FC236}">
                  <a16:creationId xmlns:a16="http://schemas.microsoft.com/office/drawing/2014/main" id="{83C732CC-43F0-4E37-8E4E-12FC94DD5B38}"/>
                </a:ext>
              </a:extLst>
            </p:cNvPr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855;p56">
              <a:extLst>
                <a:ext uri="{FF2B5EF4-FFF2-40B4-BE49-F238E27FC236}">
                  <a16:creationId xmlns:a16="http://schemas.microsoft.com/office/drawing/2014/main" id="{F9BD43D3-1042-47C4-979F-1F5714A1E890}"/>
                </a:ext>
              </a:extLst>
            </p:cNvPr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856;p56">
              <a:extLst>
                <a:ext uri="{FF2B5EF4-FFF2-40B4-BE49-F238E27FC236}">
                  <a16:creationId xmlns:a16="http://schemas.microsoft.com/office/drawing/2014/main" id="{02DA58A6-E8A9-4D43-90F4-C9F0FE4563AB}"/>
                </a:ext>
              </a:extLst>
            </p:cNvPr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857;p56">
              <a:extLst>
                <a:ext uri="{FF2B5EF4-FFF2-40B4-BE49-F238E27FC236}">
                  <a16:creationId xmlns:a16="http://schemas.microsoft.com/office/drawing/2014/main" id="{E0FF4F82-F4FD-4C26-BCD0-8E50A8818E92}"/>
                </a:ext>
              </a:extLst>
            </p:cNvPr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858;p56">
              <a:extLst>
                <a:ext uri="{FF2B5EF4-FFF2-40B4-BE49-F238E27FC236}">
                  <a16:creationId xmlns:a16="http://schemas.microsoft.com/office/drawing/2014/main" id="{543705FB-6551-4DC2-B7DA-47A564A16005}"/>
                </a:ext>
              </a:extLst>
            </p:cNvPr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859;p56">
              <a:extLst>
                <a:ext uri="{FF2B5EF4-FFF2-40B4-BE49-F238E27FC236}">
                  <a16:creationId xmlns:a16="http://schemas.microsoft.com/office/drawing/2014/main" id="{92CD3DDF-5D4A-4CC7-A429-BB5760DAF174}"/>
                </a:ext>
              </a:extLst>
            </p:cNvPr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860;p56">
              <a:extLst>
                <a:ext uri="{FF2B5EF4-FFF2-40B4-BE49-F238E27FC236}">
                  <a16:creationId xmlns:a16="http://schemas.microsoft.com/office/drawing/2014/main" id="{B576E2A6-03F2-4C77-A0B8-9CA37EABD915}"/>
                </a:ext>
              </a:extLst>
            </p:cNvPr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861;p56">
              <a:extLst>
                <a:ext uri="{FF2B5EF4-FFF2-40B4-BE49-F238E27FC236}">
                  <a16:creationId xmlns:a16="http://schemas.microsoft.com/office/drawing/2014/main" id="{01652A1F-F92C-4518-BA3F-36FFDCF53CBD}"/>
                </a:ext>
              </a:extLst>
            </p:cNvPr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226;p23">
            <a:extLst>
              <a:ext uri="{FF2B5EF4-FFF2-40B4-BE49-F238E27FC236}">
                <a16:creationId xmlns:a16="http://schemas.microsoft.com/office/drawing/2014/main" id="{D8F5C921-7165-4736-89CD-83048DD36A0F}"/>
              </a:ext>
            </a:extLst>
          </p:cNvPr>
          <p:cNvSpPr txBox="1">
            <a:spLocks/>
          </p:cNvSpPr>
          <p:nvPr/>
        </p:nvSpPr>
        <p:spPr>
          <a:xfrm>
            <a:off x="2805657" y="289788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31" name="Google Shape;2584;p26">
            <a:extLst>
              <a:ext uri="{FF2B5EF4-FFF2-40B4-BE49-F238E27FC236}">
                <a16:creationId xmlns:a16="http://schemas.microsoft.com/office/drawing/2014/main" id="{CD39A68A-7E2B-4E98-B990-3198A3CA041A}"/>
              </a:ext>
            </a:extLst>
          </p:cNvPr>
          <p:cNvSpPr txBox="1">
            <a:spLocks/>
          </p:cNvSpPr>
          <p:nvPr/>
        </p:nvSpPr>
        <p:spPr>
          <a:xfrm flipH="1">
            <a:off x="941852" y="2347532"/>
            <a:ext cx="1800194" cy="5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200"/>
              <a:buFont typeface="Scope One"/>
              <a:buNone/>
              <a:defRPr sz="12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 algn="r"/>
            <a:r>
              <a:rPr lang="fr-FR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Blockchain c’est quoi ?</a:t>
            </a:r>
          </a:p>
          <a:p>
            <a:pPr marL="0" indent="0" algn="r"/>
            <a:endParaRPr lang="fr-FR" sz="1000" dirty="0"/>
          </a:p>
        </p:txBody>
      </p:sp>
      <p:sp>
        <p:nvSpPr>
          <p:cNvPr id="34" name="Google Shape;2584;p26">
            <a:extLst>
              <a:ext uri="{FF2B5EF4-FFF2-40B4-BE49-F238E27FC236}">
                <a16:creationId xmlns:a16="http://schemas.microsoft.com/office/drawing/2014/main" id="{0AA27E69-CC0B-4EB0-90C8-415DCE21E8AC}"/>
              </a:ext>
            </a:extLst>
          </p:cNvPr>
          <p:cNvSpPr txBox="1">
            <a:spLocks/>
          </p:cNvSpPr>
          <p:nvPr/>
        </p:nvSpPr>
        <p:spPr>
          <a:xfrm flipH="1">
            <a:off x="6344025" y="2301995"/>
            <a:ext cx="1800194" cy="5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200"/>
              <a:buFont typeface="Scope One"/>
              <a:buNone/>
              <a:defRPr sz="12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0F0F4B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 algn="r"/>
            <a:r>
              <a:rPr lang="fr-FR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Avancement</a:t>
            </a:r>
          </a:p>
          <a:p>
            <a:pPr marL="0" indent="0" algn="r"/>
            <a:r>
              <a:rPr lang="fr-FR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Planning </a:t>
            </a:r>
            <a:r>
              <a:rPr lang="fr-FR" sz="1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previsionnel</a:t>
            </a:r>
            <a:endParaRPr lang="fr-FR" sz="1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r"/>
            <a:endParaRPr lang="fr-FR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6539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PRÉSENTATION DU PROJET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LA BLOCKCHAIN, C’EST QUOI ?</a:t>
            </a:r>
            <a:br>
              <a:rPr lang="es" dirty="0"/>
            </a:br>
            <a:r>
              <a:rPr lang="es" sz="2000" dirty="0"/>
              <a:t>Fonctionnement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A0FD18BB-E717-4FDE-A8D5-7E6C6632B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861" y="1640826"/>
            <a:ext cx="4963439" cy="2858124"/>
          </a:xfrm>
          <a:prstGeom prst="rect">
            <a:avLst/>
          </a:prstGeom>
        </p:spPr>
      </p:pic>
      <p:sp>
        <p:nvSpPr>
          <p:cNvPr id="34" name="Google Shape;408;p28">
            <a:extLst>
              <a:ext uri="{FF2B5EF4-FFF2-40B4-BE49-F238E27FC236}">
                <a16:creationId xmlns:a16="http://schemas.microsoft.com/office/drawing/2014/main" id="{023C576B-A4CB-4ED0-A431-70A1EC3ED3E3}"/>
              </a:ext>
            </a:extLst>
          </p:cNvPr>
          <p:cNvSpPr/>
          <p:nvPr/>
        </p:nvSpPr>
        <p:spPr>
          <a:xfrm>
            <a:off x="250258" y="1554732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5" name="Google Shape;402;p28">
            <a:extLst>
              <a:ext uri="{FF2B5EF4-FFF2-40B4-BE49-F238E27FC236}">
                <a16:creationId xmlns:a16="http://schemas.microsoft.com/office/drawing/2014/main" id="{C51EE995-50C8-4E6E-9117-5B990F2FD641}"/>
              </a:ext>
            </a:extLst>
          </p:cNvPr>
          <p:cNvSpPr/>
          <p:nvPr/>
        </p:nvSpPr>
        <p:spPr>
          <a:xfrm>
            <a:off x="946131" y="1576182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Identification</a:t>
            </a:r>
            <a:endParaRPr b="1" dirty="0">
              <a:solidFill>
                <a:schemeClr val="tx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6" name="Google Shape;402;p28">
            <a:extLst>
              <a:ext uri="{FF2B5EF4-FFF2-40B4-BE49-F238E27FC236}">
                <a16:creationId xmlns:a16="http://schemas.microsoft.com/office/drawing/2014/main" id="{F8EDA97C-E885-467D-B4B2-292B46B5A7B9}"/>
              </a:ext>
            </a:extLst>
          </p:cNvPr>
          <p:cNvSpPr/>
          <p:nvPr/>
        </p:nvSpPr>
        <p:spPr>
          <a:xfrm>
            <a:off x="946131" y="221162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Transactions</a:t>
            </a:r>
            <a:endParaRPr b="1" dirty="0">
              <a:solidFill>
                <a:schemeClr val="tx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7" name="Google Shape;402;p28">
            <a:extLst>
              <a:ext uri="{FF2B5EF4-FFF2-40B4-BE49-F238E27FC236}">
                <a16:creationId xmlns:a16="http://schemas.microsoft.com/office/drawing/2014/main" id="{19B57D3E-B148-41E0-BA6E-12842D350698}"/>
              </a:ext>
            </a:extLst>
          </p:cNvPr>
          <p:cNvSpPr/>
          <p:nvPr/>
        </p:nvSpPr>
        <p:spPr>
          <a:xfrm>
            <a:off x="946131" y="284706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Architecture en nœuds</a:t>
            </a:r>
            <a:endParaRPr b="1" dirty="0">
              <a:solidFill>
                <a:schemeClr val="tx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8" name="Google Shape;402;p28">
            <a:extLst>
              <a:ext uri="{FF2B5EF4-FFF2-40B4-BE49-F238E27FC236}">
                <a16:creationId xmlns:a16="http://schemas.microsoft.com/office/drawing/2014/main" id="{019A6DCA-2BD5-4496-B52F-8393B2B82ACE}"/>
              </a:ext>
            </a:extLst>
          </p:cNvPr>
          <p:cNvSpPr/>
          <p:nvPr/>
        </p:nvSpPr>
        <p:spPr>
          <a:xfrm>
            <a:off x="946131" y="348250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Sécurisation</a:t>
            </a:r>
            <a:endParaRPr b="1" dirty="0">
              <a:solidFill>
                <a:schemeClr val="tx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9" name="Google Shape;408;p28">
            <a:extLst>
              <a:ext uri="{FF2B5EF4-FFF2-40B4-BE49-F238E27FC236}">
                <a16:creationId xmlns:a16="http://schemas.microsoft.com/office/drawing/2014/main" id="{E5642ED0-FE9A-4040-B86C-061A73A83C21}"/>
              </a:ext>
            </a:extLst>
          </p:cNvPr>
          <p:cNvSpPr/>
          <p:nvPr/>
        </p:nvSpPr>
        <p:spPr>
          <a:xfrm>
            <a:off x="247023" y="218865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" name="Google Shape;408;p28">
            <a:extLst>
              <a:ext uri="{FF2B5EF4-FFF2-40B4-BE49-F238E27FC236}">
                <a16:creationId xmlns:a16="http://schemas.microsoft.com/office/drawing/2014/main" id="{E7F70A84-25E0-4926-B53E-209847DF8548}"/>
              </a:ext>
            </a:extLst>
          </p:cNvPr>
          <p:cNvSpPr/>
          <p:nvPr/>
        </p:nvSpPr>
        <p:spPr>
          <a:xfrm>
            <a:off x="247023" y="2822582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" name="Google Shape;408;p28">
            <a:extLst>
              <a:ext uri="{FF2B5EF4-FFF2-40B4-BE49-F238E27FC236}">
                <a16:creationId xmlns:a16="http://schemas.microsoft.com/office/drawing/2014/main" id="{8EB23CA0-7892-4452-9D58-0E825B972064}"/>
              </a:ext>
            </a:extLst>
          </p:cNvPr>
          <p:cNvSpPr/>
          <p:nvPr/>
        </p:nvSpPr>
        <p:spPr>
          <a:xfrm>
            <a:off x="247023" y="345650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" name="Google Shape;408;p28">
            <a:extLst>
              <a:ext uri="{FF2B5EF4-FFF2-40B4-BE49-F238E27FC236}">
                <a16:creationId xmlns:a16="http://schemas.microsoft.com/office/drawing/2014/main" id="{FA19C5B6-589D-4DB7-8A9B-D8A292B3E712}"/>
              </a:ext>
            </a:extLst>
          </p:cNvPr>
          <p:cNvSpPr/>
          <p:nvPr/>
        </p:nvSpPr>
        <p:spPr>
          <a:xfrm>
            <a:off x="247023" y="409359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3" name="Google Shape;402;p28">
            <a:extLst>
              <a:ext uri="{FF2B5EF4-FFF2-40B4-BE49-F238E27FC236}">
                <a16:creationId xmlns:a16="http://schemas.microsoft.com/office/drawing/2014/main" id="{9DEC9D8E-5AFB-40FB-9C99-8D23DF7D258B}"/>
              </a:ext>
            </a:extLst>
          </p:cNvPr>
          <p:cNvSpPr/>
          <p:nvPr/>
        </p:nvSpPr>
        <p:spPr>
          <a:xfrm>
            <a:off x="946131" y="411795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DÉCENTRALISATION</a:t>
            </a:r>
            <a:endParaRPr b="1" dirty="0">
              <a:solidFill>
                <a:schemeClr val="tx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44" name="Google Shape;6198;p52">
            <a:extLst>
              <a:ext uri="{FF2B5EF4-FFF2-40B4-BE49-F238E27FC236}">
                <a16:creationId xmlns:a16="http://schemas.microsoft.com/office/drawing/2014/main" id="{DC34399E-ECB1-46DE-8095-811CC8BCFAF5}"/>
              </a:ext>
            </a:extLst>
          </p:cNvPr>
          <p:cNvGrpSpPr/>
          <p:nvPr/>
        </p:nvGrpSpPr>
        <p:grpSpPr>
          <a:xfrm>
            <a:off x="379453" y="1591385"/>
            <a:ext cx="159039" cy="339253"/>
            <a:chOff x="4584850" y="4399275"/>
            <a:chExt cx="225875" cy="481825"/>
          </a:xfrm>
          <a:solidFill>
            <a:schemeClr val="tx1"/>
          </a:solidFill>
        </p:grpSpPr>
        <p:sp>
          <p:nvSpPr>
            <p:cNvPr id="45" name="Google Shape;6199;p52">
              <a:extLst>
                <a:ext uri="{FF2B5EF4-FFF2-40B4-BE49-F238E27FC236}">
                  <a16:creationId xmlns:a16="http://schemas.microsoft.com/office/drawing/2014/main" id="{565B17CE-1818-4D29-B07B-B7893DDC7FDF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6200;p52">
              <a:extLst>
                <a:ext uri="{FF2B5EF4-FFF2-40B4-BE49-F238E27FC236}">
                  <a16:creationId xmlns:a16="http://schemas.microsoft.com/office/drawing/2014/main" id="{EDE76E45-14AB-4FE5-B7A0-B3C9AF03F90F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7" name="Google Shape;8853;p58">
            <a:extLst>
              <a:ext uri="{FF2B5EF4-FFF2-40B4-BE49-F238E27FC236}">
                <a16:creationId xmlns:a16="http://schemas.microsoft.com/office/drawing/2014/main" id="{5D8508D1-6661-4089-8272-34FE38FE11FA}"/>
              </a:ext>
            </a:extLst>
          </p:cNvPr>
          <p:cNvGrpSpPr/>
          <p:nvPr/>
        </p:nvGrpSpPr>
        <p:grpSpPr>
          <a:xfrm>
            <a:off x="300484" y="2244453"/>
            <a:ext cx="316922" cy="312307"/>
            <a:chOff x="-5254775" y="3631325"/>
            <a:chExt cx="296950" cy="292625"/>
          </a:xfrm>
          <a:solidFill>
            <a:schemeClr val="tx1"/>
          </a:solidFill>
        </p:grpSpPr>
        <p:sp>
          <p:nvSpPr>
            <p:cNvPr id="48" name="Google Shape;8854;p58">
              <a:extLst>
                <a:ext uri="{FF2B5EF4-FFF2-40B4-BE49-F238E27FC236}">
                  <a16:creationId xmlns:a16="http://schemas.microsoft.com/office/drawing/2014/main" id="{22325A1B-0A6F-4C1C-9FBE-8046CEAF5C67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855;p58">
              <a:extLst>
                <a:ext uri="{FF2B5EF4-FFF2-40B4-BE49-F238E27FC236}">
                  <a16:creationId xmlns:a16="http://schemas.microsoft.com/office/drawing/2014/main" id="{592305C5-619B-4B5E-A3A7-F52764780482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856;p58">
              <a:extLst>
                <a:ext uri="{FF2B5EF4-FFF2-40B4-BE49-F238E27FC236}">
                  <a16:creationId xmlns:a16="http://schemas.microsoft.com/office/drawing/2014/main" id="{E5345A8A-0AAD-4E3A-B46A-3731B216D896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857;p58">
              <a:extLst>
                <a:ext uri="{FF2B5EF4-FFF2-40B4-BE49-F238E27FC236}">
                  <a16:creationId xmlns:a16="http://schemas.microsoft.com/office/drawing/2014/main" id="{63D906BF-2F5E-4982-B9CA-8B9C25800C07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858;p58">
              <a:extLst>
                <a:ext uri="{FF2B5EF4-FFF2-40B4-BE49-F238E27FC236}">
                  <a16:creationId xmlns:a16="http://schemas.microsoft.com/office/drawing/2014/main" id="{1186B036-92DB-407D-B7E8-D0009DD0ACF9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859;p58">
              <a:extLst>
                <a:ext uri="{FF2B5EF4-FFF2-40B4-BE49-F238E27FC236}">
                  <a16:creationId xmlns:a16="http://schemas.microsoft.com/office/drawing/2014/main" id="{885764EE-BC8D-4102-BB58-E831743DA85D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860;p58">
              <a:extLst>
                <a:ext uri="{FF2B5EF4-FFF2-40B4-BE49-F238E27FC236}">
                  <a16:creationId xmlns:a16="http://schemas.microsoft.com/office/drawing/2014/main" id="{EBFA88CD-3703-4340-A362-32E29CAC8269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8653;p58">
            <a:extLst>
              <a:ext uri="{FF2B5EF4-FFF2-40B4-BE49-F238E27FC236}">
                <a16:creationId xmlns:a16="http://schemas.microsoft.com/office/drawing/2014/main" id="{7555AA57-462F-4BB5-9C2B-1B6C92564748}"/>
              </a:ext>
            </a:extLst>
          </p:cNvPr>
          <p:cNvGrpSpPr/>
          <p:nvPr/>
        </p:nvGrpSpPr>
        <p:grpSpPr>
          <a:xfrm>
            <a:off x="291200" y="2875400"/>
            <a:ext cx="335490" cy="318263"/>
            <a:chOff x="-6696925" y="3272575"/>
            <a:chExt cx="307200" cy="291425"/>
          </a:xfrm>
          <a:solidFill>
            <a:schemeClr val="tx1"/>
          </a:solidFill>
        </p:grpSpPr>
        <p:sp>
          <p:nvSpPr>
            <p:cNvPr id="64" name="Google Shape;8654;p58">
              <a:extLst>
                <a:ext uri="{FF2B5EF4-FFF2-40B4-BE49-F238E27FC236}">
                  <a16:creationId xmlns:a16="http://schemas.microsoft.com/office/drawing/2014/main" id="{73458280-9EA1-4197-8D1B-E5A765E0401C}"/>
                </a:ext>
              </a:extLst>
            </p:cNvPr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655;p58">
              <a:extLst>
                <a:ext uri="{FF2B5EF4-FFF2-40B4-BE49-F238E27FC236}">
                  <a16:creationId xmlns:a16="http://schemas.microsoft.com/office/drawing/2014/main" id="{3AA0FAA3-0EF9-44C2-9649-B0F991845582}"/>
                </a:ext>
              </a:extLst>
            </p:cNvPr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7157;p55">
            <a:extLst>
              <a:ext uri="{FF2B5EF4-FFF2-40B4-BE49-F238E27FC236}">
                <a16:creationId xmlns:a16="http://schemas.microsoft.com/office/drawing/2014/main" id="{11A641B0-F96F-4FB9-BAB9-F18A63A9745E}"/>
              </a:ext>
            </a:extLst>
          </p:cNvPr>
          <p:cNvSpPr/>
          <p:nvPr/>
        </p:nvSpPr>
        <p:spPr>
          <a:xfrm>
            <a:off x="308889" y="3526934"/>
            <a:ext cx="289700" cy="283046"/>
          </a:xfrm>
          <a:custGeom>
            <a:avLst/>
            <a:gdLst/>
            <a:ahLst/>
            <a:cxnLst/>
            <a:rect l="l" t="t" r="r" b="b"/>
            <a:pathLst>
              <a:path w="11973" h="11698" extrusionOk="0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5947;p52">
            <a:extLst>
              <a:ext uri="{FF2B5EF4-FFF2-40B4-BE49-F238E27FC236}">
                <a16:creationId xmlns:a16="http://schemas.microsoft.com/office/drawing/2014/main" id="{F6C1D0B6-FC18-4EAC-8F7F-915EDE17F41F}"/>
              </a:ext>
            </a:extLst>
          </p:cNvPr>
          <p:cNvGrpSpPr/>
          <p:nvPr/>
        </p:nvGrpSpPr>
        <p:grpSpPr>
          <a:xfrm>
            <a:off x="287437" y="4135921"/>
            <a:ext cx="339253" cy="339253"/>
            <a:chOff x="4456875" y="1435075"/>
            <a:chExt cx="481825" cy="481825"/>
          </a:xfrm>
          <a:solidFill>
            <a:schemeClr val="tx1"/>
          </a:solidFill>
        </p:grpSpPr>
        <p:sp>
          <p:nvSpPr>
            <p:cNvPr id="68" name="Google Shape;5948;p52">
              <a:extLst>
                <a:ext uri="{FF2B5EF4-FFF2-40B4-BE49-F238E27FC236}">
                  <a16:creationId xmlns:a16="http://schemas.microsoft.com/office/drawing/2014/main" id="{0E52D036-8C49-4F46-9B14-7F853780AF62}"/>
                </a:ext>
              </a:extLst>
            </p:cNvPr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949;p52">
              <a:extLst>
                <a:ext uri="{FF2B5EF4-FFF2-40B4-BE49-F238E27FC236}">
                  <a16:creationId xmlns:a16="http://schemas.microsoft.com/office/drawing/2014/main" id="{14054422-EC59-4F01-9323-4E63CD3A3700}"/>
                </a:ext>
              </a:extLst>
            </p:cNvPr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950;p52">
              <a:extLst>
                <a:ext uri="{FF2B5EF4-FFF2-40B4-BE49-F238E27FC236}">
                  <a16:creationId xmlns:a16="http://schemas.microsoft.com/office/drawing/2014/main" id="{F53AE754-E097-4633-8728-08A956B49ACA}"/>
                </a:ext>
              </a:extLst>
            </p:cNvPr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5951;p52">
              <a:extLst>
                <a:ext uri="{FF2B5EF4-FFF2-40B4-BE49-F238E27FC236}">
                  <a16:creationId xmlns:a16="http://schemas.microsoft.com/office/drawing/2014/main" id="{AF251B50-B5D9-41B5-8910-31777C227A9A}"/>
                </a:ext>
              </a:extLst>
            </p:cNvPr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" name="Google Shape;5952;p52">
              <a:extLst>
                <a:ext uri="{FF2B5EF4-FFF2-40B4-BE49-F238E27FC236}">
                  <a16:creationId xmlns:a16="http://schemas.microsoft.com/office/drawing/2014/main" id="{77E7C943-B027-48C9-AC2D-E05E452DEA74}"/>
                </a:ext>
              </a:extLst>
            </p:cNvPr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" name="Google Shape;5953;p52">
              <a:extLst>
                <a:ext uri="{FF2B5EF4-FFF2-40B4-BE49-F238E27FC236}">
                  <a16:creationId xmlns:a16="http://schemas.microsoft.com/office/drawing/2014/main" id="{9B893429-2820-4C8D-ABCC-DA5EF69B9062}"/>
                </a:ext>
              </a:extLst>
            </p:cNvPr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" name="Google Shape;5954;p52">
              <a:extLst>
                <a:ext uri="{FF2B5EF4-FFF2-40B4-BE49-F238E27FC236}">
                  <a16:creationId xmlns:a16="http://schemas.microsoft.com/office/drawing/2014/main" id="{592A0BA4-A722-4194-B324-99B54D51FD93}"/>
                </a:ext>
              </a:extLst>
            </p:cNvPr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" name="Google Shape;5955;p52">
              <a:extLst>
                <a:ext uri="{FF2B5EF4-FFF2-40B4-BE49-F238E27FC236}">
                  <a16:creationId xmlns:a16="http://schemas.microsoft.com/office/drawing/2014/main" id="{07B21C69-0160-4479-9A85-4ABA679891C0}"/>
                </a:ext>
              </a:extLst>
            </p:cNvPr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" name="Google Shape;5956;p52">
              <a:extLst>
                <a:ext uri="{FF2B5EF4-FFF2-40B4-BE49-F238E27FC236}">
                  <a16:creationId xmlns:a16="http://schemas.microsoft.com/office/drawing/2014/main" id="{BC7DDFCD-FF58-42D1-91A2-0CEAE366CEA7}"/>
                </a:ext>
              </a:extLst>
            </p:cNvPr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" name="Google Shape;5957;p52">
              <a:extLst>
                <a:ext uri="{FF2B5EF4-FFF2-40B4-BE49-F238E27FC236}">
                  <a16:creationId xmlns:a16="http://schemas.microsoft.com/office/drawing/2014/main" id="{192186F5-80AE-4268-93D6-9739CE8893B0}"/>
                </a:ext>
              </a:extLst>
            </p:cNvPr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" name="Google Shape;5958;p52">
              <a:extLst>
                <a:ext uri="{FF2B5EF4-FFF2-40B4-BE49-F238E27FC236}">
                  <a16:creationId xmlns:a16="http://schemas.microsoft.com/office/drawing/2014/main" id="{77D15F21-2FE5-4365-8B3E-B95189D6AD0C}"/>
                </a:ext>
              </a:extLst>
            </p:cNvPr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" name="Google Shape;5959;p52">
              <a:extLst>
                <a:ext uri="{FF2B5EF4-FFF2-40B4-BE49-F238E27FC236}">
                  <a16:creationId xmlns:a16="http://schemas.microsoft.com/office/drawing/2014/main" id="{AE222CFA-4E83-4558-9B6B-CC126771E52B}"/>
                </a:ext>
              </a:extLst>
            </p:cNvPr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" name="Google Shape;5960;p52">
              <a:extLst>
                <a:ext uri="{FF2B5EF4-FFF2-40B4-BE49-F238E27FC236}">
                  <a16:creationId xmlns:a16="http://schemas.microsoft.com/office/drawing/2014/main" id="{A683FA83-805A-453F-9FA0-288977609707}"/>
                </a:ext>
              </a:extLst>
            </p:cNvPr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" name="Google Shape;5961;p52">
              <a:extLst>
                <a:ext uri="{FF2B5EF4-FFF2-40B4-BE49-F238E27FC236}">
                  <a16:creationId xmlns:a16="http://schemas.microsoft.com/office/drawing/2014/main" id="{4F9F768C-8698-4D57-BA66-488570167F20}"/>
                </a:ext>
              </a:extLst>
            </p:cNvPr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" name="Google Shape;5962;p52">
              <a:extLst>
                <a:ext uri="{FF2B5EF4-FFF2-40B4-BE49-F238E27FC236}">
                  <a16:creationId xmlns:a16="http://schemas.microsoft.com/office/drawing/2014/main" id="{F05F6359-4DBB-48EA-BF00-FDC153CE0BCD}"/>
                </a:ext>
              </a:extLst>
            </p:cNvPr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" name="Google Shape;5963;p52">
              <a:extLst>
                <a:ext uri="{FF2B5EF4-FFF2-40B4-BE49-F238E27FC236}">
                  <a16:creationId xmlns:a16="http://schemas.microsoft.com/office/drawing/2014/main" id="{E1735F9F-4978-430A-BE58-07890A28CCEE}"/>
                </a:ext>
              </a:extLst>
            </p:cNvPr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" name="Google Shape;5964;p52">
              <a:extLst>
                <a:ext uri="{FF2B5EF4-FFF2-40B4-BE49-F238E27FC236}">
                  <a16:creationId xmlns:a16="http://schemas.microsoft.com/office/drawing/2014/main" id="{EC326E77-9EBC-47B9-86F2-DE8ADE37A2B1}"/>
                </a:ext>
              </a:extLst>
            </p:cNvPr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" name="Google Shape;5965;p52">
              <a:extLst>
                <a:ext uri="{FF2B5EF4-FFF2-40B4-BE49-F238E27FC236}">
                  <a16:creationId xmlns:a16="http://schemas.microsoft.com/office/drawing/2014/main" id="{A3F34801-D46B-4F44-A753-F01352AADE33}"/>
                </a:ext>
              </a:extLst>
            </p:cNvPr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" name="Google Shape;5966;p52">
              <a:extLst>
                <a:ext uri="{FF2B5EF4-FFF2-40B4-BE49-F238E27FC236}">
                  <a16:creationId xmlns:a16="http://schemas.microsoft.com/office/drawing/2014/main" id="{7B884F02-D671-4A2F-BF76-10F176727A60}"/>
                </a:ext>
              </a:extLst>
            </p:cNvPr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LA BLOCKCHAIN, C’EST QUOI ?</a:t>
            </a:r>
            <a:br>
              <a:rPr lang="es" dirty="0"/>
            </a:br>
            <a:r>
              <a:rPr lang="es" sz="2000" dirty="0"/>
              <a:t>Les smart contracts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Smart contracts - 3 exemples qui montrent comment ils vont changer nos vies  (plus rapidement que prévu) - CryptoActu">
            <a:extLst>
              <a:ext uri="{FF2B5EF4-FFF2-40B4-BE49-F238E27FC236}">
                <a16:creationId xmlns:a16="http://schemas.microsoft.com/office/drawing/2014/main" id="{CD2105A5-1004-49D2-8A67-840ECD28F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28" y="1424329"/>
            <a:ext cx="6215743" cy="330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2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42503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ARCHITECTURE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797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6DFC5F9-7F2D-4552-81B7-227A71B8B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12" y="1677749"/>
            <a:ext cx="1663167" cy="166316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4DA9AF4-AA15-4180-8732-64BF10E07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492" y="1808438"/>
            <a:ext cx="1387015" cy="138701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8297396-A0FD-432E-9B73-0A7EE1912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920" y="1670361"/>
            <a:ext cx="1663168" cy="166316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89B8262-C2B1-4296-A4B7-807029EA1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2587" y="3465751"/>
            <a:ext cx="1578532" cy="157853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9EE0131-1FEE-4CBD-B641-CB50AFEBFE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8134" y="3390496"/>
            <a:ext cx="1578532" cy="1578532"/>
          </a:xfrm>
          <a:prstGeom prst="rect">
            <a:avLst/>
          </a:prstGeom>
        </p:spPr>
      </p:pic>
      <p:cxnSp>
        <p:nvCxnSpPr>
          <p:cNvPr id="66" name="Google Shape;291;p25">
            <a:extLst>
              <a:ext uri="{FF2B5EF4-FFF2-40B4-BE49-F238E27FC236}">
                <a16:creationId xmlns:a16="http://schemas.microsoft.com/office/drawing/2014/main" id="{89994D58-B706-4EA1-A0FD-2675209A224A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275;p25">
            <a:extLst>
              <a:ext uri="{FF2B5EF4-FFF2-40B4-BE49-F238E27FC236}">
                <a16:creationId xmlns:a16="http://schemas.microsoft.com/office/drawing/2014/main" id="{95F47012-35DD-4DB0-9A9E-609FD57DCFA3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fr-FR" dirty="0"/>
              <a:t>CHOIX TECHNOLOGIQUES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4D806807-8258-499F-BC6E-15F9BD2B88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4392" y="4255017"/>
            <a:ext cx="662274" cy="662274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8CFD6D63-3B1C-4129-9C0E-414767DAA2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7780" y="2478133"/>
            <a:ext cx="744299" cy="7442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291;p25">
            <a:extLst>
              <a:ext uri="{FF2B5EF4-FFF2-40B4-BE49-F238E27FC236}">
                <a16:creationId xmlns:a16="http://schemas.microsoft.com/office/drawing/2014/main" id="{89994D58-B706-4EA1-A0FD-2675209A224A}"/>
              </a:ext>
            </a:extLst>
          </p:cNvPr>
          <p:cNvCxnSpPr/>
          <p:nvPr/>
        </p:nvCxnSpPr>
        <p:spPr>
          <a:xfrm>
            <a:off x="311700" y="69083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275;p25">
            <a:extLst>
              <a:ext uri="{FF2B5EF4-FFF2-40B4-BE49-F238E27FC236}">
                <a16:creationId xmlns:a16="http://schemas.microsoft.com/office/drawing/2014/main" id="{95F47012-35DD-4DB0-9A9E-609FD57DCFA3}"/>
              </a:ext>
            </a:extLst>
          </p:cNvPr>
          <p:cNvSpPr txBox="1">
            <a:spLocks/>
          </p:cNvSpPr>
          <p:nvPr/>
        </p:nvSpPr>
        <p:spPr>
          <a:xfrm>
            <a:off x="311700" y="93118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fr-FR" dirty="0"/>
              <a:t>INFRASTRUCTURE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154E49-2E73-4767-9DEE-65F00AC9F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50" y="996919"/>
            <a:ext cx="5347181" cy="383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7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291;p25">
            <a:extLst>
              <a:ext uri="{FF2B5EF4-FFF2-40B4-BE49-F238E27FC236}">
                <a16:creationId xmlns:a16="http://schemas.microsoft.com/office/drawing/2014/main" id="{89994D58-B706-4EA1-A0FD-2675209A224A}"/>
              </a:ext>
            </a:extLst>
          </p:cNvPr>
          <p:cNvCxnSpPr/>
          <p:nvPr/>
        </p:nvCxnSpPr>
        <p:spPr>
          <a:xfrm>
            <a:off x="311700" y="942118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275;p25">
            <a:extLst>
              <a:ext uri="{FF2B5EF4-FFF2-40B4-BE49-F238E27FC236}">
                <a16:creationId xmlns:a16="http://schemas.microsoft.com/office/drawing/2014/main" id="{95F47012-35DD-4DB0-9A9E-609FD57DCFA3}"/>
              </a:ext>
            </a:extLst>
          </p:cNvPr>
          <p:cNvSpPr txBox="1">
            <a:spLocks/>
          </p:cNvSpPr>
          <p:nvPr/>
        </p:nvSpPr>
        <p:spPr>
          <a:xfrm>
            <a:off x="311700" y="335518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fr-FR" dirty="0"/>
              <a:t>TRAITEMENT DES DONNÉES</a:t>
            </a:r>
          </a:p>
          <a:p>
            <a:r>
              <a:rPr lang="fr-FR" sz="2000" dirty="0"/>
              <a:t>La 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7F181D-3063-414A-96F4-FC05E5D9B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03" y="1053470"/>
            <a:ext cx="8089997" cy="38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17312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348</Words>
  <Application>Microsoft Office PowerPoint</Application>
  <PresentationFormat>Affichage à l'écran (16:9)</PresentationFormat>
  <Paragraphs>71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9" baseType="lpstr">
      <vt:lpstr>Roboto Black</vt:lpstr>
      <vt:lpstr>Roboto</vt:lpstr>
      <vt:lpstr>Scope One</vt:lpstr>
      <vt:lpstr>Roboto Light</vt:lpstr>
      <vt:lpstr>Roboto Thin</vt:lpstr>
      <vt:lpstr>Arial</vt:lpstr>
      <vt:lpstr>robotoBold</vt:lpstr>
      <vt:lpstr>Roboto Mono Thin</vt:lpstr>
      <vt:lpstr>Bree Serif</vt:lpstr>
      <vt:lpstr>WEB PROPOSAL</vt:lpstr>
      <vt:lpstr>WEB3JOBS</vt:lpstr>
      <vt:lpstr>TABLE DES MATIÈRES</vt:lpstr>
      <vt:lpstr>PRÉSENTATION DU PROJET</vt:lpstr>
      <vt:lpstr>LA BLOCKCHAIN, C’EST QUOI ? Fonctionnement</vt:lpstr>
      <vt:lpstr>LA BLOCKCHAIN, C’EST QUOI ? Les smart contracts</vt:lpstr>
      <vt:lpstr>ARCHITECTURE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GESTION DE PROJET</vt:lpstr>
      <vt:lpstr>ETAT D’AVANCEMENT</vt:lpstr>
      <vt:lpstr>PLANNING PREVISIONNEL</vt:lpstr>
      <vt:lpstr>MERCI POUR VOTRE ÉCOUTE 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WEB3JOBS</dc:title>
  <cp:lastModifiedBy>MATHURIN Raphael</cp:lastModifiedBy>
  <cp:revision>4</cp:revision>
  <dcterms:modified xsi:type="dcterms:W3CDTF">2022-03-13T21:26:13Z</dcterms:modified>
</cp:coreProperties>
</file>