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5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6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7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6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3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3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266700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2667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body" orient="vert" idx="1"/>
          </p:nvPr>
        </p:nvSpPr>
        <p:spPr>
          <a:xfrm rot="0">
            <a:off x="10248900" y="1577340"/>
            <a:ext cx="1333500" cy="4526274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文本框"/>
          <p:cNvSpPr>
            <a:spLocks noGrp="1"/>
          </p:cNvSpPr>
          <p:nvPr>
            <p:ph type="title" orient="vert"/>
          </p:nvPr>
        </p:nvSpPr>
        <p:spPr>
          <a:xfrm>
            <a:off x="8420100" y="274638"/>
            <a:ext cx="2667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body" orient="vert" idx="1"/>
          </p:nvPr>
        </p:nvSpPr>
        <p:spPr>
          <a:xfrm>
            <a:off x="5143500" y="274638"/>
            <a:ext cx="13335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5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36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7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8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39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0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740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45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358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7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3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idx="1"/>
          </p:nvPr>
        </p:nvSpPr>
        <p:spPr>
          <a:xfrm rot="0">
            <a:off x="609600" y="1577340"/>
            <a:ext cx="10972800" cy="1333500"/>
          </a:xfrm>
        </p:spPr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596900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5" name="文本框"/>
          <p:cNvSpPr>
            <a:spLocks noGrp="1"/>
          </p:cNvSpPr>
          <p:nvPr>
            <p:ph type="body" idx="1"/>
          </p:nvPr>
        </p:nvSpPr>
        <p:spPr>
          <a:xfrm>
            <a:off x="722313" y="4102099"/>
            <a:ext cx="7772400" cy="304801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203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body" idx="1"/>
          </p:nvPr>
        </p:nvSpPr>
        <p:spPr>
          <a:xfrm>
            <a:off x="457200" y="1819275"/>
            <a:ext cx="4040188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1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819275"/>
            <a:ext cx="4041775" cy="355600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3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140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1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文本框"/>
          <p:cNvSpPr>
            <a:spLocks noGrp="1"/>
          </p:cNvSpPr>
          <p:nvPr>
            <p:ph type="title"/>
          </p:nvPr>
        </p:nvSpPr>
        <p:spPr>
          <a:xfrm>
            <a:off x="457200" y="825500"/>
            <a:ext cx="3008313" cy="60960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18669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8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文本框"/>
          <p:cNvSpPr>
            <a:spLocks noGrp="1"/>
          </p:cNvSpPr>
          <p:nvPr>
            <p:ph type="title"/>
          </p:nvPr>
        </p:nvSpPr>
        <p:spPr>
          <a:xfrm>
            <a:off x="1792288" y="5062537"/>
            <a:ext cx="5486400" cy="304801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203200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Relationship Id="rId5" Type="http://schemas.openxmlformats.org/officeDocument/2006/relationships/image" Target="../media/image17.jpe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5E5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57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60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61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6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3" name="矩形"/>
          <p:cNvSpPr/>
          <p:nvPr/>
        </p:nvSpPr>
        <p:spPr>
          <a:xfrm rot="0">
            <a:off x="2105023" y="454976"/>
            <a:ext cx="8457282" cy="802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64" name=""/>
          <p:cNvSpPr txBox="1"/>
          <p:nvPr/>
        </p:nvSpPr>
        <p:spPr>
          <a:xfrm>
            <a:off x="2105022" y="2628899"/>
            <a:ext cx="8346865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 NAME: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REGISTER NO AND NMID: 24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5</a:t>
            </a:r>
            <a:r>
              <a:rPr sz="2800" lang="en-US">
                <a:solidFill>
                  <a:srgbClr val="000000"/>
                </a:solidFill>
              </a:rPr>
              <a:t>0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61EE7083CBC5C32942F4120B1C5E838A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DEPARTMENT: COMPUTER SCIENCE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COLLEGE:GOVT.ARTS AND SCIENCE COLLEGE VANUR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     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矩形"/>
          <p:cNvSpPr/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25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221555" y="1598982"/>
            <a:ext cx="2372023" cy="2460128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750311" y="4484381"/>
            <a:ext cx="5843268" cy="1988954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415695" y="1567830"/>
            <a:ext cx="3340404" cy="277790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"/>
          <p:cNvSpPr>
            <a:spLocks noGrp="1"/>
          </p:cNvSpPr>
          <p:nvPr>
            <p:ph type="title"/>
          </p:nvPr>
        </p:nvSpPr>
        <p:spPr>
          <a:xfrm rot="0">
            <a:off x="764856" y="766438"/>
            <a:ext cx="10681335" cy="676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RESULT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 AND SCREENSHOT</a:t>
            </a:r>
            <a:r>
              <a:rPr altLang="zh-CN" baseline="0" b="1" cap="none" sz="4500" i="0" kern="0" lang="en-US" spc="0" strike="noStrike" u="none">
                <a:latin typeface="Calibri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1" cap="none" sz="45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06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409569" y="2638434"/>
            <a:ext cx="245180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620860" y="1745298"/>
            <a:ext cx="2552454" cy="2121042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173313" y="1745298"/>
            <a:ext cx="2033729" cy="2207297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088502" y="3866339"/>
            <a:ext cx="2608773" cy="1991769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5404583" y="4336981"/>
            <a:ext cx="2276760" cy="140933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99"/>
        </a:solid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1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5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5" name=""/>
          <p:cNvSpPr txBox="1"/>
          <p:nvPr/>
        </p:nvSpPr>
        <p:spPr>
          <a:xfrm>
            <a:off x="928186" y="1440179"/>
            <a:ext cx="7042239" cy="4917440"/>
          </a:xfrm>
          <a:prstGeom prst="rect"/>
        </p:spPr>
        <p:txBody>
          <a:bodyPr rtlCol="0" wrap="square">
            <a:spAutoFit/>
          </a:bodyPr>
          <a:p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b="1" sz="3200" lang="en-US">
                <a:solidFill>
                  <a:srgbClr val="000000"/>
                </a:solidFill>
              </a:rPr>
              <a:t>S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u</a:t>
            </a:r>
            <a:r>
              <a:rPr b="1" sz="3200" lang="en-US">
                <a:solidFill>
                  <a:srgbClr val="000000"/>
                </a:solidFill>
              </a:rPr>
              <a:t>dent </a:t>
            </a:r>
            <a:r>
              <a:rPr b="1" sz="3200" lang="en-US">
                <a:solidFill>
                  <a:srgbClr val="000000"/>
                </a:solidFill>
              </a:rPr>
              <a:t>D</a:t>
            </a:r>
            <a:r>
              <a:rPr b="1" sz="3200" lang="en-US">
                <a:solidFill>
                  <a:srgbClr val="000000"/>
                </a:solidFill>
              </a:rPr>
              <a:t>i</a:t>
            </a:r>
            <a:r>
              <a:rPr b="1" sz="3200" lang="en-US">
                <a:solidFill>
                  <a:srgbClr val="000000"/>
                </a:solidFill>
              </a:rPr>
              <a:t>g</a:t>
            </a:r>
            <a:r>
              <a:rPr b="1" sz="3200" lang="en-US">
                <a:solidFill>
                  <a:srgbClr val="000000"/>
                </a:solidFill>
              </a:rPr>
              <a:t>ital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t</a:t>
            </a:r>
            <a:r>
              <a:rPr b="1" sz="3200" lang="en-US">
                <a:solidFill>
                  <a:srgbClr val="000000"/>
                </a:solidFill>
              </a:rPr>
              <a:t>folio </a:t>
            </a:r>
            <a:r>
              <a:rPr b="1" sz="3200" lang="en-US">
                <a:solidFill>
                  <a:srgbClr val="000000"/>
                </a:solidFill>
              </a:rPr>
              <a:t>P</a:t>
            </a:r>
            <a:r>
              <a:rPr b="1" sz="3200" lang="en-US">
                <a:solidFill>
                  <a:srgbClr val="000000"/>
                </a:solidFill>
              </a:rPr>
              <a:t>r</a:t>
            </a:r>
            <a:r>
              <a:rPr b="1" sz="3200" lang="en-US">
                <a:solidFill>
                  <a:srgbClr val="000000"/>
                </a:solidFill>
              </a:rPr>
              <a:t>o</a:t>
            </a:r>
            <a:r>
              <a:rPr b="1" sz="3200" lang="en-US">
                <a:solidFill>
                  <a:srgbClr val="000000"/>
                </a:solidFill>
              </a:rPr>
              <a:t>ject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y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ide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form </a:t>
            </a:r>
            <a:r>
              <a:rPr b="0" sz="3200" lang="en-US">
                <a:solidFill>
                  <a:srgbClr val="000000"/>
                </a:solidFill>
              </a:rPr>
              <a:t>for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dent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w</a:t>
            </a:r>
            <a:r>
              <a:rPr b="0" sz="3200" lang="en-US">
                <a:solidFill>
                  <a:srgbClr val="000000"/>
                </a:solidFill>
              </a:rPr>
              <a:t>case 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ir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ademic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-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v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ments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ture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essional 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urages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-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f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m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ove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ntation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k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,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s</a:t>
            </a:r>
            <a:r>
              <a:rPr b="0" sz="3200" lang="en-US">
                <a:solidFill>
                  <a:srgbClr val="000000"/>
                </a:solidFill>
              </a:rPr>
              <a:t>t</a:t>
            </a:r>
            <a:r>
              <a:rPr b="0" sz="3200" lang="en-US">
                <a:solidFill>
                  <a:srgbClr val="000000"/>
                </a:solidFill>
              </a:rPr>
              <a:t>u</a:t>
            </a:r>
            <a:r>
              <a:rPr b="0" sz="3200" lang="en-US">
                <a:solidFill>
                  <a:srgbClr val="000000"/>
                </a:solidFill>
              </a:rPr>
              <a:t>dents 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c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n</a:t>
            </a:r>
            <a:r>
              <a:rPr b="0" sz="3200" lang="en-US">
                <a:solidFill>
                  <a:srgbClr val="000000"/>
                </a:solidFill>
              </a:rPr>
              <a:t>d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i</a:t>
            </a:r>
            <a:r>
              <a:rPr b="0" sz="3200" lang="en-US">
                <a:solidFill>
                  <a:srgbClr val="000000"/>
                </a:solidFill>
              </a:rPr>
              <a:t>g</a:t>
            </a:r>
            <a:r>
              <a:rPr b="0" sz="3200" lang="en-US">
                <a:solidFill>
                  <a:srgbClr val="000000"/>
                </a:solidFill>
              </a:rPr>
              <a:t>h</a:t>
            </a:r>
            <a:r>
              <a:rPr b="0" sz="3200" lang="en-US">
                <a:solidFill>
                  <a:srgbClr val="000000"/>
                </a:solidFill>
              </a:rPr>
              <a:t>e</a:t>
            </a:r>
            <a:r>
              <a:rPr b="0" sz="3200" lang="en-US">
                <a:solidFill>
                  <a:srgbClr val="000000"/>
                </a:solidFill>
              </a:rPr>
              <a:t>r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education</a:t>
            </a:r>
            <a:r>
              <a:rPr b="0" sz="3200" lang="en-US">
                <a:solidFill>
                  <a:srgbClr val="000000"/>
                </a:solidFill>
              </a:rPr>
              <a:t>a</a:t>
            </a:r>
            <a:r>
              <a:rPr b="0" sz="3200" lang="en-US">
                <a:solidFill>
                  <a:srgbClr val="000000"/>
                </a:solidFill>
              </a:rPr>
              <a:t>l</a:t>
            </a:r>
            <a:r>
              <a:rPr b="0" sz="3200" lang="en-US">
                <a:solidFill>
                  <a:srgbClr val="000000"/>
                </a:solidFill>
              </a:rPr>
              <a:t> </a:t>
            </a:r>
            <a:r>
              <a:rPr b="0" sz="3200" lang="en-US">
                <a:solidFill>
                  <a:srgbClr val="000000"/>
                </a:solidFill>
              </a:rPr>
              <a:t>o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p</a:t>
            </a:r>
            <a:r>
              <a:rPr b="0" sz="3200" lang="en-US">
                <a:solidFill>
                  <a:srgbClr val="000000"/>
                </a:solidFill>
              </a:rPr>
              <a:t>ortunities</a:t>
            </a:r>
            <a:r>
              <a:rPr b="0" sz="3200" lang="en-US">
                <a:solidFill>
                  <a:srgbClr val="000000"/>
                </a:solidFill>
              </a:rPr>
              <a:t>.</a:t>
            </a:r>
            <a:endParaRPr sz="32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6600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68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69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2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3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4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5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6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77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7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7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615192" cy="6769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40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51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64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5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2" name="矩形"/>
          <p:cNvSpPr/>
          <p:nvPr/>
        </p:nvSpPr>
        <p:spPr>
          <a:xfrm rot="0">
            <a:off x="2190111" y="2918459"/>
            <a:ext cx="7147818" cy="510540"/>
          </a:xfrm>
          <a:prstGeom prst="rect"/>
          <a:solidFill>
            <a:srgbClr val="0E9897">
              <a:alpha val="30000"/>
            </a:srgbClr>
          </a:solidFill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STUDENT DIGITAL PORTFOLIO </a:t>
            </a:r>
            <a:endParaRPr altLang="en-US" baseline="0" b="1" cap="none" sz="28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D66565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55" name="组合"/>
          <p:cNvGrpSpPr/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48688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89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90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1" name="曲线"/>
            <p:cNvSpPr/>
            <p:nvPr/>
          </p:nvSpPr>
          <p:spPr>
            <a:xfrm rot="0"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2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3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4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5" name="曲线"/>
            <p:cNvSpPr/>
            <p:nvPr/>
          </p:nvSpPr>
          <p:spPr>
            <a:xfrm rot="0"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96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97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98" name="矩形"/>
          <p:cNvSpPr/>
          <p:nvPr/>
        </p:nvSpPr>
        <p:spPr>
          <a:xfrm rot="0">
            <a:off x="752474" y="6486037"/>
            <a:ext cx="1773554" cy="32384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9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56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67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68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1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6102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0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2509806" y="1041533"/>
            <a:ext cx="5029200" cy="512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</p:bgPr>
    </p:bg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70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0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9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0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7469152" cy="676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40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40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4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0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矩形"/>
          <p:cNvSpPr/>
          <p:nvPr/>
        </p:nvSpPr>
        <p:spPr>
          <a:xfrm rot="0">
            <a:off x="1267873" y="1847820"/>
            <a:ext cx="6979393" cy="358137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3" name="矩形"/>
          <p:cNvSpPr/>
          <p:nvPr/>
        </p:nvSpPr>
        <p:spPr>
          <a:xfrm rot="0">
            <a:off x="552363" y="1450957"/>
            <a:ext cx="7712324" cy="3469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0" latinLnBrk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Students often struggle to maintain and present their academic and non-academic achievements in an organized way. Traditional paper-based portfolios are difficult to update, lack interactivity, and cannot be easily shared.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71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71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71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71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0" name="文本框"/>
          <p:cNvSpPr>
            <a:spLocks noGrp="1"/>
          </p:cNvSpPr>
          <p:nvPr>
            <p:ph type="title"/>
          </p:nvPr>
        </p:nvSpPr>
        <p:spPr>
          <a:xfrm rot="0">
            <a:off x="273358" y="402589"/>
            <a:ext cx="7456637" cy="6769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4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4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2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2" name="矩形"/>
          <p:cNvSpPr/>
          <p:nvPr/>
        </p:nvSpPr>
        <p:spPr>
          <a:xfrm rot="0">
            <a:off x="480784" y="1337309"/>
            <a:ext cx="7835010" cy="38633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Portfolio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form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ign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lp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udent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Organize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ase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eir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0" charset="2"/>
              <a:buChar char="ü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ademic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ecord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tification 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tive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ork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writing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hotography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oject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)</a:t>
            </a:r>
            <a:endParaRPr altLang="zh-CN" baseline="0" b="0" cap="none" sz="28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vements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 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28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en-US" baseline="0" b="0" cap="none" sz="28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5FF65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7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8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7935609" cy="61341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0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0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0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0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0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0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0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0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0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0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40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1" name="矩形"/>
          <p:cNvSpPr/>
          <p:nvPr/>
        </p:nvSpPr>
        <p:spPr>
          <a:xfrm rot="0">
            <a:off x="616165" y="1695448"/>
            <a:ext cx="9000630" cy="346964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ain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olio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iew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nd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uate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colleges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dent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and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evements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indent="-4572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nts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&gt;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nt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w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FF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75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40" name="矩形"/>
          <p:cNvSpPr/>
          <p:nvPr/>
        </p:nvSpPr>
        <p:spPr>
          <a:xfrm rot="0">
            <a:off x="3055776" y="1764030"/>
            <a:ext cx="6058546" cy="44348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Javascript 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k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y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Q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F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m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,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X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</a:t>
            </a:r>
            <a:endParaRPr altLang="zh-CN" baseline="0" b="0" cap="none" sz="3200" i="0" kern="1200" lang="en-US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algn="l" eaLnBrk="1" fontAlgn="auto" hangingPunct="1" indent="-457200" latinLnBrk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V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on 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ol</a:t>
            </a:r>
            <a:r>
              <a:rPr altLang="zh-CN" baseline="0" b="1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: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/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</a:t>
            </a:r>
            <a:r>
              <a:rPr altLang="zh-CN" baseline="0" b="0" cap="none" sz="3200" i="0" kern="1200" lang="en-US" spc="0" strike="noStrike" u="none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b</a:t>
            </a:r>
            <a:endParaRPr altLang="en-US" baseline="0" b="0" cap="none" sz="3200" i="0" kern="1200" lang="zh-CN" spc="0" strike="noStrike" u="none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50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1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52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53" name="文本框"/>
          <p:cNvSpPr txBox="1"/>
          <p:nvPr/>
        </p:nvSpPr>
        <p:spPr>
          <a:xfrm rot="0">
            <a:off x="947199" y="1390007"/>
            <a:ext cx="7838642" cy="46634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dent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342900" marL="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ademic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arch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roject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evements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rts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tition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fication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nical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certificat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tive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rmance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ections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&amp;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nal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ment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algn="l" indent="-285750" marL="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act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</a:t>
            </a:r>
            <a:r>
              <a:rPr altLang="en-US" baseline="0" b="1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Q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</a:t>
            </a:r>
            <a:r>
              <a:rPr altLang="en-US" baseline="0" b="0" cap="none" sz="2000" i="0" kern="1200" lang="en-US" spc="0" strike="noStrike" u="none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ng </a:t>
            </a:r>
            <a:endParaRPr altLang="en-US" baseline="0" b="0" cap="none" sz="2000" i="0" kern="1200" lang="zh-CN" spc="0" strike="noStrike" u="none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30" name=""/>
          <p:cNvSpPr txBox="1"/>
          <p:nvPr/>
        </p:nvSpPr>
        <p:spPr>
          <a:xfrm>
            <a:off x="755331" y="1544501"/>
            <a:ext cx="8328703" cy="4434840"/>
          </a:xfrm>
          <a:prstGeom prst="rect"/>
        </p:spPr>
        <p:txBody>
          <a:bodyPr rtlCol="0" wrap="square">
            <a:spAutoFit/>
          </a:bodyPr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&amp;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ile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tion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z</a:t>
            </a:r>
            <a:r>
              <a:rPr sz="3200" lang="en-US">
                <a:solidFill>
                  <a:srgbClr val="000000"/>
                </a:solidFill>
              </a:rPr>
              <a:t>e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u</a:t>
            </a:r>
            <a:r>
              <a:rPr sz="3200" lang="en-US">
                <a:solidFill>
                  <a:srgbClr val="000000"/>
                </a:solidFill>
              </a:rPr>
              <a:t>ments</a:t>
            </a:r>
            <a:r>
              <a:rPr sz="3200" lang="en-US">
                <a:solidFill>
                  <a:srgbClr val="000000"/>
                </a:solidFill>
              </a:rPr>
              <a:t>,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g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deos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te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tfolio 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/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ments </a:t>
            </a:r>
            <a:r>
              <a:rPr sz="3200" lang="en-US">
                <a:solidFill>
                  <a:srgbClr val="000000"/>
                </a:solidFill>
              </a:rPr>
              <a:t>b</a:t>
            </a:r>
            <a:r>
              <a:rPr sz="3200" lang="en-US">
                <a:solidFill>
                  <a:srgbClr val="000000"/>
                </a:solidFill>
              </a:rPr>
              <a:t>y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gory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ign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m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bile </a:t>
            </a:r>
            <a:r>
              <a:rPr sz="3200" lang="en-US">
                <a:solidFill>
                  <a:srgbClr val="000000"/>
                </a:solidFill>
              </a:rPr>
              <a:t>&amp;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top</a:t>
            </a:r>
            <a:r>
              <a:rPr sz="3200" lang="en-US">
                <a:solidFill>
                  <a:srgbClr val="000000"/>
                </a:solidFill>
              </a:rPr>
              <a:t>)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h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e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lio </a:t>
            </a:r>
            <a:r>
              <a:rPr sz="3200" lang="en-US">
                <a:solidFill>
                  <a:srgbClr val="000000"/>
                </a:solidFill>
              </a:rPr>
              <a:t>v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k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Q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code </a:t>
            </a:r>
            <a:endParaRPr sz="3200" lang="en-US">
              <a:solidFill>
                <a:srgbClr val="000000"/>
              </a:solidFill>
            </a:endParaRPr>
          </a:p>
          <a:p>
            <a:pPr indent="-514350" marL="514350">
              <a:buFont typeface="+mj-lt"/>
              <a:buAutoNum type="arabicPeriod" startAt="1"/>
            </a:pP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w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load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r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olio 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s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D</a:t>
            </a:r>
            <a:r>
              <a:rPr sz="3200" lang="en-US">
                <a:solidFill>
                  <a:srgbClr val="000000"/>
                </a:solidFill>
              </a:rPr>
              <a:t>F</a:t>
            </a:r>
            <a:r>
              <a:rPr sz="3200" lang="en-US">
                <a:solidFill>
                  <a:srgbClr val="000000"/>
                </a:solidFill>
              </a:rPr>
              <a:t> </a:t>
            </a:r>
            <a:r>
              <a:rPr sz="3200" lang="en-US">
                <a:solidFill>
                  <a:srgbClr val="000000"/>
                </a:solidFill>
              </a:rPr>
              <a:t>(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p</a:t>
            </a:r>
            <a:r>
              <a:rPr sz="3200" lang="en-US">
                <a:solidFill>
                  <a:srgbClr val="000000"/>
                </a:solidFill>
              </a:rPr>
              <a:t>t</a:t>
            </a:r>
            <a:r>
              <a:rPr sz="3200" lang="en-US">
                <a:solidFill>
                  <a:srgbClr val="000000"/>
                </a:solidFill>
              </a:rPr>
              <a:t>i</a:t>
            </a:r>
            <a:r>
              <a:rPr sz="3200" lang="en-US">
                <a:solidFill>
                  <a:srgbClr val="000000"/>
                </a:solidFill>
              </a:rPr>
              <a:t>o</a:t>
            </a:r>
            <a:r>
              <a:rPr sz="3200" lang="en-US">
                <a:solidFill>
                  <a:srgbClr val="000000"/>
                </a:solidFill>
              </a:rPr>
              <a:t>n</a:t>
            </a:r>
            <a:r>
              <a:rPr sz="3200" lang="en-US">
                <a:solidFill>
                  <a:srgbClr val="000000"/>
                </a:solidFill>
              </a:rPr>
              <a:t>a</a:t>
            </a:r>
            <a:r>
              <a:rPr sz="32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2024-03-25T23:07:22Z</dcterms:created>
  <dcterms:modified xsi:type="dcterms:W3CDTF">2025-09-03T05:58:20Z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f3856441d47140d99292b2f50178964a</vt:lpwstr>
  </property>
</Properties>
</file>