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2"/>
  </p:notesMasterIdLst>
  <p:handoutMasterIdLst>
    <p:handoutMasterId r:id="rId43"/>
  </p:handoutMasterIdLst>
  <p:sldIdLst>
    <p:sldId id="257" r:id="rId2"/>
    <p:sldId id="288" r:id="rId3"/>
    <p:sldId id="432" r:id="rId4"/>
    <p:sldId id="436" r:id="rId5"/>
    <p:sldId id="474" r:id="rId6"/>
    <p:sldId id="439" r:id="rId7"/>
    <p:sldId id="437" r:id="rId8"/>
    <p:sldId id="438" r:id="rId9"/>
    <p:sldId id="475" r:id="rId10"/>
    <p:sldId id="435" r:id="rId11"/>
    <p:sldId id="287" r:id="rId12"/>
    <p:sldId id="433" r:id="rId13"/>
    <p:sldId id="455" r:id="rId14"/>
    <p:sldId id="456" r:id="rId15"/>
    <p:sldId id="440" r:id="rId16"/>
    <p:sldId id="447" r:id="rId17"/>
    <p:sldId id="441" r:id="rId18"/>
    <p:sldId id="460" r:id="rId19"/>
    <p:sldId id="461" r:id="rId20"/>
    <p:sldId id="448" r:id="rId21"/>
    <p:sldId id="464" r:id="rId22"/>
    <p:sldId id="465" r:id="rId23"/>
    <p:sldId id="466" r:id="rId24"/>
    <p:sldId id="476" r:id="rId25"/>
    <p:sldId id="469" r:id="rId26"/>
    <p:sldId id="470" r:id="rId27"/>
    <p:sldId id="468" r:id="rId28"/>
    <p:sldId id="471" r:id="rId29"/>
    <p:sldId id="467" r:id="rId30"/>
    <p:sldId id="472" r:id="rId31"/>
    <p:sldId id="444" r:id="rId32"/>
    <p:sldId id="445" r:id="rId33"/>
    <p:sldId id="446" r:id="rId34"/>
    <p:sldId id="450" r:id="rId35"/>
    <p:sldId id="453" r:id="rId36"/>
    <p:sldId id="454" r:id="rId37"/>
    <p:sldId id="452" r:id="rId38"/>
    <p:sldId id="477" r:id="rId39"/>
    <p:sldId id="462" r:id="rId40"/>
    <p:sldId id="46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2"/>
    <p:restoredTop sz="94281" autoAdjust="0"/>
  </p:normalViewPr>
  <p:slideViewPr>
    <p:cSldViewPr snapToGrid="0" snapToObjects="1">
      <p:cViewPr varScale="1">
        <p:scale>
          <a:sx n="63" d="100"/>
          <a:sy n="63" d="100"/>
        </p:scale>
        <p:origin x="1656" y="52"/>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指導業師：詹益安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b="1"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descr="一張含有 文字, 地圖 的圖片&#10;&#10;自動產生的描述">
            <a:extLst>
              <a:ext uri="{FF2B5EF4-FFF2-40B4-BE49-F238E27FC236}">
                <a16:creationId xmlns:a16="http://schemas.microsoft.com/office/drawing/2014/main" id="{C49D9CAD-B299-8447-AE7B-C727609AADD2}"/>
              </a:ext>
            </a:extLst>
          </p:cNvPr>
          <p:cNvPicPr>
            <a:picLocks noChangeAspect="1"/>
          </p:cNvPicPr>
          <p:nvPr/>
        </p:nvPicPr>
        <p:blipFill>
          <a:blip r:embed="rId2"/>
          <a:stretch>
            <a:fillRect/>
          </a:stretch>
        </p:blipFill>
        <p:spPr>
          <a:xfrm>
            <a:off x="873516" y="986076"/>
            <a:ext cx="6613134" cy="5271937"/>
          </a:xfrm>
          <a:prstGeom prst="rect">
            <a:avLst/>
          </a:prstGeom>
        </p:spPr>
      </p:pic>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dirty="0"/>
              <a:t>專案流程圖</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sp>
        <p:nvSpPr>
          <p:cNvPr id="12" name="文字方塊 11">
            <a:extLst>
              <a:ext uri="{FF2B5EF4-FFF2-40B4-BE49-F238E27FC236}">
                <a16:creationId xmlns:a16="http://schemas.microsoft.com/office/drawing/2014/main" id="{3275FB1E-0A70-6C4B-A791-11D11D4E914A}"/>
              </a:ext>
            </a:extLst>
          </p:cNvPr>
          <p:cNvSpPr txBox="1"/>
          <p:nvPr/>
        </p:nvSpPr>
        <p:spPr>
          <a:xfrm>
            <a:off x="1734623" y="1056067"/>
            <a:ext cx="1569660" cy="369332"/>
          </a:xfrm>
          <a:prstGeom prst="rect">
            <a:avLst/>
          </a:prstGeom>
          <a:noFill/>
        </p:spPr>
        <p:txBody>
          <a:bodyPr wrap="none" rtlCol="0">
            <a:spAutoFit/>
          </a:bodyPr>
          <a:lstStyle/>
          <a:p>
            <a:r>
              <a:rPr kumimoji="1" lang="zh-TW" altLang="en-US" b="1" dirty="0">
                <a:solidFill>
                  <a:srgbClr val="4AAC99"/>
                </a:solidFill>
                <a:latin typeface="Microsoft JhengHei" panose="020B0604030504040204" pitchFamily="34" charset="-120"/>
                <a:ea typeface="Microsoft JhengHei" panose="020B0604030504040204" pitchFamily="34" charset="-120"/>
              </a:rPr>
              <a:t>模型訓練過程</a:t>
            </a: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338426" y="3075230"/>
            <a:ext cx="1415772" cy="584775"/>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dirty="0">
                <a:solidFill>
                  <a:srgbClr val="4AAC99"/>
                </a:solidFill>
                <a:latin typeface="Microsoft JhengHei" panose="020B0604030504040204" pitchFamily="34" charset="-120"/>
                <a:ea typeface="Microsoft JhengHei" panose="020B0604030504040204" pitchFamily="34" charset="-120"/>
              </a:rPr>
            </a:br>
            <a:r>
              <a:rPr kumimoji="1" lang="zh-TW" altLang="en-US" sz="1600" b="1" dirty="0">
                <a:solidFill>
                  <a:srgbClr val="4AAC99"/>
                </a:solidFill>
                <a:latin typeface="Microsoft JhengHei" panose="020B0604030504040204" pitchFamily="34" charset="-120"/>
                <a:ea typeface="Microsoft JhengHei" panose="020B0604030504040204" pitchFamily="34" charset="-120"/>
              </a:rPr>
              <a:t>與漲跌預測</a:t>
            </a: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543611" y="5508551"/>
            <a:ext cx="1005403" cy="338554"/>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結果呈現</a:t>
            </a:r>
          </a:p>
        </p:txBody>
      </p:sp>
    </p:spTree>
    <p:extLst>
      <p:ext uri="{BB962C8B-B14F-4D97-AF65-F5344CB8AC3E}">
        <p14:creationId xmlns:p14="http://schemas.microsoft.com/office/powerpoint/2010/main" val="365477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13</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後續將新聞訊息做切詞處理後，放入模型跑重要性評分與股價漲跌</a:t>
            </a:r>
            <a:r>
              <a:rPr lang="zh-TW" altLang="en-US" dirty="0"/>
              <a:t>預測</a:t>
            </a:r>
            <a:endParaRPr lang="zh-TW" altLang="en-US" dirty="0">
              <a:solidFill>
                <a:schemeClr val="tx1"/>
              </a:solidFill>
            </a:endParaRPr>
          </a:p>
        </p:txBody>
      </p:sp>
    </p:spTree>
    <p:extLst>
      <p:ext uri="{BB962C8B-B14F-4D97-AF65-F5344CB8AC3E}">
        <p14:creationId xmlns:p14="http://schemas.microsoft.com/office/powerpoint/2010/main" val="267663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在切詞工具方面我們選擇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009901" y="-12526"/>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110221" y="2271055"/>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352801" y="2199014"/>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現有問題描述與本專案優勢</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110221" y="3050286"/>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110221" y="3845317"/>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110221" y="4644899"/>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352801" y="2978245"/>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352801" y="3773276"/>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352801" y="1150518"/>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352801" y="4552507"/>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22</a:t>
            </a:fld>
            <a:endParaRPr kumimoji="1" lang="zh-TW" altLang="en-US" dirty="0"/>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
        <p:nvSpPr>
          <p:cNvPr id="10" name="文字方塊 9">
            <a:extLst>
              <a:ext uri="{FF2B5EF4-FFF2-40B4-BE49-F238E27FC236}">
                <a16:creationId xmlns:a16="http://schemas.microsoft.com/office/drawing/2014/main" id="{06BE3452-6573-ED4E-894E-185E77407C62}"/>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8824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
        <p:nvSpPr>
          <p:cNvPr id="11" name="文字方塊 10">
            <a:extLst>
              <a:ext uri="{FF2B5EF4-FFF2-40B4-BE49-F238E27FC236}">
                <a16:creationId xmlns:a16="http://schemas.microsoft.com/office/drawing/2014/main" id="{C23CDCF2-B0CA-3E44-8838-71E942FE42B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1024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5DF78ADF-D50A-EB4E-93CB-803150C60548}"/>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7667E2AC-E629-A64F-A5F3-715BF86535A3}"/>
              </a:ext>
            </a:extLst>
          </p:cNvPr>
          <p:cNvSpPr>
            <a:spLocks noGrp="1"/>
          </p:cNvSpPr>
          <p:nvPr>
            <p:ph type="sldNum" sz="quarter" idx="12"/>
          </p:nvPr>
        </p:nvSpPr>
        <p:spPr/>
        <p:txBody>
          <a:bodyPr/>
          <a:lstStyle/>
          <a:p>
            <a:fld id="{80929F01-733D-5847-83A7-C9CEA74310DB}" type="slidenum">
              <a:rPr kumimoji="1" lang="zh-TW" altLang="en-US" smtClean="0"/>
              <a:pPr/>
              <a:t>24</a:t>
            </a:fld>
            <a:endParaRPr kumimoji="1" lang="zh-TW" altLang="en-US" dirty="0"/>
          </a:p>
        </p:txBody>
      </p:sp>
      <p:sp>
        <p:nvSpPr>
          <p:cNvPr id="6" name="標題 1">
            <a:extLst>
              <a:ext uri="{FF2B5EF4-FFF2-40B4-BE49-F238E27FC236}">
                <a16:creationId xmlns:a16="http://schemas.microsoft.com/office/drawing/2014/main" id="{471B296A-350D-1B47-BD72-0D44067AE00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7" name="矩形: 圓角 23">
            <a:extLst>
              <a:ext uri="{FF2B5EF4-FFF2-40B4-BE49-F238E27FC236}">
                <a16:creationId xmlns:a16="http://schemas.microsoft.com/office/drawing/2014/main" id="{E7E76540-62A1-3C44-8309-6EBD8842B540}"/>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7AFB028-EDC5-EF40-BFCE-466951431CAA}"/>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9" name="直線接點 8">
            <a:extLst>
              <a:ext uri="{FF2B5EF4-FFF2-40B4-BE49-F238E27FC236}">
                <a16:creationId xmlns:a16="http://schemas.microsoft.com/office/drawing/2014/main" id="{83E6515C-3B0F-AE48-B6AB-B875DF879558}"/>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圖形 9">
            <a:extLst>
              <a:ext uri="{FF2B5EF4-FFF2-40B4-BE49-F238E27FC236}">
                <a16:creationId xmlns:a16="http://schemas.microsoft.com/office/drawing/2014/main" id="{C9775AD1-4D76-CE47-8648-D30F6C99D8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11" name="文字方塊 10">
            <a:extLst>
              <a:ext uri="{FF2B5EF4-FFF2-40B4-BE49-F238E27FC236}">
                <a16:creationId xmlns:a16="http://schemas.microsoft.com/office/drawing/2014/main" id="{3BA1AFF8-846C-3241-BE40-47165F88A6B5}"/>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12" name="矩形: 圓角 5">
            <a:extLst>
              <a:ext uri="{FF2B5EF4-FFF2-40B4-BE49-F238E27FC236}">
                <a16:creationId xmlns:a16="http://schemas.microsoft.com/office/drawing/2014/main" id="{6B1FFFEC-DF7A-8440-BDB3-7AE26A9FAE1E}"/>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3" name="矩形: 圓角 26">
            <a:extLst>
              <a:ext uri="{FF2B5EF4-FFF2-40B4-BE49-F238E27FC236}">
                <a16:creationId xmlns:a16="http://schemas.microsoft.com/office/drawing/2014/main" id="{1EF6CA6A-8078-034C-A42D-104736DC5966}"/>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4" name="矩形: 圓角 27">
            <a:extLst>
              <a:ext uri="{FF2B5EF4-FFF2-40B4-BE49-F238E27FC236}">
                <a16:creationId xmlns:a16="http://schemas.microsoft.com/office/drawing/2014/main" id="{3A6230EF-2CB9-2B4F-AFCC-BF3008BF4739}"/>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5" name="矩形: 圓角 32">
            <a:extLst>
              <a:ext uri="{FF2B5EF4-FFF2-40B4-BE49-F238E27FC236}">
                <a16:creationId xmlns:a16="http://schemas.microsoft.com/office/drawing/2014/main" id="{01A9B9DA-86CA-F040-9F9B-9412F634A0DC}"/>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16" name="矩形: 圓角 33">
            <a:extLst>
              <a:ext uri="{FF2B5EF4-FFF2-40B4-BE49-F238E27FC236}">
                <a16:creationId xmlns:a16="http://schemas.microsoft.com/office/drawing/2014/main" id="{25109590-8693-3F4D-AB22-C6D3F157054F}"/>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1F67B3FA-438A-8644-9D1A-C813888411B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060029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18" name="文字方塊 17">
            <a:extLst>
              <a:ext uri="{FF2B5EF4-FFF2-40B4-BE49-F238E27FC236}">
                <a16:creationId xmlns:a16="http://schemas.microsoft.com/office/drawing/2014/main" id="{91F5306B-18A7-D447-AF75-71E64929113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15754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
        <p:nvSpPr>
          <p:cNvPr id="10" name="文字方塊 9">
            <a:extLst>
              <a:ext uri="{FF2B5EF4-FFF2-40B4-BE49-F238E27FC236}">
                <a16:creationId xmlns:a16="http://schemas.microsoft.com/office/drawing/2014/main" id="{0C04D5A0-6186-514C-A958-E6BC6DEED24A}"/>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246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2F23CC85-AC11-7748-9F86-532E637E21C4}"/>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22465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chemeClr val="bg1"/>
                </a:solidFill>
                <a:latin typeface="微軟正黑體" panose="020B0604030504040204" pitchFamily="34" charset="-120"/>
                <a:ea typeface="微軟正黑體" panose="020B0604030504040204" pitchFamily="34" charset="-120"/>
              </a:rPr>
              <a:t>（極端事件：</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出現的頻率相對較少</a:t>
            </a:r>
            <a:r>
              <a:rPr lang="zh-CN" altLang="en-US" b="1" dirty="0">
                <a:solidFill>
                  <a:schemeClr val="bg1"/>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23" name="文字方塊 22">
            <a:extLst>
              <a:ext uri="{FF2B5EF4-FFF2-40B4-BE49-F238E27FC236}">
                <a16:creationId xmlns:a16="http://schemas.microsoft.com/office/drawing/2014/main" id="{D7E25E8B-7FE4-6849-97BE-62457BD48946}"/>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67430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
        <p:nvSpPr>
          <p:cNvPr id="10" name="文字方塊 9">
            <a:extLst>
              <a:ext uri="{FF2B5EF4-FFF2-40B4-BE49-F238E27FC236}">
                <a16:creationId xmlns:a16="http://schemas.microsoft.com/office/drawing/2014/main" id="{DAAFC878-32AC-E241-AB31-A4C385AEB09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01421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r>
              <a:rPr lang="en-US" altLang="zh-TW" dirty="0">
                <a:latin typeface="Microsoft JhengHei" panose="020B0604030504040204" pitchFamily="34" charset="-120"/>
                <a:ea typeface="Microsoft JhengHei" panose="020B0604030504040204" pitchFamily="34" charset="-120"/>
              </a:rPr>
              <a:t> &amp; </a:t>
            </a:r>
            <a:r>
              <a:rPr lang="zh-TW" altLang="en-US" dirty="0">
                <a:latin typeface="Microsoft JhengHei" panose="020B0604030504040204" pitchFamily="34" charset="-120"/>
                <a:ea typeface="Microsoft JhengHei" panose="020B0604030504040204" pitchFamily="34" charset="-120"/>
              </a:rPr>
              <a:t>本專案優勢</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1649476" y="4057721"/>
            <a:ext cx="3540179" cy="2090044"/>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
        <p:nvSpPr>
          <p:cNvPr id="6" name="文字版面配置區 5">
            <a:extLst>
              <a:ext uri="{FF2B5EF4-FFF2-40B4-BE49-F238E27FC236}">
                <a16:creationId xmlns:a16="http://schemas.microsoft.com/office/drawing/2014/main" id="{F8CB9A80-E793-504E-8E30-6280D6E91964}"/>
              </a:ext>
            </a:extLst>
          </p:cNvPr>
          <p:cNvSpPr txBox="1">
            <a:spLocks/>
          </p:cNvSpPr>
          <p:nvPr/>
        </p:nvSpPr>
        <p:spPr>
          <a:xfrm>
            <a:off x="4267495" y="3872345"/>
            <a:ext cx="3540179" cy="20900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mj-ea"/>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icrosoft JhengHei" panose="020B0604030504040204" pitchFamily="34" charset="-120"/>
                <a:ea typeface="Microsoft JhengHei" panose="020B0604030504040204" pitchFamily="34" charset="-120"/>
              </a:rPr>
              <a:t>準確的新聞評分</a:t>
            </a:r>
            <a:endParaRPr lang="en-US" altLang="zh-CN"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過濾不重要的訊息</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提供即時資訊</a:t>
            </a:r>
            <a:endParaRPr lang="en-US" altLang="zh-TW"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可作為投資參考工具</a:t>
            </a: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
        <p:nvSpPr>
          <p:cNvPr id="10" name="文字方塊 9">
            <a:extLst>
              <a:ext uri="{FF2B5EF4-FFF2-40B4-BE49-F238E27FC236}">
                <a16:creationId xmlns:a16="http://schemas.microsoft.com/office/drawing/2014/main" id="{3078E433-6155-FC4B-B492-227504CEAB4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4252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426258310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0.716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3955922"/>
            <a:ext cx="8134350" cy="1754326"/>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2161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6642713" y="1344663"/>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4920195" y="1281163"/>
            <a:ext cx="1409702" cy="1409715"/>
          </a:xfrm>
          <a:prstGeom prst="rect">
            <a:avLst/>
          </a:prstGeom>
        </p:spPr>
      </p:pic>
      <p:sp>
        <p:nvSpPr>
          <p:cNvPr id="15" name="文字方塊 14">
            <a:extLst>
              <a:ext uri="{FF2B5EF4-FFF2-40B4-BE49-F238E27FC236}">
                <a16:creationId xmlns:a16="http://schemas.microsoft.com/office/drawing/2014/main" id="{986248D3-1258-5947-B1B0-253B30E3B446}"/>
              </a:ext>
            </a:extLst>
          </p:cNvPr>
          <p:cNvSpPr txBox="1"/>
          <p:nvPr/>
        </p:nvSpPr>
        <p:spPr>
          <a:xfrm>
            <a:off x="341682" y="1344663"/>
            <a:ext cx="2878035" cy="4832092"/>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pPr lvl="1"/>
            <a:endParaRPr kumimoji="1" lang="en-US" altLang="zh-TW" sz="10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預測漲跌狀態</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sz="1000" dirty="0">
              <a:latin typeface="Microsoft JhengHei" panose="020B0604030504040204" pitchFamily="34" charset="-120"/>
              <a:ea typeface="Microsoft JhengHei" panose="020B0604030504040204" pitchFamily="34" charset="-120"/>
            </a:endParaRPr>
          </a:p>
          <a:p>
            <a:pPr lvl="1"/>
            <a:r>
              <a:rPr kumimoji="1" lang="zh-TW" altLang="en-US" dirty="0">
                <a:latin typeface="Microsoft JhengHei" panose="020B0604030504040204" pitchFamily="34" charset="-120"/>
                <a:ea typeface="Microsoft JhengHei" panose="020B0604030504040204" pitchFamily="34" charset="-120"/>
              </a:rPr>
              <a:t>等資料存放在資料庫中，若未來公司需要使用即可直接存取</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比較過後，本組採用</a:t>
            </a:r>
            <a:r>
              <a:rPr kumimoji="1" lang="en-US" altLang="zh-TW" dirty="0">
                <a:latin typeface="Microsoft JhengHei" panose="020B0604030504040204" pitchFamily="34" charset="-120"/>
                <a:ea typeface="Microsoft JhengHei" panose="020B0604030504040204" pitchFamily="34" charset="-120"/>
              </a:rPr>
              <a:t>MySQL</a:t>
            </a:r>
            <a:r>
              <a:rPr kumimoji="1" lang="zh-TW" altLang="en-US" dirty="0">
                <a:latin typeface="Microsoft JhengHei" panose="020B0604030504040204" pitchFamily="34" charset="-120"/>
                <a:ea typeface="Microsoft JhengHei" panose="020B0604030504040204" pitchFamily="34" charset="-120"/>
              </a:rPr>
              <a:t> 作為本組的資料庫工具</a:t>
            </a:r>
          </a:p>
        </p:txBody>
      </p:sp>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140112949"/>
              </p:ext>
            </p:extLst>
          </p:nvPr>
        </p:nvGraphicFramePr>
        <p:xfrm>
          <a:off x="3369231" y="2726185"/>
          <a:ext cx="5483647" cy="3479800"/>
        </p:xfrm>
        <a:graphic>
          <a:graphicData uri="http://schemas.openxmlformats.org/drawingml/2006/table">
            <a:tbl>
              <a:tblPr firstRow="1" bandRow="1">
                <a:tableStyleId>{85BE263C-DBD7-4A20-BB59-AAB30ACAA65A}</a:tableStyleId>
              </a:tblPr>
              <a:tblGrid>
                <a:gridCol w="1218710">
                  <a:extLst>
                    <a:ext uri="{9D8B030D-6E8A-4147-A177-3AD203B41FA5}">
                      <a16:colId xmlns:a16="http://schemas.microsoft.com/office/drawing/2014/main" val="2112095488"/>
                    </a:ext>
                  </a:extLst>
                </a:gridCol>
                <a:gridCol w="2082962">
                  <a:extLst>
                    <a:ext uri="{9D8B030D-6E8A-4147-A177-3AD203B41FA5}">
                      <a16:colId xmlns:a16="http://schemas.microsoft.com/office/drawing/2014/main" val="1412758575"/>
                    </a:ext>
                  </a:extLst>
                </a:gridCol>
                <a:gridCol w="2181975">
                  <a:extLst>
                    <a:ext uri="{9D8B030D-6E8A-4147-A177-3AD203B41FA5}">
                      <a16:colId xmlns:a16="http://schemas.microsoft.com/office/drawing/2014/main" val="4043516421"/>
                    </a:ext>
                  </a:extLst>
                </a:gridCol>
              </a:tblGrid>
              <a:tr h="370840">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spTree>
    <p:extLst>
      <p:ext uri="{BB962C8B-B14F-4D97-AF65-F5344CB8AC3E}">
        <p14:creationId xmlns:p14="http://schemas.microsoft.com/office/powerpoint/2010/main" val="2965970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38</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5" name="群組 14">
            <a:extLst>
              <a:ext uri="{FF2B5EF4-FFF2-40B4-BE49-F238E27FC236}">
                <a16:creationId xmlns:a16="http://schemas.microsoft.com/office/drawing/2014/main" id="{E46751F7-51AC-7747-B42B-5C79F510ACE9}"/>
              </a:ext>
            </a:extLst>
          </p:cNvPr>
          <p:cNvGrpSpPr/>
          <p:nvPr/>
        </p:nvGrpSpPr>
        <p:grpSpPr>
          <a:xfrm>
            <a:off x="6577308" y="1206774"/>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2"/>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手機版首頁</a:t>
              </a:r>
            </a:p>
          </p:txBody>
        </p:sp>
      </p:grpSp>
      <p:pic>
        <p:nvPicPr>
          <p:cNvPr id="16" name="圖片 15">
            <a:extLst>
              <a:ext uri="{FF2B5EF4-FFF2-40B4-BE49-F238E27FC236}">
                <a16:creationId xmlns:a16="http://schemas.microsoft.com/office/drawing/2014/main" id="{88E6012C-9530-4137-8B66-32A2A9EDCA31}"/>
              </a:ext>
            </a:extLst>
          </p:cNvPr>
          <p:cNvPicPr>
            <a:picLocks noChangeAspect="1"/>
          </p:cNvPicPr>
          <p:nvPr/>
        </p:nvPicPr>
        <p:blipFill>
          <a:blip r:embed="rId3"/>
          <a:stretch>
            <a:fillRect/>
          </a:stretch>
        </p:blipFill>
        <p:spPr>
          <a:xfrm>
            <a:off x="284334" y="4139237"/>
            <a:ext cx="3587699" cy="1735469"/>
          </a:xfrm>
          <a:prstGeom prst="rect">
            <a:avLst/>
          </a:prstGeom>
          <a:ln>
            <a:solidFill>
              <a:schemeClr val="tx1"/>
            </a:solidFill>
          </a:ln>
        </p:spPr>
      </p:pic>
      <p:pic>
        <p:nvPicPr>
          <p:cNvPr id="17" name="圖片 16" descr="一張含有 螢幕擷取畫面 的圖片&#10;&#10;自動產生的描述">
            <a:extLst>
              <a:ext uri="{FF2B5EF4-FFF2-40B4-BE49-F238E27FC236}">
                <a16:creationId xmlns:a16="http://schemas.microsoft.com/office/drawing/2014/main" id="{23EB1BB4-7C47-40E6-8297-37CA0A3A09F5}"/>
              </a:ext>
            </a:extLst>
          </p:cNvPr>
          <p:cNvPicPr>
            <a:picLocks noChangeAspect="1"/>
          </p:cNvPicPr>
          <p:nvPr/>
        </p:nvPicPr>
        <p:blipFill rotWithShape="1">
          <a:blip r:embed="rId4"/>
          <a:srcRect b="59855"/>
          <a:stretch/>
        </p:blipFill>
        <p:spPr>
          <a:xfrm>
            <a:off x="4235801" y="4139238"/>
            <a:ext cx="1962793" cy="1582304"/>
          </a:xfrm>
          <a:prstGeom prst="rect">
            <a:avLst/>
          </a:prstGeom>
          <a:ln>
            <a:solidFill>
              <a:schemeClr val="tx1"/>
            </a:solidFill>
          </a:ln>
        </p:spPr>
      </p:pic>
      <p:sp>
        <p:nvSpPr>
          <p:cNvPr id="18" name="文字方塊 17">
            <a:extLst>
              <a:ext uri="{FF2B5EF4-FFF2-40B4-BE49-F238E27FC236}">
                <a16:creationId xmlns:a16="http://schemas.microsoft.com/office/drawing/2014/main" id="{9F950B86-0FC6-40A2-A33A-795C75BBE59E}"/>
              </a:ext>
            </a:extLst>
          </p:cNvPr>
          <p:cNvSpPr txBox="1"/>
          <p:nvPr/>
        </p:nvSpPr>
        <p:spPr>
          <a:xfrm>
            <a:off x="4509312" y="3713441"/>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發文更新畫面</a:t>
            </a:r>
          </a:p>
        </p:txBody>
      </p:sp>
      <p:sp>
        <p:nvSpPr>
          <p:cNvPr id="19" name="文字方塊 18">
            <a:extLst>
              <a:ext uri="{FF2B5EF4-FFF2-40B4-BE49-F238E27FC236}">
                <a16:creationId xmlns:a16="http://schemas.microsoft.com/office/drawing/2014/main" id="{884F2A54-BEC9-413E-A950-1B8D1A7DAADA}"/>
              </a:ext>
            </a:extLst>
          </p:cNvPr>
          <p:cNvSpPr txBox="1"/>
          <p:nvPr/>
        </p:nvSpPr>
        <p:spPr>
          <a:xfrm>
            <a:off x="1152013" y="3680246"/>
            <a:ext cx="1678665" cy="338554"/>
          </a:xfrm>
          <a:prstGeom prst="rect">
            <a:avLst/>
          </a:prstGeom>
          <a:noFill/>
        </p:spPr>
        <p:txBody>
          <a:bodyPr wrap="none" rtlCol="0">
            <a:spAutoFit/>
          </a:bodyPr>
          <a:lstStyle/>
          <a:p>
            <a:r>
              <a:rPr kumimoji="1" lang="en-US" altLang="zh-TW" sz="1600" dirty="0">
                <a:latin typeface="Microsoft JhengHei" panose="020B0604030504040204" pitchFamily="34" charset="-120"/>
                <a:ea typeface="Microsoft JhengHei" panose="020B0604030504040204" pitchFamily="34" charset="-120"/>
              </a:rPr>
              <a:t>AWS EC2</a:t>
            </a:r>
            <a:r>
              <a:rPr kumimoji="1" lang="zh-TW" altLang="en-US" sz="1600" dirty="0">
                <a:latin typeface="Microsoft JhengHei" panose="020B0604030504040204" pitchFamily="34" charset="-120"/>
                <a:ea typeface="Microsoft JhengHei" panose="020B0604030504040204" pitchFamily="34" charset="-120"/>
              </a:rPr>
              <a:t>控制台</a:t>
            </a:r>
          </a:p>
        </p:txBody>
      </p:sp>
    </p:spTree>
    <p:extLst>
      <p:ext uri="{BB962C8B-B14F-4D97-AF65-F5344CB8AC3E}">
        <p14:creationId xmlns:p14="http://schemas.microsoft.com/office/powerpoint/2010/main" val="2360991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39</a:t>
            </a:fld>
            <a:endParaRPr kumimoji="1" lang="zh-TW" altLang="en-US" dirty="0"/>
          </a:p>
        </p:txBody>
      </p:sp>
      <p:sp>
        <p:nvSpPr>
          <p:cNvPr id="6" name="內容版面配置區 2">
            <a:extLst>
              <a:ext uri="{FF2B5EF4-FFF2-40B4-BE49-F238E27FC236}">
                <a16:creationId xmlns:a16="http://schemas.microsoft.com/office/drawing/2014/main" id="{7208F1E8-AB6F-E24A-B21E-EC32FEA8A1E8}"/>
              </a:ext>
            </a:extLst>
          </p:cNvPr>
          <p:cNvSpPr>
            <a:spLocks noGrp="1"/>
          </p:cNvSpPr>
          <p:nvPr>
            <p:ph idx="1"/>
          </p:nvPr>
        </p:nvSpPr>
        <p:spPr>
          <a:xfrm>
            <a:off x="915379" y="1657673"/>
            <a:ext cx="7313242" cy="1862070"/>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r>
              <a:rPr lang="zh-CN" altLang="en-US" dirty="0"/>
              <a:t>、簡報整理</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r>
              <a:rPr lang="zh-CN" altLang="en-US" dirty="0"/>
              <a:t>、簡報整理</a:t>
            </a:r>
            <a:endParaRPr lang="en-US" altLang="zh-CN"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B6ED4D8E-2437-3E4D-B8D7-B5BEE87BDE38}"/>
              </a:ext>
            </a:extLst>
          </p:cNvPr>
          <p:cNvSpPr txBox="1"/>
          <p:nvPr/>
        </p:nvSpPr>
        <p:spPr>
          <a:xfrm>
            <a:off x="552450"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302794"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94116" y="3622078"/>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文字方塊 9">
            <a:extLst>
              <a:ext uri="{FF2B5EF4-FFF2-40B4-BE49-F238E27FC236}">
                <a16:creationId xmlns:a16="http://schemas.microsoft.com/office/drawing/2014/main" id="{4D388D2E-6004-9E46-830C-F7DA3195DAA2}"/>
              </a:ext>
            </a:extLst>
          </p:cNvPr>
          <p:cNvSpPr txBox="1"/>
          <p:nvPr/>
        </p:nvSpPr>
        <p:spPr>
          <a:xfrm>
            <a:off x="915379" y="5200327"/>
            <a:ext cx="7492021"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P.S. </a:t>
            </a:r>
            <a:r>
              <a:rPr kumimoji="1" lang="zh-TW" altLang="en-US" dirty="0">
                <a:latin typeface="Microsoft JhengHei" panose="020B0604030504040204" pitchFamily="34" charset="-120"/>
                <a:ea typeface="Microsoft JhengHei" panose="020B0604030504040204" pitchFamily="34" charset="-120"/>
              </a:rPr>
              <a:t>目前最後的資料庫與網頁串接部分尚未完成，因此目前網站僅有架構，整個產品還未正式上線，完成後會在下週以影片來呈現</a:t>
            </a:r>
          </a:p>
        </p:txBody>
      </p:sp>
    </p:spTree>
    <p:extLst>
      <p:ext uri="{BB962C8B-B14F-4D97-AF65-F5344CB8AC3E}">
        <p14:creationId xmlns:p14="http://schemas.microsoft.com/office/powerpoint/2010/main" val="149391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DB8A2E08-72E2-2240-9E32-D42E11AFC2F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4ECCBDE9-52C1-BD49-926A-A91DB688DB5C}"/>
              </a:ext>
            </a:extLst>
          </p:cNvPr>
          <p:cNvSpPr>
            <a:spLocks noGrp="1"/>
          </p:cNvSpPr>
          <p:nvPr>
            <p:ph type="sldNum" sz="quarter" idx="12"/>
          </p:nvPr>
        </p:nvSpPr>
        <p:spPr/>
        <p:txBody>
          <a:bodyPr/>
          <a:lstStyle/>
          <a:p>
            <a:fld id="{80929F01-733D-5847-83A7-C9CEA74310DB}" type="slidenum">
              <a:rPr kumimoji="1" lang="zh-TW" altLang="en-US" smtClean="0"/>
              <a:pPr/>
              <a:t>5</a:t>
            </a:fld>
            <a:endParaRPr kumimoji="1" lang="zh-TW" altLang="en-US" dirty="0"/>
          </a:p>
        </p:txBody>
      </p:sp>
      <p:cxnSp>
        <p:nvCxnSpPr>
          <p:cNvPr id="21" name="接點: 肘形 37">
            <a:extLst>
              <a:ext uri="{FF2B5EF4-FFF2-40B4-BE49-F238E27FC236}">
                <a16:creationId xmlns:a16="http://schemas.microsoft.com/office/drawing/2014/main" id="{9C99570A-3C69-8544-8411-51A1C7F9BCC2}"/>
              </a:ext>
            </a:extLst>
          </p:cNvPr>
          <p:cNvCxnSpPr>
            <a:cxnSpLocks/>
          </p:cNvCxnSpPr>
          <p:nvPr/>
        </p:nvCxnSpPr>
        <p:spPr>
          <a:xfrm rot="10800000" flipV="1">
            <a:off x="6824592" y="2079660"/>
            <a:ext cx="1917663" cy="975704"/>
          </a:xfrm>
          <a:prstGeom prst="bentConnector3">
            <a:avLst>
              <a:gd name="adj1" fmla="val 50530"/>
            </a:avLst>
          </a:prstGeom>
          <a:ln w="38100"/>
        </p:spPr>
        <p:style>
          <a:lnRef idx="1">
            <a:schemeClr val="accent2"/>
          </a:lnRef>
          <a:fillRef idx="0">
            <a:schemeClr val="accent2"/>
          </a:fillRef>
          <a:effectRef idx="0">
            <a:schemeClr val="accent2"/>
          </a:effectRef>
          <a:fontRef idx="minor">
            <a:schemeClr val="tx1"/>
          </a:fontRef>
        </p:style>
      </p:cxnSp>
      <p:cxnSp>
        <p:nvCxnSpPr>
          <p:cNvPr id="22" name="接點: 肘形 33">
            <a:extLst>
              <a:ext uri="{FF2B5EF4-FFF2-40B4-BE49-F238E27FC236}">
                <a16:creationId xmlns:a16="http://schemas.microsoft.com/office/drawing/2014/main" id="{CCAAD455-8739-8443-9E14-7824572E3408}"/>
              </a:ext>
            </a:extLst>
          </p:cNvPr>
          <p:cNvCxnSpPr>
            <a:cxnSpLocks/>
          </p:cNvCxnSpPr>
          <p:nvPr/>
        </p:nvCxnSpPr>
        <p:spPr>
          <a:xfrm rot="10800000" flipV="1">
            <a:off x="628297" y="4339165"/>
            <a:ext cx="2141456" cy="975704"/>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3" name="接點: 肘形 25">
            <a:extLst>
              <a:ext uri="{FF2B5EF4-FFF2-40B4-BE49-F238E27FC236}">
                <a16:creationId xmlns:a16="http://schemas.microsoft.com/office/drawing/2014/main" id="{836DF04F-2B9B-EB42-A2CE-493071108E6A}"/>
              </a:ext>
            </a:extLst>
          </p:cNvPr>
          <p:cNvCxnSpPr>
            <a:cxnSpLocks/>
          </p:cNvCxnSpPr>
          <p:nvPr/>
        </p:nvCxnSpPr>
        <p:spPr>
          <a:xfrm rot="10800000">
            <a:off x="6685280" y="4487608"/>
            <a:ext cx="1966270" cy="647257"/>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4" name="接點: 肘形 24">
            <a:extLst>
              <a:ext uri="{FF2B5EF4-FFF2-40B4-BE49-F238E27FC236}">
                <a16:creationId xmlns:a16="http://schemas.microsoft.com/office/drawing/2014/main" id="{E4FD6968-9F02-8540-8585-C06B822B0F4A}"/>
              </a:ext>
            </a:extLst>
          </p:cNvPr>
          <p:cNvCxnSpPr/>
          <p:nvPr/>
        </p:nvCxnSpPr>
        <p:spPr>
          <a:xfrm rot="16200000" flipH="1">
            <a:off x="1654765" y="2331589"/>
            <a:ext cx="1371061" cy="1263650"/>
          </a:xfrm>
          <a:prstGeom prst="bentConnector3">
            <a:avLst/>
          </a:prstGeom>
          <a:ln w="38100"/>
        </p:spPr>
        <p:style>
          <a:lnRef idx="1">
            <a:schemeClr val="accent2"/>
          </a:lnRef>
          <a:fillRef idx="0">
            <a:schemeClr val="accent2"/>
          </a:fillRef>
          <a:effectRef idx="0">
            <a:schemeClr val="accent2"/>
          </a:effectRef>
          <a:fontRef idx="minor">
            <a:schemeClr val="tx1"/>
          </a:fontRef>
        </p:style>
      </p:cxnSp>
      <p:sp>
        <p:nvSpPr>
          <p:cNvPr id="25" name="矩形: 圓角 17">
            <a:extLst>
              <a:ext uri="{FF2B5EF4-FFF2-40B4-BE49-F238E27FC236}">
                <a16:creationId xmlns:a16="http://schemas.microsoft.com/office/drawing/2014/main" id="{0EC6249B-2BCF-064D-AE7D-6C4D9DF73461}"/>
              </a:ext>
            </a:extLst>
          </p:cNvPr>
          <p:cNvSpPr/>
          <p:nvPr/>
        </p:nvSpPr>
        <p:spPr>
          <a:xfrm>
            <a:off x="6561729" y="506237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橢圓 25">
            <a:extLst>
              <a:ext uri="{FF2B5EF4-FFF2-40B4-BE49-F238E27FC236}">
                <a16:creationId xmlns:a16="http://schemas.microsoft.com/office/drawing/2014/main" id="{CEFCADC6-5065-F142-A010-96444F306AFD}"/>
              </a:ext>
            </a:extLst>
          </p:cNvPr>
          <p:cNvSpPr/>
          <p:nvPr/>
        </p:nvSpPr>
        <p:spPr>
          <a:xfrm>
            <a:off x="2529840" y="2035847"/>
            <a:ext cx="4592320" cy="3263485"/>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圓角 17">
            <a:extLst>
              <a:ext uri="{FF2B5EF4-FFF2-40B4-BE49-F238E27FC236}">
                <a16:creationId xmlns:a16="http://schemas.microsoft.com/office/drawing/2014/main" id="{9DACD3BD-E23E-AC48-9F3E-D596C148A444}"/>
              </a:ext>
            </a:extLst>
          </p:cNvPr>
          <p:cNvSpPr/>
          <p:nvPr/>
        </p:nvSpPr>
        <p:spPr>
          <a:xfrm>
            <a:off x="420795" y="147583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36A58E5D-0637-0C49-AEF6-CBA6BEA7ABB4}"/>
              </a:ext>
            </a:extLst>
          </p:cNvPr>
          <p:cNvSpPr txBox="1"/>
          <p:nvPr/>
        </p:nvSpPr>
        <p:spPr>
          <a:xfrm>
            <a:off x="830668" y="1660142"/>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新聞評分</a:t>
            </a:r>
          </a:p>
        </p:txBody>
      </p:sp>
      <p:pic>
        <p:nvPicPr>
          <p:cNvPr id="30" name="內容版面配置區 3">
            <a:extLst>
              <a:ext uri="{FF2B5EF4-FFF2-40B4-BE49-F238E27FC236}">
                <a16:creationId xmlns:a16="http://schemas.microsoft.com/office/drawing/2014/main" id="{B0A5DD23-53AF-0C4C-B87D-38C34C182FE7}"/>
              </a:ext>
            </a:extLst>
          </p:cNvPr>
          <p:cNvPicPr>
            <a:picLocks noChangeAspect="1"/>
          </p:cNvPicPr>
          <p:nvPr/>
        </p:nvPicPr>
        <p:blipFill rotWithShape="1">
          <a:blip r:embed="rId2"/>
          <a:srcRect b="42967"/>
          <a:stretch/>
        </p:blipFill>
        <p:spPr>
          <a:xfrm>
            <a:off x="3240732" y="2693857"/>
            <a:ext cx="3312982" cy="1965960"/>
          </a:xfrm>
          <a:prstGeom prst="rect">
            <a:avLst/>
          </a:prstGeom>
          <a:ln>
            <a:solidFill>
              <a:schemeClr val="tx1"/>
            </a:solidFill>
          </a:ln>
        </p:spPr>
      </p:pic>
      <p:sp>
        <p:nvSpPr>
          <p:cNvPr id="31" name="文字方塊 30">
            <a:extLst>
              <a:ext uri="{FF2B5EF4-FFF2-40B4-BE49-F238E27FC236}">
                <a16:creationId xmlns:a16="http://schemas.microsoft.com/office/drawing/2014/main" id="{B1C82948-D084-7244-8EAA-8283FDA6C3F7}"/>
              </a:ext>
            </a:extLst>
          </p:cNvPr>
          <p:cNvSpPr txBox="1"/>
          <p:nvPr/>
        </p:nvSpPr>
        <p:spPr>
          <a:xfrm>
            <a:off x="6894393" y="5255077"/>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投資參考</a:t>
            </a:r>
          </a:p>
        </p:txBody>
      </p:sp>
      <p:sp>
        <p:nvSpPr>
          <p:cNvPr id="32" name="矩形: 圓角 17">
            <a:extLst>
              <a:ext uri="{FF2B5EF4-FFF2-40B4-BE49-F238E27FC236}">
                <a16:creationId xmlns:a16="http://schemas.microsoft.com/office/drawing/2014/main" id="{E69BC57C-D995-1E40-853C-1A97E8E87C83}"/>
              </a:ext>
            </a:extLst>
          </p:cNvPr>
          <p:cNvSpPr/>
          <p:nvPr/>
        </p:nvSpPr>
        <p:spPr>
          <a:xfrm>
            <a:off x="6542201" y="1458238"/>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D547F01D-5B8E-3B4E-B69D-5BA2CEEBBA61}"/>
              </a:ext>
            </a:extLst>
          </p:cNvPr>
          <p:cNvSpPr txBox="1"/>
          <p:nvPr/>
        </p:nvSpPr>
        <p:spPr>
          <a:xfrm>
            <a:off x="6968277" y="1682039"/>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過濾訊息</a:t>
            </a:r>
          </a:p>
        </p:txBody>
      </p:sp>
      <p:sp>
        <p:nvSpPr>
          <p:cNvPr id="34" name="矩形: 圓角 17">
            <a:extLst>
              <a:ext uri="{FF2B5EF4-FFF2-40B4-BE49-F238E27FC236}">
                <a16:creationId xmlns:a16="http://schemas.microsoft.com/office/drawing/2014/main" id="{39DEC940-E3E0-A144-B7B0-0AF0008286AE}"/>
              </a:ext>
            </a:extLst>
          </p:cNvPr>
          <p:cNvSpPr/>
          <p:nvPr/>
        </p:nvSpPr>
        <p:spPr>
          <a:xfrm>
            <a:off x="387644" y="5014629"/>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3B736F2A-E3D2-7347-81AC-04FD70706F01}"/>
              </a:ext>
            </a:extLst>
          </p:cNvPr>
          <p:cNvSpPr txBox="1"/>
          <p:nvPr/>
        </p:nvSpPr>
        <p:spPr>
          <a:xfrm>
            <a:off x="768590" y="5197858"/>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即時資訊</a:t>
            </a:r>
          </a:p>
        </p:txBody>
      </p:sp>
      <p:sp>
        <p:nvSpPr>
          <p:cNvPr id="36" name="標題 1">
            <a:extLst>
              <a:ext uri="{FF2B5EF4-FFF2-40B4-BE49-F238E27FC236}">
                <a16:creationId xmlns:a16="http://schemas.microsoft.com/office/drawing/2014/main" id="{809C82CD-B394-D54D-8153-F6686D191074}"/>
              </a:ext>
            </a:extLst>
          </p:cNvPr>
          <p:cNvSpPr>
            <a:spLocks noGrp="1"/>
          </p:cNvSpPr>
          <p:nvPr>
            <p:ph type="title"/>
          </p:nvPr>
        </p:nvSpPr>
        <p:spPr>
          <a:xfrm>
            <a:off x="568433" y="461177"/>
            <a:ext cx="7886700" cy="599076"/>
          </a:xfrm>
        </p:spPr>
        <p:txBody>
          <a:bodyPr>
            <a:normAutofit/>
          </a:bodyPr>
          <a:lstStyle/>
          <a:p>
            <a:r>
              <a:rPr kumimoji="1" lang="zh-TW" altLang="en-US" dirty="0"/>
              <a:t>本專案產品用途與競爭優勢</a:t>
            </a:r>
          </a:p>
        </p:txBody>
      </p:sp>
    </p:spTree>
    <p:extLst>
      <p:ext uri="{BB962C8B-B14F-4D97-AF65-F5344CB8AC3E}">
        <p14:creationId xmlns:p14="http://schemas.microsoft.com/office/powerpoint/2010/main" val="402301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628650" y="291518"/>
            <a:ext cx="7886700" cy="979392"/>
          </a:xfrm>
        </p:spPr>
        <p:txBody>
          <a:bodyPr>
            <a:normAutofit/>
          </a:bodyPr>
          <a:lstStyle/>
          <a:p>
            <a:r>
              <a:rPr lang="zh-TW" altLang="en-US" dirty="0"/>
              <a:t>優勢一</a:t>
            </a:r>
            <a:r>
              <a:rPr lang="en-US" altLang="zh-TW" dirty="0"/>
              <a:t>  </a:t>
            </a:r>
            <a:r>
              <a:rPr lang="zh-TW" altLang="en-US" dirty="0"/>
              <a:t>準確的新聞評分：</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優勢二 </a:t>
            </a:r>
            <a:r>
              <a:rPr lang="en-US" altLang="zh-TW" dirty="0"/>
              <a:t> </a:t>
            </a:r>
            <a:r>
              <a:rPr lang="zh-TW" altLang="en-US" dirty="0"/>
              <a:t>過濾不重要的訊息：</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8</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287025"/>
            <a:ext cx="7886700" cy="858679"/>
          </a:xfrm>
        </p:spPr>
        <p:txBody>
          <a:bodyPr>
            <a:normAutofit/>
          </a:bodyPr>
          <a:lstStyle/>
          <a:p>
            <a:r>
              <a:rPr lang="zh-TW" altLang="en-US" dirty="0"/>
              <a:t>優勢三</a:t>
            </a:r>
            <a:r>
              <a:rPr lang="en-US" altLang="zh-TW" dirty="0"/>
              <a:t>  </a:t>
            </a:r>
            <a:r>
              <a:rPr lang="zh-TW" altLang="en-US" dirty="0"/>
              <a:t>提供即時資訊：</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8</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優勢四  </a:t>
            </a:r>
            <a:r>
              <a:rPr lang="zh-CN" altLang="en-US" dirty="0">
                <a:latin typeface="Microsoft JhengHei" panose="020B0604030504040204" pitchFamily="34" charset="-120"/>
                <a:ea typeface="Microsoft JhengHei" panose="020B0604030504040204" pitchFamily="34" charset="-120"/>
              </a:rPr>
              <a:t>可作為投資參考工具</a:t>
            </a:r>
            <a:r>
              <a:rPr lang="zh-TW" altLang="en-US" dirty="0"/>
              <a:t>：</a:t>
            </a:r>
            <a:br>
              <a:rPr kumimoji="1" lang="en-US" altLang="zh-TW" dirty="0"/>
            </a:br>
            <a:r>
              <a:rPr kumimoji="1" lang="zh-TW" altLang="en-US" dirty="0"/>
              <a:t>透過預測預期漲跌幅指標，作為投資參考</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9</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1987" y="1295287"/>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B24A9A4E-644E-2740-B280-D0AAF59A6EC5}"/>
              </a:ext>
            </a:extLst>
          </p:cNvPr>
          <p:cNvSpPr/>
          <p:nvPr/>
        </p:nvSpPr>
        <p:spPr>
          <a:xfrm>
            <a:off x="1525026" y="1543272"/>
            <a:ext cx="2484975"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大新聞</a:t>
            </a:r>
            <a:r>
              <a:rPr lang="en-US" altLang="zh-TW" sz="2800" b="1" dirty="0">
                <a:solidFill>
                  <a:schemeClr val="bg1"/>
                </a:solidFill>
                <a:latin typeface="微軟正黑體" panose="020B0604030504040204" pitchFamily="34" charset="-120"/>
                <a:ea typeface="微軟正黑體" panose="020B0604030504040204" pitchFamily="34" charset="-120"/>
                <a:cs typeface="Arial" pitchFamily="34" charset="0"/>
              </a:rPr>
              <a:t>V.S</a:t>
            </a: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股價預測</a:t>
            </a:r>
          </a:p>
        </p:txBody>
      </p:sp>
      <p:sp>
        <p:nvSpPr>
          <p:cNvPr id="12" name="矩形 11">
            <a:extLst>
              <a:ext uri="{FF2B5EF4-FFF2-40B4-BE49-F238E27FC236}">
                <a16:creationId xmlns:a16="http://schemas.microsoft.com/office/drawing/2014/main" id="{980F1261-80E7-9B48-9410-9845481914DE}"/>
              </a:ext>
            </a:extLst>
          </p:cNvPr>
          <p:cNvSpPr/>
          <p:nvPr/>
        </p:nvSpPr>
        <p:spPr>
          <a:xfrm>
            <a:off x="1645423" y="4396253"/>
            <a:ext cx="2321548"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大新聞不一定影響股價</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707886"/>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用事件分析法分析股價的異常報酬率</a:t>
            </a:r>
            <a:endParaRPr lang="zh-TW" altLang="en-US" sz="2000" b="1" dirty="0">
              <a:solidFill>
                <a:schemeClr val="bg1"/>
              </a:solidFill>
            </a:endParaRPr>
          </a:p>
        </p:txBody>
      </p:sp>
      <p:cxnSp>
        <p:nvCxnSpPr>
          <p:cNvPr id="30" name="直線接點 29">
            <a:extLst>
              <a:ext uri="{FF2B5EF4-FFF2-40B4-BE49-F238E27FC236}">
                <a16:creationId xmlns:a16="http://schemas.microsoft.com/office/drawing/2014/main" id="{2E4D2F5E-9C5D-46E1-93D8-EF9F3ECB4B56}"/>
              </a:ext>
            </a:extLst>
          </p:cNvPr>
          <p:cNvCxnSpPr/>
          <p:nvPr/>
        </p:nvCxnSpPr>
        <p:spPr>
          <a:xfrm flipV="1">
            <a:off x="1838960" y="3037840"/>
            <a:ext cx="477520" cy="3911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BA4FC64-8070-4EE5-A23B-F8EEB2B063F3}"/>
              </a:ext>
            </a:extLst>
          </p:cNvPr>
          <p:cNvCxnSpPr>
            <a:cxnSpLocks/>
          </p:cNvCxnSpPr>
          <p:nvPr/>
        </p:nvCxnSpPr>
        <p:spPr>
          <a:xfrm flipH="1" flipV="1">
            <a:off x="2291082" y="3037840"/>
            <a:ext cx="178888" cy="2387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402B0926-BC0E-4DFD-B199-145C13030BC9}"/>
              </a:ext>
            </a:extLst>
          </p:cNvPr>
          <p:cNvCxnSpPr>
            <a:cxnSpLocks/>
          </p:cNvCxnSpPr>
          <p:nvPr/>
        </p:nvCxnSpPr>
        <p:spPr>
          <a:xfrm flipV="1">
            <a:off x="2447290" y="2753354"/>
            <a:ext cx="605245" cy="503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等腰三角形 34">
            <a:extLst>
              <a:ext uri="{FF2B5EF4-FFF2-40B4-BE49-F238E27FC236}">
                <a16:creationId xmlns:a16="http://schemas.microsoft.com/office/drawing/2014/main" id="{BB620A05-6DE4-483D-97B4-DF10742D61C8}"/>
              </a:ext>
            </a:extLst>
          </p:cNvPr>
          <p:cNvSpPr/>
          <p:nvPr/>
        </p:nvSpPr>
        <p:spPr>
          <a:xfrm rot="2912549">
            <a:off x="3038656" y="2562053"/>
            <a:ext cx="186112" cy="258195"/>
          </a:xfrm>
          <a:prstGeom prst="triangle">
            <a:avLst>
              <a:gd name="adj" fmla="val 51488"/>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5B069161-0C35-4B19-842A-30ECEDE64394}"/>
              </a:ext>
            </a:extLst>
          </p:cNvPr>
          <p:cNvSpPr txBox="1"/>
          <p:nvPr/>
        </p:nvSpPr>
        <p:spPr>
          <a:xfrm>
            <a:off x="5768763" y="2258659"/>
            <a:ext cx="919648" cy="1292662"/>
          </a:xfrm>
          <a:prstGeom prst="rect">
            <a:avLst/>
          </a:prstGeom>
          <a:noFill/>
        </p:spPr>
        <p:txBody>
          <a:bodyPr wrap="square" rtlCol="0">
            <a:spAutoFit/>
          </a:bodyPr>
          <a:lstStyle/>
          <a:p>
            <a:endParaRPr lang="en-US" altLang="zh-TW" dirty="0"/>
          </a:p>
          <a:p>
            <a:pPr algn="ctr"/>
            <a:r>
              <a:rPr lang="en-US" altLang="zh-TW" sz="6000" dirty="0">
                <a:latin typeface="Arial Black" panose="020B0A04020102020204" pitchFamily="34" charset="0"/>
              </a:rPr>
              <a:t>$</a:t>
            </a:r>
            <a:endParaRPr lang="zh-TW" altLang="en-US" sz="6000" dirty="0">
              <a:latin typeface="Arial Black" panose="020B0A04020102020204" pitchFamily="34" charset="0"/>
            </a:endParaRPr>
          </a:p>
        </p:txBody>
      </p:sp>
    </p:spTree>
    <p:extLst>
      <p:ext uri="{BB962C8B-B14F-4D97-AF65-F5344CB8AC3E}">
        <p14:creationId xmlns:p14="http://schemas.microsoft.com/office/powerpoint/2010/main" val="767785886"/>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2770</TotalTime>
  <Words>2952</Words>
  <Application>Microsoft Office PowerPoint</Application>
  <PresentationFormat>如螢幕大小 (4:3)</PresentationFormat>
  <Paragraphs>558</Paragraphs>
  <Slides>40</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40</vt:i4>
      </vt:variant>
    </vt:vector>
  </HeadingPairs>
  <TitlesOfParts>
    <vt:vector size="50" baseType="lpstr">
      <vt:lpstr>微软雅黑</vt:lpstr>
      <vt:lpstr>Optima</vt:lpstr>
      <vt:lpstr>微軟正黑體</vt:lpstr>
      <vt:lpstr>微軟正黑體</vt:lpstr>
      <vt:lpstr>新細明體</vt:lpstr>
      <vt:lpstr>Arial</vt:lpstr>
      <vt:lpstr>Arial Black</vt:lpstr>
      <vt:lpstr>Calibri</vt:lpstr>
      <vt:lpstr>Wingdings</vt:lpstr>
      <vt:lpstr>Office 佈景主題</vt:lpstr>
      <vt:lpstr>PowerPoint 簡報</vt:lpstr>
      <vt:lpstr>PowerPoint 簡報</vt:lpstr>
      <vt:lpstr>01</vt:lpstr>
      <vt:lpstr>看門狗評分機制現有痛點描述</vt:lpstr>
      <vt:lpstr>本專案產品用途與競爭優勢</vt:lpstr>
      <vt:lpstr>優勢一  準確的新聞評分： 透過機器學習模型，避免多位專家評分看法不一致的偏誤</vt:lpstr>
      <vt:lpstr>優勢二  過濾不重要的訊息： 建立篩選機制，讓使用者只看得到重要的新聞</vt:lpstr>
      <vt:lpstr>優勢三  提供即時資訊： 爬取最新新聞，即時更新新聞評分</vt:lpstr>
      <vt:lpstr>優勢四  可作為投資參考工具： 透過預測預期漲跌幅指標，作為投資參考</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透過 WordPress 網頁來呈現我們的預測結果</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品妤 劉</cp:lastModifiedBy>
  <cp:revision>200</cp:revision>
  <dcterms:created xsi:type="dcterms:W3CDTF">2020-03-18T11:49:03Z</dcterms:created>
  <dcterms:modified xsi:type="dcterms:W3CDTF">2020-06-18T15:08:28Z</dcterms:modified>
</cp:coreProperties>
</file>