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40"/>
  </p:notesMasterIdLst>
  <p:handoutMasterIdLst>
    <p:handoutMasterId r:id="rId41"/>
  </p:handoutMasterIdLst>
  <p:sldIdLst>
    <p:sldId id="257" r:id="rId2"/>
    <p:sldId id="288" r:id="rId3"/>
    <p:sldId id="432" r:id="rId4"/>
    <p:sldId id="436" r:id="rId5"/>
    <p:sldId id="437" r:id="rId6"/>
    <p:sldId id="438" r:id="rId7"/>
    <p:sldId id="439" r:id="rId8"/>
    <p:sldId id="435" r:id="rId9"/>
    <p:sldId id="287" r:id="rId10"/>
    <p:sldId id="433" r:id="rId11"/>
    <p:sldId id="455" r:id="rId12"/>
    <p:sldId id="456" r:id="rId13"/>
    <p:sldId id="440" r:id="rId14"/>
    <p:sldId id="447" r:id="rId15"/>
    <p:sldId id="441" r:id="rId16"/>
    <p:sldId id="460" r:id="rId17"/>
    <p:sldId id="461" r:id="rId18"/>
    <p:sldId id="448" r:id="rId19"/>
    <p:sldId id="464" r:id="rId20"/>
    <p:sldId id="465" r:id="rId21"/>
    <p:sldId id="466" r:id="rId22"/>
    <p:sldId id="301" r:id="rId23"/>
    <p:sldId id="469" r:id="rId24"/>
    <p:sldId id="470" r:id="rId25"/>
    <p:sldId id="468" r:id="rId26"/>
    <p:sldId id="471" r:id="rId27"/>
    <p:sldId id="467" r:id="rId28"/>
    <p:sldId id="472" r:id="rId29"/>
    <p:sldId id="444" r:id="rId30"/>
    <p:sldId id="445" r:id="rId31"/>
    <p:sldId id="446" r:id="rId32"/>
    <p:sldId id="450" r:id="rId33"/>
    <p:sldId id="453" r:id="rId34"/>
    <p:sldId id="454" r:id="rId35"/>
    <p:sldId id="452" r:id="rId36"/>
    <p:sldId id="451" r:id="rId37"/>
    <p:sldId id="462" r:id="rId38"/>
    <p:sldId id="463"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AC99"/>
    <a:srgbClr val="479793"/>
    <a:srgbClr val="92D4CB"/>
    <a:srgbClr val="51BBA9"/>
    <a:srgbClr val="43B1F1"/>
    <a:srgbClr val="2070C0"/>
    <a:srgbClr val="161D30"/>
    <a:srgbClr val="002069"/>
    <a:srgbClr val="D4C8AB"/>
    <a:srgbClr val="945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佈景主題樣式 1 - 輔色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012ECD-51FC-41F1-AA8D-1B2483CD663E}" styleName="淺色樣式 2 - 輔色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中等深淺樣式 3 - 輔色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中等深淺樣式 3 - 輔色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92"/>
    <p:restoredTop sz="94281" autoAdjust="0"/>
  </p:normalViewPr>
  <p:slideViewPr>
    <p:cSldViewPr snapToGrid="0" snapToObjects="1">
      <p:cViewPr varScale="1">
        <p:scale>
          <a:sx n="99" d="100"/>
          <a:sy n="99" d="100"/>
        </p:scale>
        <p:origin x="1832" y="176"/>
      </p:cViewPr>
      <p:guideLst/>
    </p:cSldViewPr>
  </p:slideViewPr>
  <p:notesTextViewPr>
    <p:cViewPr>
      <p:scale>
        <a:sx n="120" d="100"/>
        <a:sy n="120" d="100"/>
      </p:scale>
      <p:origin x="0" y="0"/>
    </p:cViewPr>
  </p:notesTextViewPr>
  <p:notesViewPr>
    <p:cSldViewPr snapToGrid="0" snapToObjects="1">
      <p:cViewPr varScale="1">
        <p:scale>
          <a:sx n="82" d="100"/>
          <a:sy n="82" d="100"/>
        </p:scale>
        <p:origin x="2144" y="17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2CA8F52C-ECAE-DA48-A81D-BFEC0C9E5D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a:extLst>
              <a:ext uri="{FF2B5EF4-FFF2-40B4-BE49-F238E27FC236}">
                <a16:creationId xmlns:a16="http://schemas.microsoft.com/office/drawing/2014/main" id="{6871CA99-AF77-254F-ADD5-EF0DAA4D39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E2E485A-1DF2-EF4F-9782-8568C33662D6}" type="datetimeFigureOut">
              <a:rPr kumimoji="1" lang="zh-TW" altLang="en-US" smtClean="0"/>
              <a:t>2020/6/18</a:t>
            </a:fld>
            <a:endParaRPr kumimoji="1" lang="zh-TW" altLang="en-US"/>
          </a:p>
        </p:txBody>
      </p:sp>
      <p:sp>
        <p:nvSpPr>
          <p:cNvPr id="4" name="頁尾版面配置區 3">
            <a:extLst>
              <a:ext uri="{FF2B5EF4-FFF2-40B4-BE49-F238E27FC236}">
                <a16:creationId xmlns:a16="http://schemas.microsoft.com/office/drawing/2014/main" id="{F723F703-8E2A-A04C-9288-C5CEC58C970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5" name="投影片編號版面配置區 4">
            <a:extLst>
              <a:ext uri="{FF2B5EF4-FFF2-40B4-BE49-F238E27FC236}">
                <a16:creationId xmlns:a16="http://schemas.microsoft.com/office/drawing/2014/main" id="{E49251DB-583D-DB47-BD78-A993285F125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C5281A8-0C9B-CD43-AD94-F264A8018518}" type="slidenum">
              <a:rPr kumimoji="1" lang="zh-TW" altLang="en-US" smtClean="0"/>
              <a:t>‹#›</a:t>
            </a:fld>
            <a:endParaRPr kumimoji="1" lang="zh-TW" altLang="en-US"/>
          </a:p>
        </p:txBody>
      </p:sp>
    </p:spTree>
    <p:extLst>
      <p:ext uri="{BB962C8B-B14F-4D97-AF65-F5344CB8AC3E}">
        <p14:creationId xmlns:p14="http://schemas.microsoft.com/office/powerpoint/2010/main" val="40326096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4483AA-B877-7C45-B5CE-2B8D690179FA}" type="datetimeFigureOut">
              <a:rPr kumimoji="1" lang="zh-TW" altLang="en-US" smtClean="0"/>
              <a:t>2020/6/18</a:t>
            </a:fld>
            <a:endParaRPr kumimoji="1" lang="zh-TW" altLang="en-US"/>
          </a:p>
        </p:txBody>
      </p:sp>
      <p:sp>
        <p:nvSpPr>
          <p:cNvPr id="4" name="投影片影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TW" altLang="en-US"/>
              <a:t>編輯母片文字樣式
第二層
第三層
第四層
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2C49C3-4E91-8A4A-A347-48761D4C246F}" type="slidenum">
              <a:rPr kumimoji="1" lang="zh-TW" altLang="en-US" smtClean="0"/>
              <a:t>‹#›</a:t>
            </a:fld>
            <a:endParaRPr kumimoji="1" lang="zh-TW" altLang="en-US"/>
          </a:p>
        </p:txBody>
      </p:sp>
    </p:spTree>
    <p:extLst>
      <p:ext uri="{BB962C8B-B14F-4D97-AF65-F5344CB8AC3E}">
        <p14:creationId xmlns:p14="http://schemas.microsoft.com/office/powerpoint/2010/main" val="3436017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89DF796-A944-441F-8AC6-42CBC275A43C}" type="slidenum">
              <a:rPr lang="zh-CN" altLang="en-US" smtClean="0"/>
              <a:t>1</a:t>
            </a:fld>
            <a:endParaRPr lang="zh-CN" altLang="en-US"/>
          </a:p>
        </p:txBody>
      </p:sp>
    </p:spTree>
    <p:extLst>
      <p:ext uri="{BB962C8B-B14F-4D97-AF65-F5344CB8AC3E}">
        <p14:creationId xmlns:p14="http://schemas.microsoft.com/office/powerpoint/2010/main" val="17066727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FD0B0C21-D21B-6C41-A4FB-06394871C441}"/>
              </a:ext>
            </a:extLst>
          </p:cNvPr>
          <p:cNvSpPr/>
          <p:nvPr userDrawn="1"/>
        </p:nvSpPr>
        <p:spPr>
          <a:xfrm flipV="1">
            <a:off x="0" y="6548554"/>
            <a:ext cx="9144000" cy="309447"/>
          </a:xfrm>
          <a:prstGeom prst="rect">
            <a:avLst/>
          </a:prstGeom>
          <a:solidFill>
            <a:srgbClr val="4AAC99">
              <a:alpha val="50588"/>
            </a:srgbClr>
          </a:solidFill>
          <a:ln w="25400" cap="flat" cmpd="sng" algn="ctr">
            <a:noFill/>
            <a:prstDash val="solid"/>
          </a:ln>
          <a:effectLst/>
        </p:spPr>
        <p:txBody>
          <a:bodyPr rtlCol="0" anchor="ctr"/>
          <a:lstStyle/>
          <a:p>
            <a:pPr marL="0" marR="0" lvl="0" indent="0" algn="ctr" defTabSz="51435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 name="Title 1"/>
          <p:cNvSpPr>
            <a:spLocks noGrp="1"/>
          </p:cNvSpPr>
          <p:nvPr>
            <p:ph type="title"/>
          </p:nvPr>
        </p:nvSpPr>
        <p:spPr>
          <a:xfrm>
            <a:off x="628650" y="520551"/>
            <a:ext cx="7886700" cy="599076"/>
          </a:xfrm>
        </p:spPr>
        <p:txBody>
          <a:bodyPr>
            <a:normAutofit/>
          </a:bodyPr>
          <a:lstStyle>
            <a:lvl1pPr>
              <a:defRPr lang="zh-TW" altLang="en-US" sz="2400" b="1" kern="1200" spc="-5" dirty="0" smtClean="0">
                <a:solidFill>
                  <a:srgbClr val="4AAC99"/>
                </a:solidFill>
                <a:latin typeface="微軟正黑體" pitchFamily="34" charset="-120"/>
                <a:ea typeface="微軟正黑體" pitchFamily="34" charset="-120"/>
                <a:cs typeface="+mj-cs"/>
              </a:defRPr>
            </a:lvl1pPr>
          </a:lstStyle>
          <a:p>
            <a:r>
              <a:rPr lang="zh-TW" altLang="en-US" dirty="0"/>
              <a:t>按一下以編輯母片標題樣式</a:t>
            </a:r>
            <a:endParaRPr lang="en-US" dirty="0"/>
          </a:p>
        </p:txBody>
      </p:sp>
      <p:sp>
        <p:nvSpPr>
          <p:cNvPr id="3" name="Content Placeholder 2"/>
          <p:cNvSpPr>
            <a:spLocks noGrp="1"/>
          </p:cNvSpPr>
          <p:nvPr>
            <p:ph idx="1"/>
          </p:nvPr>
        </p:nvSpPr>
        <p:spPr>
          <a:xfrm>
            <a:off x="628650" y="1219616"/>
            <a:ext cx="7886700" cy="4887683"/>
          </a:xfrm>
        </p:spPr>
        <p:txBody>
          <a:bodyPr>
            <a:normAutofit/>
          </a:bodyPr>
          <a:lstStyle>
            <a:lvl1pPr>
              <a:lnSpc>
                <a:spcPct val="100000"/>
              </a:lnSpc>
              <a:defRPr sz="2000"/>
            </a:lvl1pPr>
            <a:lvl2pPr>
              <a:lnSpc>
                <a:spcPct val="100000"/>
              </a:lnSpc>
              <a:defRPr sz="1800"/>
            </a:lvl2pPr>
            <a:lvl3pPr>
              <a:lnSpc>
                <a:spcPct val="100000"/>
              </a:lnSpc>
              <a:defRPr sz="1600"/>
            </a:lvl3pPr>
            <a:lvl4pPr>
              <a:lnSpc>
                <a:spcPct val="100000"/>
              </a:lnSpc>
              <a:defRPr sz="1400"/>
            </a:lvl4pPr>
            <a:lvl5pPr>
              <a:lnSpc>
                <a:spcPct val="100000"/>
              </a:lnSpc>
              <a:defRPr sz="1400"/>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Date Placeholder 3"/>
          <p:cNvSpPr>
            <a:spLocks noGrp="1"/>
          </p:cNvSpPr>
          <p:nvPr>
            <p:ph type="dt" sz="half" idx="10"/>
          </p:nvPr>
        </p:nvSpPr>
        <p:spPr>
          <a:xfrm>
            <a:off x="628650" y="6506826"/>
            <a:ext cx="2057400" cy="365125"/>
          </a:xfrm>
        </p:spPr>
        <p:txBody>
          <a:bodyPr/>
          <a:lstStyle>
            <a:lvl1pPr>
              <a:defRPr>
                <a:solidFill>
                  <a:schemeClr val="tx1"/>
                </a:solidFill>
                <a:latin typeface="Microsoft JhengHei" panose="020B0604030504040204" pitchFamily="34" charset="-120"/>
                <a:ea typeface="Microsoft JhengHei" panose="020B0604030504040204" pitchFamily="34" charset="-120"/>
              </a:defRPr>
            </a:lvl1pPr>
          </a:lstStyle>
          <a:p>
            <a:fld id="{868F4FC5-FE50-A64D-A7E3-22233A0C6925}" type="datetime1">
              <a:rPr kumimoji="1" lang="zh-TW" altLang="en-US" smtClean="0"/>
              <a:pPr/>
              <a:t>2020/6/18</a:t>
            </a:fld>
            <a:endParaRPr kumimoji="1" lang="zh-TW" altLang="en-US" dirty="0"/>
          </a:p>
        </p:txBody>
      </p:sp>
      <p:sp>
        <p:nvSpPr>
          <p:cNvPr id="5" name="Footer Placeholder 4"/>
          <p:cNvSpPr>
            <a:spLocks noGrp="1"/>
          </p:cNvSpPr>
          <p:nvPr>
            <p:ph type="ftr" sz="quarter" idx="11"/>
          </p:nvPr>
        </p:nvSpPr>
        <p:spPr>
          <a:xfrm>
            <a:off x="3028950" y="6506826"/>
            <a:ext cx="3086100" cy="365125"/>
          </a:xfrm>
        </p:spPr>
        <p:txBody>
          <a:bodyPr/>
          <a:lstStyle>
            <a:lvl1pPr>
              <a:defRPr>
                <a:solidFill>
                  <a:schemeClr val="tx1"/>
                </a:solidFill>
                <a:latin typeface="Microsoft JhengHei" panose="020B0604030504040204" pitchFamily="34" charset="-120"/>
                <a:ea typeface="Microsoft JhengHei" panose="020B0604030504040204" pitchFamily="34" charset="-120"/>
              </a:defRPr>
            </a:lvl1pPr>
          </a:lstStyle>
          <a:p>
            <a:endParaRPr kumimoji="1" lang="zh-TW" altLang="en-US" dirty="0"/>
          </a:p>
        </p:txBody>
      </p:sp>
      <p:sp>
        <p:nvSpPr>
          <p:cNvPr id="6" name="Slide Number Placeholder 5"/>
          <p:cNvSpPr>
            <a:spLocks noGrp="1"/>
          </p:cNvSpPr>
          <p:nvPr>
            <p:ph type="sldNum" sz="quarter" idx="12"/>
          </p:nvPr>
        </p:nvSpPr>
        <p:spPr>
          <a:xfrm>
            <a:off x="6457950" y="6506826"/>
            <a:ext cx="2057400" cy="365125"/>
          </a:xfrm>
        </p:spPr>
        <p:txBody>
          <a:bodyPr/>
          <a:lstStyle>
            <a:lvl1pPr>
              <a:defRPr>
                <a:solidFill>
                  <a:schemeClr val="tx1"/>
                </a:solidFill>
                <a:latin typeface="Microsoft JhengHei" panose="020B0604030504040204" pitchFamily="34" charset="-120"/>
                <a:ea typeface="Microsoft JhengHei" panose="020B0604030504040204" pitchFamily="34" charset="-120"/>
              </a:defRPr>
            </a:lvl1pPr>
          </a:lstStyle>
          <a:p>
            <a:fld id="{80929F01-733D-5847-83A7-C9CEA74310DB}" type="slidenum">
              <a:rPr kumimoji="1" lang="zh-TW" altLang="en-US" smtClean="0"/>
              <a:pPr/>
              <a:t>‹#›</a:t>
            </a:fld>
            <a:endParaRPr kumimoji="1" lang="zh-TW" altLang="en-US" dirty="0"/>
          </a:p>
        </p:txBody>
      </p:sp>
      <p:sp>
        <p:nvSpPr>
          <p:cNvPr id="8" name="任意多边形: 形状 416">
            <a:extLst>
              <a:ext uri="{FF2B5EF4-FFF2-40B4-BE49-F238E27FC236}">
                <a16:creationId xmlns:a16="http://schemas.microsoft.com/office/drawing/2014/main" id="{F1EDD145-B926-014C-A397-E5FCD7C4A12B}"/>
              </a:ext>
            </a:extLst>
          </p:cNvPr>
          <p:cNvSpPr/>
          <p:nvPr userDrawn="1"/>
        </p:nvSpPr>
        <p:spPr>
          <a:xfrm>
            <a:off x="1" y="6046749"/>
            <a:ext cx="634190" cy="811252"/>
          </a:xfrm>
          <a:custGeom>
            <a:avLst/>
            <a:gdLst>
              <a:gd name="connsiteX0" fmla="*/ 0 w 1789793"/>
              <a:gd name="connsiteY0" fmla="*/ 0 h 1789793"/>
              <a:gd name="connsiteX1" fmla="*/ 1789793 w 1789793"/>
              <a:gd name="connsiteY1" fmla="*/ 1789793 h 1789793"/>
              <a:gd name="connsiteX2" fmla="*/ 0 w 1789793"/>
              <a:gd name="connsiteY2" fmla="*/ 1789793 h 1789793"/>
            </a:gdLst>
            <a:ahLst/>
            <a:cxnLst>
              <a:cxn ang="0">
                <a:pos x="connsiteX0" y="connsiteY0"/>
              </a:cxn>
              <a:cxn ang="0">
                <a:pos x="connsiteX1" y="connsiteY1"/>
              </a:cxn>
              <a:cxn ang="0">
                <a:pos x="connsiteX2" y="connsiteY2"/>
              </a:cxn>
            </a:cxnLst>
            <a:rect l="l" t="t" r="r" b="b"/>
            <a:pathLst>
              <a:path w="1789793" h="1789793">
                <a:moveTo>
                  <a:pt x="0" y="0"/>
                </a:moveTo>
                <a:lnTo>
                  <a:pt x="1789793" y="1789793"/>
                </a:lnTo>
                <a:lnTo>
                  <a:pt x="0" y="1789793"/>
                </a:lnTo>
                <a:close/>
              </a:path>
            </a:pathLst>
          </a:custGeom>
          <a:solidFill>
            <a:srgbClr val="92D4CB">
              <a:alpha val="50196"/>
            </a:srgbClr>
          </a:solidFill>
          <a:ln>
            <a:noFill/>
          </a:ln>
          <a:effectLst/>
        </p:spPr>
        <p:txBody>
          <a:bodyPr rtlCol="0" anchor="ctr"/>
          <a:lstStyle/>
          <a:p>
            <a:pPr algn="ctr" defTabSz="514350">
              <a:defRPr/>
            </a:pPr>
            <a:endParaRPr lang="zh-CN" altLang="en-US" sz="1013" kern="0" dirty="0">
              <a:solidFill>
                <a:srgbClr val="FFFFFF"/>
              </a:solidFill>
              <a:latin typeface="Arial"/>
              <a:ea typeface="微软雅黑"/>
            </a:endParaRPr>
          </a:p>
        </p:txBody>
      </p:sp>
      <p:sp>
        <p:nvSpPr>
          <p:cNvPr id="9" name="任意多边形: 形状 410">
            <a:extLst>
              <a:ext uri="{FF2B5EF4-FFF2-40B4-BE49-F238E27FC236}">
                <a16:creationId xmlns:a16="http://schemas.microsoft.com/office/drawing/2014/main" id="{BD903240-FD76-654A-81E9-6F3DB9B18087}"/>
              </a:ext>
            </a:extLst>
          </p:cNvPr>
          <p:cNvSpPr/>
          <p:nvPr userDrawn="1"/>
        </p:nvSpPr>
        <p:spPr>
          <a:xfrm>
            <a:off x="146071" y="6264198"/>
            <a:ext cx="349462" cy="562811"/>
          </a:xfrm>
          <a:custGeom>
            <a:avLst/>
            <a:gdLst>
              <a:gd name="connsiteX0" fmla="*/ 1540086 w 1540086"/>
              <a:gd name="connsiteY0" fmla="*/ 0 h 3080171"/>
              <a:gd name="connsiteX1" fmla="*/ 1540086 w 1540086"/>
              <a:gd name="connsiteY1" fmla="*/ 3080171 h 3080171"/>
              <a:gd name="connsiteX2" fmla="*/ 0 w 1540086"/>
              <a:gd name="connsiteY2" fmla="*/ 1540086 h 3080171"/>
            </a:gdLst>
            <a:ahLst/>
            <a:cxnLst>
              <a:cxn ang="0">
                <a:pos x="connsiteX0" y="connsiteY0"/>
              </a:cxn>
              <a:cxn ang="0">
                <a:pos x="connsiteX1" y="connsiteY1"/>
              </a:cxn>
              <a:cxn ang="0">
                <a:pos x="connsiteX2" y="connsiteY2"/>
              </a:cxn>
            </a:cxnLst>
            <a:rect l="l" t="t" r="r" b="b"/>
            <a:pathLst>
              <a:path w="1540086" h="3080171">
                <a:moveTo>
                  <a:pt x="1540086" y="0"/>
                </a:moveTo>
                <a:lnTo>
                  <a:pt x="1540086" y="3080171"/>
                </a:lnTo>
                <a:lnTo>
                  <a:pt x="0" y="1540086"/>
                </a:lnTo>
                <a:close/>
              </a:path>
            </a:pathLst>
          </a:custGeom>
          <a:solidFill>
            <a:srgbClr val="479793"/>
          </a:solidFill>
          <a:ln w="25400" cap="flat" cmpd="sng" algn="ctr">
            <a:noFill/>
            <a:prstDash val="solid"/>
          </a:ln>
          <a:effectLst/>
        </p:spPr>
        <p:txBody>
          <a:bodyPr rtlCol="0" anchor="ctr"/>
          <a:lstStyle/>
          <a:p>
            <a:pPr marL="0" marR="0" lvl="0" indent="0" algn="ctr" defTabSz="51435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dirty="0">
              <a:ln>
                <a:noFill/>
              </a:ln>
              <a:solidFill>
                <a:srgbClr val="FFFFFF"/>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D91A6930-8844-2744-8B07-89B6B3B36339}"/>
              </a:ext>
            </a:extLst>
          </p:cNvPr>
          <p:cNvSpPr/>
          <p:nvPr userDrawn="1"/>
        </p:nvSpPr>
        <p:spPr>
          <a:xfrm>
            <a:off x="-73036" y="365126"/>
            <a:ext cx="146071" cy="1325563"/>
          </a:xfrm>
          <a:prstGeom prst="rect">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sz="1350" dirty="0">
              <a:cs typeface="+mn-ea"/>
              <a:sym typeface="+mn-lt"/>
            </a:endParaRPr>
          </a:p>
        </p:txBody>
      </p:sp>
      <p:pic>
        <p:nvPicPr>
          <p:cNvPr id="14" name="圖片 13" descr="一張含有 擊中, 球, 選手, 握住 的圖片&#10;&#10;自動產生的描述">
            <a:extLst>
              <a:ext uri="{FF2B5EF4-FFF2-40B4-BE49-F238E27FC236}">
                <a16:creationId xmlns:a16="http://schemas.microsoft.com/office/drawing/2014/main" id="{2304200B-83F4-9742-806F-C9C3FDA8B137}"/>
              </a:ext>
            </a:extLst>
          </p:cNvPr>
          <p:cNvPicPr>
            <a:picLocks noChangeAspect="1"/>
          </p:cNvPicPr>
          <p:nvPr userDrawn="1"/>
        </p:nvPicPr>
        <p:blipFill>
          <a:blip r:embed="rId2"/>
          <a:stretch>
            <a:fillRect/>
          </a:stretch>
        </p:blipFill>
        <p:spPr>
          <a:xfrm>
            <a:off x="7187237" y="484076"/>
            <a:ext cx="1215984" cy="233736"/>
          </a:xfrm>
          <a:prstGeom prst="rect">
            <a:avLst/>
          </a:prstGeom>
        </p:spPr>
      </p:pic>
    </p:spTree>
    <p:extLst>
      <p:ext uri="{BB962C8B-B14F-4D97-AF65-F5344CB8AC3E}">
        <p14:creationId xmlns:p14="http://schemas.microsoft.com/office/powerpoint/2010/main" val="2419989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1_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65A1C85-714F-B24C-9B17-2FF40524DF07}"/>
              </a:ext>
            </a:extLst>
          </p:cNvPr>
          <p:cNvSpPr>
            <a:spLocks noGrp="1"/>
          </p:cNvSpPr>
          <p:nvPr>
            <p:ph type="ctrTitle"/>
          </p:nvPr>
        </p:nvSpPr>
        <p:spPr>
          <a:xfrm>
            <a:off x="1143000" y="1122363"/>
            <a:ext cx="6858000" cy="2387600"/>
          </a:xfrm>
        </p:spPr>
        <p:txBody>
          <a:bodyPr anchor="b"/>
          <a:lstStyle>
            <a:lvl1pPr algn="ctr">
              <a:defRPr sz="4500"/>
            </a:lvl1pPr>
          </a:lstStyle>
          <a:p>
            <a:r>
              <a:rPr kumimoji="1" lang="zh-TW" altLang="en-US"/>
              <a:t>按一下以編輯母片標題樣式</a:t>
            </a:r>
          </a:p>
        </p:txBody>
      </p:sp>
      <p:sp>
        <p:nvSpPr>
          <p:cNvPr id="3" name="副標題 2">
            <a:extLst>
              <a:ext uri="{FF2B5EF4-FFF2-40B4-BE49-F238E27FC236}">
                <a16:creationId xmlns:a16="http://schemas.microsoft.com/office/drawing/2014/main" id="{BAA39B23-8288-F546-8CE5-9C09C652AF0C}"/>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zh-TW" altLang="en-US"/>
              <a:t>按一下以編輯母片子標題樣式</a:t>
            </a:r>
          </a:p>
        </p:txBody>
      </p:sp>
      <p:sp>
        <p:nvSpPr>
          <p:cNvPr id="4" name="日期版面配置區 3">
            <a:extLst>
              <a:ext uri="{FF2B5EF4-FFF2-40B4-BE49-F238E27FC236}">
                <a16:creationId xmlns:a16="http://schemas.microsoft.com/office/drawing/2014/main" id="{7B7108E6-BDB0-0744-99A9-290E2760275D}"/>
              </a:ext>
            </a:extLst>
          </p:cNvPr>
          <p:cNvSpPr>
            <a:spLocks noGrp="1"/>
          </p:cNvSpPr>
          <p:nvPr>
            <p:ph type="dt" sz="half" idx="10"/>
          </p:nvPr>
        </p:nvSpPr>
        <p:spPr/>
        <p:txBody>
          <a:bodyPr/>
          <a:lstStyle/>
          <a:p>
            <a:fld id="{FAC3B233-0F11-2949-9778-845E9C940E45}" type="datetime1">
              <a:rPr kumimoji="1" lang="zh-TW" altLang="en-US" smtClean="0"/>
              <a:t>2020/6/18</a:t>
            </a:fld>
            <a:endParaRPr kumimoji="1" lang="zh-TW" altLang="en-US"/>
          </a:p>
        </p:txBody>
      </p:sp>
      <p:sp>
        <p:nvSpPr>
          <p:cNvPr id="5" name="頁尾版面配置區 4">
            <a:extLst>
              <a:ext uri="{FF2B5EF4-FFF2-40B4-BE49-F238E27FC236}">
                <a16:creationId xmlns:a16="http://schemas.microsoft.com/office/drawing/2014/main" id="{7B3E59FD-3285-8C42-9932-1CA0FAE8B541}"/>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E62CDA7E-71DD-3A40-BF6B-DBAC9D099056}"/>
              </a:ext>
            </a:extLst>
          </p:cNvPr>
          <p:cNvSpPr>
            <a:spLocks noGrp="1"/>
          </p:cNvSpPr>
          <p:nvPr>
            <p:ph type="sldNum" sz="quarter" idx="12"/>
          </p:nvPr>
        </p:nvSpPr>
        <p:spPr/>
        <p:txBody>
          <a:bodyPr/>
          <a:lstStyle/>
          <a:p>
            <a:fld id="{80929F01-733D-5847-83A7-C9CEA74310DB}" type="slidenum">
              <a:rPr kumimoji="1" lang="zh-TW" altLang="en-US" smtClean="0"/>
              <a:t>‹#›</a:t>
            </a:fld>
            <a:endParaRPr kumimoji="1" lang="zh-TW" altLang="en-US"/>
          </a:p>
        </p:txBody>
      </p:sp>
    </p:spTree>
    <p:extLst>
      <p:ext uri="{BB962C8B-B14F-4D97-AF65-F5344CB8AC3E}">
        <p14:creationId xmlns:p14="http://schemas.microsoft.com/office/powerpoint/2010/main" val="2855596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自訂版面配置">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58E43C-2A4F-284F-9DBA-0831BCD572A5}"/>
              </a:ext>
            </a:extLst>
          </p:cNvPr>
          <p:cNvSpPr>
            <a:spLocks noGrp="1"/>
          </p:cNvSpPr>
          <p:nvPr>
            <p:ph type="title" hasCustomPrompt="1"/>
          </p:nvPr>
        </p:nvSpPr>
        <p:spPr>
          <a:xfrm>
            <a:off x="3605981" y="1660092"/>
            <a:ext cx="1932039" cy="1325563"/>
          </a:xfrm>
        </p:spPr>
        <p:txBody>
          <a:bodyPr>
            <a:normAutofit/>
          </a:bodyPr>
          <a:lstStyle>
            <a:lvl1pPr algn="ctr">
              <a:defRPr sz="4800" b="1">
                <a:solidFill>
                  <a:schemeClr val="accent1"/>
                </a:solidFill>
                <a:latin typeface="Optima" panose="02000503060000020004" pitchFamily="2" charset="0"/>
              </a:defRPr>
            </a:lvl1pPr>
          </a:lstStyle>
          <a:p>
            <a:r>
              <a:rPr kumimoji="1" lang="zh-CN" altLang="en-US" dirty="0"/>
              <a:t>編號</a:t>
            </a:r>
            <a:endParaRPr kumimoji="1" lang="zh-TW" altLang="en-US" dirty="0"/>
          </a:p>
        </p:txBody>
      </p:sp>
      <p:sp>
        <p:nvSpPr>
          <p:cNvPr id="7" name="文字版面配置區 6">
            <a:extLst>
              <a:ext uri="{FF2B5EF4-FFF2-40B4-BE49-F238E27FC236}">
                <a16:creationId xmlns:a16="http://schemas.microsoft.com/office/drawing/2014/main" id="{693D25DA-B87F-C043-AD8F-45630D29527C}"/>
              </a:ext>
            </a:extLst>
          </p:cNvPr>
          <p:cNvSpPr>
            <a:spLocks noGrp="1"/>
          </p:cNvSpPr>
          <p:nvPr>
            <p:ph type="body" sz="quarter" idx="13" hasCustomPrompt="1"/>
          </p:nvPr>
        </p:nvSpPr>
        <p:spPr>
          <a:xfrm>
            <a:off x="3605981" y="3171031"/>
            <a:ext cx="1932039" cy="515938"/>
          </a:xfrm>
        </p:spPr>
        <p:txBody>
          <a:bodyPr anchor="ctr">
            <a:noAutofit/>
          </a:bodyPr>
          <a:lstStyle>
            <a:lvl1pPr marL="0" indent="0" algn="ctr">
              <a:buNone/>
              <a:defRPr sz="2800" b="1">
                <a:latin typeface="+mj-ea"/>
                <a:ea typeface="+mj-ea"/>
              </a:defRPr>
            </a:lvl1pPr>
            <a:lvl2pPr marL="457200" indent="0">
              <a:buNone/>
              <a:defRPr/>
            </a:lvl2pPr>
            <a:lvl3pPr marL="914400" indent="0">
              <a:buNone/>
              <a:defRPr/>
            </a:lvl3pPr>
            <a:lvl4pPr marL="1371600" indent="0">
              <a:buNone/>
              <a:defRPr/>
            </a:lvl4pPr>
            <a:lvl5pPr marL="1828800" indent="0">
              <a:buNone/>
              <a:defRPr/>
            </a:lvl5pPr>
          </a:lstStyle>
          <a:p>
            <a:pPr lvl="0"/>
            <a:r>
              <a:rPr kumimoji="1" lang="zh-TW" altLang="en-US" dirty="0"/>
              <a:t>章節</a:t>
            </a:r>
          </a:p>
        </p:txBody>
      </p:sp>
      <p:sp>
        <p:nvSpPr>
          <p:cNvPr id="8" name="Slide Number Placeholder 3">
            <a:extLst>
              <a:ext uri="{FF2B5EF4-FFF2-40B4-BE49-F238E27FC236}">
                <a16:creationId xmlns:a16="http://schemas.microsoft.com/office/drawing/2014/main" id="{08C91B1C-DD39-7C43-9B4B-88158B4AF200}"/>
              </a:ext>
            </a:extLst>
          </p:cNvPr>
          <p:cNvSpPr>
            <a:spLocks noGrp="1"/>
          </p:cNvSpPr>
          <p:nvPr>
            <p:ph type="sldNum" sz="quarter" idx="12"/>
          </p:nvPr>
        </p:nvSpPr>
        <p:spPr>
          <a:xfrm>
            <a:off x="7086600" y="6492875"/>
            <a:ext cx="2057400" cy="365125"/>
          </a:xfrm>
        </p:spPr>
        <p:txBody>
          <a:bodyPr/>
          <a:lstStyle>
            <a:lvl1pPr>
              <a:defRPr sz="1200" b="1">
                <a:solidFill>
                  <a:schemeClr val="tx1">
                    <a:lumMod val="65000"/>
                    <a:lumOff val="35000"/>
                  </a:schemeClr>
                </a:solidFill>
                <a:latin typeface="Microsoft JhengHei" panose="020B0604030504040204" pitchFamily="34" charset="-120"/>
                <a:ea typeface="Microsoft JhengHei" panose="020B0604030504040204" pitchFamily="34" charset="-120"/>
              </a:defRPr>
            </a:lvl1pPr>
          </a:lstStyle>
          <a:p>
            <a:fld id="{8ED99E22-40B8-43DD-AE29-CEF8735A58BC}" type="slidenum">
              <a:rPr lang="zh-TW" altLang="en-US" smtClean="0"/>
              <a:pPr/>
              <a:t>‹#›</a:t>
            </a:fld>
            <a:endParaRPr lang="zh-TW" altLang="en-US" dirty="0"/>
          </a:p>
        </p:txBody>
      </p:sp>
      <p:sp>
        <p:nvSpPr>
          <p:cNvPr id="9" name="文字版面配置區 6">
            <a:extLst>
              <a:ext uri="{FF2B5EF4-FFF2-40B4-BE49-F238E27FC236}">
                <a16:creationId xmlns:a16="http://schemas.microsoft.com/office/drawing/2014/main" id="{A95E77DE-4E0C-EC46-B612-6C67CA4899D6}"/>
              </a:ext>
            </a:extLst>
          </p:cNvPr>
          <p:cNvSpPr>
            <a:spLocks noGrp="1"/>
          </p:cNvSpPr>
          <p:nvPr>
            <p:ph type="body" sz="quarter" idx="14" hasCustomPrompt="1"/>
          </p:nvPr>
        </p:nvSpPr>
        <p:spPr>
          <a:xfrm>
            <a:off x="3259394" y="3891882"/>
            <a:ext cx="2625211" cy="515938"/>
          </a:xfrm>
        </p:spPr>
        <p:txBody>
          <a:bodyPr>
            <a:noAutofit/>
          </a:bodyPr>
          <a:lstStyle>
            <a:lvl1pPr marL="0" indent="0" algn="ctr">
              <a:buNone/>
              <a:defRPr sz="2000" b="0">
                <a:latin typeface="+mj-ea"/>
                <a:ea typeface="+mj-ea"/>
              </a:defRPr>
            </a:lvl1pPr>
            <a:lvl2pPr marL="457200" indent="0">
              <a:buNone/>
              <a:defRPr/>
            </a:lvl2pPr>
            <a:lvl3pPr marL="914400" indent="0">
              <a:buNone/>
              <a:defRPr/>
            </a:lvl3pPr>
            <a:lvl4pPr marL="1371600" indent="0">
              <a:buNone/>
              <a:defRPr/>
            </a:lvl4pPr>
            <a:lvl5pPr marL="1828800" indent="0">
              <a:buNone/>
              <a:defRPr/>
            </a:lvl5pPr>
          </a:lstStyle>
          <a:p>
            <a:pPr lvl="0"/>
            <a:r>
              <a:rPr kumimoji="1" lang="zh-TW" altLang="en-US" dirty="0"/>
              <a:t>小主題</a:t>
            </a:r>
          </a:p>
        </p:txBody>
      </p:sp>
    </p:spTree>
    <p:extLst>
      <p:ext uri="{BB962C8B-B14F-4D97-AF65-F5344CB8AC3E}">
        <p14:creationId xmlns:p14="http://schemas.microsoft.com/office/powerpoint/2010/main" val="379825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latin typeface="Microsoft JhengHei" panose="020B0604030504040204" pitchFamily="34" charset="-120"/>
                <a:ea typeface="Microsoft JhengHei" panose="020B0604030504040204" pitchFamily="34" charset="-120"/>
              </a:defRPr>
            </a:lvl1pPr>
          </a:lstStyle>
          <a:p>
            <a:fld id="{B1502A10-1194-924D-B7D1-E321F36876AD}" type="datetime1">
              <a:rPr kumimoji="1" lang="zh-TW" altLang="en-US" smtClean="0"/>
              <a:t>2020/6/18</a:t>
            </a:fld>
            <a:endParaRPr kumimoji="1"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latin typeface="Microsoft JhengHei" panose="020B0604030504040204" pitchFamily="34" charset="-120"/>
                <a:ea typeface="Microsoft JhengHei" panose="020B0604030504040204" pitchFamily="34" charset="-120"/>
              </a:defRPr>
            </a:lvl1pPr>
          </a:lstStyle>
          <a:p>
            <a:endParaRPr kumimoji="1"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latin typeface="Microsoft JhengHei" panose="020B0604030504040204" pitchFamily="34" charset="-120"/>
                <a:ea typeface="Microsoft JhengHei" panose="020B0604030504040204" pitchFamily="34" charset="-120"/>
              </a:defRPr>
            </a:lvl1pPr>
          </a:lstStyle>
          <a:p>
            <a:fld id="{80929F01-733D-5847-83A7-C9CEA74310DB}" type="slidenum">
              <a:rPr kumimoji="1" lang="zh-TW" altLang="en-US" smtClean="0"/>
              <a:pPr/>
              <a:t>‹#›</a:t>
            </a:fld>
            <a:endParaRPr kumimoji="1" lang="zh-TW" altLang="en-US" dirty="0"/>
          </a:p>
        </p:txBody>
      </p:sp>
    </p:spTree>
    <p:extLst>
      <p:ext uri="{BB962C8B-B14F-4D97-AF65-F5344CB8AC3E}">
        <p14:creationId xmlns:p14="http://schemas.microsoft.com/office/powerpoint/2010/main" val="2174631203"/>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Lst>
  <p:hf hdr="0" ftr="0"/>
  <p:txStyles>
    <p:titleStyle>
      <a:lvl1pPr algn="l" defTabSz="914400" rtl="0" eaLnBrk="1" latinLnBrk="0" hangingPunct="1">
        <a:lnSpc>
          <a:spcPct val="90000"/>
        </a:lnSpc>
        <a:spcBef>
          <a:spcPct val="0"/>
        </a:spcBef>
        <a:buNone/>
        <a:defRPr sz="4400" kern="1200">
          <a:solidFill>
            <a:schemeClr val="tx1"/>
          </a:solidFill>
          <a:latin typeface="Microsoft JhengHei" panose="020B0604030504040204" pitchFamily="34" charset="-120"/>
          <a:ea typeface="Microsoft JhengHei" panose="020B0604030504040204" pitchFamily="34" charset="-12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JhengHei" panose="020B0604030504040204" pitchFamily="34" charset="-120"/>
          <a:ea typeface="Microsoft JhengHei"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JhengHei" panose="020B0604030504040204" pitchFamily="34" charset="-120"/>
          <a:ea typeface="Microsoft JhengHei"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JhengHei" panose="020B0604030504040204" pitchFamily="34" charset="-120"/>
          <a:ea typeface="Microsoft JhengHei"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JhengHei" panose="020B0604030504040204" pitchFamily="34" charset="-120"/>
          <a:ea typeface="Microsoft JhengHei"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JhengHei" panose="020B0604030504040204" pitchFamily="34" charset="-120"/>
          <a:ea typeface="Microsoft JhengHe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1.xml"/><Relationship Id="rId5" Type="http://schemas.openxmlformats.org/officeDocument/2006/relationships/image" Target="../media/image23.sv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 Id="rId5" Type="http://schemas.openxmlformats.org/officeDocument/2006/relationships/image" Target="../media/image29.sv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 Id="rId5" Type="http://schemas.openxmlformats.org/officeDocument/2006/relationships/image" Target="../media/image29.svg"/><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37.xml.rels><?xml version="1.0" encoding="UTF-8" standalone="yes"?>
<Relationships xmlns="http://schemas.openxmlformats.org/package/2006/relationships"><Relationship Id="rId3" Type="http://schemas.openxmlformats.org/officeDocument/2006/relationships/hyperlink" Target="https://reurl.cc/Mvozzv" TargetMode="External"/><Relationship Id="rId2" Type="http://schemas.openxmlformats.org/officeDocument/2006/relationships/hyperlink" Target="https://trello.com/b/sVGChbne/%E7%8E%89%E5%B1%B1%E7%AC%AC%E4%B8%80%E9%A1%8C%EF%BC%8D%E5%8A%89%E5%93%81%E5%A6%A4" TargetMode="External"/><Relationship Id="rId1" Type="http://schemas.openxmlformats.org/officeDocument/2006/relationships/slideLayout" Target="../slideLayouts/slideLayout1.xml"/><Relationship Id="rId5" Type="http://schemas.openxmlformats.org/officeDocument/2006/relationships/hyperlink" Target="http://ec2-52-87-157-212.compute-1.amazonaws.com/" TargetMode="External"/><Relationship Id="rId4" Type="http://schemas.openxmlformats.org/officeDocument/2006/relationships/hyperlink" Target="https://reurl.cc/E7vQQk"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sv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14.sv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矩形 4"/>
          <p:cNvSpPr/>
          <p:nvPr/>
        </p:nvSpPr>
        <p:spPr>
          <a:xfrm>
            <a:off x="1" y="1103142"/>
            <a:ext cx="9143999" cy="3835400"/>
          </a:xfrm>
          <a:prstGeom prst="rect">
            <a:avLst/>
          </a:prstGeom>
          <a:solidFill>
            <a:srgbClr val="51BB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91" dirty="0">
              <a:cs typeface="+mn-ea"/>
              <a:sym typeface="+mn-lt"/>
            </a:endParaRPr>
          </a:p>
        </p:txBody>
      </p:sp>
      <p:sp>
        <p:nvSpPr>
          <p:cNvPr id="11" name="矩形 10" descr="e7d195523061f1c0dc554706afe4c72a60a25314cbaece805811E654B44695D34D35691164BB3D154CCFD5D798F6FEAD99EAA8F1ADC3D4AFA5BC9ED0BB3A4B45073A038AC38E89AB54D31AA59602B9F1EF147B3F1B0DC5A9AD684D251E8AB8BF4F9B091A397845D764E7994FF6F53E4D9E73981015BFF7E580EA95A9E048541F1BBDE0F86D60AA3B"/>
          <p:cNvSpPr/>
          <p:nvPr/>
        </p:nvSpPr>
        <p:spPr>
          <a:xfrm>
            <a:off x="1827652" y="2616653"/>
            <a:ext cx="6003530" cy="1065997"/>
          </a:xfrm>
          <a:prstGeom prst="rect">
            <a:avLst/>
          </a:prstGeom>
        </p:spPr>
        <p:txBody>
          <a:bodyPr wrap="square">
            <a:spAutoFit/>
          </a:bodyPr>
          <a:lstStyle/>
          <a:p>
            <a:pPr defTabSz="1806718" fontAlgn="base">
              <a:lnSpc>
                <a:spcPct val="110000"/>
              </a:lnSpc>
              <a:spcBef>
                <a:spcPct val="0"/>
              </a:spcBef>
              <a:spcAft>
                <a:spcPct val="0"/>
              </a:spcAft>
              <a:defRPr/>
            </a:pPr>
            <a:r>
              <a:rPr lang="en-US" altLang="zh-TW" sz="2000" dirty="0">
                <a:latin typeface="Microsoft JhengHei" panose="020B0604030504040204" pitchFamily="34" charset="-120"/>
                <a:ea typeface="Microsoft JhengHei" panose="020B0604030504040204" pitchFamily="34" charset="-120"/>
                <a:cs typeface="Arial Unicode MS" panose="020B0604020202020204" pitchFamily="34" charset="-122"/>
                <a:sym typeface="微软雅黑" panose="020B0503020204020204" pitchFamily="34" charset="-122"/>
              </a:rPr>
              <a:t>Fintech-Text Mining and Machine Learning</a:t>
            </a:r>
          </a:p>
          <a:p>
            <a:pPr defTabSz="1806718" fontAlgn="base">
              <a:lnSpc>
                <a:spcPct val="110000"/>
              </a:lnSpc>
              <a:spcBef>
                <a:spcPct val="0"/>
              </a:spcBef>
              <a:spcAft>
                <a:spcPct val="0"/>
              </a:spcAft>
              <a:defRPr/>
            </a:pPr>
            <a:r>
              <a:rPr lang="zh-CN" altLang="en-US" sz="4033"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sym typeface="微软雅黑" panose="020B0503020204020204" pitchFamily="34" charset="-122"/>
              </a:rPr>
              <a:t>智能新聞評分系統 </a:t>
            </a:r>
          </a:p>
        </p:txBody>
      </p:sp>
      <p:cxnSp>
        <p:nvCxnSpPr>
          <p:cNvPr id="18" name="直接连接符 17" descr="e7d195523061f1c0dc554706afe4c72a60a25314cbaece805811E654B44695D34D35691164BB3D154CCFD5D798F6FEAD99EAA8F1ADC3D4AFA5BC9ED0BB3A4B45073A038AC38E89AB54D31AA59602B9F1EF147B3F1B0DC5A9AD684D251E8AB8BF4F9B091A397845D764E7994FF6F53E4D9E73981015BFF7E580EA95A9E048541F1BBDE0F86D60AA3B"/>
          <p:cNvCxnSpPr>
            <a:cxnSpLocks/>
          </p:cNvCxnSpPr>
          <p:nvPr/>
        </p:nvCxnSpPr>
        <p:spPr>
          <a:xfrm flipV="1">
            <a:off x="1927552" y="3789499"/>
            <a:ext cx="3906734" cy="3121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任意多边形 5" descr="e7d195523061f1c0dc554706afe4c72a60a25314cbaece805811E654B44695D34D35691164BB3D154CCFD5D798F6FEAD99EAA8F1ADC3D4AFA5BC9ED0BB3A4B45073A038AC38E89AB54D31AA59602B9F1EF147B3F1B0DC5A9AD684D251E8AB8BF4F9B091A397845D764E7994FF6F53E4D9E73981015BFF7E580EA95A9E048541F1BBDE0F86D60AA3B"/>
          <p:cNvSpPr/>
          <p:nvPr/>
        </p:nvSpPr>
        <p:spPr>
          <a:xfrm>
            <a:off x="1309298" y="1324964"/>
            <a:ext cx="2494699" cy="3391756"/>
          </a:xfrm>
          <a:custGeom>
            <a:avLst/>
            <a:gdLst>
              <a:gd name="connsiteX0" fmla="*/ 2343150 w 2343150"/>
              <a:gd name="connsiteY0" fmla="*/ 1543050 h 4800600"/>
              <a:gd name="connsiteX1" fmla="*/ 2343150 w 2343150"/>
              <a:gd name="connsiteY1" fmla="*/ 0 h 4800600"/>
              <a:gd name="connsiteX2" fmla="*/ 0 w 2343150"/>
              <a:gd name="connsiteY2" fmla="*/ 0 h 4800600"/>
              <a:gd name="connsiteX3" fmla="*/ 0 w 2343150"/>
              <a:gd name="connsiteY3" fmla="*/ 4800600 h 4800600"/>
              <a:gd name="connsiteX4" fmla="*/ 2343150 w 2343150"/>
              <a:gd name="connsiteY4" fmla="*/ 4800600 h 4800600"/>
              <a:gd name="connsiteX5" fmla="*/ 2343150 w 2343150"/>
              <a:gd name="connsiteY5" fmla="*/ 417195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3150" h="4800600">
                <a:moveTo>
                  <a:pt x="2343150" y="1543050"/>
                </a:moveTo>
                <a:lnTo>
                  <a:pt x="2343150" y="0"/>
                </a:lnTo>
                <a:lnTo>
                  <a:pt x="0" y="0"/>
                </a:lnTo>
                <a:lnTo>
                  <a:pt x="0" y="4800600"/>
                </a:lnTo>
                <a:lnTo>
                  <a:pt x="2343150" y="4800600"/>
                </a:lnTo>
                <a:lnTo>
                  <a:pt x="2343150" y="4171950"/>
                </a:lnTo>
              </a:path>
            </a:pathLst>
          </a:custGeom>
          <a:noFill/>
          <a:ln w="762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91"/>
          </a:p>
        </p:txBody>
      </p:sp>
      <p:grpSp>
        <p:nvGrpSpPr>
          <p:cNvPr id="44" name="组合 43"/>
          <p:cNvGrpSpPr/>
          <p:nvPr/>
        </p:nvGrpSpPr>
        <p:grpSpPr>
          <a:xfrm>
            <a:off x="1318241" y="349854"/>
            <a:ext cx="185780" cy="191115"/>
            <a:chOff x="1620407" y="1473313"/>
            <a:chExt cx="248785" cy="255929"/>
          </a:xfrm>
        </p:grpSpPr>
        <p:sp>
          <p:nvSpPr>
            <p:cNvPr id="41" name="矩形 40"/>
            <p:cNvSpPr/>
            <p:nvPr/>
          </p:nvSpPr>
          <p:spPr>
            <a:xfrm>
              <a:off x="1620407" y="1473313"/>
              <a:ext cx="248785" cy="28575"/>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91"/>
            </a:p>
          </p:txBody>
        </p:sp>
        <p:sp>
          <p:nvSpPr>
            <p:cNvPr id="43" name="矩形 42"/>
            <p:cNvSpPr/>
            <p:nvPr/>
          </p:nvSpPr>
          <p:spPr>
            <a:xfrm rot="16200000">
              <a:off x="1510302" y="1590562"/>
              <a:ext cx="248785" cy="28575"/>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91"/>
            </a:p>
          </p:txBody>
        </p:sp>
      </p:grpSp>
      <p:sp>
        <p:nvSpPr>
          <p:cNvPr id="3" name="日期版面配置區 2">
            <a:extLst>
              <a:ext uri="{FF2B5EF4-FFF2-40B4-BE49-F238E27FC236}">
                <a16:creationId xmlns:a16="http://schemas.microsoft.com/office/drawing/2014/main" id="{60A075C6-84D2-ED4E-8721-1772136D7CE4}"/>
              </a:ext>
            </a:extLst>
          </p:cNvPr>
          <p:cNvSpPr>
            <a:spLocks noGrp="1"/>
          </p:cNvSpPr>
          <p:nvPr>
            <p:ph type="dt" sz="half" idx="10"/>
          </p:nvPr>
        </p:nvSpPr>
        <p:spPr>
          <a:xfrm>
            <a:off x="1927552" y="4063458"/>
            <a:ext cx="2057400" cy="365125"/>
          </a:xfrm>
        </p:spPr>
        <p:txBody>
          <a:bodyPr/>
          <a:lstStyle/>
          <a:p>
            <a:fld id="{2FA1B51A-B7AA-8947-95A0-631FA29C698C}" type="datetime1">
              <a:rPr kumimoji="1" lang="zh-TW" altLang="en-US" sz="1400" smtClean="0">
                <a:solidFill>
                  <a:schemeClr val="tx1"/>
                </a:solidFill>
              </a:rPr>
              <a:t>2020/6/18</a:t>
            </a:fld>
            <a:endParaRPr kumimoji="1" lang="zh-TW" altLang="en-US" dirty="0">
              <a:solidFill>
                <a:schemeClr val="tx1"/>
              </a:solidFill>
            </a:endParaRPr>
          </a:p>
        </p:txBody>
      </p:sp>
      <p:sp>
        <p:nvSpPr>
          <p:cNvPr id="16" name="矩形 15">
            <a:extLst>
              <a:ext uri="{FF2B5EF4-FFF2-40B4-BE49-F238E27FC236}">
                <a16:creationId xmlns:a16="http://schemas.microsoft.com/office/drawing/2014/main" id="{10941D4B-3F9F-874D-8CB7-558586BDDC25}"/>
              </a:ext>
            </a:extLst>
          </p:cNvPr>
          <p:cNvSpPr/>
          <p:nvPr/>
        </p:nvSpPr>
        <p:spPr>
          <a:xfrm>
            <a:off x="1504021" y="5247026"/>
            <a:ext cx="2813591" cy="1015663"/>
          </a:xfrm>
          <a:prstGeom prst="rect">
            <a:avLst/>
          </a:prstGeom>
        </p:spPr>
        <p:txBody>
          <a:bodyPr wrap="none">
            <a:spAutoFit/>
          </a:bodyPr>
          <a:lstStyle/>
          <a:p>
            <a:r>
              <a:rPr lang="zh-TW" altLang="en-US" sz="2000" dirty="0">
                <a:latin typeface="Microsoft JhengHei" panose="020B0604030504040204" pitchFamily="34" charset="-120"/>
                <a:ea typeface="Microsoft JhengHei" panose="020B0604030504040204" pitchFamily="34" charset="-120"/>
              </a:rPr>
              <a:t>本組組員：</a:t>
            </a:r>
            <a:endParaRPr lang="en-US" altLang="zh-TW" sz="2000" dirty="0">
              <a:latin typeface="Microsoft JhengHei" panose="020B0604030504040204" pitchFamily="34" charset="-120"/>
              <a:ea typeface="Microsoft JhengHei" panose="020B0604030504040204" pitchFamily="34" charset="-120"/>
            </a:endParaRPr>
          </a:p>
          <a:p>
            <a:r>
              <a:rPr lang="zh-TW" altLang="en-US" sz="2000" dirty="0">
                <a:latin typeface="Microsoft JhengHei" panose="020B0604030504040204" pitchFamily="34" charset="-120"/>
                <a:ea typeface="Microsoft JhengHei" panose="020B0604030504040204" pitchFamily="34" charset="-120"/>
              </a:rPr>
              <a:t>東吳巨資系大四 劉品妤</a:t>
            </a:r>
            <a:endParaRPr lang="en-US" altLang="zh-TW" sz="2000" dirty="0">
              <a:latin typeface="Microsoft JhengHei" panose="020B0604030504040204" pitchFamily="34" charset="-120"/>
              <a:ea typeface="Microsoft JhengHei" panose="020B0604030504040204" pitchFamily="34" charset="-120"/>
            </a:endParaRPr>
          </a:p>
          <a:p>
            <a:r>
              <a:rPr lang="zh-TW" altLang="en-US" sz="2000" dirty="0">
                <a:latin typeface="Microsoft JhengHei" panose="020B0604030504040204" pitchFamily="34" charset="-120"/>
                <a:ea typeface="Microsoft JhengHei" panose="020B0604030504040204" pitchFamily="34" charset="-120"/>
              </a:rPr>
              <a:t>台大國企所碩二 王昱達</a:t>
            </a:r>
            <a:endParaRPr lang="en-US" altLang="zh-TW" sz="2000" dirty="0">
              <a:latin typeface="Microsoft JhengHei" panose="020B0604030504040204" pitchFamily="34" charset="-120"/>
              <a:ea typeface="Microsoft JhengHei" panose="020B0604030504040204" pitchFamily="34" charset="-120"/>
            </a:endParaRPr>
          </a:p>
        </p:txBody>
      </p:sp>
      <p:sp>
        <p:nvSpPr>
          <p:cNvPr id="14" name="矩形 13">
            <a:extLst>
              <a:ext uri="{FF2B5EF4-FFF2-40B4-BE49-F238E27FC236}">
                <a16:creationId xmlns:a16="http://schemas.microsoft.com/office/drawing/2014/main" id="{53940ABB-C29D-7B44-9A6A-9B356940A50C}"/>
              </a:ext>
            </a:extLst>
          </p:cNvPr>
          <p:cNvSpPr/>
          <p:nvPr/>
        </p:nvSpPr>
        <p:spPr>
          <a:xfrm>
            <a:off x="5879713" y="3848372"/>
            <a:ext cx="2106154" cy="400110"/>
          </a:xfrm>
          <a:prstGeom prst="rect">
            <a:avLst/>
          </a:prstGeom>
        </p:spPr>
        <p:txBody>
          <a:bodyPr wrap="none">
            <a:spAutoFit/>
          </a:bodyPr>
          <a:lstStyle/>
          <a:p>
            <a:r>
              <a:rPr lang="en-US" altLang="zh-TW" sz="2000" dirty="0">
                <a:latin typeface="Microsoft JhengHei" panose="020B0604030504040204" pitchFamily="34" charset="-120"/>
                <a:ea typeface="Microsoft JhengHei" panose="020B0604030504040204" pitchFamily="34" charset="-120"/>
              </a:rPr>
              <a:t>Mentor</a:t>
            </a:r>
            <a:r>
              <a:rPr lang="zh-TW" altLang="en-US" sz="2000" dirty="0">
                <a:latin typeface="Microsoft JhengHei" panose="020B0604030504040204" pitchFamily="34" charset="-120"/>
                <a:ea typeface="Microsoft JhengHei" panose="020B0604030504040204" pitchFamily="34" charset="-120"/>
              </a:rPr>
              <a:t>：詹益安</a:t>
            </a:r>
          </a:p>
        </p:txBody>
      </p:sp>
      <p:sp>
        <p:nvSpPr>
          <p:cNvPr id="15" name="矩形 14">
            <a:extLst>
              <a:ext uri="{FF2B5EF4-FFF2-40B4-BE49-F238E27FC236}">
                <a16:creationId xmlns:a16="http://schemas.microsoft.com/office/drawing/2014/main" id="{DC06A40A-2797-0A4D-BCD3-1B9503E09BD8}"/>
              </a:ext>
            </a:extLst>
          </p:cNvPr>
          <p:cNvSpPr/>
          <p:nvPr/>
        </p:nvSpPr>
        <p:spPr>
          <a:xfrm>
            <a:off x="5879713" y="4301978"/>
            <a:ext cx="2236510" cy="400110"/>
          </a:xfrm>
          <a:prstGeom prst="rect">
            <a:avLst/>
          </a:prstGeom>
        </p:spPr>
        <p:txBody>
          <a:bodyPr wrap="none">
            <a:spAutoFit/>
          </a:bodyPr>
          <a:lstStyle/>
          <a:p>
            <a:r>
              <a:rPr lang="zh-TW" altLang="en-US" sz="2000" dirty="0">
                <a:latin typeface="Microsoft JhengHei" panose="020B0604030504040204" pitchFamily="34" charset="-120"/>
                <a:ea typeface="Microsoft JhengHei" panose="020B0604030504040204" pitchFamily="34" charset="-120"/>
              </a:rPr>
              <a:t>指導老師：蔡芸琤</a:t>
            </a:r>
          </a:p>
        </p:txBody>
      </p:sp>
      <p:pic>
        <p:nvPicPr>
          <p:cNvPr id="19" name="圖片 18" descr="一張含有 球, 選手, 標誌, 搖擺 的圖片&#10;&#10;自動產生的描述">
            <a:extLst>
              <a:ext uri="{FF2B5EF4-FFF2-40B4-BE49-F238E27FC236}">
                <a16:creationId xmlns:a16="http://schemas.microsoft.com/office/drawing/2014/main" id="{B742392A-B681-7649-A495-43EC82E85C76}"/>
              </a:ext>
            </a:extLst>
          </p:cNvPr>
          <p:cNvPicPr>
            <a:picLocks noChangeAspect="1"/>
          </p:cNvPicPr>
          <p:nvPr/>
        </p:nvPicPr>
        <p:blipFill>
          <a:blip r:embed="rId3"/>
          <a:stretch>
            <a:fillRect/>
          </a:stretch>
        </p:blipFill>
        <p:spPr>
          <a:xfrm>
            <a:off x="6568939" y="332447"/>
            <a:ext cx="2057400" cy="389887"/>
          </a:xfrm>
          <a:prstGeom prst="rect">
            <a:avLst/>
          </a:prstGeom>
        </p:spPr>
      </p:pic>
      <p:sp>
        <p:nvSpPr>
          <p:cNvPr id="2" name="矩形 1">
            <a:extLst>
              <a:ext uri="{FF2B5EF4-FFF2-40B4-BE49-F238E27FC236}">
                <a16:creationId xmlns:a16="http://schemas.microsoft.com/office/drawing/2014/main" id="{57BF366E-0F85-A940-BDF4-894534CB241C}"/>
              </a:ext>
            </a:extLst>
          </p:cNvPr>
          <p:cNvSpPr/>
          <p:nvPr/>
        </p:nvSpPr>
        <p:spPr>
          <a:xfrm>
            <a:off x="4601355" y="5554803"/>
            <a:ext cx="4572000" cy="707886"/>
          </a:xfrm>
          <a:prstGeom prst="rect">
            <a:avLst/>
          </a:prstGeom>
        </p:spPr>
        <p:txBody>
          <a:bodyPr>
            <a:spAutoFit/>
          </a:bodyPr>
          <a:lstStyle/>
          <a:p>
            <a:r>
              <a:rPr lang="zh-TW" altLang="en-US" sz="2000" dirty="0">
                <a:latin typeface="Microsoft JhengHei" panose="020B0604030504040204" pitchFamily="34" charset="-120"/>
                <a:ea typeface="Microsoft JhengHei" panose="020B0604030504040204" pitchFamily="34" charset="-120"/>
              </a:rPr>
              <a:t>台大經濟系大四 楊廣元</a:t>
            </a:r>
            <a:endParaRPr lang="en-US" altLang="zh-TW" sz="2000" dirty="0">
              <a:latin typeface="Microsoft JhengHei" panose="020B0604030504040204" pitchFamily="34" charset="-120"/>
              <a:ea typeface="Microsoft JhengHei" panose="020B0604030504040204" pitchFamily="34" charset="-120"/>
            </a:endParaRPr>
          </a:p>
          <a:p>
            <a:r>
              <a:rPr lang="zh-TW" altLang="en-US" sz="2000" dirty="0">
                <a:latin typeface="Microsoft JhengHei" panose="020B0604030504040204" pitchFamily="34" charset="-120"/>
                <a:ea typeface="Microsoft JhengHei" panose="020B0604030504040204" pitchFamily="34" charset="-120"/>
              </a:rPr>
              <a:t>台大會計所碩二 呂明諺</a:t>
            </a:r>
          </a:p>
        </p:txBody>
      </p:sp>
      <p:sp>
        <p:nvSpPr>
          <p:cNvPr id="4" name="文字方塊 3">
            <a:extLst>
              <a:ext uri="{FF2B5EF4-FFF2-40B4-BE49-F238E27FC236}">
                <a16:creationId xmlns:a16="http://schemas.microsoft.com/office/drawing/2014/main" id="{94E32E3B-78BA-E347-8A1C-B2D339522C14}"/>
              </a:ext>
            </a:extLst>
          </p:cNvPr>
          <p:cNvSpPr txBox="1"/>
          <p:nvPr/>
        </p:nvSpPr>
        <p:spPr>
          <a:xfrm>
            <a:off x="6207617" y="3298993"/>
            <a:ext cx="927279" cy="369332"/>
          </a:xfrm>
          <a:prstGeom prst="rect">
            <a:avLst/>
          </a:prstGeom>
          <a:noFill/>
        </p:spPr>
        <p:txBody>
          <a:bodyPr wrap="square" rtlCol="0">
            <a:spAutoFit/>
          </a:bodyPr>
          <a:lstStyle/>
          <a:p>
            <a:r>
              <a:rPr kumimoji="1" lang="zh-TW" altLang="en-US" b="1" dirty="0">
                <a:solidFill>
                  <a:schemeClr val="bg1"/>
                </a:solidFill>
                <a:latin typeface="Microsoft JhengHei" panose="020B0604030504040204" pitchFamily="34" charset="-120"/>
                <a:ea typeface="Microsoft JhengHei" panose="020B0604030504040204" pitchFamily="34" charset="-120"/>
              </a:rPr>
              <a:t>第二組</a:t>
            </a:r>
          </a:p>
        </p:txBody>
      </p:sp>
    </p:spTree>
    <p:extLst>
      <p:ext uri="{BB962C8B-B14F-4D97-AF65-F5344CB8AC3E}">
        <p14:creationId xmlns:p14="http://schemas.microsoft.com/office/powerpoint/2010/main" val="38496778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extLst>
    <p:ext uri="{E180D4A7-C9FB-4DFB-919C-405C955672EB}">
      <p14:showEvtLst xmlns:p14="http://schemas.microsoft.com/office/powerpoint/2010/main">
        <p14:playEvt time="9" objId="2"/>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65D8D0B7-A88F-8444-A50B-614843E904C6}"/>
              </a:ext>
            </a:extLst>
          </p:cNvPr>
          <p:cNvSpPr>
            <a:spLocks noGrp="1"/>
          </p:cNvSpPr>
          <p:nvPr>
            <p:ph type="title"/>
          </p:nvPr>
        </p:nvSpPr>
        <p:spPr/>
        <p:txBody>
          <a:bodyPr/>
          <a:lstStyle/>
          <a:p>
            <a:r>
              <a:rPr lang="en-US" altLang="zh-TW" dirty="0">
                <a:solidFill>
                  <a:srgbClr val="4AAC99"/>
                </a:solidFill>
                <a:latin typeface="Microsoft JhengHei" panose="020B0604030504040204" pitchFamily="34" charset="-120"/>
              </a:rPr>
              <a:t>03</a:t>
            </a:r>
            <a:endParaRPr lang="zh-TW" altLang="en-US" dirty="0">
              <a:solidFill>
                <a:srgbClr val="4AAC99"/>
              </a:solidFill>
              <a:latin typeface="Microsoft JhengHei" panose="020B0604030504040204" pitchFamily="34" charset="-120"/>
            </a:endParaRPr>
          </a:p>
        </p:txBody>
      </p:sp>
      <p:sp>
        <p:nvSpPr>
          <p:cNvPr id="5" name="文字版面配置區 4">
            <a:extLst>
              <a:ext uri="{FF2B5EF4-FFF2-40B4-BE49-F238E27FC236}">
                <a16:creationId xmlns:a16="http://schemas.microsoft.com/office/drawing/2014/main" id="{001D45A4-756B-054A-88C9-BD20D1A2C25B}"/>
              </a:ext>
            </a:extLst>
          </p:cNvPr>
          <p:cNvSpPr>
            <a:spLocks noGrp="1"/>
          </p:cNvSpPr>
          <p:nvPr>
            <p:ph type="body" sz="quarter" idx="13"/>
          </p:nvPr>
        </p:nvSpPr>
        <p:spPr>
          <a:xfrm>
            <a:off x="2104373" y="3171031"/>
            <a:ext cx="4982227" cy="515938"/>
          </a:xfrm>
        </p:spPr>
        <p:txBody>
          <a:bodyPr/>
          <a:lstStyle/>
          <a:p>
            <a:pPr>
              <a:spcBef>
                <a:spcPct val="0"/>
              </a:spcBef>
            </a:pPr>
            <a:r>
              <a:rPr lang="zh-CN" altLang="en-US" dirty="0">
                <a:latin typeface="微軟正黑體" panose="020B0604030504040204" pitchFamily="34" charset="-120"/>
                <a:ea typeface="微軟正黑體" panose="020B0604030504040204" pitchFamily="34" charset="-120"/>
              </a:rPr>
              <a:t>資料及樣態說明</a:t>
            </a:r>
            <a:endParaRPr lang="en-US" altLang="zh-CN"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420168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431A5AF-B085-9840-A2AF-A5E095D36C6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8C31E96F-A8AD-484B-8C44-070301EE00FD}"/>
              </a:ext>
            </a:extLst>
          </p:cNvPr>
          <p:cNvSpPr>
            <a:spLocks noGrp="1"/>
          </p:cNvSpPr>
          <p:nvPr>
            <p:ph type="sldNum" sz="quarter" idx="12"/>
          </p:nvPr>
        </p:nvSpPr>
        <p:spPr/>
        <p:txBody>
          <a:bodyPr/>
          <a:lstStyle/>
          <a:p>
            <a:fld id="{80929F01-733D-5847-83A7-C9CEA74310DB}" type="slidenum">
              <a:rPr kumimoji="1" lang="zh-TW" altLang="en-US" smtClean="0"/>
              <a:pPr/>
              <a:t>11</a:t>
            </a:fld>
            <a:endParaRPr kumimoji="1" lang="zh-TW" altLang="en-US" dirty="0"/>
          </a:p>
        </p:txBody>
      </p:sp>
      <p:sp>
        <p:nvSpPr>
          <p:cNvPr id="6" name="標題 1">
            <a:extLst>
              <a:ext uri="{FF2B5EF4-FFF2-40B4-BE49-F238E27FC236}">
                <a16:creationId xmlns:a16="http://schemas.microsoft.com/office/drawing/2014/main" id="{4AD9E692-370F-0440-B18F-03063BE2B42C}"/>
              </a:ext>
            </a:extLst>
          </p:cNvPr>
          <p:cNvSpPr>
            <a:spLocks noGrp="1"/>
          </p:cNvSpPr>
          <p:nvPr>
            <p:ph type="title"/>
          </p:nvPr>
        </p:nvSpPr>
        <p:spPr>
          <a:xfrm>
            <a:off x="628650" y="520551"/>
            <a:ext cx="7886700" cy="599076"/>
          </a:xfrm>
        </p:spPr>
        <p:txBody>
          <a:bodyPr>
            <a:normAutofit/>
          </a:bodyPr>
          <a:lstStyle/>
          <a:p>
            <a:r>
              <a:rPr lang="zh-TW" altLang="en-US" dirty="0"/>
              <a:t>資料集樣態說明</a:t>
            </a:r>
            <a:endParaRPr kumimoji="1" lang="zh-TW" altLang="en-US" dirty="0"/>
          </a:p>
        </p:txBody>
      </p:sp>
      <p:sp>
        <p:nvSpPr>
          <p:cNvPr id="8" name="文字方塊 7">
            <a:extLst>
              <a:ext uri="{FF2B5EF4-FFF2-40B4-BE49-F238E27FC236}">
                <a16:creationId xmlns:a16="http://schemas.microsoft.com/office/drawing/2014/main" id="{1A23F57B-7BE5-0F46-8CC6-2195171F5DF9}"/>
              </a:ext>
            </a:extLst>
          </p:cNvPr>
          <p:cNvSpPr txBox="1"/>
          <p:nvPr/>
        </p:nvSpPr>
        <p:spPr>
          <a:xfrm>
            <a:off x="1460500" y="4528361"/>
            <a:ext cx="2451100" cy="1477328"/>
          </a:xfrm>
          <a:prstGeom prst="rect">
            <a:avLst/>
          </a:prstGeom>
          <a:noFill/>
        </p:spPr>
        <p:txBody>
          <a:bodyPr wrap="square" rtlCol="0">
            <a:spAutoFit/>
          </a:bodyPr>
          <a:lstStyle/>
          <a:p>
            <a:pPr marL="285750" indent="-285750">
              <a:buFont typeface="Arial" panose="020B0604020202020204" pitchFamily="34" charset="0"/>
              <a:buChar char="•"/>
            </a:pPr>
            <a:r>
              <a:rPr lang="zh-TW" altLang="en-US" dirty="0">
                <a:latin typeface="微軟正黑體" panose="020B0604030504040204" pitchFamily="34" charset="-120"/>
                <a:ea typeface="微軟正黑體" panose="020B0604030504040204" pitchFamily="34" charset="-120"/>
              </a:rPr>
              <a:t>資料重要內容</a:t>
            </a:r>
            <a:endParaRPr lang="en-US" altLang="zh-TW" dirty="0">
              <a:latin typeface="微軟正黑體" panose="020B0604030504040204" pitchFamily="34" charset="-120"/>
              <a:ea typeface="微軟正黑體" panose="020B0604030504040204" pitchFamily="34" charset="-120"/>
            </a:endParaRPr>
          </a:p>
          <a:p>
            <a:pPr marL="342900" indent="-342900">
              <a:buFont typeface="+mj-lt"/>
              <a:buAutoNum type="alphaUcPeriod"/>
            </a:pPr>
            <a:r>
              <a:rPr lang="zh-TW" altLang="en-US" dirty="0">
                <a:latin typeface="微軟正黑體" panose="020B0604030504040204" pitchFamily="34" charset="-120"/>
                <a:ea typeface="微軟正黑體" panose="020B0604030504040204" pitchFamily="34" charset="-120"/>
              </a:rPr>
              <a:t>事件強度</a:t>
            </a:r>
            <a:endParaRPr lang="en-US" altLang="zh-TW" dirty="0">
              <a:latin typeface="微軟正黑體" panose="020B0604030504040204" pitchFamily="34" charset="-120"/>
              <a:ea typeface="微軟正黑體" panose="020B0604030504040204" pitchFamily="34" charset="-120"/>
            </a:endParaRPr>
          </a:p>
          <a:p>
            <a:pPr marL="342900" indent="-342900">
              <a:buFont typeface="+mj-lt"/>
              <a:buAutoNum type="alphaUcPeriod"/>
            </a:pPr>
            <a:r>
              <a:rPr lang="zh-TW" altLang="en-US" dirty="0">
                <a:latin typeface="微軟正黑體" panose="020B0604030504040204" pitchFamily="34" charset="-120"/>
                <a:ea typeface="微軟正黑體" panose="020B0604030504040204" pitchFamily="34" charset="-120"/>
              </a:rPr>
              <a:t>大事件類別</a:t>
            </a:r>
            <a:endParaRPr lang="en-US" altLang="zh-TW" dirty="0">
              <a:latin typeface="微軟正黑體" panose="020B0604030504040204" pitchFamily="34" charset="-120"/>
              <a:ea typeface="微軟正黑體" panose="020B0604030504040204" pitchFamily="34" charset="-120"/>
            </a:endParaRPr>
          </a:p>
          <a:p>
            <a:pPr marL="342900" indent="-342900">
              <a:buFont typeface="+mj-lt"/>
              <a:buAutoNum type="alphaUcPeriod"/>
            </a:pPr>
            <a:r>
              <a:rPr lang="zh-TW" altLang="en-US" dirty="0">
                <a:latin typeface="微軟正黑體" panose="020B0604030504040204" pitchFamily="34" charset="-120"/>
                <a:ea typeface="微軟正黑體" panose="020B0604030504040204" pitchFamily="34" charset="-120"/>
              </a:rPr>
              <a:t>小事件類別</a:t>
            </a:r>
            <a:endParaRPr lang="en-US" altLang="zh-TW" dirty="0">
              <a:latin typeface="微軟正黑體" panose="020B0604030504040204" pitchFamily="34" charset="-120"/>
              <a:ea typeface="微軟正黑體" panose="020B0604030504040204" pitchFamily="34" charset="-120"/>
            </a:endParaRPr>
          </a:p>
          <a:p>
            <a:pPr marL="342900" indent="-342900">
              <a:buFont typeface="+mj-lt"/>
              <a:buAutoNum type="alphaUcPeriod"/>
            </a:pPr>
            <a:r>
              <a:rPr lang="zh-TW" altLang="en-US" dirty="0">
                <a:latin typeface="微軟正黑體" panose="020B0604030504040204" pitchFamily="34" charset="-120"/>
                <a:ea typeface="微軟正黑體" panose="020B0604030504040204" pitchFamily="34" charset="-120"/>
              </a:rPr>
              <a:t>事件內容</a:t>
            </a:r>
            <a:endParaRPr lang="en-US" altLang="zh-TW" dirty="0">
              <a:latin typeface="微軟正黑體" panose="020B0604030504040204" pitchFamily="34" charset="-120"/>
              <a:ea typeface="微軟正黑體" panose="020B0604030504040204" pitchFamily="34" charset="-120"/>
            </a:endParaRPr>
          </a:p>
        </p:txBody>
      </p:sp>
      <p:pic>
        <p:nvPicPr>
          <p:cNvPr id="9" name="圖片 8">
            <a:extLst>
              <a:ext uri="{FF2B5EF4-FFF2-40B4-BE49-F238E27FC236}">
                <a16:creationId xmlns:a16="http://schemas.microsoft.com/office/drawing/2014/main" id="{9EE22AEE-6216-F74E-BCAF-1957AAE6A70A}"/>
              </a:ext>
            </a:extLst>
          </p:cNvPr>
          <p:cNvPicPr>
            <a:picLocks noChangeAspect="1"/>
          </p:cNvPicPr>
          <p:nvPr/>
        </p:nvPicPr>
        <p:blipFill>
          <a:blip r:embed="rId2"/>
          <a:stretch>
            <a:fillRect/>
          </a:stretch>
        </p:blipFill>
        <p:spPr>
          <a:xfrm>
            <a:off x="302610" y="1234635"/>
            <a:ext cx="8491921" cy="3131772"/>
          </a:xfrm>
          <a:prstGeom prst="rect">
            <a:avLst/>
          </a:prstGeom>
          <a:ln>
            <a:solidFill>
              <a:schemeClr val="tx1"/>
            </a:solidFill>
          </a:ln>
        </p:spPr>
      </p:pic>
      <p:sp>
        <p:nvSpPr>
          <p:cNvPr id="12" name="矩形 11">
            <a:extLst>
              <a:ext uri="{FF2B5EF4-FFF2-40B4-BE49-F238E27FC236}">
                <a16:creationId xmlns:a16="http://schemas.microsoft.com/office/drawing/2014/main" id="{F3F2425E-C2F5-1B41-A68F-85A98813BBAC}"/>
              </a:ext>
            </a:extLst>
          </p:cNvPr>
          <p:cNvSpPr/>
          <p:nvPr/>
        </p:nvSpPr>
        <p:spPr>
          <a:xfrm>
            <a:off x="4724400" y="4735288"/>
            <a:ext cx="4572000" cy="923330"/>
          </a:xfrm>
          <a:prstGeom prst="rect">
            <a:avLst/>
          </a:prstGeom>
        </p:spPr>
        <p:txBody>
          <a:bodyPr>
            <a:spAutoFit/>
          </a:bodyPr>
          <a:lstStyle/>
          <a:p>
            <a:pPr marL="285750" indent="-285750">
              <a:buFont typeface="Arial" panose="020B0604020202020204" pitchFamily="34" charset="0"/>
              <a:buChar char="•"/>
            </a:pPr>
            <a:r>
              <a:rPr lang="zh-TW" altLang="en-US" dirty="0">
                <a:latin typeface="微軟正黑體" panose="020B0604030504040204" pitchFamily="34" charset="-120"/>
                <a:ea typeface="微軟正黑體" panose="020B0604030504040204" pitchFamily="34" charset="-120"/>
              </a:rPr>
              <a:t>資料樣本數</a:t>
            </a:r>
            <a:endParaRPr lang="en-US" altLang="zh-TW" dirty="0">
              <a:latin typeface="微軟正黑體" panose="020B0604030504040204" pitchFamily="34" charset="-120"/>
              <a:ea typeface="微軟正黑體" panose="020B0604030504040204" pitchFamily="34" charset="-120"/>
            </a:endParaRPr>
          </a:p>
          <a:p>
            <a:pPr marL="342900" indent="-342900">
              <a:buFont typeface="+mj-lt"/>
              <a:buAutoNum type="alphaUcPeriod"/>
            </a:pPr>
            <a:r>
              <a:rPr lang="en-US" altLang="zh-TW" dirty="0">
                <a:latin typeface="微軟正黑體" panose="020B0604030504040204" pitchFamily="34" charset="-120"/>
                <a:ea typeface="微軟正黑體" panose="020B0604030504040204" pitchFamily="34" charset="-120"/>
              </a:rPr>
              <a:t>2019(1-12)</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23703</a:t>
            </a:r>
          </a:p>
          <a:p>
            <a:pPr marL="342900" indent="-342900">
              <a:buFont typeface="+mj-lt"/>
              <a:buAutoNum type="alphaUcPeriod"/>
            </a:pPr>
            <a:r>
              <a:rPr lang="en-US" altLang="zh-TW" dirty="0">
                <a:latin typeface="微軟正黑體" panose="020B0604030504040204" pitchFamily="34" charset="-120"/>
                <a:ea typeface="微軟正黑體" panose="020B0604030504040204" pitchFamily="34" charset="-120"/>
              </a:rPr>
              <a:t>2020(1-3)</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13,104</a:t>
            </a:r>
          </a:p>
        </p:txBody>
      </p:sp>
    </p:spTree>
    <p:extLst>
      <p:ext uri="{BB962C8B-B14F-4D97-AF65-F5344CB8AC3E}">
        <p14:creationId xmlns:p14="http://schemas.microsoft.com/office/powerpoint/2010/main" val="1807150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13E0DABF-867C-3342-9EE5-0FF54D8EEC6D}"/>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C827B23E-E896-A84F-856F-EDE28975C97B}"/>
              </a:ext>
            </a:extLst>
          </p:cNvPr>
          <p:cNvSpPr>
            <a:spLocks noGrp="1"/>
          </p:cNvSpPr>
          <p:nvPr>
            <p:ph type="sldNum" sz="quarter" idx="12"/>
          </p:nvPr>
        </p:nvSpPr>
        <p:spPr/>
        <p:txBody>
          <a:bodyPr/>
          <a:lstStyle/>
          <a:p>
            <a:fld id="{80929F01-733D-5847-83A7-C9CEA74310DB}" type="slidenum">
              <a:rPr kumimoji="1" lang="zh-TW" altLang="en-US" smtClean="0"/>
              <a:pPr/>
              <a:t>12</a:t>
            </a:fld>
            <a:endParaRPr kumimoji="1" lang="zh-TW" altLang="en-US" dirty="0"/>
          </a:p>
        </p:txBody>
      </p:sp>
      <p:sp>
        <p:nvSpPr>
          <p:cNvPr id="6" name="標題 1">
            <a:extLst>
              <a:ext uri="{FF2B5EF4-FFF2-40B4-BE49-F238E27FC236}">
                <a16:creationId xmlns:a16="http://schemas.microsoft.com/office/drawing/2014/main" id="{304C7B53-3258-FD4E-B877-9B6F08870557}"/>
              </a:ext>
            </a:extLst>
          </p:cNvPr>
          <p:cNvSpPr>
            <a:spLocks noGrp="1"/>
          </p:cNvSpPr>
          <p:nvPr>
            <p:ph type="title"/>
          </p:nvPr>
        </p:nvSpPr>
        <p:spPr>
          <a:xfrm>
            <a:off x="628650" y="520551"/>
            <a:ext cx="7886700" cy="599076"/>
          </a:xfrm>
        </p:spPr>
        <p:txBody>
          <a:bodyPr>
            <a:normAutofit/>
          </a:bodyPr>
          <a:lstStyle/>
          <a:p>
            <a:r>
              <a:rPr lang="zh-TW" altLang="en-US" dirty="0"/>
              <a:t>資料集樣態說明</a:t>
            </a:r>
            <a:endParaRPr kumimoji="1" lang="zh-TW" altLang="en-US" dirty="0"/>
          </a:p>
        </p:txBody>
      </p:sp>
      <p:grpSp>
        <p:nvGrpSpPr>
          <p:cNvPr id="17" name="群組 16">
            <a:extLst>
              <a:ext uri="{FF2B5EF4-FFF2-40B4-BE49-F238E27FC236}">
                <a16:creationId xmlns:a16="http://schemas.microsoft.com/office/drawing/2014/main" id="{DA2CEA50-39EF-3249-BDBE-C9A74694143F}"/>
              </a:ext>
            </a:extLst>
          </p:cNvPr>
          <p:cNvGrpSpPr/>
          <p:nvPr/>
        </p:nvGrpSpPr>
        <p:grpSpPr>
          <a:xfrm>
            <a:off x="262020" y="1190173"/>
            <a:ext cx="4114801" cy="4914895"/>
            <a:chOff x="262020" y="1431473"/>
            <a:chExt cx="4114801" cy="4914895"/>
          </a:xfrm>
        </p:grpSpPr>
        <p:sp>
          <p:nvSpPr>
            <p:cNvPr id="9" name="矩形: 圓角 38">
              <a:extLst>
                <a:ext uri="{FF2B5EF4-FFF2-40B4-BE49-F238E27FC236}">
                  <a16:creationId xmlns:a16="http://schemas.microsoft.com/office/drawing/2014/main" id="{51C2AB28-924C-C141-B4C0-CA810DDE305E}"/>
                </a:ext>
              </a:extLst>
            </p:cNvPr>
            <p:cNvSpPr/>
            <p:nvPr/>
          </p:nvSpPr>
          <p:spPr>
            <a:xfrm>
              <a:off x="262020" y="1431473"/>
              <a:ext cx="4114801" cy="4914895"/>
            </a:xfrm>
            <a:prstGeom prst="roundRect">
              <a:avLst>
                <a:gd name="adj" fmla="val 14493"/>
              </a:avLst>
            </a:prstGeom>
            <a:solidFill>
              <a:srgbClr val="A3D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0" name="圖片 9">
              <a:extLst>
                <a:ext uri="{FF2B5EF4-FFF2-40B4-BE49-F238E27FC236}">
                  <a16:creationId xmlns:a16="http://schemas.microsoft.com/office/drawing/2014/main" id="{1ED8BD9E-F357-224B-BA02-698D81608D82}"/>
                </a:ext>
              </a:extLst>
            </p:cNvPr>
            <p:cNvPicPr>
              <a:picLocks noChangeAspect="1"/>
            </p:cNvPicPr>
            <p:nvPr/>
          </p:nvPicPr>
          <p:blipFill>
            <a:blip r:embed="rId2"/>
            <a:stretch>
              <a:fillRect/>
            </a:stretch>
          </p:blipFill>
          <p:spPr>
            <a:xfrm>
              <a:off x="381000" y="2821280"/>
              <a:ext cx="3869871" cy="2833847"/>
            </a:xfrm>
            <a:prstGeom prst="rect">
              <a:avLst/>
            </a:prstGeom>
            <a:scene3d>
              <a:camera prst="orthographicFront"/>
              <a:lightRig rig="threePt" dir="t"/>
            </a:scene3d>
            <a:sp3d>
              <a:bevelT/>
            </a:sp3d>
          </p:spPr>
        </p:pic>
        <p:sp>
          <p:nvSpPr>
            <p:cNvPr id="13" name="矩形: 圓角 60">
              <a:extLst>
                <a:ext uri="{FF2B5EF4-FFF2-40B4-BE49-F238E27FC236}">
                  <a16:creationId xmlns:a16="http://schemas.microsoft.com/office/drawing/2014/main" id="{24722A24-78B9-E74B-B8CE-FFD561F60ECB}"/>
                </a:ext>
              </a:extLst>
            </p:cNvPr>
            <p:cNvSpPr/>
            <p:nvPr/>
          </p:nvSpPr>
          <p:spPr>
            <a:xfrm>
              <a:off x="434151" y="1687561"/>
              <a:ext cx="3763567" cy="830997"/>
            </a:xfrm>
            <a:prstGeom prst="roundRect">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a:extLst>
                <a:ext uri="{FF2B5EF4-FFF2-40B4-BE49-F238E27FC236}">
                  <a16:creationId xmlns:a16="http://schemas.microsoft.com/office/drawing/2014/main" id="{7F2933B7-E017-FD47-96E1-BB0DC1263498}"/>
                </a:ext>
              </a:extLst>
            </p:cNvPr>
            <p:cNvSpPr txBox="1"/>
            <p:nvPr/>
          </p:nvSpPr>
          <p:spPr>
            <a:xfrm>
              <a:off x="674739" y="1720279"/>
              <a:ext cx="3388178" cy="830997"/>
            </a:xfrm>
            <a:prstGeom prst="rect">
              <a:avLst/>
            </a:prstGeom>
            <a:noFill/>
          </p:spPr>
          <p:txBody>
            <a:bodyPr wrap="square" rtlCol="0">
              <a:spAutoFit/>
            </a:bodyPr>
            <a:lstStyle/>
            <a:p>
              <a:r>
                <a:rPr lang="zh-TW" altLang="en-US" sz="2400" b="1" dirty="0">
                  <a:solidFill>
                    <a:schemeClr val="bg1"/>
                  </a:solidFill>
                  <a:latin typeface="微軟正黑體" panose="020B0604030504040204" pitchFamily="34" charset="-120"/>
                  <a:ea typeface="微軟正黑體" panose="020B0604030504040204" pitchFamily="34" charset="-120"/>
                </a:rPr>
                <a:t>事件強度本身樣本分布不均</a:t>
              </a:r>
            </a:p>
          </p:txBody>
        </p:sp>
      </p:grpSp>
      <p:grpSp>
        <p:nvGrpSpPr>
          <p:cNvPr id="18" name="群組 17">
            <a:extLst>
              <a:ext uri="{FF2B5EF4-FFF2-40B4-BE49-F238E27FC236}">
                <a16:creationId xmlns:a16="http://schemas.microsoft.com/office/drawing/2014/main" id="{121AB77E-1FB5-DF4C-83E4-8B7314963189}"/>
              </a:ext>
            </a:extLst>
          </p:cNvPr>
          <p:cNvGrpSpPr/>
          <p:nvPr/>
        </p:nvGrpSpPr>
        <p:grpSpPr>
          <a:xfrm>
            <a:off x="4767179" y="1181255"/>
            <a:ext cx="4114801" cy="4914894"/>
            <a:chOff x="4767179" y="1431474"/>
            <a:chExt cx="4114801" cy="4914894"/>
          </a:xfrm>
        </p:grpSpPr>
        <p:sp>
          <p:nvSpPr>
            <p:cNvPr id="11" name="矩形: 圓角 56">
              <a:extLst>
                <a:ext uri="{FF2B5EF4-FFF2-40B4-BE49-F238E27FC236}">
                  <a16:creationId xmlns:a16="http://schemas.microsoft.com/office/drawing/2014/main" id="{6F869625-0087-8B40-8AA0-D58A0498DEB0}"/>
                </a:ext>
              </a:extLst>
            </p:cNvPr>
            <p:cNvSpPr/>
            <p:nvPr/>
          </p:nvSpPr>
          <p:spPr>
            <a:xfrm>
              <a:off x="4767179" y="1431474"/>
              <a:ext cx="4114801" cy="4914894"/>
            </a:xfrm>
            <a:prstGeom prst="roundRect">
              <a:avLst>
                <a:gd name="adj" fmla="val 14493"/>
              </a:avLst>
            </a:prstGeom>
            <a:solidFill>
              <a:srgbClr val="A3D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pic>
          <p:nvPicPr>
            <p:cNvPr id="12" name="圖片 11">
              <a:extLst>
                <a:ext uri="{FF2B5EF4-FFF2-40B4-BE49-F238E27FC236}">
                  <a16:creationId xmlns:a16="http://schemas.microsoft.com/office/drawing/2014/main" id="{B93ED8BC-33F4-134A-AF3C-221840C85BFF}"/>
                </a:ext>
              </a:extLst>
            </p:cNvPr>
            <p:cNvPicPr>
              <a:picLocks noChangeAspect="1"/>
            </p:cNvPicPr>
            <p:nvPr/>
          </p:nvPicPr>
          <p:blipFill>
            <a:blip r:embed="rId3"/>
            <a:stretch>
              <a:fillRect/>
            </a:stretch>
          </p:blipFill>
          <p:spPr>
            <a:xfrm>
              <a:off x="4844143" y="2843047"/>
              <a:ext cx="3989614" cy="2812079"/>
            </a:xfrm>
            <a:prstGeom prst="rect">
              <a:avLst/>
            </a:prstGeom>
            <a:scene3d>
              <a:camera prst="orthographicFront"/>
              <a:lightRig rig="threePt" dir="t"/>
            </a:scene3d>
            <a:sp3d>
              <a:bevelT/>
            </a:sp3d>
          </p:spPr>
        </p:pic>
        <p:sp>
          <p:nvSpPr>
            <p:cNvPr id="15" name="矩形: 圓角 62">
              <a:extLst>
                <a:ext uri="{FF2B5EF4-FFF2-40B4-BE49-F238E27FC236}">
                  <a16:creationId xmlns:a16="http://schemas.microsoft.com/office/drawing/2014/main" id="{860778B4-CD86-DE47-95BC-ECE98C487EAF}"/>
                </a:ext>
              </a:extLst>
            </p:cNvPr>
            <p:cNvSpPr/>
            <p:nvPr/>
          </p:nvSpPr>
          <p:spPr>
            <a:xfrm>
              <a:off x="4957166" y="1720278"/>
              <a:ext cx="3763567" cy="830997"/>
            </a:xfrm>
            <a:prstGeom prst="roundRect">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a:extLst>
                <a:ext uri="{FF2B5EF4-FFF2-40B4-BE49-F238E27FC236}">
                  <a16:creationId xmlns:a16="http://schemas.microsoft.com/office/drawing/2014/main" id="{9A9915B3-4EAC-DC42-916A-931FE7C9DFB5}"/>
                </a:ext>
              </a:extLst>
            </p:cNvPr>
            <p:cNvSpPr txBox="1"/>
            <p:nvPr/>
          </p:nvSpPr>
          <p:spPr>
            <a:xfrm>
              <a:off x="5023457" y="1763210"/>
              <a:ext cx="3630983" cy="830997"/>
            </a:xfrm>
            <a:prstGeom prst="rect">
              <a:avLst/>
            </a:prstGeom>
            <a:noFill/>
          </p:spPr>
          <p:txBody>
            <a:bodyPr wrap="square" rtlCol="0">
              <a:spAutoFit/>
            </a:bodyPr>
            <a:lstStyle/>
            <a:p>
              <a:pPr algn="ctr"/>
              <a:r>
                <a:rPr lang="zh-TW" altLang="en-US" sz="2400" b="1" dirty="0">
                  <a:solidFill>
                    <a:schemeClr val="bg1"/>
                  </a:solidFill>
                  <a:latin typeface="微軟正黑體" panose="020B0604030504040204" pitchFamily="34" charset="-120"/>
                  <a:ea typeface="微軟正黑體" panose="020B0604030504040204" pitchFamily="34" charset="-120"/>
                </a:rPr>
                <a:t>大事件類別事件強度分布有所差異</a:t>
              </a:r>
            </a:p>
          </p:txBody>
        </p:sp>
      </p:grpSp>
    </p:spTree>
    <p:extLst>
      <p:ext uri="{BB962C8B-B14F-4D97-AF65-F5344CB8AC3E}">
        <p14:creationId xmlns:p14="http://schemas.microsoft.com/office/powerpoint/2010/main" val="2341595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65D8D0B7-A88F-8444-A50B-614843E904C6}"/>
              </a:ext>
            </a:extLst>
          </p:cNvPr>
          <p:cNvSpPr>
            <a:spLocks noGrp="1"/>
          </p:cNvSpPr>
          <p:nvPr>
            <p:ph type="title"/>
          </p:nvPr>
        </p:nvSpPr>
        <p:spPr/>
        <p:txBody>
          <a:bodyPr/>
          <a:lstStyle/>
          <a:p>
            <a:r>
              <a:rPr lang="en-US" altLang="zh-TW" dirty="0">
                <a:solidFill>
                  <a:srgbClr val="4AAC99"/>
                </a:solidFill>
                <a:latin typeface="Microsoft JhengHei" panose="020B0604030504040204" pitchFamily="34" charset="-120"/>
              </a:rPr>
              <a:t>04</a:t>
            </a:r>
            <a:endParaRPr lang="zh-TW" altLang="en-US" dirty="0">
              <a:solidFill>
                <a:srgbClr val="4AAC99"/>
              </a:solidFill>
              <a:latin typeface="Microsoft JhengHei" panose="020B0604030504040204" pitchFamily="34" charset="-120"/>
            </a:endParaRPr>
          </a:p>
        </p:txBody>
      </p:sp>
      <p:sp>
        <p:nvSpPr>
          <p:cNvPr id="5" name="文字版面配置區 4">
            <a:extLst>
              <a:ext uri="{FF2B5EF4-FFF2-40B4-BE49-F238E27FC236}">
                <a16:creationId xmlns:a16="http://schemas.microsoft.com/office/drawing/2014/main" id="{001D45A4-756B-054A-88C9-BD20D1A2C25B}"/>
              </a:ext>
            </a:extLst>
          </p:cNvPr>
          <p:cNvSpPr>
            <a:spLocks noGrp="1"/>
          </p:cNvSpPr>
          <p:nvPr>
            <p:ph type="body" sz="quarter" idx="13"/>
          </p:nvPr>
        </p:nvSpPr>
        <p:spPr>
          <a:xfrm>
            <a:off x="2104373" y="3171031"/>
            <a:ext cx="4982227" cy="515938"/>
          </a:xfrm>
        </p:spPr>
        <p:txBody>
          <a:bodyPr/>
          <a:lstStyle/>
          <a:p>
            <a:pPr>
              <a:spcBef>
                <a:spcPct val="0"/>
              </a:spcBef>
            </a:pPr>
            <a:r>
              <a:rPr lang="zh-CN" altLang="en-US" dirty="0">
                <a:latin typeface="微軟正黑體" panose="020B0604030504040204" pitchFamily="34" charset="-120"/>
                <a:ea typeface="微軟正黑體" panose="020B0604030504040204" pitchFamily="34" charset="-120"/>
              </a:rPr>
              <a:t>成果展現與介紹</a:t>
            </a:r>
            <a:endParaRPr lang="en-US" altLang="zh-CN" dirty="0">
              <a:latin typeface="微軟正黑體" panose="020B0604030504040204" pitchFamily="34" charset="-120"/>
              <a:ea typeface="微軟正黑體" panose="020B0604030504040204" pitchFamily="34" charset="-120"/>
            </a:endParaRPr>
          </a:p>
        </p:txBody>
      </p:sp>
      <p:sp>
        <p:nvSpPr>
          <p:cNvPr id="6" name="文字版面配置區 5">
            <a:extLst>
              <a:ext uri="{FF2B5EF4-FFF2-40B4-BE49-F238E27FC236}">
                <a16:creationId xmlns:a16="http://schemas.microsoft.com/office/drawing/2014/main" id="{7DEEE03C-FD57-4346-9BF0-DF3AF8DEF5A4}"/>
              </a:ext>
            </a:extLst>
          </p:cNvPr>
          <p:cNvSpPr>
            <a:spLocks noGrp="1"/>
          </p:cNvSpPr>
          <p:nvPr>
            <p:ph type="body" sz="quarter" idx="14"/>
          </p:nvPr>
        </p:nvSpPr>
        <p:spPr>
          <a:xfrm>
            <a:off x="1678421" y="3872345"/>
            <a:ext cx="5834129" cy="1124658"/>
          </a:xfrm>
        </p:spPr>
        <p:txBody>
          <a:bodyPr/>
          <a:lstStyle/>
          <a:p>
            <a:pPr>
              <a:lnSpc>
                <a:spcPct val="150000"/>
              </a:lnSpc>
            </a:pPr>
            <a:r>
              <a:rPr lang="zh-CN" altLang="en-US" dirty="0">
                <a:latin typeface="Microsoft JhengHei" panose="020B0604030504040204" pitchFamily="34" charset="-120"/>
                <a:ea typeface="Microsoft JhengHei" panose="020B0604030504040204" pitchFamily="34" charset="-120"/>
              </a:rPr>
              <a:t>斷詞、爬蟲、新聞評分模型</a:t>
            </a:r>
            <a:endParaRPr lang="en-US" altLang="zh-CN" dirty="0">
              <a:latin typeface="Microsoft JhengHei" panose="020B0604030504040204" pitchFamily="34" charset="-120"/>
              <a:ea typeface="Microsoft JhengHei" panose="020B0604030504040204" pitchFamily="34" charset="-120"/>
            </a:endParaRPr>
          </a:p>
          <a:p>
            <a:pPr>
              <a:lnSpc>
                <a:spcPct val="150000"/>
              </a:lnSpc>
            </a:pPr>
            <a:r>
              <a:rPr lang="zh-CN" altLang="en-US" dirty="0">
                <a:latin typeface="Microsoft JhengHei" panose="020B0604030504040204" pitchFamily="34" charset="-120"/>
                <a:ea typeface="Microsoft JhengHei" panose="020B0604030504040204" pitchFamily="34" charset="-120"/>
              </a:rPr>
              <a:t>股價預測模型、資料庫建立、網頁呈現</a:t>
            </a:r>
          </a:p>
          <a:p>
            <a:endParaRPr lang="zh-CN" altLang="en-US"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3675331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8F24CD-6202-FD43-B1C8-65B71829AE61}"/>
              </a:ext>
            </a:extLst>
          </p:cNvPr>
          <p:cNvSpPr>
            <a:spLocks noGrp="1"/>
          </p:cNvSpPr>
          <p:nvPr>
            <p:ph type="title"/>
          </p:nvPr>
        </p:nvSpPr>
        <p:spPr/>
        <p:txBody>
          <a:bodyPr/>
          <a:lstStyle/>
          <a:p>
            <a:r>
              <a:rPr lang="zh-CN" altLang="en-US" dirty="0">
                <a:latin typeface="Microsoft JhengHei" panose="020B0604030504040204" pitchFamily="34" charset="-120"/>
                <a:ea typeface="Microsoft JhengHei" panose="020B0604030504040204" pitchFamily="34" charset="-120"/>
              </a:rPr>
              <a:t>新聞資料</a:t>
            </a:r>
            <a:r>
              <a:rPr lang="zh-TW" altLang="en-US" dirty="0">
                <a:latin typeface="Microsoft JhengHei" panose="020B0604030504040204" pitchFamily="34" charset="-120"/>
                <a:ea typeface="Microsoft JhengHei" panose="020B0604030504040204" pitchFamily="34" charset="-120"/>
              </a:rPr>
              <a:t>爬蟲</a:t>
            </a:r>
            <a:endParaRPr kumimoji="1" lang="zh-TW" altLang="en-US" dirty="0"/>
          </a:p>
        </p:txBody>
      </p:sp>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14</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6243119" y="120951"/>
            <a:ext cx="2646879" cy="338554"/>
          </a:xfrm>
          <a:prstGeom prst="rect">
            <a:avLst/>
          </a:prstGeom>
          <a:noFill/>
        </p:spPr>
        <p:txBody>
          <a:bodyPr wrap="none" rtlCol="0">
            <a:spAutoFit/>
          </a:bodyPr>
          <a:lstStyle/>
          <a:p>
            <a:pPr algn="r"/>
            <a:r>
              <a:rPr lang="zh-CN" altLang="en-US" sz="1600" b="1" dirty="0">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切詞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新聞評分模型</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pic>
        <p:nvPicPr>
          <p:cNvPr id="7" name="圖片 6">
            <a:extLst>
              <a:ext uri="{FF2B5EF4-FFF2-40B4-BE49-F238E27FC236}">
                <a16:creationId xmlns:a16="http://schemas.microsoft.com/office/drawing/2014/main" id="{BF34D323-B972-3143-ADF8-52F00019A3E3}"/>
              </a:ext>
            </a:extLst>
          </p:cNvPr>
          <p:cNvPicPr>
            <a:picLocks noChangeAspect="1"/>
          </p:cNvPicPr>
          <p:nvPr/>
        </p:nvPicPr>
        <p:blipFill>
          <a:blip r:embed="rId2"/>
          <a:stretch>
            <a:fillRect/>
          </a:stretch>
        </p:blipFill>
        <p:spPr>
          <a:xfrm>
            <a:off x="3818090" y="1979460"/>
            <a:ext cx="5106899" cy="3379604"/>
          </a:xfrm>
          <a:prstGeom prst="rect">
            <a:avLst/>
          </a:prstGeom>
        </p:spPr>
      </p:pic>
      <p:sp>
        <p:nvSpPr>
          <p:cNvPr id="8" name="內容版面配置區 2">
            <a:extLst>
              <a:ext uri="{FF2B5EF4-FFF2-40B4-BE49-F238E27FC236}">
                <a16:creationId xmlns:a16="http://schemas.microsoft.com/office/drawing/2014/main" id="{1FC10D46-A821-B643-B86D-39C24DDAFB41}"/>
              </a:ext>
            </a:extLst>
          </p:cNvPr>
          <p:cNvSpPr>
            <a:spLocks noGrp="1"/>
          </p:cNvSpPr>
          <p:nvPr>
            <p:ph idx="1"/>
          </p:nvPr>
        </p:nvSpPr>
        <p:spPr>
          <a:xfrm>
            <a:off x="219011" y="1679336"/>
            <a:ext cx="3564088" cy="4147152"/>
          </a:xfrm>
        </p:spPr>
        <p:txBody>
          <a:bodyPr/>
          <a:lstStyle/>
          <a:p>
            <a:r>
              <a:rPr lang="zh-TW" altLang="en-US" dirty="0">
                <a:solidFill>
                  <a:schemeClr val="tx1"/>
                </a:solidFill>
              </a:rPr>
              <a:t>本組採用</a:t>
            </a:r>
            <a:r>
              <a:rPr lang="en-US" altLang="zh-TW" dirty="0">
                <a:solidFill>
                  <a:schemeClr val="tx1"/>
                </a:solidFill>
              </a:rPr>
              <a:t> pandas</a:t>
            </a:r>
            <a:r>
              <a:rPr lang="zh-TW" altLang="en-US" dirty="0">
                <a:solidFill>
                  <a:schemeClr val="tx1"/>
                </a:solidFill>
              </a:rPr>
              <a:t> 套件中的</a:t>
            </a:r>
            <a:r>
              <a:rPr lang="en-US" altLang="zh-TW" dirty="0">
                <a:solidFill>
                  <a:schemeClr val="tx1"/>
                </a:solidFill>
              </a:rPr>
              <a:t>read_html</a:t>
            </a:r>
            <a:r>
              <a:rPr lang="zh-TW" altLang="en-US" dirty="0">
                <a:solidFill>
                  <a:schemeClr val="tx1"/>
                </a:solidFill>
              </a:rPr>
              <a:t> 功能，對</a:t>
            </a:r>
            <a:r>
              <a:rPr lang="zh-TW" altLang="en-US" b="1" dirty="0">
                <a:solidFill>
                  <a:srgbClr val="0070C0"/>
                </a:solidFill>
              </a:rPr>
              <a:t>公開資訊觀測站</a:t>
            </a:r>
            <a:r>
              <a:rPr lang="zh-TW" altLang="en-US" dirty="0">
                <a:solidFill>
                  <a:schemeClr val="tx1"/>
                </a:solidFill>
              </a:rPr>
              <a:t>的重大訊息主旨做爬蟲</a:t>
            </a:r>
            <a:endParaRPr lang="en-US" altLang="zh-TW" dirty="0">
              <a:solidFill>
                <a:schemeClr val="tx1"/>
              </a:solidFill>
            </a:endParaRPr>
          </a:p>
          <a:p>
            <a:r>
              <a:rPr lang="zh-TW" altLang="en-US" dirty="0">
                <a:solidFill>
                  <a:schemeClr val="tx1"/>
                </a:solidFill>
              </a:rPr>
              <a:t>設定成每</a:t>
            </a:r>
            <a:r>
              <a:rPr lang="en-US" altLang="zh-TW" dirty="0">
                <a:solidFill>
                  <a:schemeClr val="tx1"/>
                </a:solidFill>
              </a:rPr>
              <a:t> 10 </a:t>
            </a:r>
            <a:r>
              <a:rPr lang="zh-TW" altLang="en-US" dirty="0">
                <a:solidFill>
                  <a:schemeClr val="tx1"/>
                </a:solidFill>
              </a:rPr>
              <a:t>秒爬一次最新消息，將新增的新聞訊息加入資料庫</a:t>
            </a:r>
            <a:endParaRPr lang="en-US" altLang="zh-TW" dirty="0">
              <a:solidFill>
                <a:schemeClr val="tx1"/>
              </a:solidFill>
            </a:endParaRPr>
          </a:p>
          <a:p>
            <a:r>
              <a:rPr lang="zh-TW" altLang="en-US" dirty="0">
                <a:solidFill>
                  <a:schemeClr val="tx1"/>
                </a:solidFill>
              </a:rPr>
              <a:t>後續將新聞訊息做切詞處理後，放入模型跑重要性評分與預期漲跌</a:t>
            </a:r>
          </a:p>
        </p:txBody>
      </p:sp>
    </p:spTree>
    <p:extLst>
      <p:ext uri="{BB962C8B-B14F-4D97-AF65-F5344CB8AC3E}">
        <p14:creationId xmlns:p14="http://schemas.microsoft.com/office/powerpoint/2010/main" val="2676638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15</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斷詞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新聞評分模型</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
        <p:nvSpPr>
          <p:cNvPr id="7" name="標題 1">
            <a:extLst>
              <a:ext uri="{FF2B5EF4-FFF2-40B4-BE49-F238E27FC236}">
                <a16:creationId xmlns:a16="http://schemas.microsoft.com/office/drawing/2014/main" id="{E108B40F-ABC8-714D-B673-098C0C2721F1}"/>
              </a:ext>
            </a:extLst>
          </p:cNvPr>
          <p:cNvSpPr>
            <a:spLocks noGrp="1"/>
          </p:cNvSpPr>
          <p:nvPr>
            <p:ph type="title"/>
          </p:nvPr>
        </p:nvSpPr>
        <p:spPr>
          <a:xfrm>
            <a:off x="628650" y="520551"/>
            <a:ext cx="7886700" cy="599076"/>
          </a:xfrm>
        </p:spPr>
        <p:txBody>
          <a:bodyPr>
            <a:normAutofit/>
          </a:bodyPr>
          <a:lstStyle/>
          <a:p>
            <a:r>
              <a:rPr lang="zh-TW" altLang="en-US" dirty="0"/>
              <a:t>資料預處理（斷詞）</a:t>
            </a:r>
            <a:endParaRPr kumimoji="1" lang="zh-TW" altLang="en-US" dirty="0"/>
          </a:p>
        </p:txBody>
      </p:sp>
      <p:sp>
        <p:nvSpPr>
          <p:cNvPr id="8" name="橢圓 7">
            <a:extLst>
              <a:ext uri="{FF2B5EF4-FFF2-40B4-BE49-F238E27FC236}">
                <a16:creationId xmlns:a16="http://schemas.microsoft.com/office/drawing/2014/main" id="{C40EB3B7-BADF-6E4B-9FF0-1706DAA8012D}"/>
              </a:ext>
            </a:extLst>
          </p:cNvPr>
          <p:cNvSpPr/>
          <p:nvPr/>
        </p:nvSpPr>
        <p:spPr>
          <a:xfrm>
            <a:off x="760409" y="1463144"/>
            <a:ext cx="1326019" cy="1169770"/>
          </a:xfrm>
          <a:prstGeom prst="ellipse">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a:latin typeface="微軟正黑體" panose="020B0604030504040204" pitchFamily="34" charset="-120"/>
                <a:ea typeface="微軟正黑體" panose="020B0604030504040204" pitchFamily="34" charset="-120"/>
              </a:rPr>
              <a:t>斷詞</a:t>
            </a:r>
          </a:p>
        </p:txBody>
      </p:sp>
      <p:sp>
        <p:nvSpPr>
          <p:cNvPr id="9" name="橢圓 8">
            <a:extLst>
              <a:ext uri="{FF2B5EF4-FFF2-40B4-BE49-F238E27FC236}">
                <a16:creationId xmlns:a16="http://schemas.microsoft.com/office/drawing/2014/main" id="{F821E135-5C2F-754C-A1A3-29366E70D1B2}"/>
              </a:ext>
            </a:extLst>
          </p:cNvPr>
          <p:cNvSpPr/>
          <p:nvPr/>
        </p:nvSpPr>
        <p:spPr>
          <a:xfrm>
            <a:off x="760409" y="3159116"/>
            <a:ext cx="1326019" cy="1169770"/>
          </a:xfrm>
          <a:prstGeom prst="ellipse">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a:latin typeface="微軟正黑體" panose="020B0604030504040204" pitchFamily="34" charset="-120"/>
                <a:ea typeface="微軟正黑體" panose="020B0604030504040204" pitchFamily="34" charset="-120"/>
              </a:rPr>
              <a:t>標的</a:t>
            </a:r>
          </a:p>
        </p:txBody>
      </p:sp>
      <p:sp>
        <p:nvSpPr>
          <p:cNvPr id="10" name="橢圓 9">
            <a:extLst>
              <a:ext uri="{FF2B5EF4-FFF2-40B4-BE49-F238E27FC236}">
                <a16:creationId xmlns:a16="http://schemas.microsoft.com/office/drawing/2014/main" id="{A943812B-4866-1C40-8AA7-4ED5DE9323D0}"/>
              </a:ext>
            </a:extLst>
          </p:cNvPr>
          <p:cNvSpPr/>
          <p:nvPr/>
        </p:nvSpPr>
        <p:spPr>
          <a:xfrm>
            <a:off x="760409" y="4855088"/>
            <a:ext cx="1326019" cy="1169770"/>
          </a:xfrm>
          <a:prstGeom prst="ellipse">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a:latin typeface="微軟正黑體" panose="020B0604030504040204" pitchFamily="34" charset="-120"/>
                <a:ea typeface="微軟正黑體" panose="020B0604030504040204" pitchFamily="34" charset="-120"/>
              </a:rPr>
              <a:t>工具</a:t>
            </a:r>
          </a:p>
        </p:txBody>
      </p:sp>
      <p:sp>
        <p:nvSpPr>
          <p:cNvPr id="11" name="文字方塊 10">
            <a:extLst>
              <a:ext uri="{FF2B5EF4-FFF2-40B4-BE49-F238E27FC236}">
                <a16:creationId xmlns:a16="http://schemas.microsoft.com/office/drawing/2014/main" id="{AF101D19-953B-564F-8A3B-D0B7A9391E5A}"/>
              </a:ext>
            </a:extLst>
          </p:cNvPr>
          <p:cNvSpPr txBox="1"/>
          <p:nvPr/>
        </p:nvSpPr>
        <p:spPr>
          <a:xfrm>
            <a:off x="2467429" y="1463144"/>
            <a:ext cx="6022521" cy="1200329"/>
          </a:xfrm>
          <a:prstGeom prst="rect">
            <a:avLst/>
          </a:prstGeom>
          <a:noFill/>
        </p:spPr>
        <p:txBody>
          <a:bodyPr wrap="square" rtlCol="0">
            <a:spAutoFit/>
          </a:bodyPr>
          <a:lstStyle/>
          <a:p>
            <a:pPr marL="342900" indent="-342900">
              <a:buFont typeface="Arial" panose="020B0604020202020204" pitchFamily="34" charset="0"/>
              <a:buChar char="•"/>
            </a:pPr>
            <a:r>
              <a:rPr lang="zh-TW" altLang="en-US" b="1" dirty="0">
                <a:latin typeface="Microsoft JhengHei" panose="020B0604030504040204" pitchFamily="34" charset="-120"/>
                <a:ea typeface="Microsoft JhengHei" panose="020B0604030504040204" pitchFamily="34" charset="-120"/>
              </a:rPr>
              <a:t>詞是最小有意義且可以自由使用的語言單位</a:t>
            </a:r>
            <a:endParaRPr lang="en-US" altLang="zh-TW" b="1" dirty="0">
              <a:latin typeface="Microsoft JhengHei" panose="020B0604030504040204" pitchFamily="34" charset="-120"/>
              <a:ea typeface="Microsoft JhengHei" panose="020B0604030504040204" pitchFamily="34" charset="-120"/>
            </a:endParaRPr>
          </a:p>
          <a:p>
            <a:pPr marL="342900" indent="-342900">
              <a:buFont typeface="Arial" panose="020B0604020202020204" pitchFamily="34" charset="0"/>
              <a:buChar char="•"/>
            </a:pPr>
            <a:r>
              <a:rPr lang="zh-TW" altLang="en-US" b="1" dirty="0">
                <a:latin typeface="Microsoft JhengHei" panose="020B0604030504040204" pitchFamily="34" charset="-120"/>
                <a:ea typeface="Microsoft JhengHei" panose="020B0604030504040204" pitchFamily="34" charset="-120"/>
              </a:rPr>
              <a:t>任何語言處理的系統都必須先能分辨文本中的詞才能進行進一步的處理</a:t>
            </a:r>
            <a:endParaRPr lang="en-US" altLang="zh-TW" b="1" dirty="0">
              <a:latin typeface="Microsoft JhengHei" panose="020B0604030504040204" pitchFamily="34" charset="-120"/>
              <a:ea typeface="Microsoft JhengHei" panose="020B0604030504040204" pitchFamily="34" charset="-120"/>
            </a:endParaRPr>
          </a:p>
          <a:p>
            <a:pPr marL="342900" indent="-342900">
              <a:buFont typeface="Arial" panose="020B0604020202020204" pitchFamily="34" charset="0"/>
              <a:buChar char="•"/>
            </a:pPr>
            <a:r>
              <a:rPr lang="zh-TW" altLang="en-US" b="1" dirty="0">
                <a:latin typeface="Microsoft JhengHei" panose="020B0604030504040204" pitchFamily="34" charset="-120"/>
                <a:ea typeface="Microsoft JhengHei" panose="020B0604030504040204" pitchFamily="34" charset="-120"/>
              </a:rPr>
              <a:t>將一段中文切分出有「意義」的小單位（詞）</a:t>
            </a:r>
            <a:endParaRPr lang="en-US" altLang="zh-TW" b="1" dirty="0">
              <a:latin typeface="Microsoft JhengHei" panose="020B0604030504040204" pitchFamily="34" charset="-120"/>
              <a:ea typeface="Microsoft JhengHei" panose="020B0604030504040204" pitchFamily="34" charset="-120"/>
            </a:endParaRPr>
          </a:p>
        </p:txBody>
      </p:sp>
      <p:sp>
        <p:nvSpPr>
          <p:cNvPr id="12" name="文字方塊 11">
            <a:extLst>
              <a:ext uri="{FF2B5EF4-FFF2-40B4-BE49-F238E27FC236}">
                <a16:creationId xmlns:a16="http://schemas.microsoft.com/office/drawing/2014/main" id="{59177578-2E92-2849-8FE4-0D36180E7260}"/>
              </a:ext>
            </a:extLst>
          </p:cNvPr>
          <p:cNvSpPr txBox="1"/>
          <p:nvPr/>
        </p:nvSpPr>
        <p:spPr>
          <a:xfrm>
            <a:off x="2467429" y="3541357"/>
            <a:ext cx="5853793" cy="646331"/>
          </a:xfrm>
          <a:prstGeom prst="rect">
            <a:avLst/>
          </a:prstGeom>
          <a:noFill/>
        </p:spPr>
        <p:txBody>
          <a:bodyPr wrap="square" rtlCol="0">
            <a:spAutoFit/>
          </a:bodyPr>
          <a:lstStyle/>
          <a:p>
            <a:pPr marL="285750" indent="-285750">
              <a:buFont typeface="Arial" panose="020B0604020202020204" pitchFamily="34" charset="0"/>
              <a:buChar char="•"/>
            </a:pPr>
            <a:r>
              <a:rPr lang="zh-TW" altLang="en-US" b="1" dirty="0">
                <a:latin typeface="Microsoft JhengHei" panose="020B0604030504040204" pitchFamily="34" charset="-120"/>
                <a:ea typeface="Microsoft JhengHei" panose="020B0604030504040204" pitchFamily="34" charset="-120"/>
              </a:rPr>
              <a:t>本次報告須做處理的部分為新聞的內容</a:t>
            </a:r>
            <a:endParaRPr lang="en-US" altLang="zh-TW" b="1"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endParaRPr lang="zh-TW" altLang="en-US" dirty="0"/>
          </a:p>
        </p:txBody>
      </p:sp>
      <p:sp>
        <p:nvSpPr>
          <p:cNvPr id="13" name="文字方塊 12">
            <a:extLst>
              <a:ext uri="{FF2B5EF4-FFF2-40B4-BE49-F238E27FC236}">
                <a16:creationId xmlns:a16="http://schemas.microsoft.com/office/drawing/2014/main" id="{6EEF2BB1-EBAD-6447-B861-EE7CC0A84F9F}"/>
              </a:ext>
            </a:extLst>
          </p:cNvPr>
          <p:cNvSpPr txBox="1"/>
          <p:nvPr/>
        </p:nvSpPr>
        <p:spPr>
          <a:xfrm>
            <a:off x="2467429" y="5259896"/>
            <a:ext cx="4523014" cy="646331"/>
          </a:xfrm>
          <a:prstGeom prst="rect">
            <a:avLst/>
          </a:prstGeom>
          <a:noFill/>
        </p:spPr>
        <p:txBody>
          <a:bodyPr wrap="square" rtlCol="0">
            <a:spAutoFit/>
          </a:bodyPr>
          <a:lstStyle/>
          <a:p>
            <a:pPr marL="285750" indent="-285750">
              <a:buFont typeface="Arial" panose="020B0604020202020204" pitchFamily="34" charset="0"/>
              <a:buChar char="•"/>
            </a:pPr>
            <a:r>
              <a:rPr lang="zh-TW" altLang="en-US" b="1" dirty="0">
                <a:latin typeface="Microsoft JhengHei" panose="020B0604030504040204" pitchFamily="34" charset="-120"/>
                <a:ea typeface="Microsoft JhengHei" panose="020B0604030504040204" pitchFamily="34" charset="-120"/>
              </a:rPr>
              <a:t>分別使用</a:t>
            </a:r>
            <a:r>
              <a:rPr lang="en-US" altLang="zh-TW" b="1" dirty="0">
                <a:latin typeface="Microsoft JhengHei" panose="020B0604030504040204" pitchFamily="34" charset="-120"/>
                <a:ea typeface="Microsoft JhengHei" panose="020B0604030504040204" pitchFamily="34" charset="-120"/>
              </a:rPr>
              <a:t>2</a:t>
            </a:r>
            <a:r>
              <a:rPr lang="zh-TW" altLang="en-US" b="1" dirty="0">
                <a:latin typeface="Microsoft JhengHei" panose="020B0604030504040204" pitchFamily="34" charset="-120"/>
                <a:ea typeface="Microsoft JhengHei" panose="020B0604030504040204" pitchFamily="34" charset="-120"/>
              </a:rPr>
              <a:t>種不同的斷詞系統做新聞斷詞</a:t>
            </a:r>
            <a:endParaRPr lang="en-US" altLang="zh-TW"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endParaRPr lang="zh-TW" altLang="en-US" dirty="0"/>
          </a:p>
        </p:txBody>
      </p:sp>
    </p:spTree>
    <p:extLst>
      <p:ext uri="{BB962C8B-B14F-4D97-AF65-F5344CB8AC3E}">
        <p14:creationId xmlns:p14="http://schemas.microsoft.com/office/powerpoint/2010/main" val="1227991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16</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6243119" y="120951"/>
            <a:ext cx="2646879"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斷詞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新聞評分模型</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
        <p:nvSpPr>
          <p:cNvPr id="7" name="標題 1">
            <a:extLst>
              <a:ext uri="{FF2B5EF4-FFF2-40B4-BE49-F238E27FC236}">
                <a16:creationId xmlns:a16="http://schemas.microsoft.com/office/drawing/2014/main" id="{8DAB671B-30F0-B440-A81D-DA9D118068EF}"/>
              </a:ext>
            </a:extLst>
          </p:cNvPr>
          <p:cNvSpPr>
            <a:spLocks noGrp="1"/>
          </p:cNvSpPr>
          <p:nvPr>
            <p:ph type="title"/>
          </p:nvPr>
        </p:nvSpPr>
        <p:spPr>
          <a:xfrm>
            <a:off x="628650" y="568889"/>
            <a:ext cx="7886700" cy="599076"/>
          </a:xfrm>
        </p:spPr>
        <p:txBody>
          <a:bodyPr>
            <a:normAutofit/>
          </a:bodyPr>
          <a:lstStyle/>
          <a:p>
            <a:r>
              <a:rPr lang="en-US" altLang="zh-TW" dirty="0"/>
              <a:t>Jieba</a:t>
            </a:r>
            <a:r>
              <a:rPr lang="zh-TW" altLang="en-US" dirty="0"/>
              <a:t>  </a:t>
            </a:r>
            <a:r>
              <a:rPr lang="en-US" altLang="zh-TW" dirty="0"/>
              <a:t>vs Ckiptagger</a:t>
            </a:r>
            <a:endParaRPr kumimoji="1" lang="zh-TW" altLang="en-US" dirty="0"/>
          </a:p>
        </p:txBody>
      </p:sp>
      <p:sp>
        <p:nvSpPr>
          <p:cNvPr id="8" name="日期版面配置區 3">
            <a:extLst>
              <a:ext uri="{FF2B5EF4-FFF2-40B4-BE49-F238E27FC236}">
                <a16:creationId xmlns:a16="http://schemas.microsoft.com/office/drawing/2014/main" id="{E9CE4D05-DFB5-D041-9ED5-6A1E808FDC8C}"/>
              </a:ext>
            </a:extLst>
          </p:cNvPr>
          <p:cNvSpPr txBox="1">
            <a:spLocks/>
          </p:cNvSpPr>
          <p:nvPr/>
        </p:nvSpPr>
        <p:spPr>
          <a:xfrm>
            <a:off x="628650" y="6506826"/>
            <a:ext cx="20574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solidFill>
                <a:latin typeface="Microsoft JhengHei" panose="020B0604030504040204" pitchFamily="34" charset="-120"/>
                <a:ea typeface="Microsoft JhengHei" panose="020B0604030504040204" pitchFamily="34" charset="-120"/>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8F4FC5-FE50-A64D-A7E3-22233A0C6925}" type="datetime1">
              <a:rPr kumimoji="1" lang="zh-TW" altLang="en-US" smtClean="0"/>
              <a:pPr/>
              <a:t>2020/6/18</a:t>
            </a:fld>
            <a:endParaRPr kumimoji="1" lang="zh-TW" altLang="en-US" dirty="0"/>
          </a:p>
        </p:txBody>
      </p:sp>
      <p:sp>
        <p:nvSpPr>
          <p:cNvPr id="9" name="矩形 8">
            <a:extLst>
              <a:ext uri="{FF2B5EF4-FFF2-40B4-BE49-F238E27FC236}">
                <a16:creationId xmlns:a16="http://schemas.microsoft.com/office/drawing/2014/main" id="{831346FB-816C-D84F-B104-E83BC8BEC67D}"/>
              </a:ext>
            </a:extLst>
          </p:cNvPr>
          <p:cNvSpPr/>
          <p:nvPr/>
        </p:nvSpPr>
        <p:spPr>
          <a:xfrm>
            <a:off x="1008649" y="2261727"/>
            <a:ext cx="3354802" cy="1938992"/>
          </a:xfrm>
          <a:prstGeom prst="rect">
            <a:avLst/>
          </a:prstGeom>
        </p:spPr>
        <p:txBody>
          <a:bodyPr wrap="square">
            <a:spAutoFit/>
          </a:bodyPr>
          <a:lstStyle/>
          <a:p>
            <a:pPr marL="342900" indent="-342900">
              <a:buFont typeface="Arial" panose="020B0604020202020204" pitchFamily="34" charset="0"/>
              <a:buChar char="•"/>
            </a:pPr>
            <a:r>
              <a:rPr lang="en-US" altLang="zh-TW" sz="2000" b="1" dirty="0">
                <a:latin typeface="Microsoft JhengHei" panose="020B0604030504040204" pitchFamily="34" charset="-120"/>
                <a:ea typeface="Microsoft JhengHei" panose="020B0604030504040204" pitchFamily="34" charset="-120"/>
              </a:rPr>
              <a:t>Jieba </a:t>
            </a:r>
            <a:r>
              <a:rPr lang="zh-TW" altLang="en-US" sz="2000" b="1" dirty="0">
                <a:latin typeface="Microsoft JhengHei" panose="020B0604030504040204" pitchFamily="34" charset="-120"/>
                <a:ea typeface="Microsoft JhengHei" panose="020B0604030504040204" pitchFamily="34" charset="-120"/>
              </a:rPr>
              <a:t>這個中文斷詞程式是由中國開發者所開發</a:t>
            </a:r>
            <a:endParaRPr lang="en-US" altLang="zh-TW" sz="2000" b="1" dirty="0">
              <a:latin typeface="Microsoft JhengHei" panose="020B0604030504040204" pitchFamily="34" charset="-120"/>
              <a:ea typeface="Microsoft JhengHei" panose="020B0604030504040204" pitchFamily="34" charset="-120"/>
            </a:endParaRPr>
          </a:p>
          <a:p>
            <a:pPr marL="342900" indent="-342900">
              <a:buFont typeface="Arial" panose="020B0604020202020204" pitchFamily="34" charset="0"/>
              <a:buChar char="•"/>
            </a:pPr>
            <a:r>
              <a:rPr lang="zh-TW" altLang="en-US" sz="2000" b="1" dirty="0">
                <a:latin typeface="Microsoft JhengHei" panose="020B0604030504040204" pitchFamily="34" charset="-120"/>
                <a:ea typeface="Microsoft JhengHei" panose="020B0604030504040204" pitchFamily="34" charset="-120"/>
              </a:rPr>
              <a:t>可同時支援簡體與繁體的斷詞</a:t>
            </a:r>
            <a:endParaRPr lang="en-US" altLang="zh-TW" sz="2000" b="1" dirty="0">
              <a:latin typeface="Microsoft JhengHei" panose="020B0604030504040204" pitchFamily="34" charset="-120"/>
              <a:ea typeface="Microsoft JhengHei" panose="020B0604030504040204" pitchFamily="34" charset="-120"/>
            </a:endParaRPr>
          </a:p>
          <a:p>
            <a:pPr algn="ctr"/>
            <a:br>
              <a:rPr lang="zh-TW" altLang="en-US" sz="2000" b="1" dirty="0">
                <a:solidFill>
                  <a:schemeClr val="tx1">
                    <a:lumMod val="65000"/>
                    <a:lumOff val="35000"/>
                  </a:schemeClr>
                </a:solidFill>
              </a:rPr>
            </a:br>
            <a:endParaRPr lang="zh-TW" altLang="en-US" sz="2000" b="1" dirty="0">
              <a:solidFill>
                <a:schemeClr val="tx1">
                  <a:lumMod val="65000"/>
                  <a:lumOff val="35000"/>
                </a:schemeClr>
              </a:solidFill>
            </a:endParaRPr>
          </a:p>
        </p:txBody>
      </p:sp>
      <p:sp>
        <p:nvSpPr>
          <p:cNvPr id="10" name="文字方塊 9">
            <a:extLst>
              <a:ext uri="{FF2B5EF4-FFF2-40B4-BE49-F238E27FC236}">
                <a16:creationId xmlns:a16="http://schemas.microsoft.com/office/drawing/2014/main" id="{FE33B4B2-47BF-5E42-AC7F-FFB93BC7AF5D}"/>
              </a:ext>
            </a:extLst>
          </p:cNvPr>
          <p:cNvSpPr txBox="1"/>
          <p:nvPr/>
        </p:nvSpPr>
        <p:spPr>
          <a:xfrm>
            <a:off x="4704440" y="2261727"/>
            <a:ext cx="3351252" cy="1292662"/>
          </a:xfrm>
          <a:prstGeom prst="rect">
            <a:avLst/>
          </a:prstGeom>
          <a:noFill/>
        </p:spPr>
        <p:txBody>
          <a:bodyPr wrap="square" rtlCol="0">
            <a:spAutoFit/>
          </a:bodyPr>
          <a:lstStyle/>
          <a:p>
            <a:pPr marL="342900" indent="-342900">
              <a:buFont typeface="Arial" panose="020B0604020202020204" pitchFamily="34" charset="0"/>
              <a:buChar char="•"/>
            </a:pPr>
            <a:r>
              <a:rPr lang="zh-TW" altLang="en-US" sz="2000" b="1" dirty="0">
                <a:latin typeface="Microsoft JhengHei" panose="020B0604030504040204" pitchFamily="34" charset="-120"/>
                <a:ea typeface="Microsoft JhengHei" panose="020B0604030504040204" pitchFamily="34" charset="-120"/>
              </a:rPr>
              <a:t>中研院</a:t>
            </a:r>
            <a:r>
              <a:rPr lang="en-US" altLang="zh-TW" sz="2000" b="1" dirty="0">
                <a:latin typeface="Microsoft JhengHei" panose="020B0604030504040204" pitchFamily="34" charset="-120"/>
                <a:ea typeface="Microsoft JhengHei" panose="020B0604030504040204" pitchFamily="34" charset="-120"/>
              </a:rPr>
              <a:t>CKIP Lab</a:t>
            </a:r>
            <a:r>
              <a:rPr lang="zh-TW" altLang="en-US" sz="2000" b="1" dirty="0">
                <a:latin typeface="Microsoft JhengHei" panose="020B0604030504040204" pitchFamily="34" charset="-120"/>
                <a:ea typeface="Microsoft JhengHei" panose="020B0604030504040204" pitchFamily="34" charset="-120"/>
              </a:rPr>
              <a:t>中文詞知識庫小組開發之中文斷詞工具</a:t>
            </a:r>
            <a:endParaRPr lang="en-US" altLang="zh-TW" sz="2000" b="1" dirty="0">
              <a:latin typeface="Microsoft JhengHei" panose="020B0604030504040204" pitchFamily="34" charset="-120"/>
              <a:ea typeface="Microsoft JhengHei" panose="020B0604030504040204" pitchFamily="34" charset="-120"/>
            </a:endParaRPr>
          </a:p>
          <a:p>
            <a:endParaRPr lang="zh-TW" altLang="en-US" dirty="0"/>
          </a:p>
        </p:txBody>
      </p:sp>
      <p:graphicFrame>
        <p:nvGraphicFramePr>
          <p:cNvPr id="12" name="表格 8">
            <a:extLst>
              <a:ext uri="{FF2B5EF4-FFF2-40B4-BE49-F238E27FC236}">
                <a16:creationId xmlns:a16="http://schemas.microsoft.com/office/drawing/2014/main" id="{41B1C3A6-624A-3640-AF34-E08E6511BBEE}"/>
              </a:ext>
            </a:extLst>
          </p:cNvPr>
          <p:cNvGraphicFramePr>
            <a:graphicFrameLocks noGrp="1"/>
          </p:cNvGraphicFramePr>
          <p:nvPr>
            <p:ph idx="1"/>
            <p:extLst>
              <p:ext uri="{D42A27DB-BD31-4B8C-83A1-F6EECF244321}">
                <p14:modId xmlns:p14="http://schemas.microsoft.com/office/powerpoint/2010/main" val="1320024811"/>
              </p:ext>
            </p:extLst>
          </p:nvPr>
        </p:nvGraphicFramePr>
        <p:xfrm>
          <a:off x="518882" y="3823363"/>
          <a:ext cx="8371116" cy="2340001"/>
        </p:xfrm>
        <a:graphic>
          <a:graphicData uri="http://schemas.openxmlformats.org/drawingml/2006/table">
            <a:tbl>
              <a:tblPr firstRow="1" bandRow="1">
                <a:tableStyleId>{5C22544A-7EE6-4342-B048-85BDC9FD1C3A}</a:tableStyleId>
              </a:tblPr>
              <a:tblGrid>
                <a:gridCol w="2092779">
                  <a:extLst>
                    <a:ext uri="{9D8B030D-6E8A-4147-A177-3AD203B41FA5}">
                      <a16:colId xmlns:a16="http://schemas.microsoft.com/office/drawing/2014/main" val="1140071139"/>
                    </a:ext>
                  </a:extLst>
                </a:gridCol>
                <a:gridCol w="2092779">
                  <a:extLst>
                    <a:ext uri="{9D8B030D-6E8A-4147-A177-3AD203B41FA5}">
                      <a16:colId xmlns:a16="http://schemas.microsoft.com/office/drawing/2014/main" val="3753979472"/>
                    </a:ext>
                  </a:extLst>
                </a:gridCol>
                <a:gridCol w="2092779">
                  <a:extLst>
                    <a:ext uri="{9D8B030D-6E8A-4147-A177-3AD203B41FA5}">
                      <a16:colId xmlns:a16="http://schemas.microsoft.com/office/drawing/2014/main" val="3066015653"/>
                    </a:ext>
                  </a:extLst>
                </a:gridCol>
                <a:gridCol w="2092779">
                  <a:extLst>
                    <a:ext uri="{9D8B030D-6E8A-4147-A177-3AD203B41FA5}">
                      <a16:colId xmlns:a16="http://schemas.microsoft.com/office/drawing/2014/main" val="2845227364"/>
                    </a:ext>
                  </a:extLst>
                </a:gridCol>
              </a:tblGrid>
              <a:tr h="670623">
                <a:tc>
                  <a:txBody>
                    <a:bodyPr/>
                    <a:lstStyle/>
                    <a:p>
                      <a:pPr algn="ctr"/>
                      <a:r>
                        <a:rPr lang="en-US" altLang="zh-TW" sz="2800" b="0" kern="1200" cap="all" dirty="0">
                          <a:solidFill>
                            <a:schemeClr val="bg1"/>
                          </a:solidFill>
                          <a:latin typeface="Microsoft JhengHei" panose="020B0604030504040204" pitchFamily="34" charset="-120"/>
                          <a:ea typeface="Microsoft JhengHei" panose="020B0604030504040204" pitchFamily="34" charset="-120"/>
                          <a:cs typeface="+mj-cs"/>
                        </a:rPr>
                        <a:t>Tool</a:t>
                      </a:r>
                      <a:endParaRPr lang="zh-TW" altLang="en-US" sz="2800" b="0" kern="1200" cap="all" dirty="0">
                        <a:solidFill>
                          <a:schemeClr val="bg1"/>
                        </a:solidFill>
                        <a:latin typeface="Microsoft JhengHei" panose="020B0604030504040204" pitchFamily="34" charset="-120"/>
                        <a:ea typeface="Microsoft JhengHei" panose="020B0604030504040204" pitchFamily="34" charset="-120"/>
                        <a:cs typeface="+mj-cs"/>
                      </a:endParaRPr>
                    </a:p>
                  </a:txBody>
                  <a:tcPr anchor="ctr">
                    <a:solidFill>
                      <a:srgbClr val="479793"/>
                    </a:solidFill>
                  </a:tcPr>
                </a:tc>
                <a:tc>
                  <a:txBody>
                    <a:bodyPr/>
                    <a:lstStyle/>
                    <a:p>
                      <a:pPr algn="ctr"/>
                      <a:r>
                        <a:rPr lang="en-US" altLang="zh-TW" sz="2800" b="0" kern="1200" cap="all" dirty="0">
                          <a:solidFill>
                            <a:schemeClr val="bg1"/>
                          </a:solidFill>
                          <a:latin typeface="Microsoft JhengHei" panose="020B0604030504040204" pitchFamily="34" charset="-120"/>
                          <a:ea typeface="Microsoft JhengHei" panose="020B0604030504040204" pitchFamily="34" charset="-120"/>
                          <a:cs typeface="+mj-cs"/>
                        </a:rPr>
                        <a:t>(WS)</a:t>
                      </a:r>
                      <a:r>
                        <a:rPr lang="zh-TW" altLang="en-US" sz="2800" b="0" kern="1200" cap="all" dirty="0">
                          <a:solidFill>
                            <a:schemeClr val="bg1"/>
                          </a:solidFill>
                          <a:latin typeface="Microsoft JhengHei" panose="020B0604030504040204" pitchFamily="34" charset="-120"/>
                          <a:ea typeface="Microsoft JhengHei" panose="020B0604030504040204" pitchFamily="34" charset="-120"/>
                          <a:cs typeface="+mj-cs"/>
                        </a:rPr>
                        <a:t> </a:t>
                      </a:r>
                      <a:r>
                        <a:rPr lang="en-US" altLang="zh-TW" sz="2800" b="0" kern="1200" cap="all" dirty="0" err="1">
                          <a:solidFill>
                            <a:schemeClr val="bg1"/>
                          </a:solidFill>
                          <a:latin typeface="Microsoft JhengHei" panose="020B0604030504040204" pitchFamily="34" charset="-120"/>
                          <a:ea typeface="Microsoft JhengHei" panose="020B0604030504040204" pitchFamily="34" charset="-120"/>
                          <a:cs typeface="+mj-cs"/>
                        </a:rPr>
                        <a:t>prec</a:t>
                      </a:r>
                      <a:endParaRPr lang="zh-TW" altLang="en-US" sz="2800" b="0" kern="1200" cap="all" dirty="0">
                        <a:solidFill>
                          <a:schemeClr val="bg1"/>
                        </a:solidFill>
                        <a:latin typeface="Microsoft JhengHei" panose="020B0604030504040204" pitchFamily="34" charset="-120"/>
                        <a:ea typeface="Microsoft JhengHei" panose="020B0604030504040204" pitchFamily="34" charset="-120"/>
                        <a:cs typeface="+mj-cs"/>
                      </a:endParaRPr>
                    </a:p>
                  </a:txBody>
                  <a:tcPr anchor="ctr">
                    <a:solidFill>
                      <a:srgbClr val="479793"/>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800" b="0" kern="1200" cap="all" dirty="0">
                          <a:solidFill>
                            <a:schemeClr val="bg1"/>
                          </a:solidFill>
                          <a:latin typeface="Microsoft JhengHei" panose="020B0604030504040204" pitchFamily="34" charset="-120"/>
                          <a:ea typeface="Microsoft JhengHei" panose="020B0604030504040204" pitchFamily="34" charset="-120"/>
                          <a:cs typeface="+mn-cs"/>
                        </a:rPr>
                        <a:t>(WS)</a:t>
                      </a:r>
                      <a:r>
                        <a:rPr lang="zh-TW" altLang="en-US" sz="2800" b="0" kern="1200" cap="all" dirty="0">
                          <a:solidFill>
                            <a:schemeClr val="bg1"/>
                          </a:solidFill>
                          <a:latin typeface="Microsoft JhengHei" panose="020B0604030504040204" pitchFamily="34" charset="-120"/>
                          <a:ea typeface="Microsoft JhengHei" panose="020B0604030504040204" pitchFamily="34" charset="-120"/>
                          <a:cs typeface="+mn-cs"/>
                        </a:rPr>
                        <a:t> </a:t>
                      </a:r>
                      <a:r>
                        <a:rPr lang="en-US" altLang="zh-TW" sz="2800" b="0" kern="1200" cap="all" dirty="0">
                          <a:solidFill>
                            <a:schemeClr val="bg1"/>
                          </a:solidFill>
                          <a:latin typeface="Microsoft JhengHei" panose="020B0604030504040204" pitchFamily="34" charset="-120"/>
                          <a:ea typeface="Microsoft JhengHei" panose="020B0604030504040204" pitchFamily="34" charset="-120"/>
                          <a:cs typeface="+mn-cs"/>
                        </a:rPr>
                        <a:t>rec</a:t>
                      </a:r>
                      <a:endParaRPr lang="zh-TW" altLang="en-US" sz="2800" b="0" kern="1200" cap="all" dirty="0">
                        <a:solidFill>
                          <a:schemeClr val="bg1"/>
                        </a:solidFill>
                        <a:latin typeface="Microsoft JhengHei" panose="020B0604030504040204" pitchFamily="34" charset="-120"/>
                        <a:ea typeface="Microsoft JhengHei" panose="020B0604030504040204" pitchFamily="34" charset="-120"/>
                        <a:cs typeface="+mn-cs"/>
                      </a:endParaRPr>
                    </a:p>
                  </a:txBody>
                  <a:tcPr anchor="ctr">
                    <a:solidFill>
                      <a:srgbClr val="479793"/>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TW" sz="2800" b="0" kern="1200" cap="all" dirty="0">
                          <a:solidFill>
                            <a:schemeClr val="bg1"/>
                          </a:solidFill>
                          <a:latin typeface="Microsoft JhengHei" panose="020B0604030504040204" pitchFamily="34" charset="-120"/>
                          <a:ea typeface="Microsoft JhengHei" panose="020B0604030504040204" pitchFamily="34" charset="-120"/>
                          <a:cs typeface="+mj-cs"/>
                        </a:rPr>
                        <a:t>(WS)</a:t>
                      </a:r>
                      <a:r>
                        <a:rPr lang="zh-TW" altLang="en-US" sz="2800" b="0" kern="1200" cap="all" dirty="0">
                          <a:solidFill>
                            <a:schemeClr val="bg1"/>
                          </a:solidFill>
                          <a:latin typeface="Microsoft JhengHei" panose="020B0604030504040204" pitchFamily="34" charset="-120"/>
                          <a:ea typeface="Microsoft JhengHei" panose="020B0604030504040204" pitchFamily="34" charset="-120"/>
                          <a:cs typeface="+mj-cs"/>
                        </a:rPr>
                        <a:t> </a:t>
                      </a:r>
                      <a:r>
                        <a:rPr lang="en-US" altLang="zh-TW" sz="2800" b="0" kern="1200" cap="all" dirty="0">
                          <a:solidFill>
                            <a:schemeClr val="bg1"/>
                          </a:solidFill>
                          <a:latin typeface="Microsoft JhengHei" panose="020B0604030504040204" pitchFamily="34" charset="-120"/>
                          <a:ea typeface="Microsoft JhengHei" panose="020B0604030504040204" pitchFamily="34" charset="-120"/>
                          <a:cs typeface="+mj-cs"/>
                        </a:rPr>
                        <a:t>f1</a:t>
                      </a:r>
                      <a:endParaRPr lang="zh-TW" altLang="en-US" sz="2800" b="0" kern="1200" cap="all" dirty="0">
                        <a:solidFill>
                          <a:schemeClr val="bg1"/>
                        </a:solidFill>
                        <a:latin typeface="Microsoft JhengHei" panose="020B0604030504040204" pitchFamily="34" charset="-120"/>
                        <a:ea typeface="Microsoft JhengHei" panose="020B0604030504040204" pitchFamily="34" charset="-120"/>
                        <a:cs typeface="+mj-cs"/>
                      </a:endParaRPr>
                    </a:p>
                  </a:txBody>
                  <a:tcPr anchor="ctr">
                    <a:solidFill>
                      <a:srgbClr val="479793"/>
                    </a:solidFill>
                  </a:tcPr>
                </a:tc>
                <a:extLst>
                  <a:ext uri="{0D108BD9-81ED-4DB2-BD59-A6C34878D82A}">
                    <a16:rowId xmlns:a16="http://schemas.microsoft.com/office/drawing/2014/main" val="966637902"/>
                  </a:ext>
                </a:extLst>
              </a:tr>
              <a:tr h="834689">
                <a:tc>
                  <a:txBody>
                    <a:bodyPr/>
                    <a:lstStyle/>
                    <a:p>
                      <a:pPr algn="ctr"/>
                      <a:r>
                        <a:rPr lang="en-US" altLang="zh-TW" sz="2400" kern="1200" dirty="0">
                          <a:solidFill>
                            <a:schemeClr val="tx2"/>
                          </a:solidFill>
                          <a:latin typeface="Microsoft JhengHei" panose="020B0604030504040204" pitchFamily="34" charset="-120"/>
                          <a:ea typeface="Microsoft JhengHei" panose="020B0604030504040204" pitchFamily="34" charset="-120"/>
                          <a:cs typeface="+mn-cs"/>
                        </a:rPr>
                        <a:t>Ckiptagger</a:t>
                      </a:r>
                      <a:endParaRPr lang="zh-TW" altLang="en-US" sz="2400" kern="1200" dirty="0">
                        <a:solidFill>
                          <a:schemeClr val="tx2"/>
                        </a:solidFill>
                        <a:latin typeface="Microsoft JhengHei" panose="020B0604030504040204" pitchFamily="34" charset="-120"/>
                        <a:ea typeface="Microsoft JhengHei" panose="020B0604030504040204" pitchFamily="34" charset="-120"/>
                        <a:cs typeface="+mn-cs"/>
                      </a:endParaRPr>
                    </a:p>
                  </a:txBody>
                  <a:tcPr anchor="ctr">
                    <a:solidFill>
                      <a:srgbClr val="C8E9E5"/>
                    </a:solidFill>
                  </a:tcPr>
                </a:tc>
                <a:tc>
                  <a:txBody>
                    <a:bodyPr/>
                    <a:lstStyle/>
                    <a:p>
                      <a:pPr algn="ctr"/>
                      <a:r>
                        <a:rPr lang="en-US" altLang="zh-TW" sz="2400" kern="1200" dirty="0">
                          <a:solidFill>
                            <a:schemeClr val="tx2"/>
                          </a:solidFill>
                          <a:latin typeface="Microsoft JhengHei" panose="020B0604030504040204" pitchFamily="34" charset="-120"/>
                          <a:ea typeface="Microsoft JhengHei" panose="020B0604030504040204" pitchFamily="34" charset="-120"/>
                          <a:cs typeface="+mn-cs"/>
                        </a:rPr>
                        <a:t>97.49%</a:t>
                      </a:r>
                      <a:endParaRPr lang="zh-TW" altLang="en-US" sz="2400" kern="1200" dirty="0">
                        <a:solidFill>
                          <a:schemeClr val="tx2"/>
                        </a:solidFill>
                        <a:latin typeface="Microsoft JhengHei" panose="020B0604030504040204" pitchFamily="34" charset="-120"/>
                        <a:ea typeface="Microsoft JhengHei" panose="020B0604030504040204" pitchFamily="34" charset="-120"/>
                        <a:cs typeface="+mn-cs"/>
                      </a:endParaRPr>
                    </a:p>
                  </a:txBody>
                  <a:tcPr anchor="ctr">
                    <a:solidFill>
                      <a:srgbClr val="C8E9E5"/>
                    </a:solidFill>
                  </a:tcPr>
                </a:tc>
                <a:tc>
                  <a:txBody>
                    <a:bodyPr/>
                    <a:lstStyle/>
                    <a:p>
                      <a:pPr algn="ctr"/>
                      <a:r>
                        <a:rPr lang="en-US" altLang="zh-TW" sz="2400" kern="1200" dirty="0">
                          <a:solidFill>
                            <a:schemeClr val="tx2"/>
                          </a:solidFill>
                          <a:latin typeface="Microsoft JhengHei" panose="020B0604030504040204" pitchFamily="34" charset="-120"/>
                          <a:ea typeface="Microsoft JhengHei" panose="020B0604030504040204" pitchFamily="34" charset="-120"/>
                          <a:cs typeface="+mn-cs"/>
                        </a:rPr>
                        <a:t>97.17%</a:t>
                      </a:r>
                      <a:endParaRPr lang="zh-TW" altLang="en-US" sz="2400" kern="1200" dirty="0">
                        <a:solidFill>
                          <a:schemeClr val="tx2"/>
                        </a:solidFill>
                        <a:latin typeface="Microsoft JhengHei" panose="020B0604030504040204" pitchFamily="34" charset="-120"/>
                        <a:ea typeface="Microsoft JhengHei" panose="020B0604030504040204" pitchFamily="34" charset="-120"/>
                        <a:cs typeface="+mn-cs"/>
                      </a:endParaRPr>
                    </a:p>
                  </a:txBody>
                  <a:tcPr anchor="ctr">
                    <a:solidFill>
                      <a:srgbClr val="C8E9E5"/>
                    </a:solidFill>
                  </a:tcPr>
                </a:tc>
                <a:tc>
                  <a:txBody>
                    <a:bodyPr/>
                    <a:lstStyle/>
                    <a:p>
                      <a:pPr algn="ctr"/>
                      <a:r>
                        <a:rPr lang="en-US" altLang="zh-TW" sz="2400" kern="1200" dirty="0">
                          <a:solidFill>
                            <a:schemeClr val="tx2"/>
                          </a:solidFill>
                          <a:latin typeface="Microsoft JhengHei" panose="020B0604030504040204" pitchFamily="34" charset="-120"/>
                          <a:ea typeface="Microsoft JhengHei" panose="020B0604030504040204" pitchFamily="34" charset="-120"/>
                          <a:cs typeface="+mn-cs"/>
                        </a:rPr>
                        <a:t>97.33%</a:t>
                      </a:r>
                      <a:endParaRPr lang="zh-TW" altLang="en-US" sz="2400" kern="1200" dirty="0">
                        <a:solidFill>
                          <a:schemeClr val="tx2"/>
                        </a:solidFill>
                        <a:latin typeface="Microsoft JhengHei" panose="020B0604030504040204" pitchFamily="34" charset="-120"/>
                        <a:ea typeface="Microsoft JhengHei" panose="020B0604030504040204" pitchFamily="34" charset="-120"/>
                        <a:cs typeface="+mn-cs"/>
                      </a:endParaRPr>
                    </a:p>
                  </a:txBody>
                  <a:tcPr anchor="ctr">
                    <a:solidFill>
                      <a:srgbClr val="C8E9E5"/>
                    </a:solidFill>
                  </a:tcPr>
                </a:tc>
                <a:extLst>
                  <a:ext uri="{0D108BD9-81ED-4DB2-BD59-A6C34878D82A}">
                    <a16:rowId xmlns:a16="http://schemas.microsoft.com/office/drawing/2014/main" val="488851807"/>
                  </a:ext>
                </a:extLst>
              </a:tr>
              <a:tr h="834689">
                <a:tc>
                  <a:txBody>
                    <a:bodyPr/>
                    <a:lstStyle/>
                    <a:p>
                      <a:pPr algn="ctr"/>
                      <a:r>
                        <a:rPr lang="en-US" altLang="zh-TW" sz="2400" kern="1200" dirty="0">
                          <a:solidFill>
                            <a:schemeClr val="bg1"/>
                          </a:solidFill>
                          <a:latin typeface="Microsoft JhengHei" panose="020B0604030504040204" pitchFamily="34" charset="-120"/>
                          <a:ea typeface="Microsoft JhengHei" panose="020B0604030504040204" pitchFamily="34" charset="-120"/>
                          <a:cs typeface="+mn-cs"/>
                        </a:rPr>
                        <a:t>Jieba</a:t>
                      </a:r>
                      <a:endParaRPr lang="zh-TW" altLang="en-US" sz="2400" kern="1200" dirty="0">
                        <a:solidFill>
                          <a:schemeClr val="bg1"/>
                        </a:solidFill>
                        <a:latin typeface="Microsoft JhengHei" panose="020B0604030504040204" pitchFamily="34" charset="-120"/>
                        <a:ea typeface="Microsoft JhengHei" panose="020B0604030504040204" pitchFamily="34" charset="-120"/>
                        <a:cs typeface="+mn-cs"/>
                      </a:endParaRPr>
                    </a:p>
                  </a:txBody>
                  <a:tcPr anchor="ctr">
                    <a:solidFill>
                      <a:srgbClr val="479793"/>
                    </a:solidFill>
                  </a:tcPr>
                </a:tc>
                <a:tc>
                  <a:txBody>
                    <a:bodyPr/>
                    <a:lstStyle/>
                    <a:p>
                      <a:pPr algn="ctr"/>
                      <a:r>
                        <a:rPr lang="en-US" altLang="zh-TW" sz="2400" kern="1200" dirty="0">
                          <a:solidFill>
                            <a:schemeClr val="bg1"/>
                          </a:solidFill>
                          <a:latin typeface="Microsoft JhengHei" panose="020B0604030504040204" pitchFamily="34" charset="-120"/>
                          <a:ea typeface="Microsoft JhengHei" panose="020B0604030504040204" pitchFamily="34" charset="-120"/>
                          <a:cs typeface="+mn-cs"/>
                        </a:rPr>
                        <a:t>90.51%</a:t>
                      </a:r>
                      <a:endParaRPr lang="zh-TW" altLang="en-US" sz="2400" kern="1200" dirty="0">
                        <a:solidFill>
                          <a:schemeClr val="bg1"/>
                        </a:solidFill>
                        <a:latin typeface="Microsoft JhengHei" panose="020B0604030504040204" pitchFamily="34" charset="-120"/>
                        <a:ea typeface="Microsoft JhengHei" panose="020B0604030504040204" pitchFamily="34" charset="-120"/>
                        <a:cs typeface="+mn-cs"/>
                      </a:endParaRPr>
                    </a:p>
                  </a:txBody>
                  <a:tcPr anchor="ctr">
                    <a:solidFill>
                      <a:srgbClr val="479793"/>
                    </a:solidFill>
                  </a:tcPr>
                </a:tc>
                <a:tc>
                  <a:txBody>
                    <a:bodyPr/>
                    <a:lstStyle/>
                    <a:p>
                      <a:pPr algn="ctr"/>
                      <a:r>
                        <a:rPr lang="en-US" altLang="zh-TW" sz="2400" kern="1200" dirty="0">
                          <a:solidFill>
                            <a:schemeClr val="bg1"/>
                          </a:solidFill>
                          <a:latin typeface="Microsoft JhengHei" panose="020B0604030504040204" pitchFamily="34" charset="-120"/>
                          <a:ea typeface="Microsoft JhengHei" panose="020B0604030504040204" pitchFamily="34" charset="-120"/>
                          <a:cs typeface="+mn-cs"/>
                        </a:rPr>
                        <a:t>89.10%</a:t>
                      </a:r>
                      <a:endParaRPr lang="zh-TW" altLang="en-US" sz="2400" kern="1200" dirty="0">
                        <a:solidFill>
                          <a:schemeClr val="bg1"/>
                        </a:solidFill>
                        <a:latin typeface="Microsoft JhengHei" panose="020B0604030504040204" pitchFamily="34" charset="-120"/>
                        <a:ea typeface="Microsoft JhengHei" panose="020B0604030504040204" pitchFamily="34" charset="-120"/>
                        <a:cs typeface="+mn-cs"/>
                      </a:endParaRPr>
                    </a:p>
                  </a:txBody>
                  <a:tcPr anchor="ctr">
                    <a:solidFill>
                      <a:srgbClr val="479793"/>
                    </a:solidFill>
                  </a:tcPr>
                </a:tc>
                <a:tc>
                  <a:txBody>
                    <a:bodyPr/>
                    <a:lstStyle/>
                    <a:p>
                      <a:pPr algn="ctr"/>
                      <a:r>
                        <a:rPr lang="en-US" altLang="zh-TW" sz="2400" kern="1200" dirty="0">
                          <a:solidFill>
                            <a:schemeClr val="bg1"/>
                          </a:solidFill>
                          <a:latin typeface="Microsoft JhengHei" panose="020B0604030504040204" pitchFamily="34" charset="-120"/>
                          <a:ea typeface="Microsoft JhengHei" panose="020B0604030504040204" pitchFamily="34" charset="-120"/>
                          <a:cs typeface="+mn-cs"/>
                        </a:rPr>
                        <a:t>89.80%</a:t>
                      </a:r>
                      <a:endParaRPr lang="zh-TW" altLang="en-US" sz="2400" kern="1200" dirty="0">
                        <a:solidFill>
                          <a:schemeClr val="bg1"/>
                        </a:solidFill>
                        <a:latin typeface="Microsoft JhengHei" panose="020B0604030504040204" pitchFamily="34" charset="-120"/>
                        <a:ea typeface="Microsoft JhengHei" panose="020B0604030504040204" pitchFamily="34" charset="-120"/>
                        <a:cs typeface="+mn-cs"/>
                      </a:endParaRPr>
                    </a:p>
                  </a:txBody>
                  <a:tcPr anchor="ctr">
                    <a:solidFill>
                      <a:srgbClr val="479793"/>
                    </a:solidFill>
                  </a:tcPr>
                </a:tc>
                <a:extLst>
                  <a:ext uri="{0D108BD9-81ED-4DB2-BD59-A6C34878D82A}">
                    <a16:rowId xmlns:a16="http://schemas.microsoft.com/office/drawing/2014/main" val="1278670052"/>
                  </a:ext>
                </a:extLst>
              </a:tr>
            </a:tbl>
          </a:graphicData>
        </a:graphic>
      </p:graphicFrame>
      <p:grpSp>
        <p:nvGrpSpPr>
          <p:cNvPr id="20" name="群組 19">
            <a:extLst>
              <a:ext uri="{FF2B5EF4-FFF2-40B4-BE49-F238E27FC236}">
                <a16:creationId xmlns:a16="http://schemas.microsoft.com/office/drawing/2014/main" id="{9827E846-ECF6-2B44-9576-888C4E314157}"/>
              </a:ext>
            </a:extLst>
          </p:cNvPr>
          <p:cNvGrpSpPr/>
          <p:nvPr/>
        </p:nvGrpSpPr>
        <p:grpSpPr>
          <a:xfrm>
            <a:off x="-1283608" y="1449747"/>
            <a:ext cx="8414658" cy="523220"/>
            <a:chOff x="208939" y="837387"/>
            <a:chExt cx="8414658" cy="523220"/>
          </a:xfrm>
        </p:grpSpPr>
        <p:sp>
          <p:nvSpPr>
            <p:cNvPr id="11" name="矩形: 圓角 4">
              <a:extLst>
                <a:ext uri="{FF2B5EF4-FFF2-40B4-BE49-F238E27FC236}">
                  <a16:creationId xmlns:a16="http://schemas.microsoft.com/office/drawing/2014/main" id="{E0077663-F010-3445-A93A-2732DBF8CEA8}"/>
                </a:ext>
              </a:extLst>
            </p:cNvPr>
            <p:cNvSpPr/>
            <p:nvPr/>
          </p:nvSpPr>
          <p:spPr>
            <a:xfrm>
              <a:off x="3512986" y="844123"/>
              <a:ext cx="1806565" cy="497694"/>
            </a:xfrm>
            <a:prstGeom prst="roundRect">
              <a:avLst/>
            </a:prstGeom>
            <a:solidFill>
              <a:srgbClr val="C8E9E5"/>
            </a:solidFill>
            <a:ln>
              <a:solidFill>
                <a:srgbClr val="C8E9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a:extLst>
                <a:ext uri="{FF2B5EF4-FFF2-40B4-BE49-F238E27FC236}">
                  <a16:creationId xmlns:a16="http://schemas.microsoft.com/office/drawing/2014/main" id="{3117E221-9745-B448-B5B5-E924AFCE609F}"/>
                </a:ext>
              </a:extLst>
            </p:cNvPr>
            <p:cNvSpPr/>
            <p:nvPr/>
          </p:nvSpPr>
          <p:spPr>
            <a:xfrm>
              <a:off x="208939" y="837387"/>
              <a:ext cx="8414658" cy="523220"/>
            </a:xfrm>
            <a:prstGeom prst="rect">
              <a:avLst/>
            </a:prstGeom>
          </p:spPr>
          <p:txBody>
            <a:bodyPr wrap="square">
              <a:spAutoFit/>
            </a:bodyPr>
            <a:lstStyle/>
            <a:p>
              <a:pPr algn="ctr"/>
              <a:r>
                <a:rPr lang="en-US" altLang="zh-TW" sz="2800" b="1" dirty="0"/>
                <a:t>Jieba</a:t>
              </a:r>
              <a:endParaRPr lang="zh-TW" altLang="en-US" sz="2800" b="1" dirty="0">
                <a:solidFill>
                  <a:srgbClr val="1E3148"/>
                </a:solidFill>
              </a:endParaRPr>
            </a:p>
          </p:txBody>
        </p:sp>
        <p:pic>
          <p:nvPicPr>
            <p:cNvPr id="16" name="圖形 15">
              <a:extLst>
                <a:ext uri="{FF2B5EF4-FFF2-40B4-BE49-F238E27FC236}">
                  <a16:creationId xmlns:a16="http://schemas.microsoft.com/office/drawing/2014/main" id="{EC115C77-8167-C145-825A-665D0879AA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28912" y="862945"/>
              <a:ext cx="460050" cy="460050"/>
            </a:xfrm>
            <a:prstGeom prst="rect">
              <a:avLst/>
            </a:prstGeom>
          </p:spPr>
        </p:pic>
      </p:grpSp>
      <p:grpSp>
        <p:nvGrpSpPr>
          <p:cNvPr id="18" name="群組 17">
            <a:extLst>
              <a:ext uri="{FF2B5EF4-FFF2-40B4-BE49-F238E27FC236}">
                <a16:creationId xmlns:a16="http://schemas.microsoft.com/office/drawing/2014/main" id="{BFD407CE-50AC-CD46-9A8D-9385549DE061}"/>
              </a:ext>
            </a:extLst>
          </p:cNvPr>
          <p:cNvGrpSpPr/>
          <p:nvPr/>
        </p:nvGrpSpPr>
        <p:grpSpPr>
          <a:xfrm>
            <a:off x="5147930" y="1403773"/>
            <a:ext cx="2429289" cy="533088"/>
            <a:chOff x="2908565" y="2385879"/>
            <a:chExt cx="2429289" cy="533088"/>
          </a:xfrm>
        </p:grpSpPr>
        <p:sp>
          <p:nvSpPr>
            <p:cNvPr id="14" name="矩形: 圓角 18">
              <a:extLst>
                <a:ext uri="{FF2B5EF4-FFF2-40B4-BE49-F238E27FC236}">
                  <a16:creationId xmlns:a16="http://schemas.microsoft.com/office/drawing/2014/main" id="{00446334-BCF8-B042-A354-A1E294C72DD4}"/>
                </a:ext>
              </a:extLst>
            </p:cNvPr>
            <p:cNvSpPr/>
            <p:nvPr/>
          </p:nvSpPr>
          <p:spPr>
            <a:xfrm>
              <a:off x="3501578" y="2421273"/>
              <a:ext cx="1806565" cy="497694"/>
            </a:xfrm>
            <a:prstGeom prst="roundRect">
              <a:avLst/>
            </a:prstGeom>
            <a:solidFill>
              <a:srgbClr val="C8E9E5"/>
            </a:solidFill>
            <a:ln>
              <a:solidFill>
                <a:srgbClr val="C8E9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a:extLst>
                <a:ext uri="{FF2B5EF4-FFF2-40B4-BE49-F238E27FC236}">
                  <a16:creationId xmlns:a16="http://schemas.microsoft.com/office/drawing/2014/main" id="{F8D0C721-7515-314E-B8A1-4D93ECE0056D}"/>
                </a:ext>
              </a:extLst>
            </p:cNvPr>
            <p:cNvSpPr/>
            <p:nvPr/>
          </p:nvSpPr>
          <p:spPr>
            <a:xfrm>
              <a:off x="3562432" y="2385879"/>
              <a:ext cx="1775422" cy="523220"/>
            </a:xfrm>
            <a:prstGeom prst="rect">
              <a:avLst/>
            </a:prstGeom>
          </p:spPr>
          <p:txBody>
            <a:bodyPr wrap="none">
              <a:spAutoFit/>
            </a:bodyPr>
            <a:lstStyle/>
            <a:p>
              <a:r>
                <a:rPr lang="en-US" altLang="zh-TW" sz="2800" b="1" dirty="0"/>
                <a:t>Ckiptagger</a:t>
              </a:r>
              <a:endParaRPr lang="zh-TW" altLang="en-US" sz="2800" b="1" dirty="0">
                <a:solidFill>
                  <a:srgbClr val="1E3148"/>
                </a:solidFill>
              </a:endParaRPr>
            </a:p>
          </p:txBody>
        </p:sp>
        <p:pic>
          <p:nvPicPr>
            <p:cNvPr id="17" name="圖形 16">
              <a:extLst>
                <a:ext uri="{FF2B5EF4-FFF2-40B4-BE49-F238E27FC236}">
                  <a16:creationId xmlns:a16="http://schemas.microsoft.com/office/drawing/2014/main" id="{01659493-8728-5D4D-86DB-825A5CCDA64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908565" y="2412076"/>
              <a:ext cx="500743" cy="500743"/>
            </a:xfrm>
            <a:prstGeom prst="rect">
              <a:avLst/>
            </a:prstGeom>
          </p:spPr>
        </p:pic>
      </p:grpSp>
    </p:spTree>
    <p:extLst>
      <p:ext uri="{BB962C8B-B14F-4D97-AF65-F5344CB8AC3E}">
        <p14:creationId xmlns:p14="http://schemas.microsoft.com/office/powerpoint/2010/main" val="1435056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17</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6243119" y="120951"/>
            <a:ext cx="2646879"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斷詞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新聞評分模型</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
        <p:nvSpPr>
          <p:cNvPr id="7" name="標題 1">
            <a:extLst>
              <a:ext uri="{FF2B5EF4-FFF2-40B4-BE49-F238E27FC236}">
                <a16:creationId xmlns:a16="http://schemas.microsoft.com/office/drawing/2014/main" id="{CCC8CA5A-7961-A448-A597-A6A98F0D457D}"/>
              </a:ext>
            </a:extLst>
          </p:cNvPr>
          <p:cNvSpPr>
            <a:spLocks noGrp="1"/>
          </p:cNvSpPr>
          <p:nvPr>
            <p:ph type="title"/>
          </p:nvPr>
        </p:nvSpPr>
        <p:spPr>
          <a:xfrm>
            <a:off x="628650" y="520551"/>
            <a:ext cx="7886700" cy="599076"/>
          </a:xfrm>
        </p:spPr>
        <p:txBody>
          <a:bodyPr>
            <a:normAutofit/>
          </a:bodyPr>
          <a:lstStyle/>
          <a:p>
            <a:r>
              <a:rPr kumimoji="1" lang="zh-TW" altLang="en-US" dirty="0"/>
              <a:t>斷詞工具選擇</a:t>
            </a:r>
          </a:p>
        </p:txBody>
      </p:sp>
      <p:sp>
        <p:nvSpPr>
          <p:cNvPr id="8" name="矩形: 圓角 15">
            <a:extLst>
              <a:ext uri="{FF2B5EF4-FFF2-40B4-BE49-F238E27FC236}">
                <a16:creationId xmlns:a16="http://schemas.microsoft.com/office/drawing/2014/main" id="{C6E02B9E-5232-6941-B243-2D8F00EB80FC}"/>
              </a:ext>
            </a:extLst>
          </p:cNvPr>
          <p:cNvSpPr/>
          <p:nvPr/>
        </p:nvSpPr>
        <p:spPr>
          <a:xfrm>
            <a:off x="351064" y="2111830"/>
            <a:ext cx="8441872" cy="2525485"/>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a typeface="微軟正黑體" panose="020B0604030504040204" pitchFamily="34" charset="-120"/>
            </a:endParaRPr>
          </a:p>
        </p:txBody>
      </p:sp>
      <p:sp>
        <p:nvSpPr>
          <p:cNvPr id="9" name="文字方塊 8">
            <a:extLst>
              <a:ext uri="{FF2B5EF4-FFF2-40B4-BE49-F238E27FC236}">
                <a16:creationId xmlns:a16="http://schemas.microsoft.com/office/drawing/2014/main" id="{80D17552-0159-D147-8248-4EC6A308A483}"/>
              </a:ext>
            </a:extLst>
          </p:cNvPr>
          <p:cNvSpPr txBox="1"/>
          <p:nvPr/>
        </p:nvSpPr>
        <p:spPr>
          <a:xfrm>
            <a:off x="3369129" y="2311430"/>
            <a:ext cx="2999014" cy="584775"/>
          </a:xfrm>
          <a:prstGeom prst="rect">
            <a:avLst/>
          </a:prstGeom>
          <a:noFill/>
        </p:spPr>
        <p:txBody>
          <a:bodyPr wrap="square" rtlCol="0">
            <a:spAutoFit/>
          </a:bodyPr>
          <a:lstStyle/>
          <a:p>
            <a:r>
              <a:rPr lang="en-US" altLang="zh-TW" sz="3200" b="1" dirty="0">
                <a:solidFill>
                  <a:schemeClr val="bg1"/>
                </a:solidFill>
                <a:latin typeface="微軟正黑體" panose="020B0604030504040204" pitchFamily="34" charset="-120"/>
                <a:ea typeface="微軟正黑體" panose="020B0604030504040204" pitchFamily="34" charset="-120"/>
              </a:rPr>
              <a:t>Ckiptagger</a:t>
            </a:r>
            <a:endParaRPr lang="zh-TW" altLang="en-US" sz="3200" b="1" dirty="0">
              <a:solidFill>
                <a:schemeClr val="bg1"/>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3E4CB28-0ABD-BD48-A977-D554EBD00D91}"/>
              </a:ext>
            </a:extLst>
          </p:cNvPr>
          <p:cNvCxnSpPr/>
          <p:nvPr/>
        </p:nvCxnSpPr>
        <p:spPr>
          <a:xfrm>
            <a:off x="2502000" y="3013756"/>
            <a:ext cx="414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文字方塊 10">
            <a:extLst>
              <a:ext uri="{FF2B5EF4-FFF2-40B4-BE49-F238E27FC236}">
                <a16:creationId xmlns:a16="http://schemas.microsoft.com/office/drawing/2014/main" id="{38BB53A0-BF77-2643-B32C-8524DD6376B4}"/>
              </a:ext>
            </a:extLst>
          </p:cNvPr>
          <p:cNvSpPr txBox="1"/>
          <p:nvPr/>
        </p:nvSpPr>
        <p:spPr>
          <a:xfrm>
            <a:off x="1804637" y="3270799"/>
            <a:ext cx="6781800" cy="1200329"/>
          </a:xfrm>
          <a:prstGeom prst="rect">
            <a:avLst/>
          </a:prstGeom>
          <a:noFill/>
        </p:spPr>
        <p:txBody>
          <a:bodyPr wrap="square" rtlCol="0">
            <a:spAutoFit/>
          </a:bodyPr>
          <a:lstStyle/>
          <a:p>
            <a:pPr marL="285750" indent="-285750">
              <a:buFont typeface="Arial" panose="020B0604020202020204" pitchFamily="34" charset="0"/>
              <a:buChar char="•"/>
            </a:pPr>
            <a:r>
              <a:rPr lang="en-US" altLang="zh-TW" b="1" dirty="0">
                <a:solidFill>
                  <a:schemeClr val="bg1">
                    <a:lumMod val="95000"/>
                  </a:schemeClr>
                </a:solidFill>
                <a:latin typeface="微軟正黑體" panose="020B0604030504040204" pitchFamily="34" charset="-120"/>
                <a:ea typeface="微軟正黑體" panose="020B0604030504040204" pitchFamily="34" charset="-120"/>
              </a:rPr>
              <a:t>Ckiptagger </a:t>
            </a:r>
            <a:r>
              <a:rPr lang="zh-TW" altLang="en-US" b="1" dirty="0">
                <a:solidFill>
                  <a:schemeClr val="bg1">
                    <a:lumMod val="95000"/>
                  </a:schemeClr>
                </a:solidFill>
                <a:latin typeface="微軟正黑體" panose="020B0604030504040204" pitchFamily="34" charset="-120"/>
                <a:ea typeface="微軟正黑體" panose="020B0604030504040204" pitchFamily="34" charset="-120"/>
              </a:rPr>
              <a:t>斷詞結果較準確</a:t>
            </a:r>
            <a:endParaRPr lang="en-US" altLang="zh-TW" b="1" dirty="0">
              <a:solidFill>
                <a:schemeClr val="bg1">
                  <a:lumMod val="95000"/>
                </a:schemeClr>
              </a:solidFill>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b="1" dirty="0">
                <a:solidFill>
                  <a:schemeClr val="bg1">
                    <a:lumMod val="95000"/>
                  </a:schemeClr>
                </a:solidFill>
                <a:latin typeface="微軟正黑體" panose="020B0604030504040204" pitchFamily="34" charset="-120"/>
                <a:ea typeface="微軟正黑體" panose="020B0604030504040204" pitchFamily="34" charset="-120"/>
              </a:rPr>
              <a:t>使用 </a:t>
            </a:r>
            <a:r>
              <a:rPr lang="en-US" altLang="zh-TW" b="1" dirty="0">
                <a:solidFill>
                  <a:schemeClr val="bg1">
                    <a:lumMod val="95000"/>
                  </a:schemeClr>
                </a:solidFill>
                <a:latin typeface="微軟正黑體" panose="020B0604030504040204" pitchFamily="34" charset="-120"/>
                <a:ea typeface="微軟正黑體" panose="020B0604030504040204" pitchFamily="34" charset="-120"/>
              </a:rPr>
              <a:t>Ckiptagger </a:t>
            </a:r>
            <a:r>
              <a:rPr lang="zh-TW" altLang="en-US" b="1" dirty="0">
                <a:solidFill>
                  <a:schemeClr val="bg1">
                    <a:lumMod val="95000"/>
                  </a:schemeClr>
                </a:solidFill>
                <a:latin typeface="微軟正黑體" panose="020B0604030504040204" pitchFamily="34" charset="-120"/>
                <a:ea typeface="微軟正黑體" panose="020B0604030504040204" pitchFamily="34" charset="-120"/>
              </a:rPr>
              <a:t>斷詞後模型預測結果較佳</a:t>
            </a:r>
            <a:endParaRPr lang="en-US" altLang="zh-TW" b="1" dirty="0">
              <a:solidFill>
                <a:schemeClr val="bg1">
                  <a:lumMod val="95000"/>
                </a:schemeClr>
              </a:solidFill>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b="1" dirty="0">
                <a:solidFill>
                  <a:schemeClr val="bg1">
                    <a:lumMod val="95000"/>
                  </a:schemeClr>
                </a:solidFill>
                <a:latin typeface="微軟正黑體" panose="020B0604030504040204" pitchFamily="34" charset="-120"/>
                <a:ea typeface="微軟正黑體" panose="020B0604030504040204" pitchFamily="34" charset="-120"/>
              </a:rPr>
              <a:t>再切詞工具方面我們選擇</a:t>
            </a:r>
            <a:r>
              <a:rPr lang="en-US" altLang="zh-TW" b="1" dirty="0">
                <a:solidFill>
                  <a:schemeClr val="bg1">
                    <a:lumMod val="95000"/>
                  </a:schemeClr>
                </a:solidFill>
                <a:latin typeface="微軟正黑體" panose="020B0604030504040204" pitchFamily="34" charset="-120"/>
                <a:ea typeface="微軟正黑體" panose="020B0604030504040204" pitchFamily="34" charset="-120"/>
              </a:rPr>
              <a:t> Ckiptagger</a:t>
            </a:r>
            <a:endParaRPr lang="zh-TW" altLang="en-US" b="1" dirty="0">
              <a:solidFill>
                <a:schemeClr val="bg1">
                  <a:lumMod val="95000"/>
                </a:schemeClr>
              </a:solidFill>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endParaRPr lang="zh-TW" altLang="en-US" dirty="0"/>
          </a:p>
        </p:txBody>
      </p:sp>
      <p:pic>
        <p:nvPicPr>
          <p:cNvPr id="12" name="圖形 11">
            <a:extLst>
              <a:ext uri="{FF2B5EF4-FFF2-40B4-BE49-F238E27FC236}">
                <a16:creationId xmlns:a16="http://schemas.microsoft.com/office/drawing/2014/main" id="{7F689C81-524A-E94F-A651-3066372B4DB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34381" y="2219685"/>
            <a:ext cx="584777" cy="584777"/>
          </a:xfrm>
          <a:prstGeom prst="rect">
            <a:avLst/>
          </a:prstGeom>
        </p:spPr>
      </p:pic>
    </p:spTree>
    <p:extLst>
      <p:ext uri="{BB962C8B-B14F-4D97-AF65-F5344CB8AC3E}">
        <p14:creationId xmlns:p14="http://schemas.microsoft.com/office/powerpoint/2010/main" val="3518465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18</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6243119" y="120951"/>
            <a:ext cx="2646879"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切詞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
        <p:nvSpPr>
          <p:cNvPr id="7" name="標題 1">
            <a:extLst>
              <a:ext uri="{FF2B5EF4-FFF2-40B4-BE49-F238E27FC236}">
                <a16:creationId xmlns:a16="http://schemas.microsoft.com/office/drawing/2014/main" id="{BF6B957C-C1CC-5346-A1DC-758625B662C5}"/>
              </a:ext>
            </a:extLst>
          </p:cNvPr>
          <p:cNvSpPr>
            <a:spLocks noGrp="1"/>
          </p:cNvSpPr>
          <p:nvPr>
            <p:ph type="title"/>
          </p:nvPr>
        </p:nvSpPr>
        <p:spPr>
          <a:xfrm>
            <a:off x="628650" y="520551"/>
            <a:ext cx="7886700"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模型建立</a:t>
            </a:r>
            <a:endParaRPr kumimoji="1" lang="zh-TW" altLang="en-US" dirty="0"/>
          </a:p>
        </p:txBody>
      </p:sp>
      <p:sp>
        <p:nvSpPr>
          <p:cNvPr id="8" name="文字方塊 7">
            <a:extLst>
              <a:ext uri="{FF2B5EF4-FFF2-40B4-BE49-F238E27FC236}">
                <a16:creationId xmlns:a16="http://schemas.microsoft.com/office/drawing/2014/main" id="{997DEB25-4A42-C04D-8325-E6A4FAAAAD5C}"/>
              </a:ext>
            </a:extLst>
          </p:cNvPr>
          <p:cNvSpPr txBox="1"/>
          <p:nvPr/>
        </p:nvSpPr>
        <p:spPr>
          <a:xfrm>
            <a:off x="1657350" y="1361497"/>
            <a:ext cx="5600699" cy="461665"/>
          </a:xfrm>
          <a:prstGeom prst="rect">
            <a:avLst/>
          </a:prstGeom>
          <a:noFill/>
        </p:spPr>
        <p:txBody>
          <a:bodyPr wrap="square" rtlCol="0">
            <a:spAutoFit/>
          </a:bodyPr>
          <a:lstStyle/>
          <a:p>
            <a:r>
              <a:rPr lang="zh-CN" altLang="en-US" sz="2400" dirty="0">
                <a:latin typeface="Microsoft JhengHei" panose="020B0604030504040204" pitchFamily="34" charset="-120"/>
                <a:ea typeface="Microsoft JhengHei" panose="020B0604030504040204" pitchFamily="34" charset="-120"/>
              </a:rPr>
              <a:t>利用長短期記憶模型（</a:t>
            </a:r>
            <a:r>
              <a:rPr lang="en-US" altLang="zh-CN" sz="2400" dirty="0">
                <a:latin typeface="Microsoft JhengHei" panose="020B0604030504040204" pitchFamily="34" charset="-120"/>
                <a:ea typeface="Microsoft JhengHei" panose="020B0604030504040204" pitchFamily="34" charset="-120"/>
              </a:rPr>
              <a:t>LSTM</a:t>
            </a:r>
            <a:r>
              <a:rPr lang="zh-CN" altLang="en-US" sz="2400" dirty="0">
                <a:latin typeface="Microsoft JhengHei" panose="020B0604030504040204" pitchFamily="34" charset="-120"/>
                <a:ea typeface="Microsoft JhengHei" panose="020B0604030504040204" pitchFamily="34" charset="-120"/>
              </a:rPr>
              <a:t>）建立：</a:t>
            </a:r>
            <a:endParaRPr lang="en-US" altLang="zh-TW" sz="2400" dirty="0">
              <a:latin typeface="Microsoft JhengHei" panose="020B0604030504040204" pitchFamily="34" charset="-120"/>
              <a:ea typeface="Microsoft JhengHei" panose="020B0604030504040204" pitchFamily="34" charset="-120"/>
            </a:endParaRPr>
          </a:p>
        </p:txBody>
      </p:sp>
      <p:sp>
        <p:nvSpPr>
          <p:cNvPr id="9" name="矩形: 圓角 4">
            <a:extLst>
              <a:ext uri="{FF2B5EF4-FFF2-40B4-BE49-F238E27FC236}">
                <a16:creationId xmlns:a16="http://schemas.microsoft.com/office/drawing/2014/main" id="{CB80BABF-5174-4348-8C19-F85E68528BB1}"/>
              </a:ext>
            </a:extLst>
          </p:cNvPr>
          <p:cNvSpPr/>
          <p:nvPr/>
        </p:nvSpPr>
        <p:spPr>
          <a:xfrm>
            <a:off x="898071" y="2371474"/>
            <a:ext cx="2993572" cy="1213758"/>
          </a:xfrm>
          <a:prstGeom prst="roundRect">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a:solidFill>
                  <a:schemeClr val="tx1"/>
                </a:solidFill>
                <a:latin typeface="Microsoft JhengHei" panose="020B0604030504040204" pitchFamily="34" charset="-120"/>
                <a:ea typeface="Microsoft JhengHei" panose="020B0604030504040204" pitchFamily="34" charset="-120"/>
              </a:rPr>
              <a:t>大事件類別分類器</a:t>
            </a:r>
            <a:endParaRPr lang="en-US" altLang="zh-TW" b="1" dirty="0">
              <a:solidFill>
                <a:schemeClr val="tx1"/>
              </a:solidFill>
              <a:latin typeface="Microsoft JhengHei" panose="020B0604030504040204" pitchFamily="34" charset="-120"/>
              <a:ea typeface="Microsoft JhengHei" panose="020B0604030504040204" pitchFamily="34" charset="-120"/>
            </a:endParaRPr>
          </a:p>
        </p:txBody>
      </p:sp>
      <p:sp>
        <p:nvSpPr>
          <p:cNvPr id="10" name="矩形: 圓角 10">
            <a:extLst>
              <a:ext uri="{FF2B5EF4-FFF2-40B4-BE49-F238E27FC236}">
                <a16:creationId xmlns:a16="http://schemas.microsoft.com/office/drawing/2014/main" id="{6476EE18-5FF0-E541-A0E3-3690C1598863}"/>
              </a:ext>
            </a:extLst>
          </p:cNvPr>
          <p:cNvSpPr/>
          <p:nvPr/>
        </p:nvSpPr>
        <p:spPr>
          <a:xfrm>
            <a:off x="4762500" y="2371474"/>
            <a:ext cx="2993572" cy="1213758"/>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Microsoft JhengHei" panose="020B0604030504040204" pitchFamily="34" charset="-120"/>
                <a:ea typeface="Microsoft JhengHei" panose="020B0604030504040204" pitchFamily="34" charset="-120"/>
              </a:rPr>
              <a:t>小事件類別分類器</a:t>
            </a:r>
            <a:endParaRPr lang="en-US" altLang="zh-CN" b="1" dirty="0">
              <a:solidFill>
                <a:schemeClr val="tx1"/>
              </a:solidFill>
              <a:latin typeface="Microsoft JhengHei" panose="020B0604030504040204" pitchFamily="34" charset="-120"/>
              <a:ea typeface="Microsoft JhengHei" panose="020B0604030504040204" pitchFamily="34" charset="-120"/>
            </a:endParaRPr>
          </a:p>
        </p:txBody>
      </p:sp>
      <p:sp>
        <p:nvSpPr>
          <p:cNvPr id="11" name="矩形: 圓角 12">
            <a:extLst>
              <a:ext uri="{FF2B5EF4-FFF2-40B4-BE49-F238E27FC236}">
                <a16:creationId xmlns:a16="http://schemas.microsoft.com/office/drawing/2014/main" id="{CFB45BA5-482E-7E44-A411-D70A5E1810AC}"/>
              </a:ext>
            </a:extLst>
          </p:cNvPr>
          <p:cNvSpPr/>
          <p:nvPr/>
        </p:nvSpPr>
        <p:spPr>
          <a:xfrm>
            <a:off x="4762500" y="4129211"/>
            <a:ext cx="2993572" cy="1213758"/>
          </a:xfrm>
          <a:prstGeom prst="roundRect">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Microsoft JhengHei" panose="020B0604030504040204" pitchFamily="34" charset="-120"/>
                <a:ea typeface="Microsoft JhengHei" panose="020B0604030504040204" pitchFamily="34" charset="-120"/>
              </a:rPr>
              <a:t>股價異常報酬分類器</a:t>
            </a:r>
            <a:endParaRPr lang="zh-TW" altLang="en-US" b="1" dirty="0"/>
          </a:p>
        </p:txBody>
      </p:sp>
      <p:sp>
        <p:nvSpPr>
          <p:cNvPr id="12" name="矩形: 圓角 13">
            <a:extLst>
              <a:ext uri="{FF2B5EF4-FFF2-40B4-BE49-F238E27FC236}">
                <a16:creationId xmlns:a16="http://schemas.microsoft.com/office/drawing/2014/main" id="{2D43D0AA-4857-A243-9C4E-926975EA86C4}"/>
              </a:ext>
            </a:extLst>
          </p:cNvPr>
          <p:cNvSpPr/>
          <p:nvPr/>
        </p:nvSpPr>
        <p:spPr>
          <a:xfrm>
            <a:off x="898071" y="4133544"/>
            <a:ext cx="2993572" cy="1213758"/>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Microsoft JhengHei" panose="020B0604030504040204" pitchFamily="34" charset="-120"/>
                <a:ea typeface="Microsoft JhengHei" panose="020B0604030504040204" pitchFamily="34" charset="-120"/>
              </a:rPr>
              <a:t>事件強度分類器</a:t>
            </a:r>
            <a:endParaRPr lang="en-US" altLang="zh-CN" b="1" dirty="0">
              <a:solidFill>
                <a:schemeClr val="tx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915409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19</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6243119" y="120951"/>
            <a:ext cx="2646879"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切詞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
        <p:nvSpPr>
          <p:cNvPr id="7" name="矩形: 圓角 22">
            <a:extLst>
              <a:ext uri="{FF2B5EF4-FFF2-40B4-BE49-F238E27FC236}">
                <a16:creationId xmlns:a16="http://schemas.microsoft.com/office/drawing/2014/main" id="{10EE45DA-516E-A547-AF0A-624702A22D1B}"/>
              </a:ext>
            </a:extLst>
          </p:cNvPr>
          <p:cNvSpPr/>
          <p:nvPr/>
        </p:nvSpPr>
        <p:spPr>
          <a:xfrm>
            <a:off x="6232071" y="952501"/>
            <a:ext cx="2741244" cy="5290456"/>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標題 1">
            <a:extLst>
              <a:ext uri="{FF2B5EF4-FFF2-40B4-BE49-F238E27FC236}">
                <a16:creationId xmlns:a16="http://schemas.microsoft.com/office/drawing/2014/main" id="{010F9691-B134-7A4C-B56C-9B1057348B52}"/>
              </a:ext>
            </a:extLst>
          </p:cNvPr>
          <p:cNvSpPr>
            <a:spLocks noGrp="1"/>
          </p:cNvSpPr>
          <p:nvPr>
            <p:ph type="title"/>
          </p:nvPr>
        </p:nvSpPr>
        <p:spPr>
          <a:xfrm>
            <a:off x="234043" y="214109"/>
            <a:ext cx="8281307"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大事件分類器：資料分割</a:t>
            </a:r>
            <a:r>
              <a:rPr lang="zh-TW" altLang="en-US" dirty="0"/>
              <a:t>與</a:t>
            </a:r>
            <a:r>
              <a:rPr lang="zh-CN" altLang="en-US" dirty="0"/>
              <a:t>不平衡資料</a:t>
            </a:r>
            <a:r>
              <a:rPr lang="zh-TW" altLang="en-US" dirty="0"/>
              <a:t>處理</a:t>
            </a:r>
            <a:endParaRPr kumimoji="1" lang="zh-TW" altLang="en-US" dirty="0"/>
          </a:p>
        </p:txBody>
      </p:sp>
      <p:sp>
        <p:nvSpPr>
          <p:cNvPr id="9" name="矩形: 圓角 8">
            <a:extLst>
              <a:ext uri="{FF2B5EF4-FFF2-40B4-BE49-F238E27FC236}">
                <a16:creationId xmlns:a16="http://schemas.microsoft.com/office/drawing/2014/main" id="{6DEB3B8F-C411-1241-8464-937E629C9663}"/>
              </a:ext>
            </a:extLst>
          </p:cNvPr>
          <p:cNvSpPr/>
          <p:nvPr/>
        </p:nvSpPr>
        <p:spPr>
          <a:xfrm>
            <a:off x="3233052" y="952500"/>
            <a:ext cx="2741244" cy="5290457"/>
          </a:xfrm>
          <a:prstGeom prst="roundRect">
            <a:avLst>
              <a:gd name="adj" fmla="val 17459"/>
            </a:avLst>
          </a:prstGeom>
          <a:solidFill>
            <a:srgbClr val="A3D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3237DAF5-DFED-1B4B-87FD-FB19DD6C244E}"/>
              </a:ext>
            </a:extLst>
          </p:cNvPr>
          <p:cNvSpPr/>
          <p:nvPr/>
        </p:nvSpPr>
        <p:spPr>
          <a:xfrm>
            <a:off x="3895788" y="1104389"/>
            <a:ext cx="1415772" cy="461665"/>
          </a:xfrm>
          <a:prstGeom prst="rect">
            <a:avLst/>
          </a:prstGeom>
        </p:spPr>
        <p:txBody>
          <a:bodyPr wrap="none">
            <a:spAutoFit/>
          </a:bodyPr>
          <a:lstStyle/>
          <a:p>
            <a:r>
              <a:rPr lang="zh-CN" altLang="en-US" sz="2400" b="1" dirty="0">
                <a:latin typeface="Microsoft JhengHei" panose="020B0604030504040204" pitchFamily="34" charset="-120"/>
                <a:ea typeface="Microsoft JhengHei" panose="020B0604030504040204" pitchFamily="34" charset="-120"/>
              </a:rPr>
              <a:t>資料分割</a:t>
            </a:r>
            <a:endParaRPr lang="zh-TW" altLang="en-US" sz="2400" b="1" dirty="0">
              <a:solidFill>
                <a:schemeClr val="bg1"/>
              </a:solidFill>
            </a:endParaRPr>
          </a:p>
        </p:txBody>
      </p:sp>
      <p:sp>
        <p:nvSpPr>
          <p:cNvPr id="11" name="矩形 10">
            <a:extLst>
              <a:ext uri="{FF2B5EF4-FFF2-40B4-BE49-F238E27FC236}">
                <a16:creationId xmlns:a16="http://schemas.microsoft.com/office/drawing/2014/main" id="{07166BA1-2C7F-534E-8294-8FC2CEE77D81}"/>
              </a:ext>
            </a:extLst>
          </p:cNvPr>
          <p:cNvSpPr/>
          <p:nvPr/>
        </p:nvSpPr>
        <p:spPr>
          <a:xfrm>
            <a:off x="6424767" y="1090531"/>
            <a:ext cx="2339102" cy="461665"/>
          </a:xfrm>
          <a:prstGeom prst="rect">
            <a:avLst/>
          </a:prstGeom>
        </p:spPr>
        <p:txBody>
          <a:bodyPr wrap="none">
            <a:spAutoFit/>
          </a:bodyPr>
          <a:lstStyle/>
          <a:p>
            <a:r>
              <a:rPr lang="zh-CN" altLang="en-US" sz="2400" b="1" dirty="0">
                <a:latin typeface="Microsoft JhengHei" panose="020B0604030504040204" pitchFamily="34" charset="-120"/>
                <a:ea typeface="Microsoft JhengHei" panose="020B0604030504040204" pitchFamily="34" charset="-120"/>
              </a:rPr>
              <a:t>不平衡資料</a:t>
            </a:r>
            <a:r>
              <a:rPr lang="zh-TW" altLang="en-US" sz="2400" b="1" dirty="0">
                <a:latin typeface="Microsoft JhengHei" panose="020B0604030504040204" pitchFamily="34" charset="-120"/>
                <a:ea typeface="Microsoft JhengHei" panose="020B0604030504040204" pitchFamily="34" charset="-120"/>
              </a:rPr>
              <a:t>處理</a:t>
            </a:r>
          </a:p>
        </p:txBody>
      </p:sp>
      <p:cxnSp>
        <p:nvCxnSpPr>
          <p:cNvPr id="12" name="直線接點 11">
            <a:extLst>
              <a:ext uri="{FF2B5EF4-FFF2-40B4-BE49-F238E27FC236}">
                <a16:creationId xmlns:a16="http://schemas.microsoft.com/office/drawing/2014/main" id="{923CF268-02B6-7749-8603-B553A0266B28}"/>
              </a:ext>
            </a:extLst>
          </p:cNvPr>
          <p:cNvCxnSpPr/>
          <p:nvPr/>
        </p:nvCxnSpPr>
        <p:spPr>
          <a:xfrm>
            <a:off x="3578893" y="3020711"/>
            <a:ext cx="2103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E9A90EF7-CA8B-0C44-8DF9-1B178D330770}"/>
              </a:ext>
            </a:extLst>
          </p:cNvPr>
          <p:cNvCxnSpPr/>
          <p:nvPr/>
        </p:nvCxnSpPr>
        <p:spPr>
          <a:xfrm>
            <a:off x="6600792" y="3020711"/>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pic>
        <p:nvPicPr>
          <p:cNvPr id="14" name="圖片 13">
            <a:extLst>
              <a:ext uri="{FF2B5EF4-FFF2-40B4-BE49-F238E27FC236}">
                <a16:creationId xmlns:a16="http://schemas.microsoft.com/office/drawing/2014/main" id="{2BF8E442-0D56-6443-B7E4-352D0CE50286}"/>
              </a:ext>
            </a:extLst>
          </p:cNvPr>
          <p:cNvPicPr>
            <a:picLocks noChangeAspect="1"/>
          </p:cNvPicPr>
          <p:nvPr/>
        </p:nvPicPr>
        <p:blipFill>
          <a:blip r:embed="rId2"/>
          <a:stretch>
            <a:fillRect/>
          </a:stretch>
        </p:blipFill>
        <p:spPr>
          <a:xfrm>
            <a:off x="4096162" y="1694746"/>
            <a:ext cx="1068582" cy="1068582"/>
          </a:xfrm>
          <a:prstGeom prst="rect">
            <a:avLst/>
          </a:prstGeom>
        </p:spPr>
      </p:pic>
      <p:pic>
        <p:nvPicPr>
          <p:cNvPr id="15" name="圖片 14">
            <a:extLst>
              <a:ext uri="{FF2B5EF4-FFF2-40B4-BE49-F238E27FC236}">
                <a16:creationId xmlns:a16="http://schemas.microsoft.com/office/drawing/2014/main" id="{08BBEF6A-40CD-BD48-89D6-5F24B8FA9183}"/>
              </a:ext>
            </a:extLst>
          </p:cNvPr>
          <p:cNvPicPr>
            <a:picLocks noChangeAspect="1"/>
          </p:cNvPicPr>
          <p:nvPr/>
        </p:nvPicPr>
        <p:blipFill>
          <a:blip r:embed="rId3"/>
          <a:stretch>
            <a:fillRect/>
          </a:stretch>
        </p:blipFill>
        <p:spPr>
          <a:xfrm>
            <a:off x="6983567" y="1585233"/>
            <a:ext cx="1238250" cy="1238250"/>
          </a:xfrm>
          <a:prstGeom prst="rect">
            <a:avLst/>
          </a:prstGeom>
        </p:spPr>
      </p:pic>
      <p:sp>
        <p:nvSpPr>
          <p:cNvPr id="16" name="矩形: 圓角 23">
            <a:extLst>
              <a:ext uri="{FF2B5EF4-FFF2-40B4-BE49-F238E27FC236}">
                <a16:creationId xmlns:a16="http://schemas.microsoft.com/office/drawing/2014/main" id="{9EED81F1-7805-A445-9EF8-1E313BD11BB2}"/>
              </a:ext>
            </a:extLst>
          </p:cNvPr>
          <p:cNvSpPr/>
          <p:nvPr/>
        </p:nvSpPr>
        <p:spPr>
          <a:xfrm>
            <a:off x="231971" y="952500"/>
            <a:ext cx="2741244" cy="5290457"/>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a:extLst>
              <a:ext uri="{FF2B5EF4-FFF2-40B4-BE49-F238E27FC236}">
                <a16:creationId xmlns:a16="http://schemas.microsoft.com/office/drawing/2014/main" id="{9AECBA90-54E2-2043-B1FC-2B75C7D10D06}"/>
              </a:ext>
            </a:extLst>
          </p:cNvPr>
          <p:cNvSpPr/>
          <p:nvPr/>
        </p:nvSpPr>
        <p:spPr>
          <a:xfrm>
            <a:off x="568391" y="1146610"/>
            <a:ext cx="2031325" cy="461665"/>
          </a:xfrm>
          <a:prstGeom prst="rect">
            <a:avLst/>
          </a:prstGeom>
        </p:spPr>
        <p:txBody>
          <a:bodyPr wrap="none">
            <a:spAutoFit/>
          </a:bodyPr>
          <a:lstStyle/>
          <a:p>
            <a:r>
              <a:rPr lang="zh-CN" altLang="en-US" sz="2400" b="1" dirty="0">
                <a:latin typeface="Microsoft JhengHei" panose="020B0604030504040204" pitchFamily="34" charset="-120"/>
                <a:ea typeface="Microsoft JhengHei" panose="020B0604030504040204" pitchFamily="34" charset="-120"/>
              </a:rPr>
              <a:t>大事件分類器</a:t>
            </a:r>
            <a:endParaRPr lang="zh-TW" altLang="en-US" sz="2400" b="1" dirty="0">
              <a:latin typeface="Microsoft JhengHei" panose="020B0604030504040204" pitchFamily="34" charset="-120"/>
              <a:ea typeface="Microsoft JhengHei" panose="020B0604030504040204" pitchFamily="34" charset="-120"/>
            </a:endParaRPr>
          </a:p>
        </p:txBody>
      </p:sp>
      <p:cxnSp>
        <p:nvCxnSpPr>
          <p:cNvPr id="18" name="直線接點 17">
            <a:extLst>
              <a:ext uri="{FF2B5EF4-FFF2-40B4-BE49-F238E27FC236}">
                <a16:creationId xmlns:a16="http://schemas.microsoft.com/office/drawing/2014/main" id="{6BDBD244-7022-5242-A77B-A77C61B7CB4F}"/>
              </a:ext>
            </a:extLst>
          </p:cNvPr>
          <p:cNvCxnSpPr/>
          <p:nvPr/>
        </p:nvCxnSpPr>
        <p:spPr>
          <a:xfrm>
            <a:off x="582930" y="3020711"/>
            <a:ext cx="2103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圖形 18">
            <a:extLst>
              <a:ext uri="{FF2B5EF4-FFF2-40B4-BE49-F238E27FC236}">
                <a16:creationId xmlns:a16="http://schemas.microsoft.com/office/drawing/2014/main" id="{24519EB5-E1DB-E747-ABD6-E4C65C22B001}"/>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b="11560"/>
          <a:stretch/>
        </p:blipFill>
        <p:spPr>
          <a:xfrm>
            <a:off x="807883" y="1677933"/>
            <a:ext cx="1376517" cy="1303985"/>
          </a:xfrm>
          <a:prstGeom prst="rect">
            <a:avLst/>
          </a:prstGeom>
        </p:spPr>
      </p:pic>
      <p:sp>
        <p:nvSpPr>
          <p:cNvPr id="20" name="文字方塊 19">
            <a:extLst>
              <a:ext uri="{FF2B5EF4-FFF2-40B4-BE49-F238E27FC236}">
                <a16:creationId xmlns:a16="http://schemas.microsoft.com/office/drawing/2014/main" id="{1B646D2D-2600-3042-BF2A-E6D3612F1A0D}"/>
              </a:ext>
            </a:extLst>
          </p:cNvPr>
          <p:cNvSpPr txBox="1"/>
          <p:nvPr/>
        </p:nvSpPr>
        <p:spPr>
          <a:xfrm>
            <a:off x="444500" y="3364185"/>
            <a:ext cx="2375494" cy="1815882"/>
          </a:xfrm>
          <a:prstGeom prst="rect">
            <a:avLst/>
          </a:prstGeom>
          <a:noFill/>
        </p:spPr>
        <p:txBody>
          <a:bodyPr wrap="square" rtlCol="0">
            <a:spAutoFit/>
          </a:bodyPr>
          <a:lstStyle/>
          <a:p>
            <a:r>
              <a:rPr lang="zh-CN" altLang="en-US" sz="1600" b="1" dirty="0">
                <a:latin typeface="微軟正黑體" panose="020B0604030504040204" pitchFamily="34" charset="-120"/>
                <a:ea typeface="微軟正黑體" panose="020B0604030504040204" pitchFamily="34" charset="-120"/>
              </a:rPr>
              <a:t>將新聞分類為以下五個大事件類別：</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en-US" altLang="zh-TW" sz="1600" b="1" dirty="0">
                <a:latin typeface="微軟正黑體" panose="020B0604030504040204" pitchFamily="34" charset="-120"/>
                <a:ea typeface="微軟正黑體" panose="020B0604030504040204" pitchFamily="34" charset="-120"/>
              </a:rPr>
              <a:t>'A_</a:t>
            </a:r>
            <a:r>
              <a:rPr lang="zh-CN" altLang="en-US" sz="1600" b="1" dirty="0">
                <a:latin typeface="微軟正黑體" panose="020B0604030504040204" pitchFamily="34" charset="-120"/>
                <a:ea typeface="微軟正黑體" panose="020B0604030504040204" pitchFamily="34" charset="-120"/>
              </a:rPr>
              <a:t>會計</a:t>
            </a:r>
            <a:r>
              <a:rPr lang="en-US" altLang="zh-CN" sz="1600" b="1" dirty="0">
                <a:latin typeface="微軟正黑體" panose="020B0604030504040204" pitchFamily="34" charset="-120"/>
                <a:ea typeface="微軟正黑體" panose="020B0604030504040204" pitchFamily="34" charset="-120"/>
              </a:rPr>
              <a:t>/</a:t>
            </a:r>
            <a:r>
              <a:rPr lang="zh-CN" altLang="en-US" sz="1600" b="1" dirty="0">
                <a:latin typeface="微軟正黑體" panose="020B0604030504040204" pitchFamily="34" charset="-120"/>
                <a:ea typeface="微軟正黑體" panose="020B0604030504040204" pitchFamily="34" charset="-120"/>
              </a:rPr>
              <a:t>財報分析</a:t>
            </a:r>
            <a:r>
              <a:rPr lang="en-US" altLang="zh-CN" sz="1600" b="1" dirty="0">
                <a:latin typeface="微軟正黑體" panose="020B0604030504040204" pitchFamily="34" charset="-120"/>
                <a:ea typeface="微軟正黑體" panose="020B0604030504040204" pitchFamily="34" charset="-120"/>
              </a:rPr>
              <a:t>’</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F_</a:t>
            </a:r>
            <a:r>
              <a:rPr lang="zh-CN" altLang="en-US" sz="1600" b="1" dirty="0">
                <a:latin typeface="微軟正黑體" panose="020B0604030504040204" pitchFamily="34" charset="-120"/>
                <a:ea typeface="微軟正黑體" panose="020B0604030504040204" pitchFamily="34" charset="-120"/>
              </a:rPr>
              <a:t>市場交易</a:t>
            </a:r>
            <a:r>
              <a:rPr lang="en-US" altLang="zh-CN" sz="1600" b="1" dirty="0">
                <a:latin typeface="微軟正黑體" panose="020B0604030504040204" pitchFamily="34" charset="-120"/>
                <a:ea typeface="微軟正黑體" panose="020B0604030504040204" pitchFamily="34" charset="-120"/>
              </a:rPr>
              <a:t>’</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I_</a:t>
            </a:r>
            <a:r>
              <a:rPr lang="zh-CN" altLang="en-US" sz="1600" b="1" dirty="0">
                <a:latin typeface="微軟正黑體" panose="020B0604030504040204" pitchFamily="34" charset="-120"/>
                <a:ea typeface="微軟正黑體" panose="020B0604030504040204" pitchFamily="34" charset="-120"/>
              </a:rPr>
              <a:t>產業前景</a:t>
            </a:r>
            <a:r>
              <a:rPr lang="en-US" altLang="zh-CN" sz="1600" b="1" dirty="0">
                <a:latin typeface="微軟正黑體" panose="020B0604030504040204" pitchFamily="34" charset="-120"/>
                <a:ea typeface="微軟正黑體" panose="020B0604030504040204" pitchFamily="34" charset="-120"/>
              </a:rPr>
              <a:t>’</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M_</a:t>
            </a:r>
            <a:r>
              <a:rPr lang="zh-CN" altLang="en-US" sz="1600" b="1" dirty="0">
                <a:latin typeface="微軟正黑體" panose="020B0604030504040204" pitchFamily="34" charset="-120"/>
                <a:ea typeface="微軟正黑體" panose="020B0604030504040204" pitchFamily="34" charset="-120"/>
              </a:rPr>
              <a:t>經營層</a:t>
            </a:r>
            <a:r>
              <a:rPr lang="en-US" altLang="zh-CN" sz="1600" b="1" dirty="0">
                <a:latin typeface="微軟正黑體" panose="020B0604030504040204" pitchFamily="34" charset="-120"/>
                <a:ea typeface="微軟正黑體" panose="020B0604030504040204" pitchFamily="34" charset="-120"/>
              </a:rPr>
              <a:t>’</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R_</a:t>
            </a:r>
            <a:r>
              <a:rPr lang="zh-CN" altLang="en-US" sz="1600" b="1" dirty="0">
                <a:latin typeface="微軟正黑體" panose="020B0604030504040204" pitchFamily="34" charset="-120"/>
                <a:ea typeface="微軟正黑體" panose="020B0604030504040204" pitchFamily="34" charset="-120"/>
              </a:rPr>
              <a:t>危機</a:t>
            </a:r>
            <a:r>
              <a:rPr lang="en-US" altLang="zh-CN" sz="1600" b="1" dirty="0">
                <a:latin typeface="微軟正黑體" panose="020B0604030504040204" pitchFamily="34" charset="-120"/>
                <a:ea typeface="微軟正黑體" panose="020B0604030504040204" pitchFamily="34" charset="-120"/>
              </a:rPr>
              <a:t>'</a:t>
            </a:r>
          </a:p>
        </p:txBody>
      </p:sp>
      <p:sp>
        <p:nvSpPr>
          <p:cNvPr id="21" name="文字方塊 20">
            <a:extLst>
              <a:ext uri="{FF2B5EF4-FFF2-40B4-BE49-F238E27FC236}">
                <a16:creationId xmlns:a16="http://schemas.microsoft.com/office/drawing/2014/main" id="{E4A6C54E-0D1E-9643-A58E-01E0DE8EC9DD}"/>
              </a:ext>
            </a:extLst>
          </p:cNvPr>
          <p:cNvSpPr txBox="1"/>
          <p:nvPr/>
        </p:nvSpPr>
        <p:spPr>
          <a:xfrm>
            <a:off x="3331569" y="3353299"/>
            <a:ext cx="2459631" cy="1569660"/>
          </a:xfrm>
          <a:prstGeom prst="rect">
            <a:avLst/>
          </a:prstGeom>
          <a:noFill/>
        </p:spPr>
        <p:txBody>
          <a:bodyPr wrap="square" rtlCol="0">
            <a:spAutoFit/>
          </a:bodyPr>
          <a:lstStyle/>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64%</a:t>
            </a:r>
            <a:r>
              <a:rPr lang="zh-CN" altLang="en-US" sz="1600" b="1" dirty="0">
                <a:latin typeface="微軟正黑體" panose="020B0604030504040204" pitchFamily="34" charset="-120"/>
                <a:ea typeface="微軟正黑體" panose="020B0604030504040204" pitchFamily="34" charset="-120"/>
              </a:rPr>
              <a:t>作為訓練資料</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16%</a:t>
            </a:r>
            <a:r>
              <a:rPr lang="zh-CN" altLang="en-US" sz="1600" b="1" dirty="0">
                <a:latin typeface="微軟正黑體" panose="020B0604030504040204" pitchFamily="34" charset="-120"/>
                <a:ea typeface="微軟正黑體" panose="020B0604030504040204" pitchFamily="34" charset="-120"/>
              </a:rPr>
              <a:t>作為驗證集</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20%</a:t>
            </a:r>
            <a:r>
              <a:rPr lang="zh-CN" altLang="en-US" sz="1600" b="1" dirty="0">
                <a:latin typeface="微軟正黑體" panose="020B0604030504040204" pitchFamily="34" charset="-120"/>
                <a:ea typeface="微軟正黑體" panose="020B0604030504040204" pitchFamily="34" charset="-120"/>
              </a:rPr>
              <a:t>作為測試集</a:t>
            </a:r>
            <a:endParaRPr lang="zh-TW" altLang="en-US" dirty="0"/>
          </a:p>
        </p:txBody>
      </p:sp>
      <p:sp>
        <p:nvSpPr>
          <p:cNvPr id="22" name="文字方塊 21">
            <a:extLst>
              <a:ext uri="{FF2B5EF4-FFF2-40B4-BE49-F238E27FC236}">
                <a16:creationId xmlns:a16="http://schemas.microsoft.com/office/drawing/2014/main" id="{71983A41-1FBA-1145-9BF9-B22A8A6422F6}"/>
              </a:ext>
            </a:extLst>
          </p:cNvPr>
          <p:cNvSpPr txBox="1"/>
          <p:nvPr/>
        </p:nvSpPr>
        <p:spPr>
          <a:xfrm>
            <a:off x="6415350" y="3242358"/>
            <a:ext cx="2454187" cy="2862322"/>
          </a:xfrm>
          <a:prstGeom prst="rect">
            <a:avLst/>
          </a:prstGeom>
          <a:noFill/>
        </p:spPr>
        <p:txBody>
          <a:bodyPr wrap="square" rtlCol="0">
            <a:spAutoFit/>
          </a:bodyPr>
          <a:lstStyle/>
          <a:p>
            <a:r>
              <a:rPr lang="zh-CN" altLang="en-US" b="1" dirty="0">
                <a:latin typeface="微軟正黑體" panose="020B0604030504040204" pitchFamily="34" charset="-120"/>
                <a:ea typeface="微軟正黑體" panose="020B0604030504040204" pitchFamily="34" charset="-120"/>
              </a:rPr>
              <a:t>由於大事件類別的分布相當不平衡，所以我們使用了以下兩種方法來處理資料不平衡的問題</a:t>
            </a:r>
            <a:endParaRPr lang="en-US" altLang="zh-TW" b="1" dirty="0">
              <a:latin typeface="微軟正黑體" panose="020B0604030504040204" pitchFamily="34" charset="-120"/>
              <a:ea typeface="微軟正黑體" panose="020B0604030504040204" pitchFamily="34" charset="-120"/>
            </a:endParaRPr>
          </a:p>
          <a:p>
            <a:r>
              <a:rPr lang="en-US" altLang="zh-TW" b="1" dirty="0">
                <a:latin typeface="微軟正黑體" panose="020B0604030504040204" pitchFamily="34" charset="-120"/>
                <a:ea typeface="微軟正黑體" panose="020B0604030504040204" pitchFamily="34" charset="-120"/>
              </a:rPr>
              <a:t>1.</a:t>
            </a:r>
            <a:r>
              <a:rPr lang="zh-TW" altLang="en-US" b="1" dirty="0">
                <a:latin typeface="微軟正黑體" panose="020B0604030504040204" pitchFamily="34" charset="-120"/>
                <a:ea typeface="微軟正黑體" panose="020B0604030504040204" pitchFamily="34" charset="-120"/>
              </a:rPr>
              <a:t> 使用</a:t>
            </a:r>
            <a:r>
              <a:rPr lang="en-US" altLang="zh-TW" b="1" dirty="0">
                <a:latin typeface="微軟正黑體" panose="020B0604030504040204" pitchFamily="34" charset="-120"/>
                <a:ea typeface="微軟正黑體" panose="020B0604030504040204" pitchFamily="34" charset="-120"/>
              </a:rPr>
              <a:t>Oversampling</a:t>
            </a:r>
          </a:p>
          <a:p>
            <a:r>
              <a:rPr lang="en-US" altLang="zh-TW" b="1" dirty="0">
                <a:latin typeface="微軟正黑體" panose="020B0604030504040204" pitchFamily="34" charset="-120"/>
                <a:ea typeface="微軟正黑體" panose="020B0604030504040204" pitchFamily="34" charset="-120"/>
              </a:rPr>
              <a:t>2. </a:t>
            </a:r>
            <a:r>
              <a:rPr lang="zh-CN" altLang="en-US" b="1" dirty="0">
                <a:latin typeface="微軟正黑體" panose="020B0604030504040204" pitchFamily="34" charset="-120"/>
                <a:ea typeface="微軟正黑體" panose="020B0604030504040204" pitchFamily="34" charset="-120"/>
              </a:rPr>
              <a:t>調整損失函數（</a:t>
            </a:r>
            <a:r>
              <a:rPr lang="en-US" altLang="zh-CN" b="1" dirty="0">
                <a:latin typeface="微軟正黑體" panose="020B0604030504040204" pitchFamily="34" charset="-120"/>
                <a:ea typeface="微軟正黑體" panose="020B0604030504040204" pitchFamily="34" charset="-120"/>
              </a:rPr>
              <a:t>loss function</a:t>
            </a:r>
            <a:r>
              <a:rPr lang="zh-CN" altLang="en-US" b="1" dirty="0">
                <a:latin typeface="微軟正黑體" panose="020B0604030504040204" pitchFamily="34" charset="-120"/>
                <a:ea typeface="微軟正黑體" panose="020B0604030504040204" pitchFamily="34" charset="-120"/>
              </a:rPr>
              <a:t>）的權重</a:t>
            </a:r>
            <a:endParaRPr lang="en-US" altLang="zh-TW" b="1" dirty="0">
              <a:latin typeface="微軟正黑體" panose="020B0604030504040204" pitchFamily="34" charset="-120"/>
              <a:ea typeface="微軟正黑體" panose="020B0604030504040204" pitchFamily="34" charset="-120"/>
            </a:endParaRPr>
          </a:p>
          <a:p>
            <a:endParaRPr lang="zh-TW" altLang="en-US" dirty="0"/>
          </a:p>
        </p:txBody>
      </p:sp>
    </p:spTree>
    <p:extLst>
      <p:ext uri="{BB962C8B-B14F-4D97-AF65-F5344CB8AC3E}">
        <p14:creationId xmlns:p14="http://schemas.microsoft.com/office/powerpoint/2010/main" val="3590594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35AE57E0-6B82-2A43-8108-9C544E1338B1}"/>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BE3A0920-2591-224B-86CE-BBEBD825778E}"/>
              </a:ext>
            </a:extLst>
          </p:cNvPr>
          <p:cNvSpPr>
            <a:spLocks noGrp="1"/>
          </p:cNvSpPr>
          <p:nvPr>
            <p:ph type="sldNum" sz="quarter" idx="12"/>
          </p:nvPr>
        </p:nvSpPr>
        <p:spPr/>
        <p:txBody>
          <a:bodyPr/>
          <a:lstStyle/>
          <a:p>
            <a:fld id="{80929F01-733D-5847-83A7-C9CEA74310DB}" type="slidenum">
              <a:rPr kumimoji="1" lang="zh-TW" altLang="en-US" smtClean="0"/>
              <a:pPr/>
              <a:t>2</a:t>
            </a:fld>
            <a:endParaRPr kumimoji="1" lang="zh-TW" altLang="en-US" dirty="0"/>
          </a:p>
        </p:txBody>
      </p:sp>
      <p:cxnSp>
        <p:nvCxnSpPr>
          <p:cNvPr id="6" name="直線接點 5">
            <a:extLst>
              <a:ext uri="{FF2B5EF4-FFF2-40B4-BE49-F238E27FC236}">
                <a16:creationId xmlns:a16="http://schemas.microsoft.com/office/drawing/2014/main" id="{28BD709E-02AB-FF41-B805-22C95EEE02A8}"/>
              </a:ext>
            </a:extLst>
          </p:cNvPr>
          <p:cNvCxnSpPr/>
          <p:nvPr/>
        </p:nvCxnSpPr>
        <p:spPr>
          <a:xfrm>
            <a:off x="3600450" y="0"/>
            <a:ext cx="0" cy="6048000"/>
          </a:xfrm>
          <a:prstGeom prst="line">
            <a:avLst/>
          </a:prstGeom>
          <a:ln w="38100">
            <a:solidFill>
              <a:srgbClr val="51BBA9"/>
            </a:solidFill>
          </a:ln>
        </p:spPr>
        <p:style>
          <a:lnRef idx="1">
            <a:schemeClr val="accent1"/>
          </a:lnRef>
          <a:fillRef idx="0">
            <a:schemeClr val="accent1"/>
          </a:fillRef>
          <a:effectRef idx="0">
            <a:schemeClr val="accent1"/>
          </a:effectRef>
          <a:fontRef idx="minor">
            <a:schemeClr val="tx1"/>
          </a:fontRef>
        </p:style>
      </p:cxnSp>
      <p:sp>
        <p:nvSpPr>
          <p:cNvPr id="7" name="îś1íḓé">
            <a:extLst>
              <a:ext uri="{FF2B5EF4-FFF2-40B4-BE49-F238E27FC236}">
                <a16:creationId xmlns:a16="http://schemas.microsoft.com/office/drawing/2014/main" id="{6A1E81F7-BE84-0A45-986B-0C7F3BA5DFA5}"/>
              </a:ext>
            </a:extLst>
          </p:cNvPr>
          <p:cNvSpPr txBox="1"/>
          <p:nvPr/>
        </p:nvSpPr>
        <p:spPr>
          <a:xfrm>
            <a:off x="2700770" y="2283581"/>
            <a:ext cx="350095" cy="346249"/>
          </a:xfrm>
          <a:prstGeom prst="rect">
            <a:avLst/>
          </a:prstGeom>
          <a:noFill/>
        </p:spPr>
        <p:txBody>
          <a:bodyPr wrap="none" anchor="ctr">
            <a:noAutofit/>
          </a:bodyPr>
          <a:lstStyle/>
          <a:p>
            <a:pPr algn="ctr"/>
            <a:r>
              <a:rPr lang="en-US" altLang="zh-CN" sz="4000" dirty="0">
                <a:latin typeface="Microsoft JhengHei" panose="020B0604030504040204" pitchFamily="34" charset="-120"/>
                <a:ea typeface="Microsoft JhengHei" panose="020B0604030504040204" pitchFamily="34" charset="-120"/>
              </a:rPr>
              <a:t>01</a:t>
            </a:r>
          </a:p>
        </p:txBody>
      </p:sp>
      <p:sp>
        <p:nvSpPr>
          <p:cNvPr id="8" name="íśľíḓé">
            <a:extLst>
              <a:ext uri="{FF2B5EF4-FFF2-40B4-BE49-F238E27FC236}">
                <a16:creationId xmlns:a16="http://schemas.microsoft.com/office/drawing/2014/main" id="{A81C3E1D-98A8-F544-B2C0-055923DDFDA0}"/>
              </a:ext>
            </a:extLst>
          </p:cNvPr>
          <p:cNvSpPr txBox="1"/>
          <p:nvPr/>
        </p:nvSpPr>
        <p:spPr bwMode="auto">
          <a:xfrm>
            <a:off x="3943350" y="2211540"/>
            <a:ext cx="1557643" cy="49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TW" altLang="en-US" sz="2800" b="1" dirty="0">
                <a:latin typeface="微軟正黑體" panose="020B0604030504040204" pitchFamily="34" charset="-120"/>
                <a:ea typeface="微軟正黑體" panose="020B0604030504040204" pitchFamily="34" charset="-120"/>
              </a:rPr>
              <a:t>現有問題描述</a:t>
            </a:r>
          </a:p>
        </p:txBody>
      </p:sp>
      <p:sp>
        <p:nvSpPr>
          <p:cNvPr id="9" name="iŝḷiḓè">
            <a:extLst>
              <a:ext uri="{FF2B5EF4-FFF2-40B4-BE49-F238E27FC236}">
                <a16:creationId xmlns:a16="http://schemas.microsoft.com/office/drawing/2014/main" id="{E9AB43A4-F807-8747-8F36-133752E001C8}"/>
              </a:ext>
            </a:extLst>
          </p:cNvPr>
          <p:cNvSpPr txBox="1"/>
          <p:nvPr/>
        </p:nvSpPr>
        <p:spPr>
          <a:xfrm>
            <a:off x="2700770" y="3062812"/>
            <a:ext cx="377747" cy="346249"/>
          </a:xfrm>
          <a:prstGeom prst="rect">
            <a:avLst/>
          </a:prstGeom>
          <a:noFill/>
        </p:spPr>
        <p:txBody>
          <a:bodyPr wrap="none" anchor="ctr">
            <a:noAutofit/>
          </a:bodyPr>
          <a:lstStyle/>
          <a:p>
            <a:pPr algn="ctr"/>
            <a:r>
              <a:rPr lang="en-US" altLang="zh-CN" sz="4000" dirty="0">
                <a:latin typeface="Microsoft JhengHei" panose="020B0604030504040204" pitchFamily="34" charset="-120"/>
                <a:ea typeface="Microsoft JhengHei" panose="020B0604030504040204" pitchFamily="34" charset="-120"/>
              </a:rPr>
              <a:t>02</a:t>
            </a:r>
          </a:p>
        </p:txBody>
      </p:sp>
      <p:sp>
        <p:nvSpPr>
          <p:cNvPr id="10" name="iṩľíďè">
            <a:extLst>
              <a:ext uri="{FF2B5EF4-FFF2-40B4-BE49-F238E27FC236}">
                <a16:creationId xmlns:a16="http://schemas.microsoft.com/office/drawing/2014/main" id="{1ABBF73F-8608-E54F-8B00-2294D10E3773}"/>
              </a:ext>
            </a:extLst>
          </p:cNvPr>
          <p:cNvSpPr txBox="1"/>
          <p:nvPr/>
        </p:nvSpPr>
        <p:spPr>
          <a:xfrm>
            <a:off x="2700770" y="3857843"/>
            <a:ext cx="384961" cy="346249"/>
          </a:xfrm>
          <a:prstGeom prst="rect">
            <a:avLst/>
          </a:prstGeom>
          <a:noFill/>
        </p:spPr>
        <p:txBody>
          <a:bodyPr wrap="none" anchor="ctr">
            <a:noAutofit/>
          </a:bodyPr>
          <a:lstStyle/>
          <a:p>
            <a:pPr algn="ctr"/>
            <a:r>
              <a:rPr lang="en-US" altLang="zh-CN" sz="4000" dirty="0">
                <a:latin typeface="Microsoft JhengHei" panose="020B0604030504040204" pitchFamily="34" charset="-120"/>
                <a:ea typeface="Microsoft JhengHei" panose="020B0604030504040204" pitchFamily="34" charset="-120"/>
              </a:rPr>
              <a:t>03</a:t>
            </a:r>
          </a:p>
        </p:txBody>
      </p:sp>
      <p:sp>
        <p:nvSpPr>
          <p:cNvPr id="11" name="íṥļîḋe">
            <a:extLst>
              <a:ext uri="{FF2B5EF4-FFF2-40B4-BE49-F238E27FC236}">
                <a16:creationId xmlns:a16="http://schemas.microsoft.com/office/drawing/2014/main" id="{29DDC307-8D8B-544C-A053-663DA95C4DD4}"/>
              </a:ext>
            </a:extLst>
          </p:cNvPr>
          <p:cNvSpPr txBox="1"/>
          <p:nvPr/>
        </p:nvSpPr>
        <p:spPr>
          <a:xfrm>
            <a:off x="2700770" y="4657425"/>
            <a:ext cx="377747" cy="346249"/>
          </a:xfrm>
          <a:prstGeom prst="rect">
            <a:avLst/>
          </a:prstGeom>
          <a:noFill/>
        </p:spPr>
        <p:txBody>
          <a:bodyPr wrap="none" anchor="ctr">
            <a:noAutofit/>
          </a:bodyPr>
          <a:lstStyle/>
          <a:p>
            <a:pPr algn="ctr"/>
            <a:r>
              <a:rPr lang="en-US" altLang="zh-CN" sz="4000" dirty="0">
                <a:latin typeface="Microsoft JhengHei" panose="020B0604030504040204" pitchFamily="34" charset="-120"/>
                <a:ea typeface="Microsoft JhengHei" panose="020B0604030504040204" pitchFamily="34" charset="-120"/>
              </a:rPr>
              <a:t>04</a:t>
            </a:r>
          </a:p>
        </p:txBody>
      </p:sp>
      <p:sp>
        <p:nvSpPr>
          <p:cNvPr id="12" name="íśľíḓé">
            <a:extLst>
              <a:ext uri="{FF2B5EF4-FFF2-40B4-BE49-F238E27FC236}">
                <a16:creationId xmlns:a16="http://schemas.microsoft.com/office/drawing/2014/main" id="{C9762DD9-E12E-774B-A21A-A4F1CA16EEF7}"/>
              </a:ext>
            </a:extLst>
          </p:cNvPr>
          <p:cNvSpPr txBox="1"/>
          <p:nvPr/>
        </p:nvSpPr>
        <p:spPr bwMode="auto">
          <a:xfrm>
            <a:off x="3943350" y="2990771"/>
            <a:ext cx="1557643" cy="49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TW" altLang="en-US" sz="2800" b="1" dirty="0">
                <a:latin typeface="微軟正黑體" panose="020B0604030504040204" pitchFamily="34" charset="-120"/>
                <a:ea typeface="微軟正黑體" panose="020B0604030504040204" pitchFamily="34" charset="-120"/>
              </a:rPr>
              <a:t>專案流程圖</a:t>
            </a:r>
            <a:endParaRPr lang="en-US" altLang="zh-CN" sz="2800" b="1" dirty="0">
              <a:latin typeface="微軟正黑體" panose="020B0604030504040204" pitchFamily="34" charset="-120"/>
              <a:ea typeface="微軟正黑體" panose="020B0604030504040204" pitchFamily="34" charset="-120"/>
            </a:endParaRPr>
          </a:p>
        </p:txBody>
      </p:sp>
      <p:sp>
        <p:nvSpPr>
          <p:cNvPr id="13" name="íśľíḓé">
            <a:extLst>
              <a:ext uri="{FF2B5EF4-FFF2-40B4-BE49-F238E27FC236}">
                <a16:creationId xmlns:a16="http://schemas.microsoft.com/office/drawing/2014/main" id="{74EB2CD8-3FAF-1540-A26C-C608DDD8A93C}"/>
              </a:ext>
            </a:extLst>
          </p:cNvPr>
          <p:cNvSpPr txBox="1"/>
          <p:nvPr/>
        </p:nvSpPr>
        <p:spPr bwMode="auto">
          <a:xfrm>
            <a:off x="3943350" y="3785802"/>
            <a:ext cx="2623700" cy="49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sz="2800" b="1" dirty="0">
                <a:latin typeface="微軟正黑體" panose="020B0604030504040204" pitchFamily="34" charset="-120"/>
                <a:ea typeface="微軟正黑體" panose="020B0604030504040204" pitchFamily="34" charset="-120"/>
              </a:rPr>
              <a:t>資料及樣態說明</a:t>
            </a:r>
            <a:endParaRPr lang="en-US" altLang="zh-CN" sz="2800" b="1" dirty="0">
              <a:latin typeface="微軟正黑體" panose="020B0604030504040204" pitchFamily="34" charset="-120"/>
              <a:ea typeface="微軟正黑體" panose="020B0604030504040204" pitchFamily="34" charset="-120"/>
            </a:endParaRPr>
          </a:p>
        </p:txBody>
      </p:sp>
      <p:sp>
        <p:nvSpPr>
          <p:cNvPr id="14" name="ïṧḷîḋé">
            <a:extLst>
              <a:ext uri="{FF2B5EF4-FFF2-40B4-BE49-F238E27FC236}">
                <a16:creationId xmlns:a16="http://schemas.microsoft.com/office/drawing/2014/main" id="{B143112E-84E1-BF4D-BADA-A28DDB058019}"/>
              </a:ext>
            </a:extLst>
          </p:cNvPr>
          <p:cNvSpPr txBox="1"/>
          <p:nvPr/>
        </p:nvSpPr>
        <p:spPr bwMode="auto">
          <a:xfrm>
            <a:off x="3943350" y="1163044"/>
            <a:ext cx="3105149" cy="759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ctr"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defTabSz="457200">
              <a:lnSpc>
                <a:spcPct val="100000"/>
              </a:lnSpc>
              <a:spcBef>
                <a:spcPct val="0"/>
              </a:spcBef>
              <a:buFontTx/>
              <a:buNone/>
            </a:pPr>
            <a:r>
              <a:rPr lang="en-US" altLang="zh-CN" sz="4000" b="1" dirty="0">
                <a:solidFill>
                  <a:srgbClr val="4AAC99"/>
                </a:solidFill>
                <a:latin typeface="Optima" panose="02000503060000020004" pitchFamily="2" charset="0"/>
              </a:rPr>
              <a:t>CONTENTS</a:t>
            </a:r>
          </a:p>
        </p:txBody>
      </p:sp>
      <p:sp>
        <p:nvSpPr>
          <p:cNvPr id="15" name="íśľíḓé">
            <a:extLst>
              <a:ext uri="{FF2B5EF4-FFF2-40B4-BE49-F238E27FC236}">
                <a16:creationId xmlns:a16="http://schemas.microsoft.com/office/drawing/2014/main" id="{9248511A-CD8B-0946-9786-257381D04A7C}"/>
              </a:ext>
            </a:extLst>
          </p:cNvPr>
          <p:cNvSpPr txBox="1"/>
          <p:nvPr/>
        </p:nvSpPr>
        <p:spPr bwMode="auto">
          <a:xfrm>
            <a:off x="3943350" y="4565033"/>
            <a:ext cx="2623700" cy="49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sz="2800" b="1" dirty="0">
                <a:latin typeface="微軟正黑體" panose="020B0604030504040204" pitchFamily="34" charset="-120"/>
                <a:ea typeface="微軟正黑體" panose="020B0604030504040204" pitchFamily="34" charset="-120"/>
              </a:rPr>
              <a:t>成果展現與介紹</a:t>
            </a:r>
            <a:endParaRPr lang="en-US" altLang="zh-CN" sz="28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8304826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20</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6243119" y="120951"/>
            <a:ext cx="2646879"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切詞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
        <p:nvSpPr>
          <p:cNvPr id="7" name="標題 1">
            <a:extLst>
              <a:ext uri="{FF2B5EF4-FFF2-40B4-BE49-F238E27FC236}">
                <a16:creationId xmlns:a16="http://schemas.microsoft.com/office/drawing/2014/main" id="{CA71FC16-F98E-8F49-A72B-0B44160B878D}"/>
              </a:ext>
            </a:extLst>
          </p:cNvPr>
          <p:cNvSpPr>
            <a:spLocks noGrp="1"/>
          </p:cNvSpPr>
          <p:nvPr>
            <p:ph type="title"/>
          </p:nvPr>
        </p:nvSpPr>
        <p:spPr>
          <a:xfrm>
            <a:off x="122679" y="279807"/>
            <a:ext cx="6912428"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大事件分類器：</a:t>
            </a:r>
            <a:r>
              <a:rPr lang="zh-CN" altLang="en-US" dirty="0"/>
              <a:t>模型架構</a:t>
            </a:r>
            <a:endParaRPr kumimoji="1" lang="zh-TW" altLang="en-US" dirty="0"/>
          </a:p>
        </p:txBody>
      </p:sp>
      <p:pic>
        <p:nvPicPr>
          <p:cNvPr id="8" name="Content Placeholder 4">
            <a:extLst>
              <a:ext uri="{FF2B5EF4-FFF2-40B4-BE49-F238E27FC236}">
                <a16:creationId xmlns:a16="http://schemas.microsoft.com/office/drawing/2014/main" id="{44AAD8A8-A236-D946-973D-B3878993DF4A}"/>
              </a:ext>
            </a:extLst>
          </p:cNvPr>
          <p:cNvPicPr>
            <a:picLocks noGrp="1" noChangeAspect="1"/>
          </p:cNvPicPr>
          <p:nvPr>
            <p:ph idx="1"/>
          </p:nvPr>
        </p:nvPicPr>
        <p:blipFill>
          <a:blip r:embed="rId2"/>
          <a:stretch>
            <a:fillRect/>
          </a:stretch>
        </p:blipFill>
        <p:spPr>
          <a:xfrm>
            <a:off x="261257" y="1220281"/>
            <a:ext cx="4272643" cy="4769660"/>
          </a:xfrm>
        </p:spPr>
      </p:pic>
      <p:graphicFrame>
        <p:nvGraphicFramePr>
          <p:cNvPr id="9" name="表格 7">
            <a:extLst>
              <a:ext uri="{FF2B5EF4-FFF2-40B4-BE49-F238E27FC236}">
                <a16:creationId xmlns:a16="http://schemas.microsoft.com/office/drawing/2014/main" id="{37211AC1-98CB-2D47-94EC-4EC9B6889779}"/>
              </a:ext>
            </a:extLst>
          </p:cNvPr>
          <p:cNvGraphicFramePr>
            <a:graphicFrameLocks noGrp="1"/>
          </p:cNvGraphicFramePr>
          <p:nvPr/>
        </p:nvGraphicFramePr>
        <p:xfrm>
          <a:off x="4746170" y="1220281"/>
          <a:ext cx="4272643" cy="4786770"/>
        </p:xfrm>
        <a:graphic>
          <a:graphicData uri="http://schemas.openxmlformats.org/drawingml/2006/table">
            <a:tbl>
              <a:tblPr firstRow="1" bandRow="1">
                <a:tableStyleId>{8EC20E35-A176-4012-BC5E-935CFFF8708E}</a:tableStyleId>
              </a:tblPr>
              <a:tblGrid>
                <a:gridCol w="1533378">
                  <a:extLst>
                    <a:ext uri="{9D8B030D-6E8A-4147-A177-3AD203B41FA5}">
                      <a16:colId xmlns:a16="http://schemas.microsoft.com/office/drawing/2014/main" val="1169201645"/>
                    </a:ext>
                  </a:extLst>
                </a:gridCol>
                <a:gridCol w="2739265">
                  <a:extLst>
                    <a:ext uri="{9D8B030D-6E8A-4147-A177-3AD203B41FA5}">
                      <a16:colId xmlns:a16="http://schemas.microsoft.com/office/drawing/2014/main" val="981368104"/>
                    </a:ext>
                  </a:extLst>
                </a:gridCol>
              </a:tblGrid>
              <a:tr h="1595590">
                <a:tc>
                  <a:txBody>
                    <a:bodyPr/>
                    <a:lstStyle/>
                    <a:p>
                      <a:r>
                        <a:rPr lang="en-US" altLang="zh-TW" sz="1800" kern="1200" dirty="0">
                          <a:solidFill>
                            <a:schemeClr val="dk1"/>
                          </a:solidFill>
                          <a:latin typeface="Microsoft JhengHei" panose="020B0604030504040204" pitchFamily="34" charset="-120"/>
                          <a:ea typeface="Microsoft JhengHei" panose="020B0604030504040204" pitchFamily="34" charset="-120"/>
                          <a:cs typeface="+mn-cs"/>
                        </a:rPr>
                        <a:t>Embedding layer</a:t>
                      </a:r>
                      <a:endParaRPr lang="zh-TW" altLang="en-US" sz="1800" kern="1200" dirty="0">
                        <a:solidFill>
                          <a:schemeClr val="dk1"/>
                        </a:solidFill>
                        <a:latin typeface="Microsoft JhengHei" panose="020B0604030504040204" pitchFamily="34" charset="-120"/>
                        <a:ea typeface="Microsoft JhengHei" panose="020B0604030504040204" pitchFamily="34" charset="-120"/>
                        <a:cs typeface="+mn-cs"/>
                      </a:endParaRPr>
                    </a:p>
                  </a:txBody>
                  <a:tcPr anchor="ctr">
                    <a:solidFill>
                      <a:srgbClr val="A3D5C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a:solidFill>
                            <a:schemeClr val="dk1"/>
                          </a:solidFill>
                          <a:latin typeface="Microsoft JhengHei" panose="020B0604030504040204" pitchFamily="34" charset="-120"/>
                          <a:ea typeface="Microsoft JhengHei" panose="020B0604030504040204" pitchFamily="34" charset="-120"/>
                          <a:cs typeface="+mn-cs"/>
                        </a:rPr>
                        <a:t>用來進行詞嵌入</a:t>
                      </a:r>
                      <a:endParaRPr lang="en-US" altLang="zh-TW" sz="1800" kern="1200" dirty="0">
                        <a:solidFill>
                          <a:schemeClr val="dk1"/>
                        </a:solidFill>
                        <a:latin typeface="Microsoft JhengHei" panose="020B0604030504040204" pitchFamily="34" charset="-120"/>
                        <a:ea typeface="Microsoft JhengHei" panose="020B0604030504040204" pitchFamily="34" charset="-120"/>
                        <a:cs typeface="+mn-cs"/>
                      </a:endParaRPr>
                    </a:p>
                    <a:p>
                      <a:endParaRPr lang="zh-TW" altLang="en-US" sz="1800" kern="1200" dirty="0">
                        <a:solidFill>
                          <a:schemeClr val="dk1"/>
                        </a:solidFill>
                        <a:latin typeface="Microsoft JhengHei" panose="020B0604030504040204" pitchFamily="34" charset="-120"/>
                        <a:ea typeface="Microsoft JhengHei" panose="020B0604030504040204" pitchFamily="34" charset="-120"/>
                        <a:cs typeface="+mn-cs"/>
                      </a:endParaRPr>
                    </a:p>
                  </a:txBody>
                  <a:tcPr anchor="ctr">
                    <a:solidFill>
                      <a:srgbClr val="A3D5CB"/>
                    </a:solidFill>
                  </a:tcPr>
                </a:tc>
                <a:extLst>
                  <a:ext uri="{0D108BD9-81ED-4DB2-BD59-A6C34878D82A}">
                    <a16:rowId xmlns:a16="http://schemas.microsoft.com/office/drawing/2014/main" val="1556906360"/>
                  </a:ext>
                </a:extLst>
              </a:tr>
              <a:tr h="1595590">
                <a:tc>
                  <a:txBody>
                    <a:bodyPr/>
                    <a:lstStyle/>
                    <a:p>
                      <a:r>
                        <a:rPr lang="en-US" altLang="zh-TW" dirty="0">
                          <a:latin typeface="Microsoft JhengHei" panose="020B0604030504040204" pitchFamily="34" charset="-120"/>
                          <a:ea typeface="Microsoft JhengHei" panose="020B0604030504040204" pitchFamily="34" charset="-120"/>
                        </a:rPr>
                        <a:t>LSTM layer</a:t>
                      </a:r>
                      <a:endParaRPr lang="zh-TW" altLang="en-US" dirty="0"/>
                    </a:p>
                  </a:txBody>
                  <a:tcPr anchor="ctr">
                    <a:lnB w="28575" cap="flat" cmpd="sng" algn="ctr">
                      <a:solidFill>
                        <a:schemeClr val="tx1"/>
                      </a:solidFill>
                      <a:prstDash val="solid"/>
                      <a:round/>
                      <a:headEnd type="none" w="med" len="med"/>
                      <a:tailEnd type="none" w="med" len="med"/>
                    </a:lnB>
                  </a:tcPr>
                </a:tc>
                <a:tc>
                  <a:txBody>
                    <a:bodyPr/>
                    <a:lstStyle/>
                    <a:p>
                      <a:r>
                        <a:rPr lang="zh-CN" altLang="en-US" dirty="0">
                          <a:latin typeface="Microsoft JhengHei" panose="020B0604030504040204" pitchFamily="34" charset="-120"/>
                          <a:ea typeface="Microsoft JhengHei" panose="020B0604030504040204" pitchFamily="34" charset="-120"/>
                        </a:rPr>
                        <a:t>長短期記憶模型</a:t>
                      </a:r>
                      <a:endParaRPr lang="zh-TW" altLang="en-US" dirty="0"/>
                    </a:p>
                  </a:txBody>
                  <a:tcPr anchor="ct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6517141"/>
                  </a:ext>
                </a:extLst>
              </a:tr>
              <a:tr h="1595590">
                <a:tc>
                  <a:txBody>
                    <a:bodyPr/>
                    <a:lstStyle/>
                    <a:p>
                      <a:r>
                        <a:rPr lang="en-US" altLang="zh-CN" dirty="0">
                          <a:latin typeface="Microsoft JhengHei" panose="020B0604030504040204" pitchFamily="34" charset="-120"/>
                          <a:ea typeface="Microsoft JhengHei" panose="020B0604030504040204" pitchFamily="34" charset="-120"/>
                        </a:rPr>
                        <a:t>Dense layer</a:t>
                      </a:r>
                      <a:endParaRPr lang="zh-TW" altLang="en-US" dirty="0"/>
                    </a:p>
                  </a:txBody>
                  <a:tcPr anchor="ctr">
                    <a:lnT w="28575" cap="flat" cmpd="sng" algn="ctr">
                      <a:solidFill>
                        <a:schemeClr val="tx1"/>
                      </a:solidFill>
                      <a:prstDash val="solid"/>
                      <a:round/>
                      <a:headEnd type="none" w="med" len="med"/>
                      <a:tailEnd type="none" w="med" len="med"/>
                    </a:lnT>
                  </a:tcPr>
                </a:tc>
                <a:tc>
                  <a:txBody>
                    <a:bodyPr/>
                    <a:lstStyle/>
                    <a:p>
                      <a:r>
                        <a:rPr lang="zh-CN" altLang="en-US" dirty="0">
                          <a:latin typeface="Microsoft JhengHei" panose="020B0604030504040204" pitchFamily="34" charset="-120"/>
                          <a:ea typeface="Microsoft JhengHei" panose="020B0604030504040204" pitchFamily="34" charset="-120"/>
                        </a:rPr>
                        <a:t>作為此模型的</a:t>
                      </a:r>
                      <a:r>
                        <a:rPr lang="en-US" altLang="zh-TW" dirty="0">
                          <a:latin typeface="Microsoft JhengHei" panose="020B0604030504040204" pitchFamily="34" charset="-120"/>
                          <a:ea typeface="Microsoft JhengHei" panose="020B0604030504040204" pitchFamily="34" charset="-120"/>
                        </a:rPr>
                        <a:t>output</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layer</a:t>
                      </a:r>
                      <a:endParaRPr lang="zh-TW" altLang="en-US" dirty="0"/>
                    </a:p>
                  </a:txBody>
                  <a:tcPr anchor="ct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618717231"/>
                  </a:ext>
                </a:extLst>
              </a:tr>
            </a:tbl>
          </a:graphicData>
        </a:graphic>
      </p:graphicFrame>
    </p:spTree>
    <p:extLst>
      <p:ext uri="{BB962C8B-B14F-4D97-AF65-F5344CB8AC3E}">
        <p14:creationId xmlns:p14="http://schemas.microsoft.com/office/powerpoint/2010/main" val="23882476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21</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6243119" y="120951"/>
            <a:ext cx="2646879"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切詞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
        <p:nvSpPr>
          <p:cNvPr id="7" name="標題 1">
            <a:extLst>
              <a:ext uri="{FF2B5EF4-FFF2-40B4-BE49-F238E27FC236}">
                <a16:creationId xmlns:a16="http://schemas.microsoft.com/office/drawing/2014/main" id="{4F53B3B6-FFD8-434D-96E3-7435EBC73866}"/>
              </a:ext>
            </a:extLst>
          </p:cNvPr>
          <p:cNvSpPr>
            <a:spLocks noGrp="1"/>
          </p:cNvSpPr>
          <p:nvPr>
            <p:ph type="title"/>
          </p:nvPr>
        </p:nvSpPr>
        <p:spPr>
          <a:xfrm>
            <a:off x="122679" y="279807"/>
            <a:ext cx="6912428"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大事件分類器：模型表現（在驗證集上）</a:t>
            </a:r>
            <a:endParaRPr kumimoji="1" lang="zh-TW" altLang="en-US" dirty="0"/>
          </a:p>
        </p:txBody>
      </p:sp>
      <p:sp>
        <p:nvSpPr>
          <p:cNvPr id="8" name="日期版面配置區 3">
            <a:extLst>
              <a:ext uri="{FF2B5EF4-FFF2-40B4-BE49-F238E27FC236}">
                <a16:creationId xmlns:a16="http://schemas.microsoft.com/office/drawing/2014/main" id="{DD79EBFA-37B7-AF4E-A274-F87466C158B2}"/>
              </a:ext>
            </a:extLst>
          </p:cNvPr>
          <p:cNvSpPr txBox="1">
            <a:spLocks/>
          </p:cNvSpPr>
          <p:nvPr/>
        </p:nvSpPr>
        <p:spPr>
          <a:xfrm>
            <a:off x="628650" y="6506826"/>
            <a:ext cx="20574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solidFill>
                <a:latin typeface="Microsoft JhengHei" panose="020B0604030504040204" pitchFamily="34" charset="-120"/>
                <a:ea typeface="Microsoft JhengHei" panose="020B0604030504040204" pitchFamily="34" charset="-120"/>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8F4FC5-FE50-A64D-A7E3-22233A0C6925}" type="datetime1">
              <a:rPr kumimoji="1" lang="zh-TW" altLang="en-US" smtClean="0"/>
              <a:pPr/>
              <a:t>2020/6/18</a:t>
            </a:fld>
            <a:endParaRPr kumimoji="1" lang="zh-TW" altLang="en-US" dirty="0"/>
          </a:p>
        </p:txBody>
      </p:sp>
      <p:graphicFrame>
        <p:nvGraphicFramePr>
          <p:cNvPr id="9" name="表格 10">
            <a:extLst>
              <a:ext uri="{FF2B5EF4-FFF2-40B4-BE49-F238E27FC236}">
                <a16:creationId xmlns:a16="http://schemas.microsoft.com/office/drawing/2014/main" id="{976BD0F7-4011-734D-9084-770A036A71F3}"/>
              </a:ext>
            </a:extLst>
          </p:cNvPr>
          <p:cNvGraphicFramePr>
            <a:graphicFrameLocks noGrp="1"/>
          </p:cNvGraphicFramePr>
          <p:nvPr>
            <p:ph idx="1"/>
            <p:extLst>
              <p:ext uri="{D42A27DB-BD31-4B8C-83A1-F6EECF244321}">
                <p14:modId xmlns:p14="http://schemas.microsoft.com/office/powerpoint/2010/main" val="817961676"/>
              </p:ext>
            </p:extLst>
          </p:nvPr>
        </p:nvGraphicFramePr>
        <p:xfrm>
          <a:off x="507999" y="1534885"/>
          <a:ext cx="8007354" cy="4648199"/>
        </p:xfrm>
        <a:graphic>
          <a:graphicData uri="http://schemas.openxmlformats.org/drawingml/2006/table">
            <a:tbl>
              <a:tblPr firstRow="1" bandRow="1">
                <a:tableStyleId>{8EC20E35-A176-4012-BC5E-935CFFF8708E}</a:tableStyleId>
              </a:tblPr>
              <a:tblGrid>
                <a:gridCol w="1334559">
                  <a:extLst>
                    <a:ext uri="{9D8B030D-6E8A-4147-A177-3AD203B41FA5}">
                      <a16:colId xmlns:a16="http://schemas.microsoft.com/office/drawing/2014/main" val="2457621786"/>
                    </a:ext>
                  </a:extLst>
                </a:gridCol>
                <a:gridCol w="1334559">
                  <a:extLst>
                    <a:ext uri="{9D8B030D-6E8A-4147-A177-3AD203B41FA5}">
                      <a16:colId xmlns:a16="http://schemas.microsoft.com/office/drawing/2014/main" val="3358545346"/>
                    </a:ext>
                  </a:extLst>
                </a:gridCol>
                <a:gridCol w="1334559">
                  <a:extLst>
                    <a:ext uri="{9D8B030D-6E8A-4147-A177-3AD203B41FA5}">
                      <a16:colId xmlns:a16="http://schemas.microsoft.com/office/drawing/2014/main" val="2283937809"/>
                    </a:ext>
                  </a:extLst>
                </a:gridCol>
                <a:gridCol w="1334559">
                  <a:extLst>
                    <a:ext uri="{9D8B030D-6E8A-4147-A177-3AD203B41FA5}">
                      <a16:colId xmlns:a16="http://schemas.microsoft.com/office/drawing/2014/main" val="3596225516"/>
                    </a:ext>
                  </a:extLst>
                </a:gridCol>
                <a:gridCol w="1334559">
                  <a:extLst>
                    <a:ext uri="{9D8B030D-6E8A-4147-A177-3AD203B41FA5}">
                      <a16:colId xmlns:a16="http://schemas.microsoft.com/office/drawing/2014/main" val="1730954313"/>
                    </a:ext>
                  </a:extLst>
                </a:gridCol>
                <a:gridCol w="1334559">
                  <a:extLst>
                    <a:ext uri="{9D8B030D-6E8A-4147-A177-3AD203B41FA5}">
                      <a16:colId xmlns:a16="http://schemas.microsoft.com/office/drawing/2014/main" val="4111329078"/>
                    </a:ext>
                  </a:extLst>
                </a:gridCol>
              </a:tblGrid>
              <a:tr h="1150070">
                <a:tc>
                  <a:txBody>
                    <a:bodyPr/>
                    <a:lstStyle/>
                    <a:p>
                      <a:pPr algn="ct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A_</a:t>
                      </a:r>
                      <a:r>
                        <a:rPr lang="zh-CN" altLang="en-US" dirty="0">
                          <a:solidFill>
                            <a:schemeClr val="tx1"/>
                          </a:solidFill>
                          <a:latin typeface="微軟正黑體" panose="020B0604030504040204" pitchFamily="34" charset="-120"/>
                          <a:ea typeface="微軟正黑體" panose="020B0604030504040204" pitchFamily="34" charset="-120"/>
                        </a:rPr>
                        <a:t>會計</a:t>
                      </a:r>
                      <a:r>
                        <a:rPr lang="en-US" altLang="zh-CN" dirty="0">
                          <a:solidFill>
                            <a:schemeClr val="tx1"/>
                          </a:solidFill>
                          <a:latin typeface="微軟正黑體" panose="020B0604030504040204" pitchFamily="34" charset="-120"/>
                          <a:ea typeface="微軟正黑體" panose="020B0604030504040204" pitchFamily="34" charset="-120"/>
                        </a:rPr>
                        <a:t>/</a:t>
                      </a:r>
                      <a:r>
                        <a:rPr lang="zh-CN" altLang="en-US" dirty="0">
                          <a:solidFill>
                            <a:schemeClr val="tx1"/>
                          </a:solidFill>
                          <a:latin typeface="微軟正黑體" panose="020B0604030504040204" pitchFamily="34" charset="-120"/>
                          <a:ea typeface="微軟正黑體" panose="020B0604030504040204" pitchFamily="34" charset="-120"/>
                        </a:rPr>
                        <a:t>財報分析</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F_</a:t>
                      </a:r>
                      <a:r>
                        <a:rPr lang="zh-CN" altLang="en-US" dirty="0">
                          <a:solidFill>
                            <a:schemeClr val="tx1"/>
                          </a:solidFill>
                          <a:latin typeface="微軟正黑體" panose="020B0604030504040204" pitchFamily="34" charset="-120"/>
                          <a:ea typeface="微軟正黑體" panose="020B0604030504040204" pitchFamily="34" charset="-120"/>
                        </a:rPr>
                        <a:t>市場交易</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I_</a:t>
                      </a:r>
                      <a:r>
                        <a:rPr lang="zh-CN" altLang="en-US" dirty="0">
                          <a:solidFill>
                            <a:schemeClr val="tx1"/>
                          </a:solidFill>
                          <a:latin typeface="微軟正黑體" panose="020B0604030504040204" pitchFamily="34" charset="-120"/>
                          <a:ea typeface="微軟正黑體" panose="020B0604030504040204" pitchFamily="34" charset="-120"/>
                        </a:rPr>
                        <a:t>產業前景</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M_</a:t>
                      </a:r>
                      <a:r>
                        <a:rPr lang="zh-CN" altLang="en-US" dirty="0">
                          <a:solidFill>
                            <a:schemeClr val="tx1"/>
                          </a:solidFill>
                          <a:latin typeface="微軟正黑體" panose="020B0604030504040204" pitchFamily="34" charset="-120"/>
                          <a:ea typeface="微軟正黑體" panose="020B0604030504040204" pitchFamily="34" charset="-120"/>
                        </a:rPr>
                        <a:t>經營層</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b="1" u="none" dirty="0">
                          <a:solidFill>
                            <a:schemeClr val="tx1"/>
                          </a:solidFill>
                          <a:latin typeface="微軟正黑體" panose="020B0604030504040204" pitchFamily="34" charset="-120"/>
                          <a:ea typeface="微軟正黑體" panose="020B0604030504040204" pitchFamily="34" charset="-120"/>
                        </a:rPr>
                        <a:t>R_</a:t>
                      </a:r>
                      <a:r>
                        <a:rPr lang="zh-CN" altLang="en-US" b="1" u="none" dirty="0">
                          <a:solidFill>
                            <a:schemeClr val="tx1"/>
                          </a:solidFill>
                          <a:latin typeface="微軟正黑體" panose="020B0604030504040204" pitchFamily="34" charset="-120"/>
                          <a:ea typeface="微軟正黑體" panose="020B0604030504040204" pitchFamily="34" charset="-120"/>
                        </a:rPr>
                        <a:t>危機</a:t>
                      </a:r>
                      <a:endParaRPr lang="zh-TW" altLang="en-US"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extLst>
                  <a:ext uri="{0D108BD9-81ED-4DB2-BD59-A6C34878D82A}">
                    <a16:rowId xmlns:a16="http://schemas.microsoft.com/office/drawing/2014/main" val="73455374"/>
                  </a:ext>
                </a:extLst>
              </a:tr>
              <a:tr h="1166043">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Precision</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0.672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0.995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0.979</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0.959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0.888</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80509122"/>
                  </a:ext>
                </a:extLst>
              </a:tr>
              <a:tr h="1166043">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Recall</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0.741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0.974</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0.982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0.960</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b="1" u="none" dirty="0">
                          <a:solidFill>
                            <a:srgbClr val="FF0000"/>
                          </a:solidFill>
                          <a:latin typeface="微軟正黑體" panose="020B0604030504040204" pitchFamily="34" charset="-120"/>
                          <a:ea typeface="微軟正黑體" panose="020B0604030504040204" pitchFamily="34" charset="-120"/>
                          <a:cs typeface="Microsoft Himalaya" pitchFamily="2" charset="0"/>
                        </a:rPr>
                        <a:t>0.879</a:t>
                      </a:r>
                      <a:endParaRPr lang="zh-TW" altLang="en-US" u="none" dirty="0">
                        <a:solidFill>
                          <a:srgbClr val="FF0000"/>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0092439"/>
                  </a:ext>
                </a:extLst>
              </a:tr>
              <a:tr h="1166043">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F1 score</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0.705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0.984</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0.980</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0.960</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0.883</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1178924"/>
                  </a:ext>
                </a:extLst>
              </a:tr>
            </a:tbl>
          </a:graphicData>
        </a:graphic>
      </p:graphicFrame>
      <p:sp>
        <p:nvSpPr>
          <p:cNvPr id="10" name="文字方塊 9">
            <a:extLst>
              <a:ext uri="{FF2B5EF4-FFF2-40B4-BE49-F238E27FC236}">
                <a16:creationId xmlns:a16="http://schemas.microsoft.com/office/drawing/2014/main" id="{A67ADCC2-5492-D448-B2F7-4DF92E81BC5C}"/>
              </a:ext>
            </a:extLst>
          </p:cNvPr>
          <p:cNvSpPr txBox="1"/>
          <p:nvPr/>
        </p:nvSpPr>
        <p:spPr>
          <a:xfrm>
            <a:off x="302293" y="878883"/>
            <a:ext cx="3276600" cy="861774"/>
          </a:xfrm>
          <a:prstGeom prst="rect">
            <a:avLst/>
          </a:prstGeom>
          <a:noFill/>
        </p:spPr>
        <p:txBody>
          <a:bodyPr wrap="square" rtlCol="0">
            <a:spAutoFit/>
          </a:bodyPr>
          <a:lstStyle/>
          <a:p>
            <a:r>
              <a:rPr lang="en-US" altLang="zh-TW" sz="3200" dirty="0">
                <a:latin typeface="微軟正黑體" panose="020B0604030504040204" pitchFamily="34" charset="-120"/>
                <a:ea typeface="微軟正黑體" panose="020B0604030504040204" pitchFamily="34" charset="-120"/>
                <a:cs typeface="Microsoft Himalaya" pitchFamily="2" charset="0"/>
              </a:rPr>
              <a:t>Accuracy: 0.971</a:t>
            </a:r>
            <a:endParaRPr lang="en-US" altLang="zh-TW" sz="3200" dirty="0">
              <a:latin typeface="微軟正黑體" panose="020B0604030504040204" pitchFamily="34" charset="-120"/>
              <a:ea typeface="微軟正黑體" panose="020B0604030504040204" pitchFamily="34" charset="-120"/>
            </a:endParaRPr>
          </a:p>
          <a:p>
            <a:endParaRPr lang="zh-TW" altLang="en-US" dirty="0"/>
          </a:p>
        </p:txBody>
      </p:sp>
    </p:spTree>
    <p:extLst>
      <p:ext uri="{BB962C8B-B14F-4D97-AF65-F5344CB8AC3E}">
        <p14:creationId xmlns:p14="http://schemas.microsoft.com/office/powerpoint/2010/main" val="23102464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D46EF1-12EA-C94F-9F03-C7FE589E8C7A}"/>
              </a:ext>
            </a:extLst>
          </p:cNvPr>
          <p:cNvSpPr>
            <a:spLocks noGrp="1"/>
          </p:cNvSpPr>
          <p:nvPr>
            <p:ph type="title"/>
          </p:nvPr>
        </p:nvSpPr>
        <p:spPr>
          <a:xfrm>
            <a:off x="234043" y="214109"/>
            <a:ext cx="8281307"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小事件分類器</a:t>
            </a:r>
            <a:endParaRPr kumimoji="1" lang="zh-TW" altLang="en-US" dirty="0"/>
          </a:p>
        </p:txBody>
      </p:sp>
      <p:sp>
        <p:nvSpPr>
          <p:cNvPr id="4" name="日期版面配置區 3">
            <a:extLst>
              <a:ext uri="{FF2B5EF4-FFF2-40B4-BE49-F238E27FC236}">
                <a16:creationId xmlns:a16="http://schemas.microsoft.com/office/drawing/2014/main" id="{190A1806-A5E7-ED48-84B7-A10F862FB7D3}"/>
              </a:ext>
            </a:extLst>
          </p:cNvPr>
          <p:cNvSpPr>
            <a:spLocks noGrp="1"/>
          </p:cNvSpPr>
          <p:nvPr>
            <p:ph type="dt" sz="half" idx="10"/>
          </p:nvPr>
        </p:nvSpPr>
        <p:spPr/>
        <p:txBody>
          <a:bodyPr/>
          <a:lstStyle/>
          <a:p>
            <a:fld id="{868F4FC5-FE50-A64D-A7E3-22233A0C6925}" type="datetime1">
              <a:rPr kumimoji="1" lang="zh-TW" altLang="en-US" smtClean="0"/>
              <a:t>2020/6/18</a:t>
            </a:fld>
            <a:endParaRPr kumimoji="1" lang="zh-TW" altLang="en-US" dirty="0"/>
          </a:p>
        </p:txBody>
      </p:sp>
      <p:sp>
        <p:nvSpPr>
          <p:cNvPr id="24" name="矩形: 圓角 23">
            <a:extLst>
              <a:ext uri="{FF2B5EF4-FFF2-40B4-BE49-F238E27FC236}">
                <a16:creationId xmlns:a16="http://schemas.microsoft.com/office/drawing/2014/main" id="{105DE2BE-12CE-4556-B7E4-0D71A8C80543}"/>
              </a:ext>
            </a:extLst>
          </p:cNvPr>
          <p:cNvSpPr/>
          <p:nvPr/>
        </p:nvSpPr>
        <p:spPr>
          <a:xfrm>
            <a:off x="59871" y="813185"/>
            <a:ext cx="9084129" cy="5448911"/>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矩形 24">
            <a:extLst>
              <a:ext uri="{FF2B5EF4-FFF2-40B4-BE49-F238E27FC236}">
                <a16:creationId xmlns:a16="http://schemas.microsoft.com/office/drawing/2014/main" id="{1338A67D-284A-439F-BD6E-1A5ED7295320}"/>
              </a:ext>
            </a:extLst>
          </p:cNvPr>
          <p:cNvSpPr/>
          <p:nvPr/>
        </p:nvSpPr>
        <p:spPr>
          <a:xfrm>
            <a:off x="3582726" y="851633"/>
            <a:ext cx="2339102" cy="523220"/>
          </a:xfrm>
          <a:prstGeom prst="rect">
            <a:avLst/>
          </a:prstGeom>
        </p:spPr>
        <p:txBody>
          <a:bodyPr wrap="none">
            <a:spAutoFit/>
          </a:bodyPr>
          <a:lstStyle/>
          <a:p>
            <a:r>
              <a:rPr lang="zh-TW" altLang="en-US" sz="2800" b="1" dirty="0">
                <a:latin typeface="Microsoft JhengHei" panose="020B0604030504040204" pitchFamily="34" charset="-120"/>
                <a:ea typeface="Microsoft JhengHei" panose="020B0604030504040204" pitchFamily="34" charset="-120"/>
              </a:rPr>
              <a:t>小</a:t>
            </a:r>
            <a:r>
              <a:rPr lang="zh-CN" altLang="en-US" sz="2800" b="1" dirty="0">
                <a:latin typeface="Microsoft JhengHei" panose="020B0604030504040204" pitchFamily="34" charset="-120"/>
                <a:ea typeface="Microsoft JhengHei" panose="020B0604030504040204" pitchFamily="34" charset="-120"/>
              </a:rPr>
              <a:t>事件分類器</a:t>
            </a:r>
            <a:endParaRPr lang="zh-TW" altLang="en-US" sz="2800" b="1" dirty="0">
              <a:latin typeface="Microsoft JhengHei" panose="020B0604030504040204" pitchFamily="34" charset="-120"/>
              <a:ea typeface="Microsoft JhengHei" panose="020B0604030504040204" pitchFamily="34" charset="-120"/>
            </a:endParaRPr>
          </a:p>
        </p:txBody>
      </p:sp>
      <p:cxnSp>
        <p:nvCxnSpPr>
          <p:cNvPr id="26" name="直線接點 25">
            <a:extLst>
              <a:ext uri="{FF2B5EF4-FFF2-40B4-BE49-F238E27FC236}">
                <a16:creationId xmlns:a16="http://schemas.microsoft.com/office/drawing/2014/main" id="{8E2AD147-2599-4402-B403-CFD9ABA7BAD5}"/>
              </a:ext>
            </a:extLst>
          </p:cNvPr>
          <p:cNvCxnSpPr>
            <a:cxnSpLocks/>
          </p:cNvCxnSpPr>
          <p:nvPr/>
        </p:nvCxnSpPr>
        <p:spPr>
          <a:xfrm>
            <a:off x="569050" y="2694139"/>
            <a:ext cx="80058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9" name="圖形 28">
            <a:extLst>
              <a:ext uri="{FF2B5EF4-FFF2-40B4-BE49-F238E27FC236}">
                <a16:creationId xmlns:a16="http://schemas.microsoft.com/office/drawing/2014/main" id="{85496D95-866A-4EAA-8EE7-9D3FE03281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084483" y="1335657"/>
            <a:ext cx="1181090" cy="1204947"/>
          </a:xfrm>
          <a:prstGeom prst="rect">
            <a:avLst/>
          </a:prstGeom>
        </p:spPr>
      </p:pic>
      <p:sp>
        <p:nvSpPr>
          <p:cNvPr id="5" name="文字方塊 4">
            <a:extLst>
              <a:ext uri="{FF2B5EF4-FFF2-40B4-BE49-F238E27FC236}">
                <a16:creationId xmlns:a16="http://schemas.microsoft.com/office/drawing/2014/main" id="{3A6747EB-FAA8-41FB-BB7B-F740201EFB42}"/>
              </a:ext>
            </a:extLst>
          </p:cNvPr>
          <p:cNvSpPr txBox="1"/>
          <p:nvPr/>
        </p:nvSpPr>
        <p:spPr>
          <a:xfrm>
            <a:off x="1453242" y="2780371"/>
            <a:ext cx="6237514" cy="369332"/>
          </a:xfrm>
          <a:prstGeom prst="rect">
            <a:avLst/>
          </a:prstGeom>
          <a:noFill/>
        </p:spPr>
        <p:txBody>
          <a:bodyPr wrap="square" rtlCol="0">
            <a:spAutoFit/>
          </a:bodyPr>
          <a:lstStyle/>
          <a:p>
            <a:r>
              <a:rPr lang="zh-CN" altLang="en-US" dirty="0">
                <a:latin typeface="Microsoft JhengHei" panose="020B0604030504040204" pitchFamily="34" charset="-120"/>
                <a:ea typeface="Microsoft JhengHei" panose="020B0604030504040204" pitchFamily="34" charset="-120"/>
              </a:rPr>
              <a:t>利用新聞中的文字資料，將新聞分類為以下</a:t>
            </a:r>
            <a:r>
              <a:rPr lang="en-US" altLang="zh-TW" dirty="0">
                <a:latin typeface="Microsoft JhengHei" panose="020B0604030504040204" pitchFamily="34" charset="-120"/>
                <a:ea typeface="Microsoft JhengHei" panose="020B0604030504040204" pitchFamily="34" charset="-120"/>
              </a:rPr>
              <a:t>15</a:t>
            </a:r>
            <a:r>
              <a:rPr lang="zh-CN" altLang="en-US" dirty="0">
                <a:latin typeface="Microsoft JhengHei" panose="020B0604030504040204" pitchFamily="34" charset="-120"/>
                <a:ea typeface="Microsoft JhengHei" panose="020B0604030504040204" pitchFamily="34" charset="-120"/>
              </a:rPr>
              <a:t>小事件類別：</a:t>
            </a:r>
            <a:endParaRPr lang="en-US" altLang="zh-CN" dirty="0">
              <a:latin typeface="Microsoft JhengHei" panose="020B0604030504040204" pitchFamily="34" charset="-120"/>
              <a:ea typeface="Microsoft JhengHei" panose="020B0604030504040204" pitchFamily="34" charset="-120"/>
            </a:endParaRPr>
          </a:p>
        </p:txBody>
      </p:sp>
      <p:sp>
        <p:nvSpPr>
          <p:cNvPr id="6" name="矩形: 圓角 5">
            <a:extLst>
              <a:ext uri="{FF2B5EF4-FFF2-40B4-BE49-F238E27FC236}">
                <a16:creationId xmlns:a16="http://schemas.microsoft.com/office/drawing/2014/main" id="{308FDCA9-68B7-4AE6-A7CE-B4BC16667D19}"/>
              </a:ext>
            </a:extLst>
          </p:cNvPr>
          <p:cNvSpPr/>
          <p:nvPr/>
        </p:nvSpPr>
        <p:spPr>
          <a:xfrm>
            <a:off x="234043" y="3149703"/>
            <a:ext cx="1548000" cy="2772000"/>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MT02_</a:t>
            </a:r>
            <a:r>
              <a:rPr lang="zh-CN" altLang="en-US" sz="1600" dirty="0">
                <a:latin typeface="Microsoft JhengHei" panose="020B0604030504040204" pitchFamily="34" charset="-120"/>
                <a:ea typeface="Microsoft JhengHei" panose="020B0604030504040204" pitchFamily="34" charset="-120"/>
              </a:rPr>
              <a:t>董監異動</a:t>
            </a:r>
            <a:r>
              <a:rPr lang="zh-TW" altLang="en-US" sz="1600" dirty="0">
                <a:latin typeface="Microsoft JhengHei" panose="020B0604030504040204" pitchFamily="34" charset="-120"/>
                <a:ea typeface="Microsoft JhengHei" panose="020B0604030504040204" pitchFamily="34" charset="-120"/>
              </a:rPr>
              <a:t>  </a:t>
            </a:r>
            <a:endParaRPr lang="en-US" altLang="zh-TW"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MT06_</a:t>
            </a:r>
            <a:r>
              <a:rPr lang="zh-CN" altLang="en-US" sz="1600" dirty="0">
                <a:latin typeface="Microsoft JhengHei" panose="020B0604030504040204" pitchFamily="34" charset="-120"/>
                <a:ea typeface="Microsoft JhengHei" panose="020B0604030504040204" pitchFamily="34" charset="-120"/>
              </a:rPr>
              <a:t>高管異動</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zh-CN" altLang="en-US" sz="1600" dirty="0">
                <a:latin typeface="Microsoft JhengHei" panose="020B0604030504040204" pitchFamily="34" charset="-120"/>
                <a:ea typeface="Microsoft JhengHei" panose="020B0604030504040204" pitchFamily="34" charset="-120"/>
              </a:rPr>
              <a:t>經營層</a:t>
            </a:r>
            <a:r>
              <a:rPr lang="en-US" altLang="zh-CN" sz="1600" dirty="0">
                <a:latin typeface="Microsoft JhengHei" panose="020B0604030504040204" pitchFamily="34" charset="-120"/>
                <a:ea typeface="Microsoft JhengHei" panose="020B0604030504040204" pitchFamily="34" charset="-120"/>
              </a:rPr>
              <a:t>_</a:t>
            </a:r>
            <a:r>
              <a:rPr lang="zh-CN" altLang="en-US" sz="1600" dirty="0">
                <a:latin typeface="Microsoft JhengHei" panose="020B0604030504040204" pitchFamily="34" charset="-120"/>
                <a:ea typeface="Microsoft JhengHei" panose="020B0604030504040204" pitchFamily="34" charset="-120"/>
              </a:rPr>
              <a:t>其他</a:t>
            </a:r>
            <a:endParaRPr lang="en-US" altLang="zh-CN" sz="1600" dirty="0">
              <a:latin typeface="Microsoft JhengHei" panose="020B0604030504040204" pitchFamily="34" charset="-120"/>
              <a:ea typeface="Microsoft JhengHei" panose="020B0604030504040204" pitchFamily="34" charset="-120"/>
            </a:endParaRPr>
          </a:p>
        </p:txBody>
      </p:sp>
      <p:sp>
        <p:nvSpPr>
          <p:cNvPr id="27" name="矩形: 圓角 26">
            <a:extLst>
              <a:ext uri="{FF2B5EF4-FFF2-40B4-BE49-F238E27FC236}">
                <a16:creationId xmlns:a16="http://schemas.microsoft.com/office/drawing/2014/main" id="{1430B771-801B-4953-8332-2149A4F4916C}"/>
              </a:ext>
            </a:extLst>
          </p:cNvPr>
          <p:cNvSpPr/>
          <p:nvPr/>
        </p:nvSpPr>
        <p:spPr>
          <a:xfrm>
            <a:off x="2057539" y="3149703"/>
            <a:ext cx="1548000" cy="2772000"/>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FS02_</a:t>
            </a:r>
            <a:r>
              <a:rPr lang="zh-CN" altLang="en-US" sz="1600" dirty="0">
                <a:latin typeface="Microsoft JhengHei" panose="020B0604030504040204" pitchFamily="34" charset="-120"/>
                <a:ea typeface="Microsoft JhengHei" panose="020B0604030504040204" pitchFamily="34" charset="-120"/>
              </a:rPr>
              <a:t>股價暴跌或異常</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FS03_</a:t>
            </a:r>
            <a:r>
              <a:rPr lang="zh-CN" altLang="en-US" sz="1600" dirty="0">
                <a:latin typeface="Microsoft JhengHei" panose="020B0604030504040204" pitchFamily="34" charset="-120"/>
                <a:ea typeface="Microsoft JhengHei" panose="020B0604030504040204" pitchFamily="34" charset="-120"/>
              </a:rPr>
              <a:t>其他市場交易議題</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zh-CN" altLang="en-US" sz="1600" dirty="0">
                <a:latin typeface="Microsoft JhengHei" panose="020B0604030504040204" pitchFamily="34" charset="-120"/>
                <a:ea typeface="Microsoft JhengHei" panose="020B0604030504040204" pitchFamily="34" charset="-120"/>
              </a:rPr>
              <a:t>市場交易</a:t>
            </a:r>
            <a:r>
              <a:rPr lang="en-US" altLang="zh-CN" sz="1600" dirty="0">
                <a:latin typeface="Microsoft JhengHei" panose="020B0604030504040204" pitchFamily="34" charset="-120"/>
                <a:ea typeface="Microsoft JhengHei" panose="020B0604030504040204" pitchFamily="34" charset="-120"/>
              </a:rPr>
              <a:t>_</a:t>
            </a:r>
            <a:r>
              <a:rPr lang="zh-CN" altLang="en-US" sz="1600" dirty="0">
                <a:latin typeface="Microsoft JhengHei" panose="020B0604030504040204" pitchFamily="34" charset="-120"/>
                <a:ea typeface="Microsoft JhengHei" panose="020B0604030504040204" pitchFamily="34" charset="-120"/>
              </a:rPr>
              <a:t>其他</a:t>
            </a:r>
            <a:endParaRPr lang="en-US" altLang="zh-CN" sz="1600" dirty="0">
              <a:latin typeface="Microsoft JhengHei" panose="020B0604030504040204" pitchFamily="34" charset="-120"/>
              <a:ea typeface="Microsoft JhengHei" panose="020B0604030504040204" pitchFamily="34" charset="-120"/>
            </a:endParaRPr>
          </a:p>
        </p:txBody>
      </p:sp>
      <p:sp>
        <p:nvSpPr>
          <p:cNvPr id="28" name="矩形: 圓角 27">
            <a:extLst>
              <a:ext uri="{FF2B5EF4-FFF2-40B4-BE49-F238E27FC236}">
                <a16:creationId xmlns:a16="http://schemas.microsoft.com/office/drawing/2014/main" id="{FE3936CF-96BF-4305-A4D5-80D62AD5EB62}"/>
              </a:ext>
            </a:extLst>
          </p:cNvPr>
          <p:cNvSpPr/>
          <p:nvPr/>
        </p:nvSpPr>
        <p:spPr>
          <a:xfrm>
            <a:off x="7442498" y="3149703"/>
            <a:ext cx="1548000" cy="2772000"/>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IP01_</a:t>
            </a:r>
            <a:r>
              <a:rPr lang="zh-CN" altLang="en-US" sz="1600" dirty="0">
                <a:latin typeface="Microsoft JhengHei" panose="020B0604030504040204" pitchFamily="34" charset="-120"/>
                <a:ea typeface="Microsoft JhengHei" panose="020B0604030504040204" pitchFamily="34" charset="-120"/>
              </a:rPr>
              <a:t>成本</a:t>
            </a:r>
            <a:r>
              <a:rPr lang="en-US" altLang="zh-CN" sz="1600" dirty="0">
                <a:latin typeface="Microsoft JhengHei" panose="020B0604030504040204" pitchFamily="34" charset="-120"/>
                <a:ea typeface="Microsoft JhengHei" panose="020B0604030504040204" pitchFamily="34" charset="-120"/>
              </a:rPr>
              <a:t>/</a:t>
            </a:r>
            <a:r>
              <a:rPr lang="zh-CN" altLang="en-US" sz="1600" dirty="0">
                <a:latin typeface="Microsoft JhengHei" panose="020B0604030504040204" pitchFamily="34" charset="-120"/>
                <a:ea typeface="Microsoft JhengHei" panose="020B0604030504040204" pitchFamily="34" charset="-120"/>
              </a:rPr>
              <a:t>產能變動或資本支出</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IS01_</a:t>
            </a:r>
            <a:r>
              <a:rPr lang="zh-CN" altLang="en-US" sz="1600" dirty="0">
                <a:latin typeface="Microsoft JhengHei" panose="020B0604030504040204" pitchFamily="34" charset="-120"/>
                <a:ea typeface="Microsoft JhengHei" panose="020B0604030504040204" pitchFamily="34" charset="-120"/>
              </a:rPr>
              <a:t>營收變動或客戶</a:t>
            </a:r>
            <a:r>
              <a:rPr lang="en-US" altLang="zh-CN" sz="1600" dirty="0">
                <a:latin typeface="Microsoft JhengHei" panose="020B0604030504040204" pitchFamily="34" charset="-120"/>
                <a:ea typeface="Microsoft JhengHei" panose="020B0604030504040204" pitchFamily="34" charset="-120"/>
              </a:rPr>
              <a:t>/</a:t>
            </a:r>
            <a:r>
              <a:rPr lang="zh-CN" altLang="en-US" sz="1600" dirty="0">
                <a:latin typeface="Microsoft JhengHei" panose="020B0604030504040204" pitchFamily="34" charset="-120"/>
                <a:ea typeface="Microsoft JhengHei" panose="020B0604030504040204" pitchFamily="34" charset="-120"/>
              </a:rPr>
              <a:t>商品</a:t>
            </a:r>
            <a:r>
              <a:rPr lang="en-US" altLang="zh-CN" sz="1600" dirty="0">
                <a:latin typeface="Microsoft JhengHei" panose="020B0604030504040204" pitchFamily="34" charset="-120"/>
                <a:ea typeface="Microsoft JhengHei" panose="020B0604030504040204" pitchFamily="34" charset="-120"/>
              </a:rPr>
              <a:t>/</a:t>
            </a:r>
            <a:r>
              <a:rPr lang="zh-CN" altLang="en-US" sz="1600" dirty="0">
                <a:latin typeface="Microsoft JhengHei" panose="020B0604030504040204" pitchFamily="34" charset="-120"/>
                <a:ea typeface="Microsoft JhengHei" panose="020B0604030504040204" pitchFamily="34" charset="-120"/>
              </a:rPr>
              <a:t>通路策略</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zh-CN" altLang="en-US" sz="1600" dirty="0">
                <a:latin typeface="Microsoft JhengHei" panose="020B0604030504040204" pitchFamily="34" charset="-120"/>
                <a:ea typeface="Microsoft JhengHei" panose="020B0604030504040204" pitchFamily="34" charset="-120"/>
              </a:rPr>
              <a:t>產業前景</a:t>
            </a:r>
            <a:r>
              <a:rPr lang="en-US" altLang="zh-CN" sz="1600" dirty="0">
                <a:latin typeface="Microsoft JhengHei" panose="020B0604030504040204" pitchFamily="34" charset="-120"/>
                <a:ea typeface="Microsoft JhengHei" panose="020B0604030504040204" pitchFamily="34" charset="-120"/>
              </a:rPr>
              <a:t>_</a:t>
            </a:r>
            <a:r>
              <a:rPr lang="zh-CN" altLang="en-US" sz="1600" dirty="0">
                <a:latin typeface="Microsoft JhengHei" panose="020B0604030504040204" pitchFamily="34" charset="-120"/>
                <a:ea typeface="Microsoft JhengHei" panose="020B0604030504040204" pitchFamily="34" charset="-120"/>
              </a:rPr>
              <a:t>其他</a:t>
            </a:r>
            <a:endParaRPr lang="en-US" altLang="zh-CN" sz="1600" dirty="0">
              <a:latin typeface="Microsoft JhengHei" panose="020B0604030504040204" pitchFamily="34" charset="-120"/>
              <a:ea typeface="Microsoft JhengHei" panose="020B0604030504040204" pitchFamily="34" charset="-120"/>
            </a:endParaRPr>
          </a:p>
        </p:txBody>
      </p:sp>
      <p:sp>
        <p:nvSpPr>
          <p:cNvPr id="33" name="矩形: 圓角 32">
            <a:extLst>
              <a:ext uri="{FF2B5EF4-FFF2-40B4-BE49-F238E27FC236}">
                <a16:creationId xmlns:a16="http://schemas.microsoft.com/office/drawing/2014/main" id="{C807654C-D28E-496B-ACC5-7025958A1B89}"/>
              </a:ext>
            </a:extLst>
          </p:cNvPr>
          <p:cNvSpPr/>
          <p:nvPr/>
        </p:nvSpPr>
        <p:spPr>
          <a:xfrm>
            <a:off x="5711074" y="3149703"/>
            <a:ext cx="1548000" cy="2772000"/>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TW" dirty="0">
                <a:latin typeface="Microsoft JhengHei" panose="020B0604030504040204" pitchFamily="34" charset="-120"/>
                <a:ea typeface="Microsoft JhengHei" panose="020B0604030504040204" pitchFamily="34" charset="-120"/>
              </a:rPr>
              <a:t>RB01_TCRI</a:t>
            </a:r>
            <a:r>
              <a:rPr lang="zh-CN" altLang="en-US" dirty="0">
                <a:latin typeface="Microsoft JhengHei" panose="020B0604030504040204" pitchFamily="34" charset="-120"/>
                <a:ea typeface="Microsoft JhengHei" panose="020B0604030504040204" pitchFamily="34" charset="-120"/>
              </a:rPr>
              <a:t>負向觀察</a:t>
            </a:r>
            <a:endParaRPr lang="en-US" altLang="zh-CN"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en-US" altLang="zh-TW" dirty="0">
                <a:latin typeface="Microsoft JhengHei" panose="020B0604030504040204" pitchFamily="34" charset="-120"/>
                <a:ea typeface="Microsoft JhengHei" panose="020B0604030504040204" pitchFamily="34" charset="-120"/>
              </a:rPr>
              <a:t>RB02_TCRI</a:t>
            </a:r>
            <a:r>
              <a:rPr lang="zh-CN" altLang="en-US" dirty="0">
                <a:latin typeface="Microsoft JhengHei" panose="020B0604030504040204" pitchFamily="34" charset="-120"/>
                <a:ea typeface="Microsoft JhengHei" panose="020B0604030504040204" pitchFamily="34" charset="-120"/>
              </a:rPr>
              <a:t>降等</a:t>
            </a:r>
            <a:endParaRPr lang="en-US" altLang="zh-CN"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zh-CN" altLang="en-US" dirty="0">
                <a:latin typeface="Microsoft JhengHei" panose="020B0604030504040204" pitchFamily="34" charset="-120"/>
                <a:ea typeface="Microsoft JhengHei" panose="020B0604030504040204" pitchFamily="34" charset="-120"/>
              </a:rPr>
              <a:t>危機</a:t>
            </a:r>
            <a:r>
              <a:rPr lang="en-US" altLang="zh-CN" dirty="0">
                <a:latin typeface="Microsoft JhengHei" panose="020B0604030504040204" pitchFamily="34" charset="-120"/>
                <a:ea typeface="Microsoft JhengHei" panose="020B0604030504040204" pitchFamily="34" charset="-120"/>
              </a:rPr>
              <a:t>_</a:t>
            </a:r>
            <a:r>
              <a:rPr lang="zh-CN" altLang="en-US" dirty="0">
                <a:latin typeface="Microsoft JhengHei" panose="020B0604030504040204" pitchFamily="34" charset="-120"/>
                <a:ea typeface="Microsoft JhengHei" panose="020B0604030504040204" pitchFamily="34" charset="-120"/>
              </a:rPr>
              <a:t>其他</a:t>
            </a:r>
            <a:endParaRPr lang="en-US" altLang="zh-CN" dirty="0">
              <a:latin typeface="Microsoft JhengHei" panose="020B0604030504040204" pitchFamily="34" charset="-120"/>
              <a:ea typeface="Microsoft JhengHei" panose="020B0604030504040204" pitchFamily="34" charset="-120"/>
            </a:endParaRPr>
          </a:p>
        </p:txBody>
      </p:sp>
      <p:sp>
        <p:nvSpPr>
          <p:cNvPr id="34" name="矩形: 圓角 33">
            <a:extLst>
              <a:ext uri="{FF2B5EF4-FFF2-40B4-BE49-F238E27FC236}">
                <a16:creationId xmlns:a16="http://schemas.microsoft.com/office/drawing/2014/main" id="{57571BAD-59FA-4DB6-A791-0A0D053D9D1A}"/>
              </a:ext>
            </a:extLst>
          </p:cNvPr>
          <p:cNvSpPr/>
          <p:nvPr/>
        </p:nvSpPr>
        <p:spPr>
          <a:xfrm>
            <a:off x="3901028" y="3149703"/>
            <a:ext cx="1548000" cy="2736000"/>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AF05_</a:t>
            </a:r>
            <a:r>
              <a:rPr lang="zh-CN" altLang="en-US" sz="1600" dirty="0">
                <a:latin typeface="Microsoft JhengHei" panose="020B0604030504040204" pitchFamily="34" charset="-120"/>
                <a:ea typeface="Microsoft JhengHei" panose="020B0604030504040204" pitchFamily="34" charset="-120"/>
              </a:rPr>
              <a:t>財務警示</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AI01_</a:t>
            </a:r>
            <a:r>
              <a:rPr lang="zh-CN" altLang="en-US" sz="1600" dirty="0">
                <a:latin typeface="Microsoft JhengHei" panose="020B0604030504040204" pitchFamily="34" charset="-120"/>
                <a:ea typeface="Microsoft JhengHei" panose="020B0604030504040204" pitchFamily="34" charset="-120"/>
              </a:rPr>
              <a:t>延遲公告</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zh-CN" altLang="en-US" sz="1600" dirty="0">
                <a:latin typeface="Microsoft JhengHei" panose="020B0604030504040204" pitchFamily="34" charset="-120"/>
                <a:ea typeface="Microsoft JhengHei" panose="020B0604030504040204" pitchFamily="34" charset="-120"/>
              </a:rPr>
              <a:t>會計</a:t>
            </a:r>
            <a:r>
              <a:rPr lang="en-US" altLang="zh-CN" sz="1600" dirty="0">
                <a:latin typeface="Microsoft JhengHei" panose="020B0604030504040204" pitchFamily="34" charset="-120"/>
                <a:ea typeface="Microsoft JhengHei" panose="020B0604030504040204" pitchFamily="34" charset="-120"/>
              </a:rPr>
              <a:t>/</a:t>
            </a:r>
            <a:r>
              <a:rPr lang="zh-CN" altLang="en-US" sz="1600" dirty="0">
                <a:latin typeface="Microsoft JhengHei" panose="020B0604030504040204" pitchFamily="34" charset="-120"/>
                <a:ea typeface="Microsoft JhengHei" panose="020B0604030504040204" pitchFamily="34" charset="-120"/>
              </a:rPr>
              <a:t>財報分析</a:t>
            </a:r>
            <a:r>
              <a:rPr lang="en-US" altLang="zh-CN" sz="1600" dirty="0">
                <a:latin typeface="Microsoft JhengHei" panose="020B0604030504040204" pitchFamily="34" charset="-120"/>
                <a:ea typeface="Microsoft JhengHei" panose="020B0604030504040204" pitchFamily="34" charset="-120"/>
              </a:rPr>
              <a:t>_</a:t>
            </a:r>
            <a:r>
              <a:rPr lang="zh-CN" altLang="en-US" sz="1600" dirty="0">
                <a:latin typeface="Microsoft JhengHei" panose="020B0604030504040204" pitchFamily="34" charset="-120"/>
                <a:ea typeface="Microsoft JhengHei" panose="020B0604030504040204" pitchFamily="34" charset="-120"/>
              </a:rPr>
              <a:t>其他</a:t>
            </a:r>
            <a:endParaRPr lang="en-US" altLang="zh-CN" sz="1600"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2488273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6056CB35-5939-234D-98A2-2EA81925A289}"/>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2439BA57-DAE5-2E44-B90A-7C184F662829}"/>
              </a:ext>
            </a:extLst>
          </p:cNvPr>
          <p:cNvSpPr>
            <a:spLocks noGrp="1"/>
          </p:cNvSpPr>
          <p:nvPr>
            <p:ph type="sldNum" sz="quarter" idx="12"/>
          </p:nvPr>
        </p:nvSpPr>
        <p:spPr/>
        <p:txBody>
          <a:bodyPr/>
          <a:lstStyle/>
          <a:p>
            <a:fld id="{80929F01-733D-5847-83A7-C9CEA74310DB}" type="slidenum">
              <a:rPr kumimoji="1" lang="zh-TW" altLang="en-US" smtClean="0"/>
              <a:pPr/>
              <a:t>23</a:t>
            </a:fld>
            <a:endParaRPr kumimoji="1" lang="zh-TW" altLang="en-US" dirty="0"/>
          </a:p>
        </p:txBody>
      </p:sp>
      <p:sp>
        <p:nvSpPr>
          <p:cNvPr id="6" name="文字方塊 5">
            <a:extLst>
              <a:ext uri="{FF2B5EF4-FFF2-40B4-BE49-F238E27FC236}">
                <a16:creationId xmlns:a16="http://schemas.microsoft.com/office/drawing/2014/main" id="{EC00C08E-6F9A-174C-8591-83C779092830}"/>
              </a:ext>
            </a:extLst>
          </p:cNvPr>
          <p:cNvSpPr txBox="1"/>
          <p:nvPr/>
        </p:nvSpPr>
        <p:spPr>
          <a:xfrm>
            <a:off x="6243119" y="120951"/>
            <a:ext cx="2646879"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切詞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
        <p:nvSpPr>
          <p:cNvPr id="7" name="矩形: 圓角 22">
            <a:extLst>
              <a:ext uri="{FF2B5EF4-FFF2-40B4-BE49-F238E27FC236}">
                <a16:creationId xmlns:a16="http://schemas.microsoft.com/office/drawing/2014/main" id="{80721019-049A-9D41-A2E8-8D10E4EC36E3}"/>
              </a:ext>
            </a:extLst>
          </p:cNvPr>
          <p:cNvSpPr/>
          <p:nvPr/>
        </p:nvSpPr>
        <p:spPr>
          <a:xfrm>
            <a:off x="4572000" y="1014778"/>
            <a:ext cx="2741244" cy="5290456"/>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標題 1">
            <a:extLst>
              <a:ext uri="{FF2B5EF4-FFF2-40B4-BE49-F238E27FC236}">
                <a16:creationId xmlns:a16="http://schemas.microsoft.com/office/drawing/2014/main" id="{27F716D4-EA0B-154F-9DCF-EAD2ABC08A3C}"/>
              </a:ext>
            </a:extLst>
          </p:cNvPr>
          <p:cNvSpPr>
            <a:spLocks noGrp="1"/>
          </p:cNvSpPr>
          <p:nvPr>
            <p:ph type="title"/>
          </p:nvPr>
        </p:nvSpPr>
        <p:spPr>
          <a:xfrm>
            <a:off x="234043" y="214109"/>
            <a:ext cx="8281307" cy="599076"/>
          </a:xfrm>
        </p:spPr>
        <p:txBody>
          <a:bodyPr>
            <a:normAutofit/>
          </a:bodyPr>
          <a:lstStyle/>
          <a:p>
            <a:r>
              <a:rPr lang="zh-TW" altLang="en-US" dirty="0">
                <a:latin typeface="Microsoft JhengHei" panose="020B0604030504040204" pitchFamily="34" charset="-120"/>
                <a:ea typeface="Microsoft JhengHei" panose="020B0604030504040204" pitchFamily="34" charset="-120"/>
              </a:rPr>
              <a:t>小</a:t>
            </a:r>
            <a:r>
              <a:rPr lang="zh-CN" altLang="en-US" dirty="0">
                <a:latin typeface="Microsoft JhengHei" panose="020B0604030504040204" pitchFamily="34" charset="-120"/>
                <a:ea typeface="Microsoft JhengHei" panose="020B0604030504040204" pitchFamily="34" charset="-120"/>
              </a:rPr>
              <a:t>事件分類器：資料分割</a:t>
            </a:r>
            <a:r>
              <a:rPr lang="zh-TW" altLang="en-US" dirty="0"/>
              <a:t>與</a:t>
            </a:r>
            <a:r>
              <a:rPr lang="zh-CN" altLang="en-US" dirty="0"/>
              <a:t>不平衡資料</a:t>
            </a:r>
            <a:r>
              <a:rPr lang="zh-TW" altLang="en-US" dirty="0"/>
              <a:t>處理</a:t>
            </a:r>
            <a:endParaRPr kumimoji="1" lang="zh-TW" altLang="en-US" dirty="0"/>
          </a:p>
        </p:txBody>
      </p:sp>
      <p:sp>
        <p:nvSpPr>
          <p:cNvPr id="9" name="矩形: 圓角 8">
            <a:extLst>
              <a:ext uri="{FF2B5EF4-FFF2-40B4-BE49-F238E27FC236}">
                <a16:creationId xmlns:a16="http://schemas.microsoft.com/office/drawing/2014/main" id="{F6E8AE91-7E42-C646-8202-A8CED721E784}"/>
              </a:ext>
            </a:extLst>
          </p:cNvPr>
          <p:cNvSpPr/>
          <p:nvPr/>
        </p:nvSpPr>
        <p:spPr>
          <a:xfrm>
            <a:off x="1572981" y="1014777"/>
            <a:ext cx="2741244" cy="5290457"/>
          </a:xfrm>
          <a:prstGeom prst="roundRect">
            <a:avLst>
              <a:gd name="adj" fmla="val 17459"/>
            </a:avLst>
          </a:prstGeom>
          <a:solidFill>
            <a:srgbClr val="A3D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914AF3E8-238A-2342-9221-7222731247D6}"/>
              </a:ext>
            </a:extLst>
          </p:cNvPr>
          <p:cNvSpPr/>
          <p:nvPr/>
        </p:nvSpPr>
        <p:spPr>
          <a:xfrm>
            <a:off x="2152018" y="1124290"/>
            <a:ext cx="1620957" cy="523220"/>
          </a:xfrm>
          <a:prstGeom prst="rect">
            <a:avLst/>
          </a:prstGeom>
        </p:spPr>
        <p:txBody>
          <a:bodyPr wrap="none">
            <a:spAutoFit/>
          </a:bodyPr>
          <a:lstStyle/>
          <a:p>
            <a:r>
              <a:rPr lang="zh-CN" altLang="en-US" sz="2800" b="1" dirty="0">
                <a:latin typeface="Microsoft JhengHei" panose="020B0604030504040204" pitchFamily="34" charset="-120"/>
                <a:ea typeface="Microsoft JhengHei" panose="020B0604030504040204" pitchFamily="34" charset="-120"/>
              </a:rPr>
              <a:t>資料分割</a:t>
            </a:r>
            <a:endParaRPr lang="zh-TW" altLang="en-US" sz="2800" b="1" dirty="0">
              <a:solidFill>
                <a:schemeClr val="bg1"/>
              </a:solidFill>
            </a:endParaRPr>
          </a:p>
        </p:txBody>
      </p:sp>
      <p:sp>
        <p:nvSpPr>
          <p:cNvPr id="11" name="矩形 10">
            <a:extLst>
              <a:ext uri="{FF2B5EF4-FFF2-40B4-BE49-F238E27FC236}">
                <a16:creationId xmlns:a16="http://schemas.microsoft.com/office/drawing/2014/main" id="{723E61BB-C744-134B-8EF4-1BC6B7BD20EB}"/>
              </a:ext>
            </a:extLst>
          </p:cNvPr>
          <p:cNvSpPr/>
          <p:nvPr/>
        </p:nvSpPr>
        <p:spPr>
          <a:xfrm>
            <a:off x="4633286" y="1110683"/>
            <a:ext cx="2698175" cy="523220"/>
          </a:xfrm>
          <a:prstGeom prst="rect">
            <a:avLst/>
          </a:prstGeom>
        </p:spPr>
        <p:txBody>
          <a:bodyPr wrap="none">
            <a:spAutoFit/>
          </a:bodyPr>
          <a:lstStyle/>
          <a:p>
            <a:r>
              <a:rPr lang="zh-CN" altLang="en-US" sz="2800" b="1" dirty="0">
                <a:latin typeface="Microsoft JhengHei" panose="020B0604030504040204" pitchFamily="34" charset="-120"/>
                <a:ea typeface="Microsoft JhengHei" panose="020B0604030504040204" pitchFamily="34" charset="-120"/>
              </a:rPr>
              <a:t>不平衡資料</a:t>
            </a:r>
            <a:r>
              <a:rPr lang="zh-TW" altLang="en-US" sz="2800" b="1" dirty="0">
                <a:latin typeface="Microsoft JhengHei" panose="020B0604030504040204" pitchFamily="34" charset="-120"/>
                <a:ea typeface="Microsoft JhengHei" panose="020B0604030504040204" pitchFamily="34" charset="-120"/>
              </a:rPr>
              <a:t>處理</a:t>
            </a:r>
          </a:p>
        </p:txBody>
      </p:sp>
      <p:cxnSp>
        <p:nvCxnSpPr>
          <p:cNvPr id="12" name="直線接點 11">
            <a:extLst>
              <a:ext uri="{FF2B5EF4-FFF2-40B4-BE49-F238E27FC236}">
                <a16:creationId xmlns:a16="http://schemas.microsoft.com/office/drawing/2014/main" id="{BFF548BA-6B4C-CD4E-9052-C61E87B30655}"/>
              </a:ext>
            </a:extLst>
          </p:cNvPr>
          <p:cNvCxnSpPr/>
          <p:nvPr/>
        </p:nvCxnSpPr>
        <p:spPr>
          <a:xfrm>
            <a:off x="1918822" y="3082988"/>
            <a:ext cx="2103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CD90529E-8013-1E41-BB91-8E2FF028322C}"/>
              </a:ext>
            </a:extLst>
          </p:cNvPr>
          <p:cNvCxnSpPr/>
          <p:nvPr/>
        </p:nvCxnSpPr>
        <p:spPr>
          <a:xfrm>
            <a:off x="4940721" y="3082988"/>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pic>
        <p:nvPicPr>
          <p:cNvPr id="14" name="圖片 13">
            <a:extLst>
              <a:ext uri="{FF2B5EF4-FFF2-40B4-BE49-F238E27FC236}">
                <a16:creationId xmlns:a16="http://schemas.microsoft.com/office/drawing/2014/main" id="{2B4D05D7-F192-604B-956C-719A8798D09B}"/>
              </a:ext>
            </a:extLst>
          </p:cNvPr>
          <p:cNvPicPr>
            <a:picLocks noChangeAspect="1"/>
          </p:cNvPicPr>
          <p:nvPr/>
        </p:nvPicPr>
        <p:blipFill>
          <a:blip r:embed="rId2"/>
          <a:stretch>
            <a:fillRect/>
          </a:stretch>
        </p:blipFill>
        <p:spPr>
          <a:xfrm>
            <a:off x="2495963" y="1757023"/>
            <a:ext cx="1068582" cy="1068582"/>
          </a:xfrm>
          <a:prstGeom prst="rect">
            <a:avLst/>
          </a:prstGeom>
        </p:spPr>
      </p:pic>
      <p:pic>
        <p:nvPicPr>
          <p:cNvPr id="15" name="圖片 14">
            <a:extLst>
              <a:ext uri="{FF2B5EF4-FFF2-40B4-BE49-F238E27FC236}">
                <a16:creationId xmlns:a16="http://schemas.microsoft.com/office/drawing/2014/main" id="{95A93D53-26CE-9443-8312-52A8F8EACB9C}"/>
              </a:ext>
            </a:extLst>
          </p:cNvPr>
          <p:cNvPicPr>
            <a:picLocks noChangeAspect="1"/>
          </p:cNvPicPr>
          <p:nvPr/>
        </p:nvPicPr>
        <p:blipFill>
          <a:blip r:embed="rId3"/>
          <a:stretch>
            <a:fillRect/>
          </a:stretch>
        </p:blipFill>
        <p:spPr>
          <a:xfrm>
            <a:off x="5323496" y="1647510"/>
            <a:ext cx="1238250" cy="1238250"/>
          </a:xfrm>
          <a:prstGeom prst="rect">
            <a:avLst/>
          </a:prstGeom>
        </p:spPr>
      </p:pic>
      <p:sp>
        <p:nvSpPr>
          <p:cNvPr id="16" name="文字方塊 15">
            <a:extLst>
              <a:ext uri="{FF2B5EF4-FFF2-40B4-BE49-F238E27FC236}">
                <a16:creationId xmlns:a16="http://schemas.microsoft.com/office/drawing/2014/main" id="{E4D95BFB-E57F-3643-8053-CCC6C061387F}"/>
              </a:ext>
            </a:extLst>
          </p:cNvPr>
          <p:cNvSpPr txBox="1"/>
          <p:nvPr/>
        </p:nvSpPr>
        <p:spPr>
          <a:xfrm>
            <a:off x="1671498" y="3415576"/>
            <a:ext cx="2532202" cy="1569660"/>
          </a:xfrm>
          <a:prstGeom prst="rect">
            <a:avLst/>
          </a:prstGeom>
          <a:noFill/>
        </p:spPr>
        <p:txBody>
          <a:bodyPr wrap="square" rtlCol="0">
            <a:spAutoFit/>
          </a:bodyPr>
          <a:lstStyle/>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64%</a:t>
            </a:r>
            <a:r>
              <a:rPr lang="zh-CN" altLang="en-US" sz="1600" b="1" dirty="0">
                <a:latin typeface="微軟正黑體" panose="020B0604030504040204" pitchFamily="34" charset="-120"/>
                <a:ea typeface="微軟正黑體" panose="020B0604030504040204" pitchFamily="34" charset="-120"/>
              </a:rPr>
              <a:t>作為訓練資料</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16%</a:t>
            </a:r>
            <a:r>
              <a:rPr lang="zh-CN" altLang="en-US" sz="1600" b="1" dirty="0">
                <a:latin typeface="微軟正黑體" panose="020B0604030504040204" pitchFamily="34" charset="-120"/>
                <a:ea typeface="微軟正黑體" panose="020B0604030504040204" pitchFamily="34" charset="-120"/>
              </a:rPr>
              <a:t>作為驗證集</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20%</a:t>
            </a:r>
            <a:r>
              <a:rPr lang="zh-CN" altLang="en-US" sz="1600" b="1" dirty="0">
                <a:latin typeface="微軟正黑體" panose="020B0604030504040204" pitchFamily="34" charset="-120"/>
                <a:ea typeface="微軟正黑體" panose="020B0604030504040204" pitchFamily="34" charset="-120"/>
              </a:rPr>
              <a:t>作為測試集</a:t>
            </a:r>
            <a:endParaRPr lang="zh-TW" altLang="en-US" dirty="0"/>
          </a:p>
        </p:txBody>
      </p:sp>
      <p:sp>
        <p:nvSpPr>
          <p:cNvPr id="17" name="文字方塊 16">
            <a:extLst>
              <a:ext uri="{FF2B5EF4-FFF2-40B4-BE49-F238E27FC236}">
                <a16:creationId xmlns:a16="http://schemas.microsoft.com/office/drawing/2014/main" id="{832E75D0-40E3-304B-B6FD-D126751A2B1E}"/>
              </a:ext>
            </a:extLst>
          </p:cNvPr>
          <p:cNvSpPr txBox="1"/>
          <p:nvPr/>
        </p:nvSpPr>
        <p:spPr>
          <a:xfrm>
            <a:off x="4755279" y="3304635"/>
            <a:ext cx="2454187" cy="2862322"/>
          </a:xfrm>
          <a:prstGeom prst="rect">
            <a:avLst/>
          </a:prstGeom>
          <a:noFill/>
        </p:spPr>
        <p:txBody>
          <a:bodyPr wrap="square" rtlCol="0">
            <a:spAutoFit/>
          </a:bodyPr>
          <a:lstStyle/>
          <a:p>
            <a:r>
              <a:rPr lang="zh-CN" altLang="en-US" b="1" dirty="0">
                <a:latin typeface="微軟正黑體" panose="020B0604030504040204" pitchFamily="34" charset="-120"/>
                <a:ea typeface="微軟正黑體" panose="020B0604030504040204" pitchFamily="34" charset="-120"/>
              </a:rPr>
              <a:t>由於</a:t>
            </a:r>
            <a:r>
              <a:rPr lang="zh-TW" altLang="en-US" b="1" dirty="0">
                <a:latin typeface="微軟正黑體" panose="020B0604030504040204" pitchFamily="34" charset="-120"/>
                <a:ea typeface="微軟正黑體" panose="020B0604030504040204" pitchFamily="34" charset="-120"/>
              </a:rPr>
              <a:t>小</a:t>
            </a:r>
            <a:r>
              <a:rPr lang="zh-CN" altLang="en-US" b="1" dirty="0">
                <a:latin typeface="微軟正黑體" panose="020B0604030504040204" pitchFamily="34" charset="-120"/>
                <a:ea typeface="微軟正黑體" panose="020B0604030504040204" pitchFamily="34" charset="-120"/>
              </a:rPr>
              <a:t>事件類別的分布相當不平衡，所以我們使用了以下兩種方法來處理資料不平衡的問題</a:t>
            </a:r>
            <a:endParaRPr lang="en-US" altLang="zh-TW" b="1" dirty="0">
              <a:latin typeface="微軟正黑體" panose="020B0604030504040204" pitchFamily="34" charset="-120"/>
              <a:ea typeface="微軟正黑體" panose="020B0604030504040204" pitchFamily="34" charset="-120"/>
            </a:endParaRPr>
          </a:p>
          <a:p>
            <a:r>
              <a:rPr lang="en-US" altLang="zh-TW" b="1" dirty="0">
                <a:latin typeface="微軟正黑體" panose="020B0604030504040204" pitchFamily="34" charset="-120"/>
                <a:ea typeface="微軟正黑體" panose="020B0604030504040204" pitchFamily="34" charset="-120"/>
              </a:rPr>
              <a:t>1.</a:t>
            </a:r>
            <a:r>
              <a:rPr lang="zh-TW" altLang="en-US" b="1" dirty="0">
                <a:latin typeface="微軟正黑體" panose="020B0604030504040204" pitchFamily="34" charset="-120"/>
                <a:ea typeface="微軟正黑體" panose="020B0604030504040204" pitchFamily="34" charset="-120"/>
              </a:rPr>
              <a:t> 使用</a:t>
            </a:r>
            <a:r>
              <a:rPr lang="en-US" altLang="zh-TW" b="1" dirty="0">
                <a:latin typeface="微軟正黑體" panose="020B0604030504040204" pitchFamily="34" charset="-120"/>
                <a:ea typeface="微軟正黑體" panose="020B0604030504040204" pitchFamily="34" charset="-120"/>
              </a:rPr>
              <a:t>Oversampling</a:t>
            </a:r>
          </a:p>
          <a:p>
            <a:r>
              <a:rPr lang="en-US" altLang="zh-TW" b="1" dirty="0">
                <a:latin typeface="微軟正黑體" panose="020B0604030504040204" pitchFamily="34" charset="-120"/>
                <a:ea typeface="微軟正黑體" panose="020B0604030504040204" pitchFamily="34" charset="-120"/>
              </a:rPr>
              <a:t>2. </a:t>
            </a:r>
            <a:r>
              <a:rPr lang="zh-CN" altLang="en-US" b="1" dirty="0">
                <a:latin typeface="微軟正黑體" panose="020B0604030504040204" pitchFamily="34" charset="-120"/>
                <a:ea typeface="微軟正黑體" panose="020B0604030504040204" pitchFamily="34" charset="-120"/>
              </a:rPr>
              <a:t>調整損失函數（</a:t>
            </a:r>
            <a:r>
              <a:rPr lang="en-US" altLang="zh-CN" b="1" dirty="0">
                <a:latin typeface="微軟正黑體" panose="020B0604030504040204" pitchFamily="34" charset="-120"/>
                <a:ea typeface="微軟正黑體" panose="020B0604030504040204" pitchFamily="34" charset="-120"/>
              </a:rPr>
              <a:t>loss function</a:t>
            </a:r>
            <a:r>
              <a:rPr lang="zh-CN" altLang="en-US" b="1" dirty="0">
                <a:latin typeface="微軟正黑體" panose="020B0604030504040204" pitchFamily="34" charset="-120"/>
                <a:ea typeface="微軟正黑體" panose="020B0604030504040204" pitchFamily="34" charset="-120"/>
              </a:rPr>
              <a:t>）的權重</a:t>
            </a:r>
            <a:endParaRPr lang="en-US" altLang="zh-TW" b="1" dirty="0">
              <a:latin typeface="微軟正黑體" panose="020B0604030504040204" pitchFamily="34" charset="-120"/>
              <a:ea typeface="微軟正黑體" panose="020B0604030504040204" pitchFamily="34" charset="-120"/>
            </a:endParaRPr>
          </a:p>
          <a:p>
            <a:endParaRPr lang="zh-TW" altLang="en-US" dirty="0"/>
          </a:p>
        </p:txBody>
      </p:sp>
    </p:spTree>
    <p:extLst>
      <p:ext uri="{BB962C8B-B14F-4D97-AF65-F5344CB8AC3E}">
        <p14:creationId xmlns:p14="http://schemas.microsoft.com/office/powerpoint/2010/main" val="31575480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6056CB35-5939-234D-98A2-2EA81925A289}"/>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2439BA57-DAE5-2E44-B90A-7C184F662829}"/>
              </a:ext>
            </a:extLst>
          </p:cNvPr>
          <p:cNvSpPr>
            <a:spLocks noGrp="1"/>
          </p:cNvSpPr>
          <p:nvPr>
            <p:ph type="sldNum" sz="quarter" idx="12"/>
          </p:nvPr>
        </p:nvSpPr>
        <p:spPr/>
        <p:txBody>
          <a:bodyPr/>
          <a:lstStyle/>
          <a:p>
            <a:fld id="{80929F01-733D-5847-83A7-C9CEA74310DB}" type="slidenum">
              <a:rPr kumimoji="1" lang="zh-TW" altLang="en-US" smtClean="0"/>
              <a:pPr/>
              <a:t>24</a:t>
            </a:fld>
            <a:endParaRPr kumimoji="1" lang="zh-TW" altLang="en-US" dirty="0"/>
          </a:p>
        </p:txBody>
      </p:sp>
      <p:sp>
        <p:nvSpPr>
          <p:cNvPr id="6" name="文字方塊 5">
            <a:extLst>
              <a:ext uri="{FF2B5EF4-FFF2-40B4-BE49-F238E27FC236}">
                <a16:creationId xmlns:a16="http://schemas.microsoft.com/office/drawing/2014/main" id="{EC00C08E-6F9A-174C-8591-83C779092830}"/>
              </a:ext>
            </a:extLst>
          </p:cNvPr>
          <p:cNvSpPr txBox="1"/>
          <p:nvPr/>
        </p:nvSpPr>
        <p:spPr>
          <a:xfrm>
            <a:off x="6243119" y="120951"/>
            <a:ext cx="2646879"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切詞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
        <p:nvSpPr>
          <p:cNvPr id="7" name="標題 1">
            <a:extLst>
              <a:ext uri="{FF2B5EF4-FFF2-40B4-BE49-F238E27FC236}">
                <a16:creationId xmlns:a16="http://schemas.microsoft.com/office/drawing/2014/main" id="{0167E0EF-FA59-2642-9AFD-E5F3FCB50DE2}"/>
              </a:ext>
            </a:extLst>
          </p:cNvPr>
          <p:cNvSpPr>
            <a:spLocks noGrp="1"/>
          </p:cNvSpPr>
          <p:nvPr>
            <p:ph type="title"/>
          </p:nvPr>
        </p:nvSpPr>
        <p:spPr>
          <a:xfrm>
            <a:off x="122679" y="279807"/>
            <a:ext cx="6912428" cy="599076"/>
          </a:xfrm>
        </p:spPr>
        <p:txBody>
          <a:bodyPr>
            <a:normAutofit/>
          </a:bodyPr>
          <a:lstStyle/>
          <a:p>
            <a:r>
              <a:rPr lang="zh-TW" altLang="en-US" dirty="0">
                <a:latin typeface="Microsoft JhengHei" panose="020B0604030504040204" pitchFamily="34" charset="-120"/>
                <a:ea typeface="Microsoft JhengHei" panose="020B0604030504040204" pitchFamily="34" charset="-120"/>
              </a:rPr>
              <a:t>小</a:t>
            </a:r>
            <a:r>
              <a:rPr lang="zh-CN" altLang="en-US" dirty="0">
                <a:latin typeface="Microsoft JhengHei" panose="020B0604030504040204" pitchFamily="34" charset="-120"/>
                <a:ea typeface="Microsoft JhengHei" panose="020B0604030504040204" pitchFamily="34" charset="-120"/>
              </a:rPr>
              <a:t>事件分類器：</a:t>
            </a:r>
            <a:r>
              <a:rPr lang="zh-CN" altLang="en-US" dirty="0"/>
              <a:t>模型架構</a:t>
            </a:r>
            <a:endParaRPr kumimoji="1" lang="zh-TW" altLang="en-US" dirty="0"/>
          </a:p>
        </p:txBody>
      </p:sp>
      <p:graphicFrame>
        <p:nvGraphicFramePr>
          <p:cNvPr id="8" name="表格 7">
            <a:extLst>
              <a:ext uri="{FF2B5EF4-FFF2-40B4-BE49-F238E27FC236}">
                <a16:creationId xmlns:a16="http://schemas.microsoft.com/office/drawing/2014/main" id="{36622ADB-35C2-244F-8D63-A303BAE0B748}"/>
              </a:ext>
            </a:extLst>
          </p:cNvPr>
          <p:cNvGraphicFramePr>
            <a:graphicFrameLocks noGrp="1"/>
          </p:cNvGraphicFramePr>
          <p:nvPr/>
        </p:nvGraphicFramePr>
        <p:xfrm>
          <a:off x="4495800" y="1220281"/>
          <a:ext cx="4523013" cy="4786770"/>
        </p:xfrm>
        <a:graphic>
          <a:graphicData uri="http://schemas.openxmlformats.org/drawingml/2006/table">
            <a:tbl>
              <a:tblPr firstRow="1" bandRow="1">
                <a:tableStyleId>{8EC20E35-A176-4012-BC5E-935CFFF8708E}</a:tableStyleId>
              </a:tblPr>
              <a:tblGrid>
                <a:gridCol w="2166257">
                  <a:extLst>
                    <a:ext uri="{9D8B030D-6E8A-4147-A177-3AD203B41FA5}">
                      <a16:colId xmlns:a16="http://schemas.microsoft.com/office/drawing/2014/main" val="1169201645"/>
                    </a:ext>
                  </a:extLst>
                </a:gridCol>
                <a:gridCol w="2356756">
                  <a:extLst>
                    <a:ext uri="{9D8B030D-6E8A-4147-A177-3AD203B41FA5}">
                      <a16:colId xmlns:a16="http://schemas.microsoft.com/office/drawing/2014/main" val="981368104"/>
                    </a:ext>
                  </a:extLst>
                </a:gridCol>
              </a:tblGrid>
              <a:tr h="1595590">
                <a:tc>
                  <a:txBody>
                    <a:bodyPr/>
                    <a:lstStyle/>
                    <a:p>
                      <a:r>
                        <a:rPr lang="en-US" altLang="zh-TW" sz="1800" kern="1200" dirty="0">
                          <a:solidFill>
                            <a:schemeClr val="dk1"/>
                          </a:solidFill>
                          <a:latin typeface="Microsoft JhengHei" panose="020B0604030504040204" pitchFamily="34" charset="-120"/>
                          <a:ea typeface="Microsoft JhengHei" panose="020B0604030504040204" pitchFamily="34" charset="-120"/>
                          <a:cs typeface="+mn-cs"/>
                        </a:rPr>
                        <a:t>Embedding layer</a:t>
                      </a:r>
                      <a:endParaRPr lang="zh-TW" altLang="en-US" sz="1800" kern="1200" dirty="0">
                        <a:solidFill>
                          <a:schemeClr val="dk1"/>
                        </a:solidFill>
                        <a:latin typeface="Microsoft JhengHei" panose="020B0604030504040204" pitchFamily="34" charset="-120"/>
                        <a:ea typeface="Microsoft JhengHei" panose="020B0604030504040204" pitchFamily="34" charset="-120"/>
                        <a:cs typeface="+mn-cs"/>
                      </a:endParaRPr>
                    </a:p>
                  </a:txBody>
                  <a:tcPr anchor="ctr">
                    <a:solidFill>
                      <a:srgbClr val="A3D5C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a:solidFill>
                            <a:schemeClr val="dk1"/>
                          </a:solidFill>
                          <a:latin typeface="Microsoft JhengHei" panose="020B0604030504040204" pitchFamily="34" charset="-120"/>
                          <a:ea typeface="Microsoft JhengHei" panose="020B0604030504040204" pitchFamily="34" charset="-120"/>
                          <a:cs typeface="+mn-cs"/>
                        </a:rPr>
                        <a:t>用來進行詞嵌入</a:t>
                      </a:r>
                      <a:endParaRPr lang="en-US" altLang="zh-TW" sz="1800" kern="1200" dirty="0">
                        <a:solidFill>
                          <a:schemeClr val="dk1"/>
                        </a:solidFill>
                        <a:latin typeface="Microsoft JhengHei" panose="020B0604030504040204" pitchFamily="34" charset="-120"/>
                        <a:ea typeface="Microsoft JhengHei" panose="020B0604030504040204" pitchFamily="34" charset="-120"/>
                        <a:cs typeface="+mn-cs"/>
                      </a:endParaRPr>
                    </a:p>
                    <a:p>
                      <a:endParaRPr lang="zh-TW" altLang="en-US" sz="1800" kern="1200" dirty="0">
                        <a:solidFill>
                          <a:schemeClr val="dk1"/>
                        </a:solidFill>
                        <a:latin typeface="Microsoft JhengHei" panose="020B0604030504040204" pitchFamily="34" charset="-120"/>
                        <a:ea typeface="Microsoft JhengHei" panose="020B0604030504040204" pitchFamily="34" charset="-120"/>
                        <a:cs typeface="+mn-cs"/>
                      </a:endParaRPr>
                    </a:p>
                  </a:txBody>
                  <a:tcPr anchor="ctr">
                    <a:solidFill>
                      <a:srgbClr val="A3D5CB"/>
                    </a:solidFill>
                  </a:tcPr>
                </a:tc>
                <a:extLst>
                  <a:ext uri="{0D108BD9-81ED-4DB2-BD59-A6C34878D82A}">
                    <a16:rowId xmlns:a16="http://schemas.microsoft.com/office/drawing/2014/main" val="1556906360"/>
                  </a:ext>
                </a:extLst>
              </a:tr>
              <a:tr h="1595590">
                <a:tc>
                  <a:txBody>
                    <a:bodyPr/>
                    <a:lstStyle/>
                    <a:p>
                      <a:r>
                        <a:rPr lang="en-US" altLang="zh-TW" dirty="0">
                          <a:latin typeface="Microsoft JhengHei" panose="020B0604030504040204" pitchFamily="34" charset="-120"/>
                          <a:ea typeface="Microsoft JhengHei" panose="020B0604030504040204" pitchFamily="34" charset="-120"/>
                        </a:rPr>
                        <a:t>LSTM layer</a:t>
                      </a:r>
                      <a:endParaRPr lang="zh-TW" altLang="en-US" dirty="0"/>
                    </a:p>
                  </a:txBody>
                  <a:tcPr anchor="ctr">
                    <a:lnB w="28575" cap="flat" cmpd="sng" algn="ctr">
                      <a:solidFill>
                        <a:schemeClr val="tx1"/>
                      </a:solidFill>
                      <a:prstDash val="solid"/>
                      <a:round/>
                      <a:headEnd type="none" w="med" len="med"/>
                      <a:tailEnd type="none" w="med" len="med"/>
                    </a:lnB>
                  </a:tcPr>
                </a:tc>
                <a:tc>
                  <a:txBody>
                    <a:bodyPr/>
                    <a:lstStyle/>
                    <a:p>
                      <a:r>
                        <a:rPr lang="zh-CN" altLang="en-US" dirty="0">
                          <a:latin typeface="Microsoft JhengHei" panose="020B0604030504040204" pitchFamily="34" charset="-120"/>
                          <a:ea typeface="Microsoft JhengHei" panose="020B0604030504040204" pitchFamily="34" charset="-120"/>
                        </a:rPr>
                        <a:t>長短期記憶模型</a:t>
                      </a:r>
                      <a:endParaRPr lang="zh-TW" altLang="en-US" dirty="0"/>
                    </a:p>
                  </a:txBody>
                  <a:tcPr anchor="ct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6517141"/>
                  </a:ext>
                </a:extLst>
              </a:tr>
              <a:tr h="1595590">
                <a:tc>
                  <a:txBody>
                    <a:bodyPr/>
                    <a:lstStyle/>
                    <a:p>
                      <a:r>
                        <a:rPr lang="en-US" altLang="zh-CN" dirty="0">
                          <a:latin typeface="Microsoft JhengHei" panose="020B0604030504040204" pitchFamily="34" charset="-120"/>
                          <a:ea typeface="Microsoft JhengHei" panose="020B0604030504040204" pitchFamily="34" charset="-120"/>
                        </a:rPr>
                        <a:t>Dense layer</a:t>
                      </a:r>
                    </a:p>
                    <a:p>
                      <a:r>
                        <a:rPr lang="en-US" altLang="zh-CN" dirty="0">
                          <a:solidFill>
                            <a:schemeClr val="tx1"/>
                          </a:solidFill>
                          <a:latin typeface="Microsoft JhengHei" panose="020B0604030504040204" pitchFamily="34" charset="-120"/>
                          <a:ea typeface="Microsoft JhengHei" panose="020B0604030504040204" pitchFamily="34" charset="-120"/>
                        </a:rPr>
                        <a:t>(3 dense layers): </a:t>
                      </a:r>
                      <a:endParaRPr lang="zh-TW" altLang="en-US" dirty="0"/>
                    </a:p>
                  </a:txBody>
                  <a:tcPr anchor="ctr">
                    <a:lnT w="28575" cap="flat" cmpd="sng" algn="ctr">
                      <a:solidFill>
                        <a:schemeClr val="tx1"/>
                      </a:solidFill>
                      <a:prstDash val="solid"/>
                      <a:round/>
                      <a:headEnd type="none" w="med" len="med"/>
                      <a:tailEnd type="none" w="med" len="med"/>
                    </a:lnT>
                  </a:tcPr>
                </a:tc>
                <a:tc>
                  <a:txBody>
                    <a:bodyPr/>
                    <a:lstStyle/>
                    <a:p>
                      <a:r>
                        <a:rPr lang="zh-CN" altLang="en-US" dirty="0">
                          <a:solidFill>
                            <a:schemeClr val="tx1"/>
                          </a:solidFill>
                          <a:latin typeface="Microsoft JhengHei" panose="020B0604030504040204" pitchFamily="34" charset="-120"/>
                          <a:ea typeface="Microsoft JhengHei" panose="020B0604030504040204" pitchFamily="34" charset="-120"/>
                        </a:rPr>
                        <a:t>進行小事件類別的分類</a:t>
                      </a:r>
                      <a:endParaRPr lang="zh-TW" altLang="en-US" dirty="0"/>
                    </a:p>
                  </a:txBody>
                  <a:tcPr anchor="ct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618717231"/>
                  </a:ext>
                </a:extLst>
              </a:tr>
            </a:tbl>
          </a:graphicData>
        </a:graphic>
      </p:graphicFrame>
      <p:pic>
        <p:nvPicPr>
          <p:cNvPr id="9" name="Content Placeholder 6">
            <a:extLst>
              <a:ext uri="{FF2B5EF4-FFF2-40B4-BE49-F238E27FC236}">
                <a16:creationId xmlns:a16="http://schemas.microsoft.com/office/drawing/2014/main" id="{B087028F-E856-8D47-B533-1A91B97F2030}"/>
              </a:ext>
            </a:extLst>
          </p:cNvPr>
          <p:cNvPicPr>
            <a:picLocks noChangeAspect="1"/>
          </p:cNvPicPr>
          <p:nvPr/>
        </p:nvPicPr>
        <p:blipFill>
          <a:blip r:embed="rId2"/>
          <a:stretch>
            <a:fillRect/>
          </a:stretch>
        </p:blipFill>
        <p:spPr>
          <a:xfrm>
            <a:off x="122680" y="1220281"/>
            <a:ext cx="4275152" cy="4786770"/>
          </a:xfrm>
          <a:prstGeom prst="rect">
            <a:avLst/>
          </a:prstGeom>
        </p:spPr>
      </p:pic>
    </p:spTree>
    <p:extLst>
      <p:ext uri="{BB962C8B-B14F-4D97-AF65-F5344CB8AC3E}">
        <p14:creationId xmlns:p14="http://schemas.microsoft.com/office/powerpoint/2010/main" val="824637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25</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6243119" y="120951"/>
            <a:ext cx="2646879"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切詞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
        <p:nvSpPr>
          <p:cNvPr id="7" name="標題 1">
            <a:extLst>
              <a:ext uri="{FF2B5EF4-FFF2-40B4-BE49-F238E27FC236}">
                <a16:creationId xmlns:a16="http://schemas.microsoft.com/office/drawing/2014/main" id="{4F53B3B6-FFD8-434D-96E3-7435EBC73866}"/>
              </a:ext>
            </a:extLst>
          </p:cNvPr>
          <p:cNvSpPr>
            <a:spLocks noGrp="1"/>
          </p:cNvSpPr>
          <p:nvPr>
            <p:ph type="title"/>
          </p:nvPr>
        </p:nvSpPr>
        <p:spPr>
          <a:xfrm>
            <a:off x="122679" y="279807"/>
            <a:ext cx="6912428"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小事件類別分類器：模型表現（在驗證集上）</a:t>
            </a:r>
            <a:endParaRPr kumimoji="1" lang="zh-TW" altLang="en-US" dirty="0"/>
          </a:p>
        </p:txBody>
      </p:sp>
      <p:sp>
        <p:nvSpPr>
          <p:cNvPr id="8" name="日期版面配置區 3">
            <a:extLst>
              <a:ext uri="{FF2B5EF4-FFF2-40B4-BE49-F238E27FC236}">
                <a16:creationId xmlns:a16="http://schemas.microsoft.com/office/drawing/2014/main" id="{DD79EBFA-37B7-AF4E-A274-F87466C158B2}"/>
              </a:ext>
            </a:extLst>
          </p:cNvPr>
          <p:cNvSpPr txBox="1">
            <a:spLocks/>
          </p:cNvSpPr>
          <p:nvPr/>
        </p:nvSpPr>
        <p:spPr>
          <a:xfrm>
            <a:off x="628650" y="6506826"/>
            <a:ext cx="20574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solidFill>
                <a:latin typeface="Microsoft JhengHei" panose="020B0604030504040204" pitchFamily="34" charset="-120"/>
                <a:ea typeface="Microsoft JhengHei" panose="020B0604030504040204" pitchFamily="34" charset="-120"/>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8F4FC5-FE50-A64D-A7E3-22233A0C6925}" type="datetime1">
              <a:rPr kumimoji="1" lang="zh-TW" altLang="en-US" smtClean="0"/>
              <a:pPr/>
              <a:t>2020/6/18</a:t>
            </a:fld>
            <a:endParaRPr kumimoji="1" lang="zh-TW" altLang="en-US" dirty="0"/>
          </a:p>
        </p:txBody>
      </p:sp>
      <p:graphicFrame>
        <p:nvGraphicFramePr>
          <p:cNvPr id="9" name="表格 10">
            <a:extLst>
              <a:ext uri="{FF2B5EF4-FFF2-40B4-BE49-F238E27FC236}">
                <a16:creationId xmlns:a16="http://schemas.microsoft.com/office/drawing/2014/main" id="{976BD0F7-4011-734D-9084-770A036A71F3}"/>
              </a:ext>
            </a:extLst>
          </p:cNvPr>
          <p:cNvGraphicFramePr>
            <a:graphicFrameLocks noGrp="1"/>
          </p:cNvGraphicFramePr>
          <p:nvPr>
            <p:ph idx="1"/>
            <p:extLst>
              <p:ext uri="{D42A27DB-BD31-4B8C-83A1-F6EECF244321}">
                <p14:modId xmlns:p14="http://schemas.microsoft.com/office/powerpoint/2010/main" val="3056910663"/>
              </p:ext>
            </p:extLst>
          </p:nvPr>
        </p:nvGraphicFramePr>
        <p:xfrm>
          <a:off x="302291" y="1557532"/>
          <a:ext cx="8539413" cy="2163600"/>
        </p:xfrm>
        <a:graphic>
          <a:graphicData uri="http://schemas.openxmlformats.org/drawingml/2006/table">
            <a:tbl>
              <a:tblPr firstRow="1" bandRow="1">
                <a:tableStyleId>{8EC20E35-A176-4012-BC5E-935CFFF8708E}</a:tableStyleId>
              </a:tblPr>
              <a:tblGrid>
                <a:gridCol w="967709">
                  <a:extLst>
                    <a:ext uri="{9D8B030D-6E8A-4147-A177-3AD203B41FA5}">
                      <a16:colId xmlns:a16="http://schemas.microsoft.com/office/drawing/2014/main" val="2457621786"/>
                    </a:ext>
                  </a:extLst>
                </a:gridCol>
                <a:gridCol w="1081672">
                  <a:extLst>
                    <a:ext uri="{9D8B030D-6E8A-4147-A177-3AD203B41FA5}">
                      <a16:colId xmlns:a16="http://schemas.microsoft.com/office/drawing/2014/main" val="3358545346"/>
                    </a:ext>
                  </a:extLst>
                </a:gridCol>
                <a:gridCol w="1081672">
                  <a:extLst>
                    <a:ext uri="{9D8B030D-6E8A-4147-A177-3AD203B41FA5}">
                      <a16:colId xmlns:a16="http://schemas.microsoft.com/office/drawing/2014/main" val="2283937809"/>
                    </a:ext>
                  </a:extLst>
                </a:gridCol>
                <a:gridCol w="1081672">
                  <a:extLst>
                    <a:ext uri="{9D8B030D-6E8A-4147-A177-3AD203B41FA5}">
                      <a16:colId xmlns:a16="http://schemas.microsoft.com/office/drawing/2014/main" val="3596225516"/>
                    </a:ext>
                  </a:extLst>
                </a:gridCol>
                <a:gridCol w="1081672">
                  <a:extLst>
                    <a:ext uri="{9D8B030D-6E8A-4147-A177-3AD203B41FA5}">
                      <a16:colId xmlns:a16="http://schemas.microsoft.com/office/drawing/2014/main" val="1730954313"/>
                    </a:ext>
                  </a:extLst>
                </a:gridCol>
                <a:gridCol w="1081672">
                  <a:extLst>
                    <a:ext uri="{9D8B030D-6E8A-4147-A177-3AD203B41FA5}">
                      <a16:colId xmlns:a16="http://schemas.microsoft.com/office/drawing/2014/main" val="4111329078"/>
                    </a:ext>
                  </a:extLst>
                </a:gridCol>
                <a:gridCol w="1081672">
                  <a:extLst>
                    <a:ext uri="{9D8B030D-6E8A-4147-A177-3AD203B41FA5}">
                      <a16:colId xmlns:a16="http://schemas.microsoft.com/office/drawing/2014/main" val="2779934871"/>
                    </a:ext>
                  </a:extLst>
                </a:gridCol>
                <a:gridCol w="1081672">
                  <a:extLst>
                    <a:ext uri="{9D8B030D-6E8A-4147-A177-3AD203B41FA5}">
                      <a16:colId xmlns:a16="http://schemas.microsoft.com/office/drawing/2014/main" val="3665222125"/>
                    </a:ext>
                  </a:extLst>
                </a:gridCol>
              </a:tblGrid>
              <a:tr h="945552">
                <a:tc>
                  <a:txBody>
                    <a:bodyPr/>
                    <a:lstStyle/>
                    <a:p>
                      <a:pPr algn="ct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AF05_</a:t>
                      </a:r>
                      <a:r>
                        <a:rPr lang="zh-CN" altLang="en-US" sz="1400" dirty="0">
                          <a:solidFill>
                            <a:schemeClr val="tx1"/>
                          </a:solidFill>
                          <a:latin typeface="Microsoft JhengHei" panose="020B0604030504040204" pitchFamily="34" charset="-120"/>
                          <a:ea typeface="Microsoft JhengHei" panose="020B0604030504040204" pitchFamily="34" charset="-120"/>
                        </a:rPr>
                        <a:t>財務警示</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AI01_</a:t>
                      </a:r>
                      <a:r>
                        <a:rPr lang="zh-CN" altLang="en-US" sz="1400" dirty="0">
                          <a:solidFill>
                            <a:schemeClr val="tx1"/>
                          </a:solidFill>
                          <a:latin typeface="Microsoft JhengHei" panose="020B0604030504040204" pitchFamily="34" charset="-120"/>
                          <a:ea typeface="Microsoft JhengHei" panose="020B0604030504040204" pitchFamily="34" charset="-120"/>
                        </a:rPr>
                        <a:t>延遲公告</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FS02_</a:t>
                      </a:r>
                      <a:r>
                        <a:rPr lang="zh-CN" altLang="en-US" sz="1400" dirty="0">
                          <a:solidFill>
                            <a:schemeClr val="tx1"/>
                          </a:solidFill>
                          <a:latin typeface="Microsoft JhengHei" panose="020B0604030504040204" pitchFamily="34" charset="-120"/>
                          <a:ea typeface="Microsoft JhengHei" panose="020B0604030504040204" pitchFamily="34" charset="-120"/>
                        </a:rPr>
                        <a:t>股價暴跌或異常</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FS03_</a:t>
                      </a:r>
                      <a:r>
                        <a:rPr lang="zh-CN" altLang="en-US" sz="1400" dirty="0">
                          <a:solidFill>
                            <a:schemeClr val="tx1"/>
                          </a:solidFill>
                          <a:latin typeface="Microsoft JhengHei" panose="020B0604030504040204" pitchFamily="34" charset="-120"/>
                          <a:ea typeface="Microsoft JhengHei" panose="020B0604030504040204" pitchFamily="34" charset="-120"/>
                        </a:rPr>
                        <a:t>其他市場交易議題</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IP01_</a:t>
                      </a:r>
                      <a:r>
                        <a:rPr lang="zh-CN" altLang="en-US" sz="1400" dirty="0">
                          <a:solidFill>
                            <a:schemeClr val="tx1"/>
                          </a:solidFill>
                          <a:latin typeface="Microsoft JhengHei" panose="020B0604030504040204" pitchFamily="34" charset="-120"/>
                          <a:ea typeface="Microsoft JhengHei" panose="020B0604030504040204" pitchFamily="34" charset="-120"/>
                        </a:rPr>
                        <a:t>成本</a:t>
                      </a:r>
                      <a:r>
                        <a:rPr lang="en-US" altLang="zh-CN" sz="1400" dirty="0">
                          <a:solidFill>
                            <a:schemeClr val="tx1"/>
                          </a:solidFill>
                          <a:latin typeface="Microsoft JhengHei" panose="020B0604030504040204" pitchFamily="34" charset="-120"/>
                          <a:ea typeface="Microsoft JhengHei" panose="020B0604030504040204" pitchFamily="34" charset="-120"/>
                        </a:rPr>
                        <a:t>/</a:t>
                      </a:r>
                      <a:r>
                        <a:rPr lang="zh-CN" altLang="en-US" sz="1400" dirty="0">
                          <a:solidFill>
                            <a:schemeClr val="tx1"/>
                          </a:solidFill>
                          <a:latin typeface="Microsoft JhengHei" panose="020B0604030504040204" pitchFamily="34" charset="-120"/>
                          <a:ea typeface="Microsoft JhengHei" panose="020B0604030504040204" pitchFamily="34" charset="-120"/>
                        </a:rPr>
                        <a:t>產能變動或資本支出</a:t>
                      </a:r>
                      <a:endParaRPr lang="zh-TW" altLang="en-US" sz="1400"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IS01_</a:t>
                      </a:r>
                      <a:r>
                        <a:rPr lang="zh-CN" altLang="en-US" sz="1400" dirty="0">
                          <a:solidFill>
                            <a:schemeClr val="tx1"/>
                          </a:solidFill>
                          <a:latin typeface="Microsoft JhengHei" panose="020B0604030504040204" pitchFamily="34" charset="-120"/>
                          <a:ea typeface="Microsoft JhengHei" panose="020B0604030504040204" pitchFamily="34" charset="-120"/>
                        </a:rPr>
                        <a:t>營收變動或客戶</a:t>
                      </a:r>
                      <a:r>
                        <a:rPr lang="en-US" altLang="zh-CN" sz="1400" dirty="0">
                          <a:solidFill>
                            <a:schemeClr val="tx1"/>
                          </a:solidFill>
                          <a:latin typeface="Microsoft JhengHei" panose="020B0604030504040204" pitchFamily="34" charset="-120"/>
                          <a:ea typeface="Microsoft JhengHei" panose="020B0604030504040204" pitchFamily="34" charset="-120"/>
                        </a:rPr>
                        <a:t>/</a:t>
                      </a:r>
                      <a:r>
                        <a:rPr lang="zh-CN" altLang="en-US" sz="1400" dirty="0">
                          <a:solidFill>
                            <a:schemeClr val="tx1"/>
                          </a:solidFill>
                          <a:latin typeface="Microsoft JhengHei" panose="020B0604030504040204" pitchFamily="34" charset="-120"/>
                          <a:ea typeface="Microsoft JhengHei" panose="020B0604030504040204" pitchFamily="34" charset="-120"/>
                        </a:rPr>
                        <a:t>商品</a:t>
                      </a:r>
                      <a:r>
                        <a:rPr lang="en-US" altLang="zh-CN" sz="1400" dirty="0">
                          <a:solidFill>
                            <a:schemeClr val="tx1"/>
                          </a:solidFill>
                          <a:latin typeface="Microsoft JhengHei" panose="020B0604030504040204" pitchFamily="34" charset="-120"/>
                          <a:ea typeface="Microsoft JhengHei" panose="020B0604030504040204" pitchFamily="34" charset="-120"/>
                        </a:rPr>
                        <a:t>/</a:t>
                      </a:r>
                      <a:r>
                        <a:rPr lang="zh-CN" altLang="en-US" sz="1400" dirty="0">
                          <a:solidFill>
                            <a:schemeClr val="tx1"/>
                          </a:solidFill>
                          <a:latin typeface="Microsoft JhengHei" panose="020B0604030504040204" pitchFamily="34" charset="-120"/>
                          <a:ea typeface="Microsoft JhengHei" panose="020B0604030504040204" pitchFamily="34" charset="-120"/>
                        </a:rPr>
                        <a:t>通路策略</a:t>
                      </a:r>
                      <a:endParaRPr lang="zh-TW" altLang="en-US" sz="1400"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MT02_</a:t>
                      </a:r>
                      <a:r>
                        <a:rPr lang="zh-CN" altLang="en-US" sz="1400" dirty="0">
                          <a:solidFill>
                            <a:schemeClr val="tx1"/>
                          </a:solidFill>
                          <a:latin typeface="Microsoft JhengHei" panose="020B0604030504040204" pitchFamily="34" charset="-120"/>
                          <a:ea typeface="Microsoft JhengHei" panose="020B0604030504040204" pitchFamily="34" charset="-120"/>
                        </a:rPr>
                        <a:t>董監異動</a:t>
                      </a:r>
                      <a:endParaRPr lang="zh-TW" altLang="en-US" sz="1400"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extLst>
                  <a:ext uri="{0D108BD9-81ED-4DB2-BD59-A6C34878D82A}">
                    <a16:rowId xmlns:a16="http://schemas.microsoft.com/office/drawing/2014/main" val="73455374"/>
                  </a:ext>
                </a:extLst>
              </a:tr>
              <a:tr h="406016">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Precision</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0.128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1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1</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0.8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0.797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latin typeface="微軟正黑體" panose="020B0604030504040204" pitchFamily="34" charset="-120"/>
                          <a:ea typeface="微軟正黑體" panose="020B0604030504040204" pitchFamily="34" charset="-120"/>
                        </a:rPr>
                        <a:t>0.943</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latin typeface="微軟正黑體" panose="020B0604030504040204" pitchFamily="34" charset="-120"/>
                          <a:ea typeface="微軟正黑體" panose="020B0604030504040204" pitchFamily="34" charset="-120"/>
                        </a:rPr>
                        <a:t>1</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80509122"/>
                  </a:ext>
                </a:extLst>
              </a:tr>
              <a:tr h="406016">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Recall</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0.451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0.375</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0.999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dirty="0">
                          <a:solidFill>
                            <a:schemeClr val="tx1"/>
                          </a:solidFill>
                          <a:latin typeface="微軟正黑體" panose="020B0604030504040204" pitchFamily="34" charset="-120"/>
                          <a:ea typeface="微軟正黑體" panose="020B0604030504040204" pitchFamily="34" charset="-120"/>
                          <a:cs typeface="Microsoft Himalaya" pitchFamily="2" charset="0"/>
                        </a:rPr>
                        <a:t>0.333</a:t>
                      </a:r>
                      <a:endParaRPr lang="zh-TW" altLang="en-US" sz="1400" b="0"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u="none" dirty="0">
                          <a:solidFill>
                            <a:schemeClr val="tx1"/>
                          </a:solidFill>
                          <a:latin typeface="微軟正黑體" panose="020B0604030504040204" pitchFamily="34" charset="-120"/>
                          <a:ea typeface="微軟正黑體" panose="020B0604030504040204" pitchFamily="34" charset="-120"/>
                          <a:cs typeface="Microsoft Himalaya" pitchFamily="2" charset="0"/>
                        </a:rPr>
                        <a:t>0.701</a:t>
                      </a:r>
                      <a:endParaRPr lang="zh-TW" altLang="en-US" sz="1400" b="0"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u="none" dirty="0">
                          <a:solidFill>
                            <a:schemeClr val="tx1"/>
                          </a:solidFill>
                          <a:latin typeface="微軟正黑體" panose="020B0604030504040204" pitchFamily="34" charset="-120"/>
                          <a:ea typeface="微軟正黑體" panose="020B0604030504040204" pitchFamily="34" charset="-120"/>
                        </a:rPr>
                        <a:t>0.945</a:t>
                      </a:r>
                      <a:endParaRPr lang="zh-TW" altLang="en-US" sz="1400" b="0"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u="none" dirty="0">
                          <a:solidFill>
                            <a:schemeClr val="tx1"/>
                          </a:solidFill>
                          <a:latin typeface="微軟正黑體" panose="020B0604030504040204" pitchFamily="34" charset="-120"/>
                          <a:ea typeface="微軟正黑體" panose="020B0604030504040204" pitchFamily="34" charset="-120"/>
                        </a:rPr>
                        <a:t>0.995</a:t>
                      </a:r>
                      <a:endParaRPr lang="zh-TW" altLang="en-US" sz="1400" b="0"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0092439"/>
                  </a:ext>
                </a:extLst>
              </a:tr>
              <a:tr h="406016">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F1 score</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0.191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0.545</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0.999</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0.47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0.746</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latin typeface="微軟正黑體" panose="020B0604030504040204" pitchFamily="34" charset="-120"/>
                          <a:ea typeface="微軟正黑體" panose="020B0604030504040204" pitchFamily="34" charset="-120"/>
                        </a:rPr>
                        <a:t>0.944</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latin typeface="微軟正黑體" panose="020B0604030504040204" pitchFamily="34" charset="-120"/>
                          <a:ea typeface="微軟正黑體" panose="020B0604030504040204" pitchFamily="34" charset="-120"/>
                        </a:rPr>
                        <a:t>0.997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1178924"/>
                  </a:ext>
                </a:extLst>
              </a:tr>
            </a:tbl>
          </a:graphicData>
        </a:graphic>
      </p:graphicFrame>
      <p:sp>
        <p:nvSpPr>
          <p:cNvPr id="10" name="文字方塊 9">
            <a:extLst>
              <a:ext uri="{FF2B5EF4-FFF2-40B4-BE49-F238E27FC236}">
                <a16:creationId xmlns:a16="http://schemas.microsoft.com/office/drawing/2014/main" id="{A67ADCC2-5492-D448-B2F7-4DF92E81BC5C}"/>
              </a:ext>
            </a:extLst>
          </p:cNvPr>
          <p:cNvSpPr txBox="1"/>
          <p:nvPr/>
        </p:nvSpPr>
        <p:spPr>
          <a:xfrm>
            <a:off x="302293" y="878883"/>
            <a:ext cx="3276600" cy="861774"/>
          </a:xfrm>
          <a:prstGeom prst="rect">
            <a:avLst/>
          </a:prstGeom>
          <a:noFill/>
        </p:spPr>
        <p:txBody>
          <a:bodyPr wrap="square" rtlCol="0">
            <a:spAutoFit/>
          </a:bodyPr>
          <a:lstStyle/>
          <a:p>
            <a:r>
              <a:rPr lang="en-US" altLang="zh-TW" sz="3200" dirty="0">
                <a:latin typeface="微軟正黑體" panose="020B0604030504040204" pitchFamily="34" charset="-120"/>
                <a:ea typeface="微軟正黑體" panose="020B0604030504040204" pitchFamily="34" charset="-120"/>
                <a:cs typeface="Microsoft Himalaya" pitchFamily="2" charset="0"/>
              </a:rPr>
              <a:t>Accuracy: 0.905</a:t>
            </a:r>
            <a:endParaRPr lang="en-US" altLang="zh-TW" sz="3200" dirty="0">
              <a:latin typeface="微軟正黑體" panose="020B0604030504040204" pitchFamily="34" charset="-120"/>
              <a:ea typeface="微軟正黑體" panose="020B0604030504040204" pitchFamily="34" charset="-120"/>
            </a:endParaRPr>
          </a:p>
          <a:p>
            <a:endParaRPr lang="zh-TW" altLang="en-US" dirty="0"/>
          </a:p>
        </p:txBody>
      </p:sp>
      <p:graphicFrame>
        <p:nvGraphicFramePr>
          <p:cNvPr id="11" name="表格 10">
            <a:extLst>
              <a:ext uri="{FF2B5EF4-FFF2-40B4-BE49-F238E27FC236}">
                <a16:creationId xmlns:a16="http://schemas.microsoft.com/office/drawing/2014/main" id="{4C307B56-C09E-404C-841D-007412410919}"/>
              </a:ext>
            </a:extLst>
          </p:cNvPr>
          <p:cNvGraphicFramePr>
            <a:graphicFrameLocks/>
          </p:cNvGraphicFramePr>
          <p:nvPr>
            <p:extLst>
              <p:ext uri="{D42A27DB-BD31-4B8C-83A1-F6EECF244321}">
                <p14:modId xmlns:p14="http://schemas.microsoft.com/office/powerpoint/2010/main" val="3194870983"/>
              </p:ext>
            </p:extLst>
          </p:nvPr>
        </p:nvGraphicFramePr>
        <p:xfrm>
          <a:off x="302297" y="4033979"/>
          <a:ext cx="8587701" cy="2160000"/>
        </p:xfrm>
        <a:graphic>
          <a:graphicData uri="http://schemas.openxmlformats.org/drawingml/2006/table">
            <a:tbl>
              <a:tblPr firstRow="1" bandRow="1">
                <a:tableStyleId>{8EC20E35-A176-4012-BC5E-935CFFF8708E}</a:tableStyleId>
              </a:tblPr>
              <a:tblGrid>
                <a:gridCol w="954189">
                  <a:extLst>
                    <a:ext uri="{9D8B030D-6E8A-4147-A177-3AD203B41FA5}">
                      <a16:colId xmlns:a16="http://schemas.microsoft.com/office/drawing/2014/main" val="2457621786"/>
                    </a:ext>
                  </a:extLst>
                </a:gridCol>
                <a:gridCol w="954189">
                  <a:extLst>
                    <a:ext uri="{9D8B030D-6E8A-4147-A177-3AD203B41FA5}">
                      <a16:colId xmlns:a16="http://schemas.microsoft.com/office/drawing/2014/main" val="3358545346"/>
                    </a:ext>
                  </a:extLst>
                </a:gridCol>
                <a:gridCol w="954189">
                  <a:extLst>
                    <a:ext uri="{9D8B030D-6E8A-4147-A177-3AD203B41FA5}">
                      <a16:colId xmlns:a16="http://schemas.microsoft.com/office/drawing/2014/main" val="2283937809"/>
                    </a:ext>
                  </a:extLst>
                </a:gridCol>
                <a:gridCol w="954189">
                  <a:extLst>
                    <a:ext uri="{9D8B030D-6E8A-4147-A177-3AD203B41FA5}">
                      <a16:colId xmlns:a16="http://schemas.microsoft.com/office/drawing/2014/main" val="3596225516"/>
                    </a:ext>
                  </a:extLst>
                </a:gridCol>
                <a:gridCol w="954189">
                  <a:extLst>
                    <a:ext uri="{9D8B030D-6E8A-4147-A177-3AD203B41FA5}">
                      <a16:colId xmlns:a16="http://schemas.microsoft.com/office/drawing/2014/main" val="1730954313"/>
                    </a:ext>
                  </a:extLst>
                </a:gridCol>
                <a:gridCol w="954189">
                  <a:extLst>
                    <a:ext uri="{9D8B030D-6E8A-4147-A177-3AD203B41FA5}">
                      <a16:colId xmlns:a16="http://schemas.microsoft.com/office/drawing/2014/main" val="4111329078"/>
                    </a:ext>
                  </a:extLst>
                </a:gridCol>
                <a:gridCol w="954189">
                  <a:extLst>
                    <a:ext uri="{9D8B030D-6E8A-4147-A177-3AD203B41FA5}">
                      <a16:colId xmlns:a16="http://schemas.microsoft.com/office/drawing/2014/main" val="2779934871"/>
                    </a:ext>
                  </a:extLst>
                </a:gridCol>
                <a:gridCol w="954189">
                  <a:extLst>
                    <a:ext uri="{9D8B030D-6E8A-4147-A177-3AD203B41FA5}">
                      <a16:colId xmlns:a16="http://schemas.microsoft.com/office/drawing/2014/main" val="3665222125"/>
                    </a:ext>
                  </a:extLst>
                </a:gridCol>
                <a:gridCol w="954189">
                  <a:extLst>
                    <a:ext uri="{9D8B030D-6E8A-4147-A177-3AD203B41FA5}">
                      <a16:colId xmlns:a16="http://schemas.microsoft.com/office/drawing/2014/main" val="442451571"/>
                    </a:ext>
                  </a:extLst>
                </a:gridCol>
              </a:tblGrid>
              <a:tr h="810048">
                <a:tc>
                  <a:txBody>
                    <a:bodyPr/>
                    <a:lstStyle/>
                    <a:p>
                      <a:pPr algn="ct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MT06_</a:t>
                      </a:r>
                      <a:r>
                        <a:rPr lang="zh-CN" altLang="en-US" sz="1400" dirty="0">
                          <a:solidFill>
                            <a:schemeClr val="tx1"/>
                          </a:solidFill>
                          <a:latin typeface="Microsoft JhengHei" panose="020B0604030504040204" pitchFamily="34" charset="-120"/>
                          <a:ea typeface="Microsoft JhengHei" panose="020B0604030504040204" pitchFamily="34" charset="-120"/>
                        </a:rPr>
                        <a:t>高管異動</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RB01_TCRI</a:t>
                      </a:r>
                      <a:r>
                        <a:rPr lang="zh-CN" altLang="en-US" sz="1400" dirty="0">
                          <a:solidFill>
                            <a:schemeClr val="tx1"/>
                          </a:solidFill>
                          <a:latin typeface="Microsoft JhengHei" panose="020B0604030504040204" pitchFamily="34" charset="-120"/>
                          <a:ea typeface="Microsoft JhengHei" panose="020B0604030504040204" pitchFamily="34" charset="-120"/>
                        </a:rPr>
                        <a:t>負向觀察</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RB02_TCRI</a:t>
                      </a:r>
                      <a:r>
                        <a:rPr lang="zh-CN" altLang="en-US" sz="1400" dirty="0">
                          <a:solidFill>
                            <a:schemeClr val="tx1"/>
                          </a:solidFill>
                          <a:latin typeface="Microsoft JhengHei" panose="020B0604030504040204" pitchFamily="34" charset="-120"/>
                          <a:ea typeface="Microsoft JhengHei" panose="020B0604030504040204" pitchFamily="34" charset="-120"/>
                        </a:rPr>
                        <a:t>降等</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zh-CN" altLang="en-US" sz="1400" dirty="0">
                          <a:solidFill>
                            <a:schemeClr val="tx1"/>
                          </a:solidFill>
                          <a:latin typeface="Microsoft JhengHei" panose="020B0604030504040204" pitchFamily="34" charset="-120"/>
                          <a:ea typeface="Microsoft JhengHei" panose="020B0604030504040204" pitchFamily="34" charset="-120"/>
                        </a:rPr>
                        <a:t>危機</a:t>
                      </a:r>
                      <a:r>
                        <a:rPr lang="en-US" altLang="zh-CN" sz="1400" dirty="0">
                          <a:solidFill>
                            <a:schemeClr val="tx1"/>
                          </a:solidFill>
                          <a:latin typeface="Microsoft JhengHei" panose="020B0604030504040204" pitchFamily="34" charset="-120"/>
                          <a:ea typeface="Microsoft JhengHei" panose="020B0604030504040204" pitchFamily="34" charset="-120"/>
                        </a:rPr>
                        <a:t>_</a:t>
                      </a:r>
                      <a:r>
                        <a:rPr lang="zh-CN" altLang="en-US" sz="1400" dirty="0">
                          <a:solidFill>
                            <a:schemeClr val="tx1"/>
                          </a:solidFill>
                          <a:latin typeface="Microsoft JhengHei" panose="020B0604030504040204" pitchFamily="34" charset="-120"/>
                          <a:ea typeface="Microsoft JhengHei" panose="020B0604030504040204" pitchFamily="34" charset="-120"/>
                        </a:rPr>
                        <a:t>其他</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zh-CN" altLang="en-US" sz="1400" dirty="0">
                          <a:solidFill>
                            <a:schemeClr val="tx1"/>
                          </a:solidFill>
                          <a:latin typeface="Microsoft JhengHei" panose="020B0604030504040204" pitchFamily="34" charset="-120"/>
                          <a:ea typeface="Microsoft JhengHei" panose="020B0604030504040204" pitchFamily="34" charset="-120"/>
                        </a:rPr>
                        <a:t>市場交易</a:t>
                      </a:r>
                      <a:r>
                        <a:rPr lang="en-US" altLang="zh-CN" sz="1400" dirty="0">
                          <a:solidFill>
                            <a:schemeClr val="tx1"/>
                          </a:solidFill>
                          <a:latin typeface="Microsoft JhengHei" panose="020B0604030504040204" pitchFamily="34" charset="-120"/>
                          <a:ea typeface="Microsoft JhengHei" panose="020B0604030504040204" pitchFamily="34" charset="-120"/>
                        </a:rPr>
                        <a:t>_</a:t>
                      </a:r>
                      <a:r>
                        <a:rPr lang="zh-CN" altLang="en-US" sz="1400" dirty="0">
                          <a:solidFill>
                            <a:schemeClr val="tx1"/>
                          </a:solidFill>
                          <a:latin typeface="Microsoft JhengHei" panose="020B0604030504040204" pitchFamily="34" charset="-120"/>
                          <a:ea typeface="Microsoft JhengHei" panose="020B0604030504040204" pitchFamily="34" charset="-120"/>
                        </a:rPr>
                        <a:t>其他</a:t>
                      </a:r>
                      <a:endParaRPr lang="zh-TW" altLang="en-US" sz="1400"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zh-CN" altLang="en-US" sz="1400" dirty="0">
                          <a:solidFill>
                            <a:schemeClr val="tx1"/>
                          </a:solidFill>
                          <a:latin typeface="Microsoft JhengHei" panose="020B0604030504040204" pitchFamily="34" charset="-120"/>
                          <a:ea typeface="Microsoft JhengHei" panose="020B0604030504040204" pitchFamily="34" charset="-120"/>
                        </a:rPr>
                        <a:t>會計</a:t>
                      </a:r>
                      <a:r>
                        <a:rPr lang="en-US" altLang="zh-CN" sz="1400" dirty="0">
                          <a:solidFill>
                            <a:schemeClr val="tx1"/>
                          </a:solidFill>
                          <a:latin typeface="Microsoft JhengHei" panose="020B0604030504040204" pitchFamily="34" charset="-120"/>
                          <a:ea typeface="Microsoft JhengHei" panose="020B0604030504040204" pitchFamily="34" charset="-120"/>
                        </a:rPr>
                        <a:t>/</a:t>
                      </a:r>
                      <a:r>
                        <a:rPr lang="zh-CN" altLang="en-US" sz="1400" dirty="0">
                          <a:solidFill>
                            <a:schemeClr val="tx1"/>
                          </a:solidFill>
                          <a:latin typeface="Microsoft JhengHei" panose="020B0604030504040204" pitchFamily="34" charset="-120"/>
                          <a:ea typeface="Microsoft JhengHei" panose="020B0604030504040204" pitchFamily="34" charset="-120"/>
                        </a:rPr>
                        <a:t>財報分析</a:t>
                      </a:r>
                      <a:r>
                        <a:rPr lang="en-US" altLang="zh-CN" sz="1400" dirty="0">
                          <a:solidFill>
                            <a:schemeClr val="tx1"/>
                          </a:solidFill>
                          <a:latin typeface="Microsoft JhengHei" panose="020B0604030504040204" pitchFamily="34" charset="-120"/>
                          <a:ea typeface="Microsoft JhengHei" panose="020B0604030504040204" pitchFamily="34" charset="-120"/>
                        </a:rPr>
                        <a:t>_</a:t>
                      </a:r>
                      <a:r>
                        <a:rPr lang="zh-CN" altLang="en-US" sz="1400" dirty="0">
                          <a:solidFill>
                            <a:schemeClr val="tx1"/>
                          </a:solidFill>
                          <a:latin typeface="Microsoft JhengHei" panose="020B0604030504040204" pitchFamily="34" charset="-120"/>
                          <a:ea typeface="Microsoft JhengHei" panose="020B0604030504040204" pitchFamily="34" charset="-120"/>
                        </a:rPr>
                        <a:t>其他</a:t>
                      </a:r>
                      <a:endParaRPr lang="zh-TW" altLang="en-US" sz="1400"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zh-CN" altLang="en-US" sz="1400" dirty="0">
                          <a:solidFill>
                            <a:schemeClr val="tx1"/>
                          </a:solidFill>
                          <a:latin typeface="Microsoft JhengHei" panose="020B0604030504040204" pitchFamily="34" charset="-120"/>
                          <a:ea typeface="Microsoft JhengHei" panose="020B0604030504040204" pitchFamily="34" charset="-120"/>
                        </a:rPr>
                        <a:t>產業前景</a:t>
                      </a:r>
                      <a:r>
                        <a:rPr lang="en-US" altLang="zh-CN" sz="1400" dirty="0">
                          <a:solidFill>
                            <a:schemeClr val="tx1"/>
                          </a:solidFill>
                          <a:latin typeface="Microsoft JhengHei" panose="020B0604030504040204" pitchFamily="34" charset="-120"/>
                          <a:ea typeface="Microsoft JhengHei" panose="020B0604030504040204" pitchFamily="34" charset="-120"/>
                        </a:rPr>
                        <a:t>_</a:t>
                      </a:r>
                      <a:r>
                        <a:rPr lang="zh-CN" altLang="en-US" sz="1400" dirty="0">
                          <a:solidFill>
                            <a:schemeClr val="tx1"/>
                          </a:solidFill>
                          <a:latin typeface="Microsoft JhengHei" panose="020B0604030504040204" pitchFamily="34" charset="-120"/>
                          <a:ea typeface="Microsoft JhengHei" panose="020B0604030504040204" pitchFamily="34" charset="-120"/>
                        </a:rPr>
                        <a:t>其他</a:t>
                      </a:r>
                      <a:endParaRPr lang="zh-TW" altLang="en-US" sz="1400"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zh-CN" altLang="en-US" sz="1400" dirty="0">
                          <a:solidFill>
                            <a:schemeClr val="tx1"/>
                          </a:solidFill>
                          <a:latin typeface="Microsoft JhengHei" panose="020B0604030504040204" pitchFamily="34" charset="-120"/>
                          <a:ea typeface="Microsoft JhengHei" panose="020B0604030504040204" pitchFamily="34" charset="-120"/>
                        </a:rPr>
                        <a:t>經營層</a:t>
                      </a:r>
                      <a:r>
                        <a:rPr lang="en-US" altLang="zh-CN" sz="1400" dirty="0">
                          <a:solidFill>
                            <a:schemeClr val="tx1"/>
                          </a:solidFill>
                          <a:latin typeface="Microsoft JhengHei" panose="020B0604030504040204" pitchFamily="34" charset="-120"/>
                          <a:ea typeface="Microsoft JhengHei" panose="020B0604030504040204" pitchFamily="34" charset="-120"/>
                        </a:rPr>
                        <a:t>_</a:t>
                      </a:r>
                      <a:r>
                        <a:rPr lang="zh-CN" altLang="en-US" sz="1400" dirty="0">
                          <a:solidFill>
                            <a:schemeClr val="tx1"/>
                          </a:solidFill>
                          <a:latin typeface="Microsoft JhengHei" panose="020B0604030504040204" pitchFamily="34" charset="-120"/>
                          <a:ea typeface="Microsoft JhengHei" panose="020B0604030504040204" pitchFamily="34" charset="-120"/>
                        </a:rPr>
                        <a:t>其他</a:t>
                      </a:r>
                      <a:endParaRPr lang="zh-TW" altLang="en-US" sz="1400"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extLst>
                  <a:ext uri="{0D108BD9-81ED-4DB2-BD59-A6C34878D82A}">
                    <a16:rowId xmlns:a16="http://schemas.microsoft.com/office/drawing/2014/main" val="73455374"/>
                  </a:ext>
                </a:extLst>
              </a:tr>
              <a:tr h="449984">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Precision</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1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0.806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0.888</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0.941</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0.8</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latin typeface="微軟正黑體" panose="020B0604030504040204" pitchFamily="34" charset="-120"/>
                          <a:ea typeface="微軟正黑體" panose="020B0604030504040204" pitchFamily="34" charset="-120"/>
                        </a:rPr>
                        <a:t>0.7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latin typeface="微軟正黑體" panose="020B0604030504040204" pitchFamily="34" charset="-120"/>
                          <a:ea typeface="微軟正黑體" panose="020B0604030504040204" pitchFamily="34" charset="-120"/>
                        </a:rPr>
                        <a:t>0.759</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latin typeface="微軟正黑體" panose="020B0604030504040204" pitchFamily="34" charset="-120"/>
                          <a:ea typeface="微軟正黑體" panose="020B0604030504040204" pitchFamily="34" charset="-120"/>
                        </a:rPr>
                        <a:t>0.907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80509122"/>
                  </a:ext>
                </a:extLst>
              </a:tr>
              <a:tr h="449984">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Recall</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0.995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0.781</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dirty="0">
                          <a:solidFill>
                            <a:schemeClr val="tx1"/>
                          </a:solidFill>
                          <a:latin typeface="微軟正黑體" panose="020B0604030504040204" pitchFamily="34" charset="-120"/>
                          <a:ea typeface="微軟正黑體" panose="020B0604030504040204" pitchFamily="34" charset="-120"/>
                          <a:cs typeface="Microsoft Himalaya" pitchFamily="2" charset="0"/>
                        </a:rPr>
                        <a:t>0.8 </a:t>
                      </a:r>
                      <a:endParaRPr lang="zh-TW" altLang="en-US" sz="1400" b="0"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dirty="0">
                          <a:solidFill>
                            <a:schemeClr val="tx1"/>
                          </a:solidFill>
                          <a:latin typeface="微軟正黑體" panose="020B0604030504040204" pitchFamily="34" charset="-120"/>
                          <a:ea typeface="微軟正黑體" panose="020B0604030504040204" pitchFamily="34" charset="-120"/>
                          <a:cs typeface="Microsoft Himalaya" pitchFamily="2" charset="0"/>
                        </a:rPr>
                        <a:t>0.592</a:t>
                      </a:r>
                      <a:endParaRPr lang="zh-TW" altLang="en-US" sz="1400" b="0"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u="none" dirty="0">
                          <a:solidFill>
                            <a:schemeClr val="tx1"/>
                          </a:solidFill>
                          <a:latin typeface="微軟正黑體" panose="020B0604030504040204" pitchFamily="34" charset="-120"/>
                          <a:ea typeface="微軟正黑體" panose="020B0604030504040204" pitchFamily="34" charset="-120"/>
                          <a:cs typeface="Microsoft Himalaya" pitchFamily="2" charset="0"/>
                        </a:rPr>
                        <a:t>0.47</a:t>
                      </a:r>
                      <a:endParaRPr lang="zh-TW" altLang="en-US" sz="1400" b="0"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u="none" dirty="0">
                          <a:solidFill>
                            <a:schemeClr val="tx1"/>
                          </a:solidFill>
                          <a:latin typeface="微軟正黑體" panose="020B0604030504040204" pitchFamily="34" charset="-120"/>
                          <a:ea typeface="微軟正黑體" panose="020B0604030504040204" pitchFamily="34" charset="-120"/>
                        </a:rPr>
                        <a:t>0.491</a:t>
                      </a:r>
                      <a:endParaRPr lang="zh-TW" altLang="en-US" sz="1400" b="0"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u="none" dirty="0">
                          <a:solidFill>
                            <a:schemeClr val="tx1"/>
                          </a:solidFill>
                          <a:latin typeface="微軟正黑體" panose="020B0604030504040204" pitchFamily="34" charset="-120"/>
                          <a:ea typeface="微軟正黑體" panose="020B0604030504040204" pitchFamily="34" charset="-120"/>
                        </a:rPr>
                        <a:t>0.839</a:t>
                      </a:r>
                      <a:endParaRPr lang="zh-TW" altLang="en-US" sz="1400" b="0"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u="none" dirty="0">
                          <a:solidFill>
                            <a:schemeClr val="tx1"/>
                          </a:solidFill>
                          <a:latin typeface="微軟正黑體" panose="020B0604030504040204" pitchFamily="34" charset="-120"/>
                          <a:ea typeface="微軟正黑體" panose="020B0604030504040204" pitchFamily="34" charset="-120"/>
                        </a:rPr>
                        <a:t>0.87</a:t>
                      </a:r>
                      <a:endParaRPr lang="zh-TW" altLang="en-US" sz="1400" b="0"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0092439"/>
                  </a:ext>
                </a:extLst>
              </a:tr>
              <a:tr h="449984">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F1 score</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0.997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0.793</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0.842</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0.727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0.592</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latin typeface="微軟正黑體" panose="020B0604030504040204" pitchFamily="34" charset="-120"/>
                          <a:ea typeface="微軟正黑體" panose="020B0604030504040204" pitchFamily="34" charset="-120"/>
                        </a:rPr>
                        <a:t>0.577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latin typeface="微軟正黑體" panose="020B0604030504040204" pitchFamily="34" charset="-120"/>
                          <a:ea typeface="微軟正黑體" panose="020B0604030504040204" pitchFamily="34" charset="-120"/>
                        </a:rPr>
                        <a:t>0.797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latin typeface="微軟正黑體" panose="020B0604030504040204" pitchFamily="34" charset="-120"/>
                          <a:ea typeface="微軟正黑體" panose="020B0604030504040204" pitchFamily="34" charset="-120"/>
                        </a:rPr>
                        <a:t>0.888</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1178924"/>
                  </a:ext>
                </a:extLst>
              </a:tr>
            </a:tbl>
          </a:graphicData>
        </a:graphic>
      </p:graphicFrame>
    </p:spTree>
    <p:extLst>
      <p:ext uri="{BB962C8B-B14F-4D97-AF65-F5344CB8AC3E}">
        <p14:creationId xmlns:p14="http://schemas.microsoft.com/office/powerpoint/2010/main" val="12246570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6056CB35-5939-234D-98A2-2EA81925A289}"/>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2439BA57-DAE5-2E44-B90A-7C184F662829}"/>
              </a:ext>
            </a:extLst>
          </p:cNvPr>
          <p:cNvSpPr>
            <a:spLocks noGrp="1"/>
          </p:cNvSpPr>
          <p:nvPr>
            <p:ph type="sldNum" sz="quarter" idx="12"/>
          </p:nvPr>
        </p:nvSpPr>
        <p:spPr/>
        <p:txBody>
          <a:bodyPr/>
          <a:lstStyle/>
          <a:p>
            <a:fld id="{80929F01-733D-5847-83A7-C9CEA74310DB}" type="slidenum">
              <a:rPr kumimoji="1" lang="zh-TW" altLang="en-US" smtClean="0"/>
              <a:pPr/>
              <a:t>26</a:t>
            </a:fld>
            <a:endParaRPr kumimoji="1" lang="zh-TW" altLang="en-US" dirty="0"/>
          </a:p>
        </p:txBody>
      </p:sp>
      <p:sp>
        <p:nvSpPr>
          <p:cNvPr id="6" name="文字方塊 5">
            <a:extLst>
              <a:ext uri="{FF2B5EF4-FFF2-40B4-BE49-F238E27FC236}">
                <a16:creationId xmlns:a16="http://schemas.microsoft.com/office/drawing/2014/main" id="{EC00C08E-6F9A-174C-8591-83C779092830}"/>
              </a:ext>
            </a:extLst>
          </p:cNvPr>
          <p:cNvSpPr txBox="1"/>
          <p:nvPr/>
        </p:nvSpPr>
        <p:spPr>
          <a:xfrm>
            <a:off x="6243119" y="120951"/>
            <a:ext cx="2646879"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切詞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
        <p:nvSpPr>
          <p:cNvPr id="7" name="矩形: 圓角 22">
            <a:extLst>
              <a:ext uri="{FF2B5EF4-FFF2-40B4-BE49-F238E27FC236}">
                <a16:creationId xmlns:a16="http://schemas.microsoft.com/office/drawing/2014/main" id="{FC7F38F0-B0D0-9749-9E0E-18A6AD7C0F12}"/>
              </a:ext>
            </a:extLst>
          </p:cNvPr>
          <p:cNvSpPr/>
          <p:nvPr/>
        </p:nvSpPr>
        <p:spPr>
          <a:xfrm>
            <a:off x="6232071" y="751114"/>
            <a:ext cx="2741244" cy="5491843"/>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標題 1">
            <a:extLst>
              <a:ext uri="{FF2B5EF4-FFF2-40B4-BE49-F238E27FC236}">
                <a16:creationId xmlns:a16="http://schemas.microsoft.com/office/drawing/2014/main" id="{1A0040D4-A08B-2C4B-8683-BEED76891119}"/>
              </a:ext>
            </a:extLst>
          </p:cNvPr>
          <p:cNvSpPr>
            <a:spLocks noGrp="1"/>
          </p:cNvSpPr>
          <p:nvPr>
            <p:ph type="title"/>
          </p:nvPr>
        </p:nvSpPr>
        <p:spPr>
          <a:xfrm>
            <a:off x="142561" y="215321"/>
            <a:ext cx="8281307" cy="599076"/>
          </a:xfrm>
        </p:spPr>
        <p:txBody>
          <a:bodyPr>
            <a:normAutofit/>
          </a:bodyPr>
          <a:lstStyle/>
          <a:p>
            <a:r>
              <a:rPr lang="zh-TW" altLang="en-US" dirty="0">
                <a:latin typeface="Microsoft JhengHei" panose="020B0604030504040204" pitchFamily="34" charset="-120"/>
                <a:ea typeface="Microsoft JhengHei" panose="020B0604030504040204" pitchFamily="34" charset="-120"/>
              </a:rPr>
              <a:t>事件強度</a:t>
            </a:r>
            <a:r>
              <a:rPr lang="zh-CN" altLang="en-US" dirty="0">
                <a:latin typeface="Microsoft JhengHei" panose="020B0604030504040204" pitchFamily="34" charset="-120"/>
                <a:ea typeface="Microsoft JhengHei" panose="020B0604030504040204" pitchFamily="34" charset="-120"/>
              </a:rPr>
              <a:t>分類器：資料分割</a:t>
            </a:r>
            <a:r>
              <a:rPr lang="zh-TW" altLang="en-US" dirty="0"/>
              <a:t>與</a:t>
            </a:r>
            <a:r>
              <a:rPr lang="zh-CN" altLang="en-US" dirty="0"/>
              <a:t>不平衡資料</a:t>
            </a:r>
            <a:r>
              <a:rPr lang="zh-TW" altLang="en-US" dirty="0"/>
              <a:t>處理</a:t>
            </a:r>
            <a:endParaRPr kumimoji="1" lang="zh-TW" altLang="en-US" dirty="0"/>
          </a:p>
        </p:txBody>
      </p:sp>
      <p:sp>
        <p:nvSpPr>
          <p:cNvPr id="9" name="矩形: 圓角 8">
            <a:extLst>
              <a:ext uri="{FF2B5EF4-FFF2-40B4-BE49-F238E27FC236}">
                <a16:creationId xmlns:a16="http://schemas.microsoft.com/office/drawing/2014/main" id="{AE398D51-FFC3-AB41-8D47-7886DFAE27C8}"/>
              </a:ext>
            </a:extLst>
          </p:cNvPr>
          <p:cNvSpPr/>
          <p:nvPr/>
        </p:nvSpPr>
        <p:spPr>
          <a:xfrm>
            <a:off x="3233052" y="751114"/>
            <a:ext cx="2741244" cy="5491844"/>
          </a:xfrm>
          <a:prstGeom prst="roundRect">
            <a:avLst>
              <a:gd name="adj" fmla="val 17459"/>
            </a:avLst>
          </a:prstGeom>
          <a:solidFill>
            <a:srgbClr val="A3D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57AF0B3B-9E22-8347-9010-7EAF3C405788}"/>
              </a:ext>
            </a:extLst>
          </p:cNvPr>
          <p:cNvSpPr/>
          <p:nvPr/>
        </p:nvSpPr>
        <p:spPr>
          <a:xfrm>
            <a:off x="3819974" y="870884"/>
            <a:ext cx="1620957" cy="523220"/>
          </a:xfrm>
          <a:prstGeom prst="rect">
            <a:avLst/>
          </a:prstGeom>
        </p:spPr>
        <p:txBody>
          <a:bodyPr wrap="none">
            <a:spAutoFit/>
          </a:bodyPr>
          <a:lstStyle/>
          <a:p>
            <a:r>
              <a:rPr lang="zh-CN" altLang="en-US" sz="2800" b="1" dirty="0">
                <a:latin typeface="Microsoft JhengHei" panose="020B0604030504040204" pitchFamily="34" charset="-120"/>
                <a:ea typeface="Microsoft JhengHei" panose="020B0604030504040204" pitchFamily="34" charset="-120"/>
              </a:rPr>
              <a:t>資料分割</a:t>
            </a:r>
            <a:endParaRPr lang="zh-TW" altLang="en-US" sz="2800" b="1" dirty="0">
              <a:solidFill>
                <a:schemeClr val="bg1"/>
              </a:solidFill>
            </a:endParaRPr>
          </a:p>
        </p:txBody>
      </p:sp>
      <p:sp>
        <p:nvSpPr>
          <p:cNvPr id="11" name="矩形 10">
            <a:extLst>
              <a:ext uri="{FF2B5EF4-FFF2-40B4-BE49-F238E27FC236}">
                <a16:creationId xmlns:a16="http://schemas.microsoft.com/office/drawing/2014/main" id="{14782D9E-C704-5D44-8A4A-6B9564BB4496}"/>
              </a:ext>
            </a:extLst>
          </p:cNvPr>
          <p:cNvSpPr/>
          <p:nvPr/>
        </p:nvSpPr>
        <p:spPr>
          <a:xfrm>
            <a:off x="6303264" y="870884"/>
            <a:ext cx="2698175" cy="523220"/>
          </a:xfrm>
          <a:prstGeom prst="rect">
            <a:avLst/>
          </a:prstGeom>
        </p:spPr>
        <p:txBody>
          <a:bodyPr wrap="none">
            <a:spAutoFit/>
          </a:bodyPr>
          <a:lstStyle/>
          <a:p>
            <a:r>
              <a:rPr lang="zh-CN" altLang="en-US" sz="2800" b="1" dirty="0">
                <a:latin typeface="Microsoft JhengHei" panose="020B0604030504040204" pitchFamily="34" charset="-120"/>
                <a:ea typeface="Microsoft JhengHei" panose="020B0604030504040204" pitchFamily="34" charset="-120"/>
              </a:rPr>
              <a:t>不平衡資料</a:t>
            </a:r>
            <a:r>
              <a:rPr lang="zh-TW" altLang="en-US" sz="2800" b="1" dirty="0">
                <a:latin typeface="Microsoft JhengHei" panose="020B0604030504040204" pitchFamily="34" charset="-120"/>
                <a:ea typeface="Microsoft JhengHei" panose="020B0604030504040204" pitchFamily="34" charset="-120"/>
              </a:rPr>
              <a:t>處理</a:t>
            </a:r>
          </a:p>
        </p:txBody>
      </p:sp>
      <p:cxnSp>
        <p:nvCxnSpPr>
          <p:cNvPr id="12" name="直線接點 11">
            <a:extLst>
              <a:ext uri="{FF2B5EF4-FFF2-40B4-BE49-F238E27FC236}">
                <a16:creationId xmlns:a16="http://schemas.microsoft.com/office/drawing/2014/main" id="{79DC9245-22BD-EC49-9DD7-E80DE753E6FE}"/>
              </a:ext>
            </a:extLst>
          </p:cNvPr>
          <p:cNvCxnSpPr/>
          <p:nvPr/>
        </p:nvCxnSpPr>
        <p:spPr>
          <a:xfrm>
            <a:off x="3561581" y="2788462"/>
            <a:ext cx="2103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A6293710-9296-CD4E-B64B-9567E2DBB56B}"/>
              </a:ext>
            </a:extLst>
          </p:cNvPr>
          <p:cNvCxnSpPr/>
          <p:nvPr/>
        </p:nvCxnSpPr>
        <p:spPr>
          <a:xfrm>
            <a:off x="6600792" y="2763328"/>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pic>
        <p:nvPicPr>
          <p:cNvPr id="14" name="圖片 13">
            <a:extLst>
              <a:ext uri="{FF2B5EF4-FFF2-40B4-BE49-F238E27FC236}">
                <a16:creationId xmlns:a16="http://schemas.microsoft.com/office/drawing/2014/main" id="{C587D7F2-7641-AF42-9C5D-03A2FF05E4B9}"/>
              </a:ext>
            </a:extLst>
          </p:cNvPr>
          <p:cNvPicPr>
            <a:picLocks noChangeAspect="1"/>
          </p:cNvPicPr>
          <p:nvPr/>
        </p:nvPicPr>
        <p:blipFill>
          <a:blip r:embed="rId2"/>
          <a:stretch>
            <a:fillRect/>
          </a:stretch>
        </p:blipFill>
        <p:spPr>
          <a:xfrm>
            <a:off x="4110701" y="1499009"/>
            <a:ext cx="1068582" cy="1068582"/>
          </a:xfrm>
          <a:prstGeom prst="rect">
            <a:avLst/>
          </a:prstGeom>
        </p:spPr>
      </p:pic>
      <p:pic>
        <p:nvPicPr>
          <p:cNvPr id="15" name="圖片 14">
            <a:extLst>
              <a:ext uri="{FF2B5EF4-FFF2-40B4-BE49-F238E27FC236}">
                <a16:creationId xmlns:a16="http://schemas.microsoft.com/office/drawing/2014/main" id="{51ADFED1-4D80-DE46-8CD9-6C970987D89A}"/>
              </a:ext>
            </a:extLst>
          </p:cNvPr>
          <p:cNvPicPr>
            <a:picLocks noChangeAspect="1"/>
          </p:cNvPicPr>
          <p:nvPr/>
        </p:nvPicPr>
        <p:blipFill>
          <a:blip r:embed="rId3"/>
          <a:stretch>
            <a:fillRect/>
          </a:stretch>
        </p:blipFill>
        <p:spPr>
          <a:xfrm>
            <a:off x="6983568" y="1394104"/>
            <a:ext cx="1238250" cy="1238250"/>
          </a:xfrm>
          <a:prstGeom prst="rect">
            <a:avLst/>
          </a:prstGeom>
        </p:spPr>
      </p:pic>
      <p:sp>
        <p:nvSpPr>
          <p:cNvPr id="16" name="矩形: 圓角 23">
            <a:extLst>
              <a:ext uri="{FF2B5EF4-FFF2-40B4-BE49-F238E27FC236}">
                <a16:creationId xmlns:a16="http://schemas.microsoft.com/office/drawing/2014/main" id="{166C3303-AF36-7A45-AB71-DBC68E8F4C8D}"/>
              </a:ext>
            </a:extLst>
          </p:cNvPr>
          <p:cNvSpPr/>
          <p:nvPr/>
        </p:nvSpPr>
        <p:spPr>
          <a:xfrm>
            <a:off x="231971" y="751114"/>
            <a:ext cx="2741244" cy="5491844"/>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a:extLst>
              <a:ext uri="{FF2B5EF4-FFF2-40B4-BE49-F238E27FC236}">
                <a16:creationId xmlns:a16="http://schemas.microsoft.com/office/drawing/2014/main" id="{65A2BE0A-7668-F24D-BA55-6FAF92A8430A}"/>
              </a:ext>
            </a:extLst>
          </p:cNvPr>
          <p:cNvSpPr/>
          <p:nvPr/>
        </p:nvSpPr>
        <p:spPr>
          <a:xfrm>
            <a:off x="418851" y="901661"/>
            <a:ext cx="2657618" cy="461665"/>
          </a:xfrm>
          <a:prstGeom prst="rect">
            <a:avLst/>
          </a:prstGeom>
        </p:spPr>
        <p:txBody>
          <a:bodyPr wrap="square">
            <a:spAutoFit/>
          </a:bodyPr>
          <a:lstStyle/>
          <a:p>
            <a:r>
              <a:rPr lang="zh-TW" altLang="en-US" sz="2400" b="1" dirty="0">
                <a:latin typeface="Microsoft JhengHei" panose="020B0604030504040204" pitchFamily="34" charset="-120"/>
                <a:ea typeface="Microsoft JhengHei" panose="020B0604030504040204" pitchFamily="34" charset="-120"/>
              </a:rPr>
              <a:t>事件強度</a:t>
            </a:r>
            <a:r>
              <a:rPr lang="zh-CN" altLang="en-US" sz="2400" b="1" dirty="0">
                <a:latin typeface="Microsoft JhengHei" panose="020B0604030504040204" pitchFamily="34" charset="-120"/>
                <a:ea typeface="Microsoft JhengHei" panose="020B0604030504040204" pitchFamily="34" charset="-120"/>
              </a:rPr>
              <a:t>分類器</a:t>
            </a:r>
            <a:endParaRPr lang="zh-TW" altLang="en-US" sz="2400" b="1" dirty="0">
              <a:latin typeface="Microsoft JhengHei" panose="020B0604030504040204" pitchFamily="34" charset="-120"/>
              <a:ea typeface="Microsoft JhengHei" panose="020B0604030504040204" pitchFamily="34" charset="-120"/>
            </a:endParaRPr>
          </a:p>
        </p:txBody>
      </p:sp>
      <p:cxnSp>
        <p:nvCxnSpPr>
          <p:cNvPr id="18" name="直線接點 17">
            <a:extLst>
              <a:ext uri="{FF2B5EF4-FFF2-40B4-BE49-F238E27FC236}">
                <a16:creationId xmlns:a16="http://schemas.microsoft.com/office/drawing/2014/main" id="{F6BF505A-E917-8744-97DB-87011747CCFD}"/>
              </a:ext>
            </a:extLst>
          </p:cNvPr>
          <p:cNvCxnSpPr/>
          <p:nvPr/>
        </p:nvCxnSpPr>
        <p:spPr>
          <a:xfrm>
            <a:off x="551033" y="2826637"/>
            <a:ext cx="2103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圖形 18">
            <a:extLst>
              <a:ext uri="{FF2B5EF4-FFF2-40B4-BE49-F238E27FC236}">
                <a16:creationId xmlns:a16="http://schemas.microsoft.com/office/drawing/2014/main" id="{BD7CE16F-BB77-5645-BE4F-BC219401E67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1331" y="1362644"/>
            <a:ext cx="1181090" cy="1204947"/>
          </a:xfrm>
          <a:prstGeom prst="rect">
            <a:avLst/>
          </a:prstGeom>
        </p:spPr>
      </p:pic>
      <p:sp>
        <p:nvSpPr>
          <p:cNvPr id="20" name="文字方塊 19">
            <a:extLst>
              <a:ext uri="{FF2B5EF4-FFF2-40B4-BE49-F238E27FC236}">
                <a16:creationId xmlns:a16="http://schemas.microsoft.com/office/drawing/2014/main" id="{605D9A3C-C99C-7341-974F-AB4610E50A5F}"/>
              </a:ext>
            </a:extLst>
          </p:cNvPr>
          <p:cNvSpPr txBox="1"/>
          <p:nvPr/>
        </p:nvSpPr>
        <p:spPr>
          <a:xfrm>
            <a:off x="375229" y="2971041"/>
            <a:ext cx="2454728" cy="2554545"/>
          </a:xfrm>
          <a:prstGeom prst="rect">
            <a:avLst/>
          </a:prstGeom>
          <a:noFill/>
        </p:spPr>
        <p:txBody>
          <a:bodyPr wrap="square" rtlCol="0">
            <a:spAutoFit/>
          </a:bodyPr>
          <a:lstStyle/>
          <a:p>
            <a:r>
              <a:rPr lang="zh-CN" altLang="en-US" sz="1600" b="1" dirty="0">
                <a:latin typeface="微軟正黑體" panose="020B0604030504040204" pitchFamily="34" charset="-120"/>
                <a:ea typeface="微軟正黑體" panose="020B0604030504040204" pitchFamily="34" charset="-120"/>
              </a:rPr>
              <a:t>利用新聞中的文字資料，將新聞分類為以下七個事件強度：</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3</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2</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1</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0</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-1</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-2</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-3</a:t>
            </a:r>
          </a:p>
        </p:txBody>
      </p:sp>
      <p:sp>
        <p:nvSpPr>
          <p:cNvPr id="21" name="文字方塊 20">
            <a:extLst>
              <a:ext uri="{FF2B5EF4-FFF2-40B4-BE49-F238E27FC236}">
                <a16:creationId xmlns:a16="http://schemas.microsoft.com/office/drawing/2014/main" id="{3562CE8C-039C-554D-8114-EC1AB2733761}"/>
              </a:ext>
            </a:extLst>
          </p:cNvPr>
          <p:cNvSpPr txBox="1"/>
          <p:nvPr/>
        </p:nvSpPr>
        <p:spPr>
          <a:xfrm>
            <a:off x="3188094" y="2973208"/>
            <a:ext cx="2884719" cy="1569660"/>
          </a:xfrm>
          <a:prstGeom prst="rect">
            <a:avLst/>
          </a:prstGeom>
          <a:noFill/>
        </p:spPr>
        <p:txBody>
          <a:bodyPr wrap="square" rtlCol="0">
            <a:spAutoFit/>
          </a:bodyPr>
          <a:lstStyle/>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64%</a:t>
            </a:r>
            <a:r>
              <a:rPr lang="zh-CN" altLang="en-US" sz="1600" b="1" dirty="0">
                <a:latin typeface="微軟正黑體" panose="020B0604030504040204" pitchFamily="34" charset="-120"/>
                <a:ea typeface="微軟正黑體" panose="020B0604030504040204" pitchFamily="34" charset="-120"/>
              </a:rPr>
              <a:t>作為訓練資料</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16%</a:t>
            </a:r>
            <a:r>
              <a:rPr lang="zh-CN" altLang="en-US" sz="1600" b="1" dirty="0">
                <a:latin typeface="微軟正黑體" panose="020B0604030504040204" pitchFamily="34" charset="-120"/>
                <a:ea typeface="微軟正黑體" panose="020B0604030504040204" pitchFamily="34" charset="-120"/>
              </a:rPr>
              <a:t>作為驗證集</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20%</a:t>
            </a:r>
            <a:r>
              <a:rPr lang="zh-CN" altLang="en-US" sz="1600" b="1" dirty="0">
                <a:latin typeface="微軟正黑體" panose="020B0604030504040204" pitchFamily="34" charset="-120"/>
                <a:ea typeface="微軟正黑體" panose="020B0604030504040204" pitchFamily="34" charset="-120"/>
              </a:rPr>
              <a:t>作為測試集</a:t>
            </a:r>
            <a:endParaRPr lang="zh-TW" altLang="en-US" dirty="0"/>
          </a:p>
        </p:txBody>
      </p:sp>
      <p:sp>
        <p:nvSpPr>
          <p:cNvPr id="22" name="文字方塊 21">
            <a:extLst>
              <a:ext uri="{FF2B5EF4-FFF2-40B4-BE49-F238E27FC236}">
                <a16:creationId xmlns:a16="http://schemas.microsoft.com/office/drawing/2014/main" id="{C24B78F2-25FA-CF4C-8C44-F393C3534422}"/>
              </a:ext>
            </a:extLst>
          </p:cNvPr>
          <p:cNvSpPr txBox="1"/>
          <p:nvPr/>
        </p:nvSpPr>
        <p:spPr>
          <a:xfrm>
            <a:off x="6418654" y="2826637"/>
            <a:ext cx="2454187" cy="3416320"/>
          </a:xfrm>
          <a:prstGeom prst="rect">
            <a:avLst/>
          </a:prstGeom>
          <a:noFill/>
        </p:spPr>
        <p:txBody>
          <a:bodyPr wrap="square" rtlCol="0">
            <a:spAutoFit/>
          </a:bodyPr>
          <a:lstStyle/>
          <a:p>
            <a:r>
              <a:rPr lang="zh-CN" altLang="en-US" b="1" dirty="0">
                <a:latin typeface="微軟正黑體" panose="020B0604030504040204" pitchFamily="34" charset="-120"/>
                <a:ea typeface="微軟正黑體" panose="020B0604030504040204" pitchFamily="34" charset="-120"/>
              </a:rPr>
              <a:t>由於事件強度的分布相當不平衡</a:t>
            </a:r>
            <a:r>
              <a:rPr lang="zh-CN" altLang="en-US" b="1" dirty="0">
                <a:solidFill>
                  <a:srgbClr val="FF0000"/>
                </a:solidFill>
                <a:latin typeface="微軟正黑體" panose="020B0604030504040204" pitchFamily="34" charset="-120"/>
                <a:ea typeface="微軟正黑體" panose="020B0604030504040204" pitchFamily="34" charset="-120"/>
              </a:rPr>
              <a:t>（極端事件：</a:t>
            </a:r>
            <a:r>
              <a:rPr lang="en-US" altLang="zh-TW" b="1" dirty="0">
                <a:solidFill>
                  <a:srgbClr val="FF0000"/>
                </a:solidFill>
                <a:latin typeface="微軟正黑體" panose="020B0604030504040204" pitchFamily="34" charset="-120"/>
                <a:ea typeface="微軟正黑體" panose="020B0604030504040204" pitchFamily="34" charset="-120"/>
              </a:rPr>
              <a:t>-3,</a:t>
            </a:r>
            <a:r>
              <a:rPr lang="zh-TW" altLang="en-US" b="1" dirty="0">
                <a:solidFill>
                  <a:srgbClr val="FF0000"/>
                </a:solidFill>
                <a:latin typeface="微軟正黑體" panose="020B0604030504040204" pitchFamily="34" charset="-120"/>
                <a:ea typeface="微軟正黑體" panose="020B0604030504040204" pitchFamily="34" charset="-120"/>
              </a:rPr>
              <a:t> </a:t>
            </a:r>
            <a:r>
              <a:rPr lang="en-US" altLang="zh-TW" b="1" dirty="0">
                <a:solidFill>
                  <a:srgbClr val="FF0000"/>
                </a:solidFill>
                <a:latin typeface="微軟正黑體" panose="020B0604030504040204" pitchFamily="34" charset="-120"/>
                <a:ea typeface="微軟正黑體" panose="020B0604030504040204" pitchFamily="34" charset="-120"/>
              </a:rPr>
              <a:t>-2,</a:t>
            </a:r>
            <a:r>
              <a:rPr lang="zh-TW" altLang="en-US" b="1" dirty="0">
                <a:solidFill>
                  <a:srgbClr val="FF0000"/>
                </a:solidFill>
                <a:latin typeface="微軟正黑體" panose="020B0604030504040204" pitchFamily="34" charset="-120"/>
                <a:ea typeface="微軟正黑體" panose="020B0604030504040204" pitchFamily="34" charset="-120"/>
              </a:rPr>
              <a:t> </a:t>
            </a:r>
            <a:r>
              <a:rPr lang="en-US" altLang="zh-TW" b="1" dirty="0">
                <a:solidFill>
                  <a:srgbClr val="FF0000"/>
                </a:solidFill>
                <a:latin typeface="微軟正黑體" panose="020B0604030504040204" pitchFamily="34" charset="-120"/>
                <a:ea typeface="微軟正黑體" panose="020B0604030504040204" pitchFamily="34" charset="-120"/>
              </a:rPr>
              <a:t>+2,</a:t>
            </a:r>
            <a:r>
              <a:rPr lang="zh-TW" altLang="en-US" b="1" dirty="0">
                <a:solidFill>
                  <a:srgbClr val="FF0000"/>
                </a:solidFill>
                <a:latin typeface="微軟正黑體" panose="020B0604030504040204" pitchFamily="34" charset="-120"/>
                <a:ea typeface="微軟正黑體" panose="020B0604030504040204" pitchFamily="34" charset="-120"/>
              </a:rPr>
              <a:t> </a:t>
            </a:r>
            <a:r>
              <a:rPr lang="en-US" altLang="zh-TW" b="1" dirty="0">
                <a:solidFill>
                  <a:srgbClr val="FF0000"/>
                </a:solidFill>
                <a:latin typeface="微軟正黑體" panose="020B0604030504040204" pitchFamily="34" charset="-120"/>
                <a:ea typeface="微軟正黑體" panose="020B0604030504040204" pitchFamily="34" charset="-120"/>
              </a:rPr>
              <a:t>+3</a:t>
            </a:r>
            <a:r>
              <a:rPr lang="zh-TW" altLang="en-US" b="1" dirty="0">
                <a:solidFill>
                  <a:srgbClr val="FF0000"/>
                </a:solidFill>
                <a:latin typeface="微軟正黑體" panose="020B0604030504040204" pitchFamily="34" charset="-120"/>
                <a:ea typeface="微軟正黑體" panose="020B0604030504040204" pitchFamily="34" charset="-120"/>
              </a:rPr>
              <a:t> 出現的頻率相對較少</a:t>
            </a:r>
            <a:r>
              <a:rPr lang="zh-CN" altLang="en-US" b="1" dirty="0">
                <a:solidFill>
                  <a:srgbClr val="FF0000"/>
                </a:solidFill>
                <a:latin typeface="微軟正黑體" panose="020B0604030504040204" pitchFamily="34" charset="-120"/>
                <a:ea typeface="微軟正黑體" panose="020B0604030504040204" pitchFamily="34" charset="-120"/>
              </a:rPr>
              <a:t>） </a:t>
            </a:r>
            <a:r>
              <a:rPr lang="zh-CN" altLang="en-US" b="1" dirty="0">
                <a:latin typeface="微軟正黑體" panose="020B0604030504040204" pitchFamily="34" charset="-120"/>
                <a:ea typeface="微軟正黑體" panose="020B0604030504040204" pitchFamily="34" charset="-120"/>
              </a:rPr>
              <a:t>，所以我們使用了以下兩種方法來處理資料不平衡的問題</a:t>
            </a:r>
            <a:endParaRPr lang="en-US" altLang="zh-TW" b="1" dirty="0">
              <a:latin typeface="微軟正黑體" panose="020B0604030504040204" pitchFamily="34" charset="-120"/>
              <a:ea typeface="微軟正黑體" panose="020B0604030504040204" pitchFamily="34" charset="-120"/>
            </a:endParaRPr>
          </a:p>
          <a:p>
            <a:r>
              <a:rPr lang="en-US" altLang="zh-TW" b="1" dirty="0">
                <a:latin typeface="微軟正黑體" panose="020B0604030504040204" pitchFamily="34" charset="-120"/>
                <a:ea typeface="微軟正黑體" panose="020B0604030504040204" pitchFamily="34" charset="-120"/>
              </a:rPr>
              <a:t>1.</a:t>
            </a:r>
            <a:r>
              <a:rPr lang="zh-TW" altLang="en-US" b="1" dirty="0">
                <a:latin typeface="微軟正黑體" panose="020B0604030504040204" pitchFamily="34" charset="-120"/>
                <a:ea typeface="微軟正黑體" panose="020B0604030504040204" pitchFamily="34" charset="-120"/>
              </a:rPr>
              <a:t> 使用</a:t>
            </a:r>
            <a:r>
              <a:rPr lang="en-US" altLang="zh-TW" b="1" dirty="0">
                <a:latin typeface="微軟正黑體" panose="020B0604030504040204" pitchFamily="34" charset="-120"/>
                <a:ea typeface="微軟正黑體" panose="020B0604030504040204" pitchFamily="34" charset="-120"/>
              </a:rPr>
              <a:t>Oversampling</a:t>
            </a:r>
          </a:p>
          <a:p>
            <a:r>
              <a:rPr lang="en-US" altLang="zh-TW" b="1" dirty="0">
                <a:latin typeface="微軟正黑體" panose="020B0604030504040204" pitchFamily="34" charset="-120"/>
                <a:ea typeface="微軟正黑體" panose="020B0604030504040204" pitchFamily="34" charset="-120"/>
              </a:rPr>
              <a:t>2. </a:t>
            </a:r>
            <a:r>
              <a:rPr lang="zh-CN" altLang="en-US" b="1" dirty="0">
                <a:latin typeface="微軟正黑體" panose="020B0604030504040204" pitchFamily="34" charset="-120"/>
                <a:ea typeface="微軟正黑體" panose="020B0604030504040204" pitchFamily="34" charset="-120"/>
              </a:rPr>
              <a:t>調整損失函數（</a:t>
            </a:r>
            <a:r>
              <a:rPr lang="en-US" altLang="zh-CN" b="1" dirty="0">
                <a:latin typeface="微軟正黑體" panose="020B0604030504040204" pitchFamily="34" charset="-120"/>
                <a:ea typeface="微軟正黑體" panose="020B0604030504040204" pitchFamily="34" charset="-120"/>
              </a:rPr>
              <a:t>loss function</a:t>
            </a:r>
            <a:r>
              <a:rPr lang="zh-CN" altLang="en-US" b="1" dirty="0">
                <a:latin typeface="微軟正黑體" panose="020B0604030504040204" pitchFamily="34" charset="-120"/>
                <a:ea typeface="微軟正黑體" panose="020B0604030504040204" pitchFamily="34" charset="-120"/>
              </a:rPr>
              <a:t>）的權重</a:t>
            </a:r>
            <a:endParaRPr lang="en-US" altLang="zh-TW" b="1" dirty="0">
              <a:latin typeface="微軟正黑體" panose="020B0604030504040204" pitchFamily="34" charset="-120"/>
              <a:ea typeface="微軟正黑體" panose="020B0604030504040204" pitchFamily="34" charset="-120"/>
            </a:endParaRPr>
          </a:p>
          <a:p>
            <a:endParaRPr lang="zh-TW" altLang="en-US" dirty="0"/>
          </a:p>
        </p:txBody>
      </p:sp>
    </p:spTree>
    <p:extLst>
      <p:ext uri="{BB962C8B-B14F-4D97-AF65-F5344CB8AC3E}">
        <p14:creationId xmlns:p14="http://schemas.microsoft.com/office/powerpoint/2010/main" val="36743050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6056CB35-5939-234D-98A2-2EA81925A289}"/>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2439BA57-DAE5-2E44-B90A-7C184F662829}"/>
              </a:ext>
            </a:extLst>
          </p:cNvPr>
          <p:cNvSpPr>
            <a:spLocks noGrp="1"/>
          </p:cNvSpPr>
          <p:nvPr>
            <p:ph type="sldNum" sz="quarter" idx="12"/>
          </p:nvPr>
        </p:nvSpPr>
        <p:spPr/>
        <p:txBody>
          <a:bodyPr/>
          <a:lstStyle/>
          <a:p>
            <a:fld id="{80929F01-733D-5847-83A7-C9CEA74310DB}" type="slidenum">
              <a:rPr kumimoji="1" lang="zh-TW" altLang="en-US" smtClean="0"/>
              <a:pPr/>
              <a:t>27</a:t>
            </a:fld>
            <a:endParaRPr kumimoji="1" lang="zh-TW" altLang="en-US" dirty="0"/>
          </a:p>
        </p:txBody>
      </p:sp>
      <p:sp>
        <p:nvSpPr>
          <p:cNvPr id="6" name="文字方塊 5">
            <a:extLst>
              <a:ext uri="{FF2B5EF4-FFF2-40B4-BE49-F238E27FC236}">
                <a16:creationId xmlns:a16="http://schemas.microsoft.com/office/drawing/2014/main" id="{EC00C08E-6F9A-174C-8591-83C779092830}"/>
              </a:ext>
            </a:extLst>
          </p:cNvPr>
          <p:cNvSpPr txBox="1"/>
          <p:nvPr/>
        </p:nvSpPr>
        <p:spPr>
          <a:xfrm>
            <a:off x="6243119" y="120951"/>
            <a:ext cx="2646879"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切詞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
        <p:nvSpPr>
          <p:cNvPr id="7" name="標題 1">
            <a:extLst>
              <a:ext uri="{FF2B5EF4-FFF2-40B4-BE49-F238E27FC236}">
                <a16:creationId xmlns:a16="http://schemas.microsoft.com/office/drawing/2014/main" id="{E4B09EE3-CCC7-9D40-86AB-0C46EA082AC8}"/>
              </a:ext>
            </a:extLst>
          </p:cNvPr>
          <p:cNvSpPr>
            <a:spLocks noGrp="1"/>
          </p:cNvSpPr>
          <p:nvPr>
            <p:ph type="title"/>
          </p:nvPr>
        </p:nvSpPr>
        <p:spPr>
          <a:xfrm>
            <a:off x="122679" y="279807"/>
            <a:ext cx="6912428"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事件強度分類器：模型架構</a:t>
            </a:r>
            <a:endParaRPr kumimoji="1" lang="zh-TW" altLang="en-US" dirty="0"/>
          </a:p>
        </p:txBody>
      </p:sp>
      <p:graphicFrame>
        <p:nvGraphicFramePr>
          <p:cNvPr id="8" name="表格 7">
            <a:extLst>
              <a:ext uri="{FF2B5EF4-FFF2-40B4-BE49-F238E27FC236}">
                <a16:creationId xmlns:a16="http://schemas.microsoft.com/office/drawing/2014/main" id="{709DDC46-9725-024A-A561-901BA835F03A}"/>
              </a:ext>
            </a:extLst>
          </p:cNvPr>
          <p:cNvGraphicFramePr>
            <a:graphicFrameLocks noGrp="1"/>
          </p:cNvGraphicFramePr>
          <p:nvPr/>
        </p:nvGraphicFramePr>
        <p:xfrm>
          <a:off x="4944622" y="1171325"/>
          <a:ext cx="4076699" cy="4968219"/>
        </p:xfrm>
        <a:graphic>
          <a:graphicData uri="http://schemas.openxmlformats.org/drawingml/2006/table">
            <a:tbl>
              <a:tblPr firstRow="1" bandRow="1">
                <a:tableStyleId>{8EC20E35-A176-4012-BC5E-935CFFF8708E}</a:tableStyleId>
              </a:tblPr>
              <a:tblGrid>
                <a:gridCol w="1952499">
                  <a:extLst>
                    <a:ext uri="{9D8B030D-6E8A-4147-A177-3AD203B41FA5}">
                      <a16:colId xmlns:a16="http://schemas.microsoft.com/office/drawing/2014/main" val="1169201645"/>
                    </a:ext>
                  </a:extLst>
                </a:gridCol>
                <a:gridCol w="2124200">
                  <a:extLst>
                    <a:ext uri="{9D8B030D-6E8A-4147-A177-3AD203B41FA5}">
                      <a16:colId xmlns:a16="http://schemas.microsoft.com/office/drawing/2014/main" val="981368104"/>
                    </a:ext>
                  </a:extLst>
                </a:gridCol>
              </a:tblGrid>
              <a:tr h="1656073">
                <a:tc>
                  <a:txBody>
                    <a:bodyPr/>
                    <a:lstStyle/>
                    <a:p>
                      <a:r>
                        <a:rPr lang="en-US" altLang="zh-TW" sz="1800" kern="1200" dirty="0">
                          <a:solidFill>
                            <a:schemeClr val="dk1"/>
                          </a:solidFill>
                          <a:latin typeface="Microsoft JhengHei" panose="020B0604030504040204" pitchFamily="34" charset="-120"/>
                          <a:ea typeface="Microsoft JhengHei" panose="020B0604030504040204" pitchFamily="34" charset="-120"/>
                          <a:cs typeface="+mn-cs"/>
                        </a:rPr>
                        <a:t>Embedding layer</a:t>
                      </a:r>
                      <a:endParaRPr lang="zh-TW" altLang="en-US" sz="1800" kern="1200" dirty="0">
                        <a:solidFill>
                          <a:schemeClr val="dk1"/>
                        </a:solidFill>
                        <a:latin typeface="Microsoft JhengHei" panose="020B0604030504040204" pitchFamily="34" charset="-120"/>
                        <a:ea typeface="Microsoft JhengHei" panose="020B0604030504040204" pitchFamily="34" charset="-120"/>
                        <a:cs typeface="+mn-cs"/>
                      </a:endParaRPr>
                    </a:p>
                  </a:txBody>
                  <a:tcPr anchor="ctr">
                    <a:solidFill>
                      <a:srgbClr val="A3D5C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a:solidFill>
                            <a:schemeClr val="dk1"/>
                          </a:solidFill>
                          <a:latin typeface="Microsoft JhengHei" panose="020B0604030504040204" pitchFamily="34" charset="-120"/>
                          <a:ea typeface="Microsoft JhengHei" panose="020B0604030504040204" pitchFamily="34" charset="-120"/>
                          <a:cs typeface="+mn-cs"/>
                        </a:rPr>
                        <a:t>用來進行詞嵌入</a:t>
                      </a:r>
                      <a:endParaRPr lang="en-US" altLang="zh-TW" sz="1800" kern="1200" dirty="0">
                        <a:solidFill>
                          <a:schemeClr val="dk1"/>
                        </a:solidFill>
                        <a:latin typeface="Microsoft JhengHei" panose="020B0604030504040204" pitchFamily="34" charset="-120"/>
                        <a:ea typeface="Microsoft JhengHei" panose="020B0604030504040204" pitchFamily="34" charset="-120"/>
                        <a:cs typeface="+mn-cs"/>
                      </a:endParaRPr>
                    </a:p>
                    <a:p>
                      <a:endParaRPr lang="zh-TW" altLang="en-US" sz="1800" kern="1200" dirty="0">
                        <a:solidFill>
                          <a:schemeClr val="dk1"/>
                        </a:solidFill>
                        <a:latin typeface="Microsoft JhengHei" panose="020B0604030504040204" pitchFamily="34" charset="-120"/>
                        <a:ea typeface="Microsoft JhengHei" panose="020B0604030504040204" pitchFamily="34" charset="-120"/>
                        <a:cs typeface="+mn-cs"/>
                      </a:endParaRPr>
                    </a:p>
                  </a:txBody>
                  <a:tcPr anchor="ctr">
                    <a:solidFill>
                      <a:srgbClr val="A3D5CB"/>
                    </a:solidFill>
                  </a:tcPr>
                </a:tc>
                <a:extLst>
                  <a:ext uri="{0D108BD9-81ED-4DB2-BD59-A6C34878D82A}">
                    <a16:rowId xmlns:a16="http://schemas.microsoft.com/office/drawing/2014/main" val="1556906360"/>
                  </a:ext>
                </a:extLst>
              </a:tr>
              <a:tr h="1656073">
                <a:tc>
                  <a:txBody>
                    <a:bodyPr/>
                    <a:lstStyle/>
                    <a:p>
                      <a:r>
                        <a:rPr lang="en-US" altLang="zh-TW" dirty="0">
                          <a:latin typeface="Microsoft JhengHei" panose="020B0604030504040204" pitchFamily="34" charset="-120"/>
                          <a:ea typeface="Microsoft JhengHei" panose="020B0604030504040204" pitchFamily="34" charset="-120"/>
                        </a:rPr>
                        <a:t>LSTM layer</a:t>
                      </a:r>
                      <a:endParaRPr lang="zh-TW" altLang="en-US" dirty="0"/>
                    </a:p>
                  </a:txBody>
                  <a:tcPr anchor="ctr">
                    <a:lnB w="28575" cap="flat" cmpd="sng" algn="ctr">
                      <a:solidFill>
                        <a:schemeClr val="tx1"/>
                      </a:solidFill>
                      <a:prstDash val="solid"/>
                      <a:round/>
                      <a:headEnd type="none" w="med" len="med"/>
                      <a:tailEnd type="none" w="med" len="med"/>
                    </a:lnB>
                  </a:tcPr>
                </a:tc>
                <a:tc>
                  <a:txBody>
                    <a:bodyPr/>
                    <a:lstStyle/>
                    <a:p>
                      <a:r>
                        <a:rPr lang="zh-CN" altLang="en-US" dirty="0">
                          <a:latin typeface="Microsoft JhengHei" panose="020B0604030504040204" pitchFamily="34" charset="-120"/>
                          <a:ea typeface="Microsoft JhengHei" panose="020B0604030504040204" pitchFamily="34" charset="-120"/>
                        </a:rPr>
                        <a:t>長短期記憶模型</a:t>
                      </a:r>
                      <a:endParaRPr lang="zh-TW" altLang="en-US" dirty="0"/>
                    </a:p>
                  </a:txBody>
                  <a:tcPr anchor="ct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6517141"/>
                  </a:ext>
                </a:extLst>
              </a:tr>
              <a:tr h="1656073">
                <a:tc>
                  <a:txBody>
                    <a:bodyPr/>
                    <a:lstStyle/>
                    <a:p>
                      <a:r>
                        <a:rPr lang="en-US" altLang="zh-CN" dirty="0">
                          <a:latin typeface="Microsoft JhengHei" panose="020B0604030504040204" pitchFamily="34" charset="-120"/>
                          <a:ea typeface="Microsoft JhengHei" panose="020B0604030504040204" pitchFamily="34" charset="-120"/>
                        </a:rPr>
                        <a:t>Dense layer</a:t>
                      </a:r>
                    </a:p>
                  </a:txBody>
                  <a:tcPr anchor="ctr">
                    <a:lnT w="28575" cap="flat" cmpd="sng" algn="ctr">
                      <a:solidFill>
                        <a:schemeClr val="tx1"/>
                      </a:solidFill>
                      <a:prstDash val="solid"/>
                      <a:round/>
                      <a:headEnd type="none" w="med" len="med"/>
                      <a:tailEnd type="none" w="med" len="med"/>
                    </a:lnT>
                  </a:tcPr>
                </a:tc>
                <a:tc>
                  <a:txBody>
                    <a:bodyPr/>
                    <a:lstStyle/>
                    <a:p>
                      <a:r>
                        <a:rPr lang="zh-CN" altLang="en-US" dirty="0">
                          <a:solidFill>
                            <a:schemeClr val="tx1"/>
                          </a:solidFill>
                          <a:latin typeface="Microsoft JhengHei" panose="020B0604030504040204" pitchFamily="34" charset="-120"/>
                          <a:ea typeface="Microsoft JhengHei" panose="020B0604030504040204" pitchFamily="34" charset="-120"/>
                        </a:rPr>
                        <a:t>作為此模型的</a:t>
                      </a:r>
                      <a:r>
                        <a:rPr lang="en-US" altLang="zh-TW" dirty="0">
                          <a:solidFill>
                            <a:schemeClr val="tx1"/>
                          </a:solidFill>
                          <a:latin typeface="Microsoft JhengHei" panose="020B0604030504040204" pitchFamily="34" charset="-120"/>
                          <a:ea typeface="Microsoft JhengHei" panose="020B0604030504040204" pitchFamily="34" charset="-120"/>
                        </a:rPr>
                        <a:t>output</a:t>
                      </a:r>
                      <a:r>
                        <a:rPr lang="zh-TW" altLang="en-US" dirty="0">
                          <a:solidFill>
                            <a:schemeClr val="tx1"/>
                          </a:solidFill>
                          <a:latin typeface="Microsoft JhengHei" panose="020B0604030504040204" pitchFamily="34" charset="-120"/>
                          <a:ea typeface="Microsoft JhengHei" panose="020B0604030504040204" pitchFamily="34" charset="-120"/>
                        </a:rPr>
                        <a:t> </a:t>
                      </a:r>
                      <a:r>
                        <a:rPr lang="en-US" altLang="zh-TW" dirty="0">
                          <a:solidFill>
                            <a:schemeClr val="tx1"/>
                          </a:solidFill>
                          <a:latin typeface="Microsoft JhengHei" panose="020B0604030504040204" pitchFamily="34" charset="-120"/>
                          <a:ea typeface="Microsoft JhengHei" panose="020B0604030504040204" pitchFamily="34" charset="-120"/>
                        </a:rPr>
                        <a:t>layer</a:t>
                      </a:r>
                      <a:endParaRPr lang="zh-TW" altLang="en-US" dirty="0"/>
                    </a:p>
                  </a:txBody>
                  <a:tcPr anchor="ct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618717231"/>
                  </a:ext>
                </a:extLst>
              </a:tr>
            </a:tbl>
          </a:graphicData>
        </a:graphic>
      </p:graphicFrame>
      <p:pic>
        <p:nvPicPr>
          <p:cNvPr id="9" name="Content Placeholder 6">
            <a:extLst>
              <a:ext uri="{FF2B5EF4-FFF2-40B4-BE49-F238E27FC236}">
                <a16:creationId xmlns:a16="http://schemas.microsoft.com/office/drawing/2014/main" id="{97A823B3-8857-8A4A-8634-FBE77465926C}"/>
              </a:ext>
            </a:extLst>
          </p:cNvPr>
          <p:cNvPicPr>
            <a:picLocks noGrp="1" noChangeAspect="1"/>
          </p:cNvPicPr>
          <p:nvPr>
            <p:ph idx="1"/>
          </p:nvPr>
        </p:nvPicPr>
        <p:blipFill>
          <a:blip r:embed="rId2"/>
          <a:stretch>
            <a:fillRect/>
          </a:stretch>
        </p:blipFill>
        <p:spPr>
          <a:xfrm>
            <a:off x="122679" y="1159884"/>
            <a:ext cx="4716021" cy="5017759"/>
          </a:xfrm>
        </p:spPr>
      </p:pic>
    </p:spTree>
    <p:extLst>
      <p:ext uri="{BB962C8B-B14F-4D97-AF65-F5344CB8AC3E}">
        <p14:creationId xmlns:p14="http://schemas.microsoft.com/office/powerpoint/2010/main" val="20142135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6056CB35-5939-234D-98A2-2EA81925A289}"/>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2439BA57-DAE5-2E44-B90A-7C184F662829}"/>
              </a:ext>
            </a:extLst>
          </p:cNvPr>
          <p:cNvSpPr>
            <a:spLocks noGrp="1"/>
          </p:cNvSpPr>
          <p:nvPr>
            <p:ph type="sldNum" sz="quarter" idx="12"/>
          </p:nvPr>
        </p:nvSpPr>
        <p:spPr/>
        <p:txBody>
          <a:bodyPr/>
          <a:lstStyle/>
          <a:p>
            <a:fld id="{80929F01-733D-5847-83A7-C9CEA74310DB}" type="slidenum">
              <a:rPr kumimoji="1" lang="zh-TW" altLang="en-US" smtClean="0"/>
              <a:pPr/>
              <a:t>28</a:t>
            </a:fld>
            <a:endParaRPr kumimoji="1" lang="zh-TW" altLang="en-US" dirty="0"/>
          </a:p>
        </p:txBody>
      </p:sp>
      <p:sp>
        <p:nvSpPr>
          <p:cNvPr id="6" name="文字方塊 5">
            <a:extLst>
              <a:ext uri="{FF2B5EF4-FFF2-40B4-BE49-F238E27FC236}">
                <a16:creationId xmlns:a16="http://schemas.microsoft.com/office/drawing/2014/main" id="{EC00C08E-6F9A-174C-8591-83C779092830}"/>
              </a:ext>
            </a:extLst>
          </p:cNvPr>
          <p:cNvSpPr txBox="1"/>
          <p:nvPr/>
        </p:nvSpPr>
        <p:spPr>
          <a:xfrm>
            <a:off x="6243119" y="120951"/>
            <a:ext cx="2646879"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切詞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
        <p:nvSpPr>
          <p:cNvPr id="7" name="標題 1">
            <a:extLst>
              <a:ext uri="{FF2B5EF4-FFF2-40B4-BE49-F238E27FC236}">
                <a16:creationId xmlns:a16="http://schemas.microsoft.com/office/drawing/2014/main" id="{4E47CF63-D652-974B-BC39-8C7492BA02C0}"/>
              </a:ext>
            </a:extLst>
          </p:cNvPr>
          <p:cNvSpPr>
            <a:spLocks noGrp="1"/>
          </p:cNvSpPr>
          <p:nvPr>
            <p:ph type="title"/>
          </p:nvPr>
        </p:nvSpPr>
        <p:spPr>
          <a:xfrm>
            <a:off x="122679" y="279807"/>
            <a:ext cx="6912428"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事件強度分類器：模型表現（在驗證集上）</a:t>
            </a:r>
            <a:endParaRPr kumimoji="1" lang="zh-TW" altLang="en-US" dirty="0"/>
          </a:p>
        </p:txBody>
      </p:sp>
      <p:graphicFrame>
        <p:nvGraphicFramePr>
          <p:cNvPr id="8" name="表格 10">
            <a:extLst>
              <a:ext uri="{FF2B5EF4-FFF2-40B4-BE49-F238E27FC236}">
                <a16:creationId xmlns:a16="http://schemas.microsoft.com/office/drawing/2014/main" id="{4CCCF930-AA17-5143-8317-ABBF0D9A010F}"/>
              </a:ext>
            </a:extLst>
          </p:cNvPr>
          <p:cNvGraphicFramePr>
            <a:graphicFrameLocks noGrp="1"/>
          </p:cNvGraphicFramePr>
          <p:nvPr>
            <p:ph idx="1"/>
          </p:nvPr>
        </p:nvGraphicFramePr>
        <p:xfrm>
          <a:off x="122679" y="1534885"/>
          <a:ext cx="8928000" cy="4648199"/>
        </p:xfrm>
        <a:graphic>
          <a:graphicData uri="http://schemas.openxmlformats.org/drawingml/2006/table">
            <a:tbl>
              <a:tblPr firstRow="1" bandRow="1">
                <a:tableStyleId>{8EC20E35-A176-4012-BC5E-935CFFF8708E}</a:tableStyleId>
              </a:tblPr>
              <a:tblGrid>
                <a:gridCol w="1116000">
                  <a:extLst>
                    <a:ext uri="{9D8B030D-6E8A-4147-A177-3AD203B41FA5}">
                      <a16:colId xmlns:a16="http://schemas.microsoft.com/office/drawing/2014/main" val="2457621786"/>
                    </a:ext>
                  </a:extLst>
                </a:gridCol>
                <a:gridCol w="1116000">
                  <a:extLst>
                    <a:ext uri="{9D8B030D-6E8A-4147-A177-3AD203B41FA5}">
                      <a16:colId xmlns:a16="http://schemas.microsoft.com/office/drawing/2014/main" val="3358545346"/>
                    </a:ext>
                  </a:extLst>
                </a:gridCol>
                <a:gridCol w="1116000">
                  <a:extLst>
                    <a:ext uri="{9D8B030D-6E8A-4147-A177-3AD203B41FA5}">
                      <a16:colId xmlns:a16="http://schemas.microsoft.com/office/drawing/2014/main" val="2283937809"/>
                    </a:ext>
                  </a:extLst>
                </a:gridCol>
                <a:gridCol w="1116000">
                  <a:extLst>
                    <a:ext uri="{9D8B030D-6E8A-4147-A177-3AD203B41FA5}">
                      <a16:colId xmlns:a16="http://schemas.microsoft.com/office/drawing/2014/main" val="3596225516"/>
                    </a:ext>
                  </a:extLst>
                </a:gridCol>
                <a:gridCol w="1116000">
                  <a:extLst>
                    <a:ext uri="{9D8B030D-6E8A-4147-A177-3AD203B41FA5}">
                      <a16:colId xmlns:a16="http://schemas.microsoft.com/office/drawing/2014/main" val="1730954313"/>
                    </a:ext>
                  </a:extLst>
                </a:gridCol>
                <a:gridCol w="1116000">
                  <a:extLst>
                    <a:ext uri="{9D8B030D-6E8A-4147-A177-3AD203B41FA5}">
                      <a16:colId xmlns:a16="http://schemas.microsoft.com/office/drawing/2014/main" val="4111329078"/>
                    </a:ext>
                  </a:extLst>
                </a:gridCol>
                <a:gridCol w="1116000">
                  <a:extLst>
                    <a:ext uri="{9D8B030D-6E8A-4147-A177-3AD203B41FA5}">
                      <a16:colId xmlns:a16="http://schemas.microsoft.com/office/drawing/2014/main" val="1091841325"/>
                    </a:ext>
                  </a:extLst>
                </a:gridCol>
                <a:gridCol w="1116000">
                  <a:extLst>
                    <a:ext uri="{9D8B030D-6E8A-4147-A177-3AD203B41FA5}">
                      <a16:colId xmlns:a16="http://schemas.microsoft.com/office/drawing/2014/main" val="2179137498"/>
                    </a:ext>
                  </a:extLst>
                </a:gridCol>
              </a:tblGrid>
              <a:tr h="1150070">
                <a:tc>
                  <a:txBody>
                    <a:bodyPr/>
                    <a:lstStyle/>
                    <a:p>
                      <a:pPr algn="ct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-3</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-2</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-1</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0</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b="1" u="none" dirty="0">
                          <a:solidFill>
                            <a:schemeClr val="tx1"/>
                          </a:solidFill>
                          <a:latin typeface="微軟正黑體" panose="020B0604030504040204" pitchFamily="34" charset="-120"/>
                          <a:ea typeface="微軟正黑體" panose="020B0604030504040204" pitchFamily="34" charset="-120"/>
                        </a:rPr>
                        <a:t>1</a:t>
                      </a:r>
                      <a:endParaRPr lang="zh-TW" altLang="en-US"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u="none" dirty="0">
                          <a:solidFill>
                            <a:schemeClr val="tx1"/>
                          </a:solidFill>
                          <a:latin typeface="微軟正黑體" panose="020B0604030504040204" pitchFamily="34" charset="-120"/>
                          <a:ea typeface="微軟正黑體" panose="020B0604030504040204" pitchFamily="34" charset="-120"/>
                        </a:rPr>
                        <a:t>2</a:t>
                      </a:r>
                      <a:endParaRPr lang="zh-TW" altLang="en-US"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u="none" dirty="0">
                          <a:solidFill>
                            <a:schemeClr val="tx1"/>
                          </a:solidFill>
                          <a:latin typeface="微軟正黑體" panose="020B0604030504040204" pitchFamily="34" charset="-120"/>
                          <a:ea typeface="微軟正黑體" panose="020B0604030504040204" pitchFamily="34" charset="-120"/>
                        </a:rPr>
                        <a:t>3</a:t>
                      </a:r>
                      <a:endParaRPr lang="zh-TW" altLang="en-US"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extLst>
                  <a:ext uri="{0D108BD9-81ED-4DB2-BD59-A6C34878D82A}">
                    <a16:rowId xmlns:a16="http://schemas.microsoft.com/office/drawing/2014/main" val="73455374"/>
                  </a:ext>
                </a:extLst>
              </a:tr>
              <a:tr h="1166043">
                <a:tc>
                  <a:txBody>
                    <a:bodyPr/>
                    <a:lstStyle/>
                    <a:p>
                      <a:pPr algn="ctr"/>
                      <a:r>
                        <a:rPr lang="en-US" altLang="zh-TW" sz="1600" dirty="0">
                          <a:solidFill>
                            <a:schemeClr val="tx1"/>
                          </a:solidFill>
                          <a:latin typeface="微軟正黑體" panose="020B0604030504040204" pitchFamily="34" charset="-120"/>
                          <a:ea typeface="微軟正黑體" panose="020B0604030504040204" pitchFamily="34" charset="-120"/>
                          <a:cs typeface="Microsoft Himalaya" pitchFamily="2" charset="0"/>
                        </a:rPr>
                        <a:t>precision</a:t>
                      </a:r>
                      <a:endParaRPr lang="zh-TW" altLang="en-US" sz="16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0.333</a:t>
                      </a:r>
                      <a:r>
                        <a:rPr lang="zh-TW" altLang="en-US" dirty="0">
                          <a:latin typeface="Microsoft JhengHei" panose="020B0604030504040204" pitchFamily="34" charset="-120"/>
                          <a:ea typeface="Microsoft JhengHei" panose="020B0604030504040204" pitchFamily="34" charset="-12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0.629</a:t>
                      </a:r>
                      <a:r>
                        <a:rPr lang="zh-TW" altLang="en-US" dirty="0">
                          <a:latin typeface="Microsoft JhengHei" panose="020B0604030504040204" pitchFamily="34" charset="-120"/>
                          <a:ea typeface="Microsoft JhengHei" panose="020B0604030504040204" pitchFamily="34" charset="-120"/>
                        </a:rPr>
                        <a:t> </a:t>
                      </a: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0.957</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0.829</a:t>
                      </a: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0.789</a:t>
                      </a:r>
                      <a:r>
                        <a:rPr lang="zh-TW" altLang="en-US" dirty="0">
                          <a:latin typeface="Microsoft JhengHei" panose="020B0604030504040204" pitchFamily="34" charset="-120"/>
                          <a:ea typeface="Microsoft JhengHei" panose="020B0604030504040204" pitchFamily="34" charset="-12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0.857</a:t>
                      </a:r>
                      <a:r>
                        <a:rPr lang="zh-TW" altLang="en-US" dirty="0">
                          <a:latin typeface="Microsoft JhengHei" panose="020B0604030504040204" pitchFamily="34" charset="-120"/>
                          <a:ea typeface="Microsoft JhengHei" panose="020B0604030504040204" pitchFamily="34" charset="-12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1.</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extLst>
                  <a:ext uri="{0D108BD9-81ED-4DB2-BD59-A6C34878D82A}">
                    <a16:rowId xmlns:a16="http://schemas.microsoft.com/office/drawing/2014/main" val="1680509122"/>
                  </a:ext>
                </a:extLst>
              </a:tr>
              <a:tr h="1166043">
                <a:tc>
                  <a:txBody>
                    <a:bodyPr/>
                    <a:lstStyle/>
                    <a:p>
                      <a:pPr algn="ctr"/>
                      <a:r>
                        <a:rPr lang="en-US" altLang="zh-TW" sz="1600" dirty="0">
                          <a:solidFill>
                            <a:schemeClr val="tx1"/>
                          </a:solidFill>
                          <a:latin typeface="微軟正黑體" panose="020B0604030504040204" pitchFamily="34" charset="-120"/>
                          <a:ea typeface="微軟正黑體" panose="020B0604030504040204" pitchFamily="34" charset="-120"/>
                          <a:cs typeface="Microsoft Himalaya" pitchFamily="2" charset="0"/>
                        </a:rPr>
                        <a:t>recall:</a:t>
                      </a:r>
                      <a:endParaRPr lang="zh-TW" altLang="en-US" sz="16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b="1" dirty="0">
                          <a:solidFill>
                            <a:srgbClr val="FF0000"/>
                          </a:solidFill>
                          <a:latin typeface="Microsoft JhengHei" panose="020B0604030504040204" pitchFamily="34" charset="-120"/>
                          <a:ea typeface="Microsoft JhengHei" panose="020B0604030504040204" pitchFamily="34" charset="-120"/>
                        </a:rPr>
                        <a:t>0.710</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b="1" dirty="0">
                          <a:solidFill>
                            <a:srgbClr val="FF0000"/>
                          </a:solidFill>
                          <a:latin typeface="Microsoft JhengHei" panose="020B0604030504040204" pitchFamily="34" charset="-120"/>
                          <a:ea typeface="Microsoft JhengHei" panose="020B0604030504040204" pitchFamily="34" charset="-120"/>
                        </a:rPr>
                        <a:t>0.542</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0.941 </a:t>
                      </a: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0.843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0.770 </a:t>
                      </a:r>
                      <a:endParaRPr lang="zh-TW" altLang="en-US"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b="1" dirty="0">
                          <a:solidFill>
                            <a:srgbClr val="FF0000"/>
                          </a:solidFill>
                          <a:latin typeface="Microsoft JhengHei" panose="020B0604030504040204" pitchFamily="34" charset="-120"/>
                          <a:ea typeface="Microsoft JhengHei" panose="020B0604030504040204" pitchFamily="34" charset="-120"/>
                        </a:rPr>
                        <a:t>0.5</a:t>
                      </a:r>
                      <a:endParaRPr lang="zh-TW" altLang="en-US"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b="1" dirty="0">
                          <a:solidFill>
                            <a:srgbClr val="FF0000"/>
                          </a:solidFill>
                          <a:latin typeface="Microsoft JhengHei" panose="020B0604030504040204" pitchFamily="34" charset="-120"/>
                          <a:ea typeface="Microsoft JhengHei" panose="020B0604030504040204" pitchFamily="34" charset="-120"/>
                        </a:rPr>
                        <a:t>1.</a:t>
                      </a:r>
                      <a:endParaRPr lang="zh-TW" altLang="en-US"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0092439"/>
                  </a:ext>
                </a:extLst>
              </a:tr>
              <a:tr h="1166043">
                <a:tc>
                  <a:txBody>
                    <a:bodyPr/>
                    <a:lstStyle/>
                    <a:p>
                      <a:pPr algn="ctr"/>
                      <a:r>
                        <a:rPr lang="en-US" altLang="zh-TW" sz="1600" dirty="0">
                          <a:solidFill>
                            <a:schemeClr val="tx1"/>
                          </a:solidFill>
                          <a:latin typeface="微軟正黑體" panose="020B0604030504040204" pitchFamily="34" charset="-120"/>
                          <a:ea typeface="微軟正黑體" panose="020B0604030504040204" pitchFamily="34" charset="-120"/>
                          <a:cs typeface="Microsoft Himalaya" pitchFamily="2" charset="0"/>
                        </a:rPr>
                        <a:t>F1 score: </a:t>
                      </a:r>
                      <a:endParaRPr lang="zh-TW" altLang="en-US" sz="16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0.454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0.582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   0.949</a:t>
                      </a: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 </a:t>
                      </a:r>
                      <a:r>
                        <a:rPr lang="zh-TW" altLang="en-US" dirty="0">
                          <a:solidFill>
                            <a:schemeClr val="tx1"/>
                          </a:solidFill>
                          <a:latin typeface="微軟正黑體" panose="020B0604030504040204" pitchFamily="34" charset="-120"/>
                          <a:ea typeface="微軟正黑體" panose="020B0604030504040204" pitchFamily="34" charset="-120"/>
                          <a:cs typeface="Microsoft Himalaya" pitchFamily="2" charset="0"/>
                        </a:rPr>
                        <a:t> </a:t>
                      </a: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0.836</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0.779</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0.632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1.</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1178924"/>
                  </a:ext>
                </a:extLst>
              </a:tr>
            </a:tbl>
          </a:graphicData>
        </a:graphic>
      </p:graphicFrame>
      <p:sp>
        <p:nvSpPr>
          <p:cNvPr id="9" name="文字方塊 8">
            <a:extLst>
              <a:ext uri="{FF2B5EF4-FFF2-40B4-BE49-F238E27FC236}">
                <a16:creationId xmlns:a16="http://schemas.microsoft.com/office/drawing/2014/main" id="{8704F0E7-C6A7-CB4C-A273-08587108C05E}"/>
              </a:ext>
            </a:extLst>
          </p:cNvPr>
          <p:cNvSpPr txBox="1"/>
          <p:nvPr/>
        </p:nvSpPr>
        <p:spPr>
          <a:xfrm>
            <a:off x="122679" y="805014"/>
            <a:ext cx="9021321" cy="861774"/>
          </a:xfrm>
          <a:prstGeom prst="rect">
            <a:avLst/>
          </a:prstGeom>
          <a:noFill/>
        </p:spPr>
        <p:txBody>
          <a:bodyPr wrap="square" rtlCol="0">
            <a:spAutoFit/>
          </a:bodyPr>
          <a:lstStyle/>
          <a:p>
            <a:r>
              <a:rPr lang="en-US" altLang="zh-TW" sz="3200" dirty="0">
                <a:latin typeface="Microsoft JhengHei" panose="020B0604030504040204" pitchFamily="34" charset="-120"/>
                <a:ea typeface="Microsoft JhengHei" panose="020B0604030504040204" pitchFamily="34" charset="-120"/>
              </a:rPr>
              <a:t>accuracy: 0.878</a:t>
            </a:r>
          </a:p>
          <a:p>
            <a:endParaRPr lang="zh-TW" altLang="en-US" dirty="0"/>
          </a:p>
        </p:txBody>
      </p:sp>
    </p:spTree>
    <p:extLst>
      <p:ext uri="{BB962C8B-B14F-4D97-AF65-F5344CB8AC3E}">
        <p14:creationId xmlns:p14="http://schemas.microsoft.com/office/powerpoint/2010/main" val="21425210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8F24CD-6202-FD43-B1C8-65B71829AE61}"/>
              </a:ext>
            </a:extLst>
          </p:cNvPr>
          <p:cNvSpPr>
            <a:spLocks noGrp="1"/>
          </p:cNvSpPr>
          <p:nvPr>
            <p:ph type="title"/>
          </p:nvPr>
        </p:nvSpPr>
        <p:spPr>
          <a:xfrm>
            <a:off x="628650" y="522063"/>
            <a:ext cx="7886700" cy="599076"/>
          </a:xfrm>
        </p:spPr>
        <p:txBody>
          <a:bodyPr/>
          <a:lstStyle/>
          <a:p>
            <a:r>
              <a:rPr kumimoji="1" lang="zh-TW" altLang="en-US" dirty="0">
                <a:latin typeface="Microsoft JhengHei" panose="020B0604030504040204" pitchFamily="34" charset="-120"/>
                <a:ea typeface="Microsoft JhengHei" panose="020B0604030504040204" pitchFamily="34" charset="-120"/>
              </a:rPr>
              <a:t>股價預測核心方法論</a:t>
            </a:r>
            <a:r>
              <a:rPr kumimoji="1" lang="en-US" altLang="zh-TW" dirty="0">
                <a:latin typeface="Microsoft JhengHei" panose="020B0604030504040204" pitchFamily="34" charset="-120"/>
                <a:ea typeface="Microsoft JhengHei" panose="020B0604030504040204" pitchFamily="34" charset="-120"/>
              </a:rPr>
              <a:t>——</a:t>
            </a:r>
            <a:r>
              <a:rPr kumimoji="1" lang="zh-CN" altLang="en-US" dirty="0">
                <a:latin typeface="Microsoft JhengHei" panose="020B0604030504040204" pitchFamily="34" charset="-120"/>
                <a:ea typeface="Microsoft JhengHei" panose="020B0604030504040204" pitchFamily="34" charset="-120"/>
              </a:rPr>
              <a:t>事件研究法</a:t>
            </a:r>
            <a:endParaRPr kumimoji="1" lang="zh-TW" altLang="en-US" dirty="0"/>
          </a:p>
        </p:txBody>
      </p:sp>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29</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5217198" y="120951"/>
            <a:ext cx="3672800" cy="338554"/>
          </a:xfrm>
          <a:prstGeom prst="rect">
            <a:avLst/>
          </a:prstGeom>
          <a:noFill/>
        </p:spPr>
        <p:txBody>
          <a:bodyPr wrap="none" rtlCol="0">
            <a:spAutoFit/>
          </a:bodyPr>
          <a:lstStyle/>
          <a:p>
            <a:pPr algn="r"/>
            <a:r>
              <a:rPr lang="zh-CN" altLang="en-US" sz="1600" b="1" dirty="0">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網頁呈現</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
        <p:nvSpPr>
          <p:cNvPr id="7" name="矩形 6">
            <a:extLst>
              <a:ext uri="{FF2B5EF4-FFF2-40B4-BE49-F238E27FC236}">
                <a16:creationId xmlns:a16="http://schemas.microsoft.com/office/drawing/2014/main" id="{E786D17F-389A-544F-8B14-6EEF5FD9929D}"/>
              </a:ext>
            </a:extLst>
          </p:cNvPr>
          <p:cNvSpPr/>
          <p:nvPr/>
        </p:nvSpPr>
        <p:spPr>
          <a:xfrm>
            <a:off x="479441" y="1434023"/>
            <a:ext cx="7986235" cy="130628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8" name="圓角矩形 7">
            <a:extLst>
              <a:ext uri="{FF2B5EF4-FFF2-40B4-BE49-F238E27FC236}">
                <a16:creationId xmlns:a16="http://schemas.microsoft.com/office/drawing/2014/main" id="{37F2F5BD-9D6D-494C-AC90-C8D11AD2E736}"/>
              </a:ext>
            </a:extLst>
          </p:cNvPr>
          <p:cNvSpPr/>
          <p:nvPr/>
        </p:nvSpPr>
        <p:spPr>
          <a:xfrm>
            <a:off x="883202" y="1256883"/>
            <a:ext cx="5270535" cy="3542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何謂事件研究？</a:t>
            </a:r>
          </a:p>
        </p:txBody>
      </p:sp>
      <p:sp>
        <p:nvSpPr>
          <p:cNvPr id="9" name="矩形 8">
            <a:extLst>
              <a:ext uri="{FF2B5EF4-FFF2-40B4-BE49-F238E27FC236}">
                <a16:creationId xmlns:a16="http://schemas.microsoft.com/office/drawing/2014/main" id="{D5A40B0A-4E17-5144-B52D-F5057A4044E9}"/>
              </a:ext>
            </a:extLst>
          </p:cNvPr>
          <p:cNvSpPr/>
          <p:nvPr/>
        </p:nvSpPr>
        <p:spPr>
          <a:xfrm>
            <a:off x="495276" y="3129214"/>
            <a:ext cx="7986235" cy="130628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0" name="圓角矩形 9">
            <a:extLst>
              <a:ext uri="{FF2B5EF4-FFF2-40B4-BE49-F238E27FC236}">
                <a16:creationId xmlns:a16="http://schemas.microsoft.com/office/drawing/2014/main" id="{140DFD79-9F72-6A4D-ACE4-2EB9127CE4E3}"/>
              </a:ext>
            </a:extLst>
          </p:cNvPr>
          <p:cNvSpPr/>
          <p:nvPr/>
        </p:nvSpPr>
        <p:spPr>
          <a:xfrm>
            <a:off x="899037" y="2952074"/>
            <a:ext cx="5270535" cy="3542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事件研究的目的？</a:t>
            </a:r>
          </a:p>
        </p:txBody>
      </p:sp>
      <p:sp>
        <p:nvSpPr>
          <p:cNvPr id="11" name="矩形 10">
            <a:extLst>
              <a:ext uri="{FF2B5EF4-FFF2-40B4-BE49-F238E27FC236}">
                <a16:creationId xmlns:a16="http://schemas.microsoft.com/office/drawing/2014/main" id="{5F61108B-2DE7-C342-9173-F962BE3339D9}"/>
              </a:ext>
            </a:extLst>
          </p:cNvPr>
          <p:cNvSpPr/>
          <p:nvPr/>
        </p:nvSpPr>
        <p:spPr>
          <a:xfrm>
            <a:off x="529115" y="4870781"/>
            <a:ext cx="7986235" cy="10138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2" name="圓角矩形 11">
            <a:extLst>
              <a:ext uri="{FF2B5EF4-FFF2-40B4-BE49-F238E27FC236}">
                <a16:creationId xmlns:a16="http://schemas.microsoft.com/office/drawing/2014/main" id="{E33B21F2-FF75-D441-8DF1-B7369A57E098}"/>
              </a:ext>
            </a:extLst>
          </p:cNvPr>
          <p:cNvSpPr/>
          <p:nvPr/>
        </p:nvSpPr>
        <p:spPr>
          <a:xfrm>
            <a:off x="932877" y="4693640"/>
            <a:ext cx="5270535" cy="3542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事件研究流程</a:t>
            </a:r>
          </a:p>
        </p:txBody>
      </p:sp>
      <p:sp>
        <p:nvSpPr>
          <p:cNvPr id="13" name="文字方塊 12">
            <a:extLst>
              <a:ext uri="{FF2B5EF4-FFF2-40B4-BE49-F238E27FC236}">
                <a16:creationId xmlns:a16="http://schemas.microsoft.com/office/drawing/2014/main" id="{4DD2E3DE-B109-8C41-805C-9CC4DF327BA5}"/>
              </a:ext>
            </a:extLst>
          </p:cNvPr>
          <p:cNvSpPr txBox="1"/>
          <p:nvPr/>
        </p:nvSpPr>
        <p:spPr>
          <a:xfrm>
            <a:off x="899037" y="1714070"/>
            <a:ext cx="7481575" cy="923330"/>
          </a:xfrm>
          <a:prstGeom prst="rect">
            <a:avLst/>
          </a:prstGeom>
          <a:noFill/>
        </p:spPr>
        <p:txBody>
          <a:bodyPr wrap="square" rtlCol="0">
            <a:spAutoFit/>
          </a:bodyPr>
          <a:lstStyle/>
          <a:p>
            <a:r>
              <a:rPr kumimoji="1" lang="zh-TW" altLang="en-US" dirty="0">
                <a:solidFill>
                  <a:srgbClr val="FF0000"/>
                </a:solidFill>
                <a:latin typeface="Microsoft JhengHei" panose="020B0604030504040204" pitchFamily="34" charset="-120"/>
                <a:ea typeface="Microsoft JhengHei" panose="020B0604030504040204" pitchFamily="34" charset="-120"/>
              </a:rPr>
              <a:t>事件研究法</a:t>
            </a:r>
            <a:r>
              <a:rPr kumimoji="1" lang="en-US" altLang="zh-TW" dirty="0">
                <a:solidFill>
                  <a:srgbClr val="FF0000"/>
                </a:solidFill>
                <a:latin typeface="Microsoft JhengHei" panose="020B0604030504040204" pitchFamily="34" charset="-120"/>
                <a:ea typeface="Microsoft JhengHei" panose="020B0604030504040204" pitchFamily="34" charset="-120"/>
              </a:rPr>
              <a:t>(Even Study)</a:t>
            </a:r>
            <a:r>
              <a:rPr kumimoji="1" lang="zh-TW" altLang="en-US" dirty="0">
                <a:solidFill>
                  <a:srgbClr val="FF0000"/>
                </a:solidFill>
                <a:latin typeface="Microsoft JhengHei" panose="020B0604030504040204" pitchFamily="34" charset="-120"/>
                <a:ea typeface="Microsoft JhengHei" panose="020B0604030504040204" pitchFamily="34" charset="-120"/>
              </a:rPr>
              <a:t> </a:t>
            </a:r>
            <a:r>
              <a:rPr kumimoji="1" lang="zh-CN" altLang="en-US" dirty="0">
                <a:latin typeface="Microsoft JhengHei" panose="020B0604030504040204" pitchFamily="34" charset="-120"/>
                <a:ea typeface="Microsoft JhengHei" panose="020B0604030504040204" pitchFamily="34" charset="-120"/>
              </a:rPr>
              <a:t>為研究結果之驗證方法，其起源於</a:t>
            </a:r>
            <a:r>
              <a:rPr kumimoji="1" lang="en-US" altLang="zh-CN" dirty="0">
                <a:latin typeface="Microsoft JhengHei" panose="020B0604030504040204" pitchFamily="34" charset="-120"/>
                <a:ea typeface="Microsoft JhengHei" panose="020B0604030504040204" pitchFamily="34" charset="-120"/>
              </a:rPr>
              <a:t>1960</a:t>
            </a:r>
            <a:r>
              <a:rPr kumimoji="1" lang="zh-CN" altLang="en-US" dirty="0">
                <a:latin typeface="Microsoft JhengHei" panose="020B0604030504040204" pitchFamily="34" charset="-120"/>
                <a:ea typeface="Microsoft JhengHei" panose="020B0604030504040204" pitchFamily="34" charset="-120"/>
              </a:rPr>
              <a:t>年代</a:t>
            </a:r>
            <a:r>
              <a:rPr kumimoji="1" lang="en-US" altLang="zh-CN" dirty="0">
                <a:latin typeface="Microsoft JhengHei" panose="020B0604030504040204" pitchFamily="34" charset="-120"/>
                <a:ea typeface="Microsoft JhengHei" panose="020B0604030504040204" pitchFamily="34" charset="-120"/>
              </a:rPr>
              <a:t> Ball and Brown</a:t>
            </a:r>
            <a:r>
              <a:rPr kumimoji="1" lang="zh-CN" altLang="en-US" dirty="0">
                <a:latin typeface="Microsoft JhengHei" panose="020B0604030504040204" pitchFamily="34" charset="-120"/>
                <a:ea typeface="Microsoft JhengHei" panose="020B0604030504040204" pitchFamily="34" charset="-120"/>
              </a:rPr>
              <a:t>，及</a:t>
            </a:r>
            <a:r>
              <a:rPr kumimoji="1" lang="en-US" altLang="zh-CN" dirty="0" err="1">
                <a:latin typeface="Microsoft JhengHei" panose="020B0604030504040204" pitchFamily="34" charset="-120"/>
                <a:ea typeface="Microsoft JhengHei" panose="020B0604030504040204" pitchFamily="34" charset="-120"/>
              </a:rPr>
              <a:t>Fama</a:t>
            </a:r>
            <a:r>
              <a:rPr kumimoji="1" lang="en-US" altLang="zh-CN" dirty="0">
                <a:latin typeface="Microsoft JhengHei" panose="020B0604030504040204" pitchFamily="34" charset="-120"/>
                <a:ea typeface="Microsoft JhengHei" panose="020B0604030504040204" pitchFamily="34" charset="-120"/>
              </a:rPr>
              <a:t>, Fisher, Jensen and Roll</a:t>
            </a:r>
            <a:r>
              <a:rPr kumimoji="1" lang="zh-CN" altLang="en-US" dirty="0">
                <a:latin typeface="Microsoft JhengHei" panose="020B0604030504040204" pitchFamily="34" charset="-120"/>
                <a:ea typeface="Microsoft JhengHei" panose="020B0604030504040204" pitchFamily="34" charset="-120"/>
              </a:rPr>
              <a:t>（沈中華、李建然，</a:t>
            </a:r>
            <a:r>
              <a:rPr kumimoji="1" lang="en-US" altLang="zh-CN" dirty="0">
                <a:latin typeface="Microsoft JhengHei" panose="020B0604030504040204" pitchFamily="34" charset="-120"/>
                <a:ea typeface="Microsoft JhengHei" panose="020B0604030504040204" pitchFamily="34" charset="-120"/>
              </a:rPr>
              <a:t>2000</a:t>
            </a:r>
            <a:r>
              <a:rPr kumimoji="1" lang="zh-CN" altLang="en-US" dirty="0">
                <a:latin typeface="Microsoft JhengHei" panose="020B0604030504040204" pitchFamily="34" charset="-120"/>
                <a:ea typeface="Microsoft JhengHei" panose="020B0604030504040204" pitchFamily="34" charset="-120"/>
              </a:rPr>
              <a:t>），為近代會計及財務領域實證研究所廣泛運用之研究設計之一</a:t>
            </a:r>
            <a:endParaRPr kumimoji="1" lang="zh-TW" altLang="en-US" dirty="0">
              <a:latin typeface="Microsoft JhengHei" panose="020B0604030504040204" pitchFamily="34" charset="-120"/>
              <a:ea typeface="Microsoft JhengHei" panose="020B0604030504040204" pitchFamily="34" charset="-120"/>
            </a:endParaRPr>
          </a:p>
        </p:txBody>
      </p:sp>
      <p:sp>
        <p:nvSpPr>
          <p:cNvPr id="14" name="文字方塊 13">
            <a:extLst>
              <a:ext uri="{FF2B5EF4-FFF2-40B4-BE49-F238E27FC236}">
                <a16:creationId xmlns:a16="http://schemas.microsoft.com/office/drawing/2014/main" id="{F1199155-82E3-704C-BD9E-906D3916C5B9}"/>
              </a:ext>
            </a:extLst>
          </p:cNvPr>
          <p:cNvSpPr txBox="1"/>
          <p:nvPr/>
        </p:nvSpPr>
        <p:spPr>
          <a:xfrm>
            <a:off x="899037" y="3409260"/>
            <a:ext cx="7481575" cy="923330"/>
          </a:xfrm>
          <a:prstGeom prst="rect">
            <a:avLst/>
          </a:prstGeom>
          <a:noFill/>
        </p:spPr>
        <p:txBody>
          <a:bodyPr wrap="square" rtlCol="0">
            <a:spAutoFit/>
          </a:bodyPr>
          <a:lstStyle/>
          <a:p>
            <a:r>
              <a:rPr kumimoji="1" lang="zh-TW" altLang="en-US" dirty="0">
                <a:latin typeface="Microsoft JhengHei" panose="020B0604030504040204" pitchFamily="34" charset="-120"/>
                <a:ea typeface="Microsoft JhengHei" panose="020B0604030504040204" pitchFamily="34" charset="-120"/>
              </a:rPr>
              <a:t>事件研究法</a:t>
            </a:r>
            <a:r>
              <a:rPr kumimoji="1" lang="en-US" altLang="zh-TW" dirty="0">
                <a:latin typeface="Microsoft JhengHei" panose="020B0604030504040204" pitchFamily="34" charset="-120"/>
                <a:ea typeface="Microsoft JhengHei" panose="020B0604030504040204" pitchFamily="34" charset="-120"/>
              </a:rPr>
              <a:t>(Even Study)</a:t>
            </a:r>
            <a:r>
              <a:rPr kumimoji="1" lang="zh-TW" altLang="en-US" dirty="0">
                <a:latin typeface="Microsoft JhengHei" panose="020B0604030504040204" pitchFamily="34" charset="-120"/>
                <a:ea typeface="Microsoft JhengHei" panose="020B0604030504040204" pitchFamily="34" charset="-120"/>
              </a:rPr>
              <a:t> 主要目在於</a:t>
            </a:r>
            <a:r>
              <a:rPr kumimoji="1" lang="zh-TW" altLang="en-US" dirty="0">
                <a:solidFill>
                  <a:srgbClr val="FF0000"/>
                </a:solidFill>
                <a:latin typeface="Microsoft JhengHei" panose="020B0604030504040204" pitchFamily="34" charset="-120"/>
                <a:ea typeface="Microsoft JhengHei" panose="020B0604030504040204" pitchFamily="34" charset="-120"/>
              </a:rPr>
              <a:t>利用統計方法檢定異常報酬狀況</a:t>
            </a:r>
            <a:r>
              <a:rPr kumimoji="1" lang="zh-TW" altLang="en-US" dirty="0">
                <a:latin typeface="Microsoft JhengHei" panose="020B0604030504040204" pitchFamily="34" charset="-120"/>
                <a:ea typeface="Microsoft JhengHei" panose="020B0604030504040204" pitchFamily="34" charset="-120"/>
              </a:rPr>
              <a:t>，藉以明瞭特定事件是否</a:t>
            </a:r>
            <a:r>
              <a:rPr kumimoji="1" lang="zh-TW" altLang="en-US" dirty="0">
                <a:solidFill>
                  <a:srgbClr val="FF0000"/>
                </a:solidFill>
                <a:latin typeface="Microsoft JhengHei" panose="020B0604030504040204" pitchFamily="34" charset="-120"/>
                <a:ea typeface="Microsoft JhengHei" panose="020B0604030504040204" pitchFamily="34" charset="-120"/>
              </a:rPr>
              <a:t>對公司股價造成影響</a:t>
            </a:r>
            <a:r>
              <a:rPr kumimoji="1" lang="zh-TW" altLang="en-US" dirty="0">
                <a:latin typeface="Microsoft JhengHei" panose="020B0604030504040204" pitchFamily="34" charset="-120"/>
                <a:ea typeface="Microsoft JhengHei" panose="020B0604030504040204" pitchFamily="34" charset="-120"/>
              </a:rPr>
              <a:t>，並可以了解股價的波動與該事件是否相關</a:t>
            </a:r>
          </a:p>
        </p:txBody>
      </p:sp>
      <p:sp>
        <p:nvSpPr>
          <p:cNvPr id="15" name="文字方塊 14">
            <a:extLst>
              <a:ext uri="{FF2B5EF4-FFF2-40B4-BE49-F238E27FC236}">
                <a16:creationId xmlns:a16="http://schemas.microsoft.com/office/drawing/2014/main" id="{6DC488E7-898D-9640-B773-0D731C18BA3B}"/>
              </a:ext>
            </a:extLst>
          </p:cNvPr>
          <p:cNvSpPr txBox="1"/>
          <p:nvPr/>
        </p:nvSpPr>
        <p:spPr>
          <a:xfrm>
            <a:off x="932878" y="5152809"/>
            <a:ext cx="6513062" cy="646331"/>
          </a:xfrm>
          <a:prstGeom prst="rect">
            <a:avLst/>
          </a:prstGeom>
          <a:noFill/>
        </p:spPr>
        <p:txBody>
          <a:bodyPr wrap="square" rtlCol="0">
            <a:spAutoFit/>
          </a:bodyPr>
          <a:lstStyle/>
          <a:p>
            <a:pPr marL="342891" indent="-342891">
              <a:buAutoNum type="arabicPeriod"/>
            </a:pPr>
            <a:r>
              <a:rPr kumimoji="1" lang="zh-TW" altLang="en-US" dirty="0">
                <a:latin typeface="Microsoft JhengHei" panose="020B0604030504040204" pitchFamily="34" charset="-120"/>
                <a:ea typeface="Microsoft JhengHei" panose="020B0604030504040204" pitchFamily="34" charset="-120"/>
              </a:rPr>
              <a:t>決定事件與事件日</a:t>
            </a:r>
            <a:endParaRPr kumimoji="1" lang="en-US" altLang="zh-TW" dirty="0">
              <a:latin typeface="Microsoft JhengHei" panose="020B0604030504040204" pitchFamily="34" charset="-120"/>
              <a:ea typeface="Microsoft JhengHei" panose="020B0604030504040204" pitchFamily="34" charset="-120"/>
            </a:endParaRPr>
          </a:p>
          <a:p>
            <a:pPr marL="342891" indent="-342891">
              <a:buAutoNum type="arabicPeriod"/>
            </a:pPr>
            <a:r>
              <a:rPr kumimoji="1" lang="zh-TW" altLang="en-US" dirty="0">
                <a:latin typeface="Microsoft JhengHei" panose="020B0604030504040204" pitchFamily="34" charset="-120"/>
                <a:ea typeface="Microsoft JhengHei" panose="020B0604030504040204" pitchFamily="34" charset="-120"/>
              </a:rPr>
              <a:t>估計異常報酬率</a:t>
            </a:r>
          </a:p>
        </p:txBody>
      </p:sp>
    </p:spTree>
    <p:extLst>
      <p:ext uri="{BB962C8B-B14F-4D97-AF65-F5344CB8AC3E}">
        <p14:creationId xmlns:p14="http://schemas.microsoft.com/office/powerpoint/2010/main" val="1715933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65D8D0B7-A88F-8444-A50B-614843E904C6}"/>
              </a:ext>
            </a:extLst>
          </p:cNvPr>
          <p:cNvSpPr>
            <a:spLocks noGrp="1"/>
          </p:cNvSpPr>
          <p:nvPr>
            <p:ph type="title"/>
          </p:nvPr>
        </p:nvSpPr>
        <p:spPr/>
        <p:txBody>
          <a:bodyPr/>
          <a:lstStyle/>
          <a:p>
            <a:r>
              <a:rPr lang="en-US" altLang="zh-TW" dirty="0">
                <a:solidFill>
                  <a:srgbClr val="4AAC99"/>
                </a:solidFill>
                <a:latin typeface="Microsoft JhengHei" panose="020B0604030504040204" pitchFamily="34" charset="-120"/>
              </a:rPr>
              <a:t>01</a:t>
            </a:r>
            <a:endParaRPr lang="zh-TW" altLang="en-US" dirty="0">
              <a:solidFill>
                <a:srgbClr val="4AAC99"/>
              </a:solidFill>
              <a:latin typeface="Microsoft JhengHei" panose="020B0604030504040204" pitchFamily="34" charset="-120"/>
            </a:endParaRPr>
          </a:p>
        </p:txBody>
      </p:sp>
      <p:sp>
        <p:nvSpPr>
          <p:cNvPr id="5" name="文字版面配置區 4">
            <a:extLst>
              <a:ext uri="{FF2B5EF4-FFF2-40B4-BE49-F238E27FC236}">
                <a16:creationId xmlns:a16="http://schemas.microsoft.com/office/drawing/2014/main" id="{001D45A4-756B-054A-88C9-BD20D1A2C25B}"/>
              </a:ext>
            </a:extLst>
          </p:cNvPr>
          <p:cNvSpPr>
            <a:spLocks noGrp="1"/>
          </p:cNvSpPr>
          <p:nvPr>
            <p:ph type="body" sz="quarter" idx="13"/>
          </p:nvPr>
        </p:nvSpPr>
        <p:spPr>
          <a:xfrm>
            <a:off x="2104373" y="3171031"/>
            <a:ext cx="4982227" cy="515938"/>
          </a:xfrm>
        </p:spPr>
        <p:txBody>
          <a:bodyPr/>
          <a:lstStyle/>
          <a:p>
            <a:r>
              <a:rPr lang="zh-TW" altLang="en-US" dirty="0">
                <a:latin typeface="Microsoft JhengHei" panose="020B0604030504040204" pitchFamily="34" charset="-120"/>
                <a:ea typeface="Microsoft JhengHei" panose="020B0604030504040204" pitchFamily="34" charset="-120"/>
              </a:rPr>
              <a:t>現有問題描述</a:t>
            </a:r>
          </a:p>
        </p:txBody>
      </p:sp>
      <p:sp>
        <p:nvSpPr>
          <p:cNvPr id="7" name="文字版面配置區 5">
            <a:extLst>
              <a:ext uri="{FF2B5EF4-FFF2-40B4-BE49-F238E27FC236}">
                <a16:creationId xmlns:a16="http://schemas.microsoft.com/office/drawing/2014/main" id="{CF12E081-28BC-3540-9573-6482A85FF98C}"/>
              </a:ext>
            </a:extLst>
          </p:cNvPr>
          <p:cNvSpPr>
            <a:spLocks noGrp="1"/>
          </p:cNvSpPr>
          <p:nvPr>
            <p:ph type="body" sz="quarter" idx="14"/>
          </p:nvPr>
        </p:nvSpPr>
        <p:spPr>
          <a:xfrm>
            <a:off x="2801910" y="3872345"/>
            <a:ext cx="3540179" cy="515938"/>
          </a:xfrm>
        </p:spPr>
        <p:txBody>
          <a:bodyPr/>
          <a:lstStyle/>
          <a:p>
            <a:r>
              <a:rPr lang="zh-CN" altLang="en-US" dirty="0">
                <a:latin typeface="Microsoft JhengHei" panose="020B0604030504040204" pitchFamily="34" charset="-120"/>
                <a:ea typeface="Microsoft JhengHei" panose="020B0604030504040204" pitchFamily="34" charset="-120"/>
              </a:rPr>
              <a:t>新聞重要性篩選</a:t>
            </a:r>
            <a:endParaRPr lang="en-US" altLang="zh-CN" dirty="0">
              <a:latin typeface="Microsoft JhengHei" panose="020B0604030504040204" pitchFamily="34" charset="-120"/>
              <a:ea typeface="Microsoft JhengHei" panose="020B0604030504040204" pitchFamily="34" charset="-120"/>
            </a:endParaRPr>
          </a:p>
          <a:p>
            <a:r>
              <a:rPr lang="zh-CN" altLang="en-US" dirty="0">
                <a:latin typeface="Microsoft JhengHei" panose="020B0604030504040204" pitchFamily="34" charset="-120"/>
                <a:ea typeface="Microsoft JhengHei" panose="020B0604030504040204" pitchFamily="34" charset="-120"/>
              </a:rPr>
              <a:t>評分延遲</a:t>
            </a:r>
            <a:endParaRPr lang="en-US" altLang="zh-CN" dirty="0">
              <a:latin typeface="Microsoft JhengHei" panose="020B0604030504040204" pitchFamily="34" charset="-120"/>
              <a:ea typeface="Microsoft JhengHei" panose="020B0604030504040204" pitchFamily="34" charset="-120"/>
            </a:endParaRPr>
          </a:p>
          <a:p>
            <a:r>
              <a:rPr lang="zh-CN" altLang="en-US" dirty="0">
                <a:latin typeface="Microsoft JhengHei" panose="020B0604030504040204" pitchFamily="34" charset="-120"/>
                <a:ea typeface="Microsoft JhengHei" panose="020B0604030504040204" pitchFamily="34" charset="-120"/>
              </a:rPr>
              <a:t>專家看法不一致</a:t>
            </a:r>
            <a:endParaRPr lang="en-US" altLang="zh-CN" dirty="0">
              <a:latin typeface="Microsoft JhengHei" panose="020B0604030504040204" pitchFamily="34" charset="-120"/>
              <a:ea typeface="Microsoft JhengHei" panose="020B0604030504040204" pitchFamily="34" charset="-120"/>
            </a:endParaRPr>
          </a:p>
          <a:p>
            <a:endParaRPr lang="zh-CN" altLang="en-US"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2773604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8F24CD-6202-FD43-B1C8-65B71829AE61}"/>
              </a:ext>
            </a:extLst>
          </p:cNvPr>
          <p:cNvSpPr>
            <a:spLocks noGrp="1"/>
          </p:cNvSpPr>
          <p:nvPr>
            <p:ph type="title"/>
          </p:nvPr>
        </p:nvSpPr>
        <p:spPr/>
        <p:txBody>
          <a:bodyPr/>
          <a:lstStyle/>
          <a:p>
            <a:r>
              <a:rPr kumimoji="1" lang="zh-CN" altLang="en-US" dirty="0">
                <a:latin typeface="Microsoft JhengHei" panose="020B0604030504040204" pitchFamily="34" charset="-120"/>
                <a:ea typeface="Microsoft JhengHei" panose="020B0604030504040204" pitchFamily="34" charset="-120"/>
              </a:rPr>
              <a:t>事件日、事件期、估計期之定義</a:t>
            </a:r>
            <a:endParaRPr kumimoji="1" lang="zh-TW" altLang="en-US" dirty="0"/>
          </a:p>
        </p:txBody>
      </p:sp>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30</a:t>
            </a:fld>
            <a:endParaRPr kumimoji="1" lang="zh-TW" altLang="en-US" dirty="0"/>
          </a:p>
        </p:txBody>
      </p:sp>
      <p:grpSp>
        <p:nvGrpSpPr>
          <p:cNvPr id="31" name="群組 30">
            <a:extLst>
              <a:ext uri="{FF2B5EF4-FFF2-40B4-BE49-F238E27FC236}">
                <a16:creationId xmlns:a16="http://schemas.microsoft.com/office/drawing/2014/main" id="{D66768E8-E5AA-764E-BD8E-0AFDA06F40AF}"/>
              </a:ext>
            </a:extLst>
          </p:cNvPr>
          <p:cNvGrpSpPr/>
          <p:nvPr/>
        </p:nvGrpSpPr>
        <p:grpSpPr>
          <a:xfrm>
            <a:off x="588326" y="1180673"/>
            <a:ext cx="7967348" cy="1350817"/>
            <a:chOff x="316676" y="1436492"/>
            <a:chExt cx="7967348" cy="1350817"/>
          </a:xfrm>
        </p:grpSpPr>
        <p:grpSp>
          <p:nvGrpSpPr>
            <p:cNvPr id="7" name="群組 6">
              <a:extLst>
                <a:ext uri="{FF2B5EF4-FFF2-40B4-BE49-F238E27FC236}">
                  <a16:creationId xmlns:a16="http://schemas.microsoft.com/office/drawing/2014/main" id="{74C90B8A-EDEE-A749-BBF3-3E3F45B7B75D}"/>
                </a:ext>
              </a:extLst>
            </p:cNvPr>
            <p:cNvGrpSpPr/>
            <p:nvPr/>
          </p:nvGrpSpPr>
          <p:grpSpPr>
            <a:xfrm>
              <a:off x="316676" y="1680302"/>
              <a:ext cx="7967348" cy="570327"/>
              <a:chOff x="1464624" y="2018805"/>
              <a:chExt cx="9294420" cy="658572"/>
            </a:xfrm>
          </p:grpSpPr>
          <p:cxnSp>
            <p:nvCxnSpPr>
              <p:cNvPr id="8" name="直線箭頭接點 7">
                <a:extLst>
                  <a:ext uri="{FF2B5EF4-FFF2-40B4-BE49-F238E27FC236}">
                    <a16:creationId xmlns:a16="http://schemas.microsoft.com/office/drawing/2014/main" id="{FF2787BC-F210-A649-8F42-5DBB639A6A23}"/>
                  </a:ext>
                </a:extLst>
              </p:cNvPr>
              <p:cNvCxnSpPr/>
              <p:nvPr/>
            </p:nvCxnSpPr>
            <p:spPr>
              <a:xfrm>
                <a:off x="1464624" y="2541320"/>
                <a:ext cx="929442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9" name="直線接點 8">
                <a:extLst>
                  <a:ext uri="{FF2B5EF4-FFF2-40B4-BE49-F238E27FC236}">
                    <a16:creationId xmlns:a16="http://schemas.microsoft.com/office/drawing/2014/main" id="{D41615F1-90B2-7947-9C63-1951005C0216}"/>
                  </a:ext>
                </a:extLst>
              </p:cNvPr>
              <p:cNvCxnSpPr/>
              <p:nvPr/>
            </p:nvCxnSpPr>
            <p:spPr>
              <a:xfrm>
                <a:off x="1923802" y="2018805"/>
                <a:ext cx="0" cy="52251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0" name="直線接點 9">
                <a:extLst>
                  <a:ext uri="{FF2B5EF4-FFF2-40B4-BE49-F238E27FC236}">
                    <a16:creationId xmlns:a16="http://schemas.microsoft.com/office/drawing/2014/main" id="{ED78ED95-B929-DF4B-90D5-E0E85CC7A383}"/>
                  </a:ext>
                </a:extLst>
              </p:cNvPr>
              <p:cNvCxnSpPr>
                <a:cxnSpLocks/>
              </p:cNvCxnSpPr>
              <p:nvPr/>
            </p:nvCxnSpPr>
            <p:spPr>
              <a:xfrm>
                <a:off x="5714010" y="2018805"/>
                <a:ext cx="0" cy="52251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1" name="直線接點 10">
                <a:extLst>
                  <a:ext uri="{FF2B5EF4-FFF2-40B4-BE49-F238E27FC236}">
                    <a16:creationId xmlns:a16="http://schemas.microsoft.com/office/drawing/2014/main" id="{2FBF7A73-E849-2743-849C-27A485CCF462}"/>
                  </a:ext>
                </a:extLst>
              </p:cNvPr>
              <p:cNvCxnSpPr>
                <a:cxnSpLocks/>
              </p:cNvCxnSpPr>
              <p:nvPr/>
            </p:nvCxnSpPr>
            <p:spPr>
              <a:xfrm>
                <a:off x="8383979" y="2018805"/>
                <a:ext cx="0" cy="52251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2" name="直線接點 11">
                <a:extLst>
                  <a:ext uri="{FF2B5EF4-FFF2-40B4-BE49-F238E27FC236}">
                    <a16:creationId xmlns:a16="http://schemas.microsoft.com/office/drawing/2014/main" id="{7374484C-AF7C-6040-97C5-C7E27D9651C2}"/>
                  </a:ext>
                </a:extLst>
              </p:cNvPr>
              <p:cNvCxnSpPr>
                <a:cxnSpLocks/>
              </p:cNvCxnSpPr>
              <p:nvPr/>
            </p:nvCxnSpPr>
            <p:spPr>
              <a:xfrm>
                <a:off x="10044546" y="2018805"/>
                <a:ext cx="0" cy="52251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B5766E5C-1742-8A4E-9A0D-EADAD6937674}"/>
                  </a:ext>
                </a:extLst>
              </p:cNvPr>
              <p:cNvCxnSpPr>
                <a:cxnSpLocks/>
              </p:cNvCxnSpPr>
              <p:nvPr/>
            </p:nvCxnSpPr>
            <p:spPr>
              <a:xfrm>
                <a:off x="9220196" y="2418100"/>
                <a:ext cx="0" cy="259277"/>
              </a:xfrm>
              <a:prstGeom prst="line">
                <a:avLst/>
              </a:prstGeom>
              <a:ln w="76200"/>
            </p:spPr>
            <p:style>
              <a:lnRef idx="1">
                <a:schemeClr val="accent1"/>
              </a:lnRef>
              <a:fillRef idx="0">
                <a:schemeClr val="accent1"/>
              </a:fillRef>
              <a:effectRef idx="0">
                <a:schemeClr val="accent1"/>
              </a:effectRef>
              <a:fontRef idx="minor">
                <a:schemeClr val="tx1"/>
              </a:fontRef>
            </p:style>
          </p:cxnSp>
        </p:grpSp>
        <p:sp>
          <p:nvSpPr>
            <p:cNvPr id="14" name="左-右雙向箭號 13">
              <a:extLst>
                <a:ext uri="{FF2B5EF4-FFF2-40B4-BE49-F238E27FC236}">
                  <a16:creationId xmlns:a16="http://schemas.microsoft.com/office/drawing/2014/main" id="{2F6C3BC7-CA1F-E340-8933-356C46180298}"/>
                </a:ext>
              </a:extLst>
            </p:cNvPr>
            <p:cNvSpPr/>
            <p:nvPr/>
          </p:nvSpPr>
          <p:spPr>
            <a:xfrm>
              <a:off x="803565" y="1436492"/>
              <a:ext cx="3029400" cy="675793"/>
            </a:xfrm>
            <a:prstGeom prst="leftRightArrow">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5" name="文字方塊 14">
              <a:extLst>
                <a:ext uri="{FF2B5EF4-FFF2-40B4-BE49-F238E27FC236}">
                  <a16:creationId xmlns:a16="http://schemas.microsoft.com/office/drawing/2014/main" id="{9EB898CB-49D6-1244-A5F9-525FF655F51B}"/>
                </a:ext>
              </a:extLst>
            </p:cNvPr>
            <p:cNvSpPr txBox="1"/>
            <p:nvPr/>
          </p:nvSpPr>
          <p:spPr>
            <a:xfrm>
              <a:off x="1925265" y="1632186"/>
              <a:ext cx="877163" cy="307777"/>
            </a:xfrm>
            <a:prstGeom prst="rect">
              <a:avLst/>
            </a:prstGeom>
            <a:noFill/>
          </p:spPr>
          <p:txBody>
            <a:bodyPr wrap="square" rtlCol="0">
              <a:spAutoFit/>
            </a:bodyPr>
            <a:lstStyle/>
            <a:p>
              <a:r>
                <a:rPr kumimoji="1" lang="zh-TW" altLang="en-US" sz="1400" dirty="0">
                  <a:latin typeface="Microsoft JhengHei" panose="020B0604030504040204" pitchFamily="34" charset="-120"/>
                  <a:ea typeface="Microsoft JhengHei" panose="020B0604030504040204" pitchFamily="34" charset="-120"/>
                </a:rPr>
                <a:t>估計期</a:t>
              </a:r>
            </a:p>
          </p:txBody>
        </p:sp>
        <p:sp>
          <p:nvSpPr>
            <p:cNvPr id="16" name="文字方塊 15">
              <a:extLst>
                <a:ext uri="{FF2B5EF4-FFF2-40B4-BE49-F238E27FC236}">
                  <a16:creationId xmlns:a16="http://schemas.microsoft.com/office/drawing/2014/main" id="{F9C6C6D5-D24A-8748-843C-EE7DB29AEB48}"/>
                </a:ext>
              </a:extLst>
            </p:cNvPr>
            <p:cNvSpPr txBox="1"/>
            <p:nvPr/>
          </p:nvSpPr>
          <p:spPr>
            <a:xfrm>
              <a:off x="6558463" y="1596576"/>
              <a:ext cx="1466961" cy="307777"/>
            </a:xfrm>
            <a:prstGeom prst="rect">
              <a:avLst/>
            </a:prstGeom>
            <a:noFill/>
          </p:spPr>
          <p:txBody>
            <a:bodyPr wrap="square" rtlCol="0">
              <a:spAutoFit/>
            </a:bodyPr>
            <a:lstStyle/>
            <a:p>
              <a:r>
                <a:rPr kumimoji="1" lang="zh-TW" altLang="en-US" sz="1400" dirty="0">
                  <a:latin typeface="Microsoft JhengHei" panose="020B0604030504040204" pitchFamily="34" charset="-120"/>
                  <a:ea typeface="Microsoft JhengHei" panose="020B0604030504040204" pitchFamily="34" charset="-120"/>
                </a:rPr>
                <a:t>事件期</a:t>
              </a:r>
            </a:p>
          </p:txBody>
        </p:sp>
        <p:sp>
          <p:nvSpPr>
            <p:cNvPr id="17" name="文字方塊 16">
              <a:extLst>
                <a:ext uri="{FF2B5EF4-FFF2-40B4-BE49-F238E27FC236}">
                  <a16:creationId xmlns:a16="http://schemas.microsoft.com/office/drawing/2014/main" id="{41F78600-3B43-B043-B320-30C78CE5BF3A}"/>
                </a:ext>
              </a:extLst>
            </p:cNvPr>
            <p:cNvSpPr txBox="1"/>
            <p:nvPr/>
          </p:nvSpPr>
          <p:spPr>
            <a:xfrm>
              <a:off x="6050495" y="2479532"/>
              <a:ext cx="1828800" cy="307777"/>
            </a:xfrm>
            <a:prstGeom prst="rect">
              <a:avLst/>
            </a:prstGeom>
            <a:noFill/>
          </p:spPr>
          <p:txBody>
            <a:bodyPr wrap="square" rtlCol="0">
              <a:spAutoFit/>
            </a:bodyPr>
            <a:lstStyle/>
            <a:p>
              <a:pPr algn="ctr"/>
              <a:r>
                <a:rPr kumimoji="1" lang="zh-TW" altLang="en-US" sz="1400">
                  <a:latin typeface="Microsoft JhengHei" panose="020B0604030504040204" pitchFamily="34" charset="-120"/>
                  <a:ea typeface="Microsoft JhengHei" panose="020B0604030504040204" pitchFamily="34" charset="-120"/>
                </a:rPr>
                <a:t>事件日</a:t>
              </a:r>
            </a:p>
          </p:txBody>
        </p:sp>
        <p:sp>
          <p:nvSpPr>
            <p:cNvPr id="30" name="左-右雙向箭號 29">
              <a:extLst>
                <a:ext uri="{FF2B5EF4-FFF2-40B4-BE49-F238E27FC236}">
                  <a16:creationId xmlns:a16="http://schemas.microsoft.com/office/drawing/2014/main" id="{30699022-6CF9-5F40-9777-BDCB19C14BAE}"/>
                </a:ext>
              </a:extLst>
            </p:cNvPr>
            <p:cNvSpPr/>
            <p:nvPr/>
          </p:nvSpPr>
          <p:spPr>
            <a:xfrm>
              <a:off x="6273128" y="1436492"/>
              <a:ext cx="1305118" cy="627947"/>
            </a:xfrm>
            <a:prstGeom prst="leftRightArrow">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sp>
        <p:nvSpPr>
          <p:cNvPr id="32" name="矩形 31">
            <a:extLst>
              <a:ext uri="{FF2B5EF4-FFF2-40B4-BE49-F238E27FC236}">
                <a16:creationId xmlns:a16="http://schemas.microsoft.com/office/drawing/2014/main" id="{6E0B4E8D-897C-4145-95F4-E24E907F507B}"/>
              </a:ext>
            </a:extLst>
          </p:cNvPr>
          <p:cNvSpPr/>
          <p:nvPr/>
        </p:nvSpPr>
        <p:spPr>
          <a:xfrm>
            <a:off x="450773" y="2694784"/>
            <a:ext cx="8284855" cy="35065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3" name="圓角矩形 32">
            <a:extLst>
              <a:ext uri="{FF2B5EF4-FFF2-40B4-BE49-F238E27FC236}">
                <a16:creationId xmlns:a16="http://schemas.microsoft.com/office/drawing/2014/main" id="{9701F7AF-C426-B64D-AF7A-9F332FDEDB5B}"/>
              </a:ext>
            </a:extLst>
          </p:cNvPr>
          <p:cNvSpPr/>
          <p:nvPr/>
        </p:nvSpPr>
        <p:spPr>
          <a:xfrm>
            <a:off x="854535" y="2517642"/>
            <a:ext cx="5467610" cy="354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如何設定事件期、估計期長度</a:t>
            </a:r>
          </a:p>
        </p:txBody>
      </p:sp>
      <p:sp>
        <p:nvSpPr>
          <p:cNvPr id="34" name="文字方塊 33">
            <a:extLst>
              <a:ext uri="{FF2B5EF4-FFF2-40B4-BE49-F238E27FC236}">
                <a16:creationId xmlns:a16="http://schemas.microsoft.com/office/drawing/2014/main" id="{D6B2320E-5BAB-BE42-B03B-CCB5A24D56DF}"/>
              </a:ext>
            </a:extLst>
          </p:cNvPr>
          <p:cNvSpPr txBox="1"/>
          <p:nvPr/>
        </p:nvSpPr>
        <p:spPr>
          <a:xfrm>
            <a:off x="601195" y="2976809"/>
            <a:ext cx="8088530" cy="3323987"/>
          </a:xfrm>
          <a:prstGeom prst="rect">
            <a:avLst/>
          </a:prstGeom>
          <a:noFill/>
        </p:spPr>
        <p:txBody>
          <a:bodyPr wrap="square" rtlCol="0">
            <a:spAutoFit/>
          </a:bodyPr>
          <a:lstStyle/>
          <a:p>
            <a:pPr marL="342891" indent="-342891">
              <a:buFont typeface="Arial" panose="020B0604020202020204" pitchFamily="34" charset="0"/>
              <a:buChar char="•"/>
            </a:pPr>
            <a:r>
              <a:rPr kumimoji="1" lang="zh-TW" altLang="en-US" sz="1600" dirty="0">
                <a:latin typeface="Microsoft JhengHei" panose="020B0604030504040204" pitchFamily="34" charset="-120"/>
                <a:ea typeface="Microsoft JhengHei" panose="020B0604030504040204" pitchFamily="34" charset="-120"/>
              </a:rPr>
              <a:t>事件影響的區間應包括在事件期之內，如新聞發布之日。通常事件期間比發生日期（事件日）更寬廣一些，包括事件發生前後的一段時間。因為</a:t>
            </a:r>
            <a:r>
              <a:rPr kumimoji="1" lang="zh-TW" altLang="en-US" sz="1600" b="1" dirty="0">
                <a:solidFill>
                  <a:srgbClr val="002060"/>
                </a:solidFill>
                <a:latin typeface="Microsoft JhengHei" panose="020B0604030504040204" pitchFamily="34" charset="-120"/>
                <a:ea typeface="Microsoft JhengHei" panose="020B0604030504040204" pitchFamily="34" charset="-120"/>
              </a:rPr>
              <a:t>事件發生後一段時間</a:t>
            </a:r>
            <a:r>
              <a:rPr kumimoji="1" lang="zh-TW" altLang="en-US" sz="1600" dirty="0">
                <a:latin typeface="Microsoft JhengHei" panose="020B0604030504040204" pitchFamily="34" charset="-120"/>
                <a:ea typeface="Microsoft JhengHei" panose="020B0604030504040204" pitchFamily="34" charset="-120"/>
              </a:rPr>
              <a:t>的資訊能顯示</a:t>
            </a:r>
            <a:r>
              <a:rPr kumimoji="1" lang="zh-TW" altLang="en-US" sz="1600" dirty="0">
                <a:solidFill>
                  <a:srgbClr val="FF0000"/>
                </a:solidFill>
                <a:latin typeface="Microsoft JhengHei" panose="020B0604030504040204" pitchFamily="34" charset="-120"/>
                <a:ea typeface="Microsoft JhengHei" panose="020B0604030504040204" pitchFamily="34" charset="-120"/>
              </a:rPr>
              <a:t>應變數（如盈利、股價）變化</a:t>
            </a:r>
            <a:r>
              <a:rPr kumimoji="1" lang="zh-TW" altLang="en-US" sz="1600" dirty="0">
                <a:latin typeface="Microsoft JhengHei" panose="020B0604030504040204" pitchFamily="34" charset="-120"/>
                <a:ea typeface="Microsoft JhengHei" panose="020B0604030504040204" pitchFamily="34" charset="-120"/>
              </a:rPr>
              <a:t>的情況；而考察</a:t>
            </a:r>
            <a:r>
              <a:rPr kumimoji="1" lang="zh-TW" altLang="en-US" sz="1600" b="1" dirty="0">
                <a:solidFill>
                  <a:srgbClr val="002060"/>
                </a:solidFill>
                <a:latin typeface="Microsoft JhengHei" panose="020B0604030504040204" pitchFamily="34" charset="-120"/>
                <a:ea typeface="Microsoft JhengHei" panose="020B0604030504040204" pitchFamily="34" charset="-120"/>
              </a:rPr>
              <a:t>事件發生後一段時間</a:t>
            </a:r>
            <a:r>
              <a:rPr kumimoji="1" lang="zh-TW" altLang="en-US" sz="1600" dirty="0">
                <a:latin typeface="Microsoft JhengHei" panose="020B0604030504040204" pitchFamily="34" charset="-120"/>
                <a:ea typeface="Microsoft JhengHei" panose="020B0604030504040204" pitchFamily="34" charset="-120"/>
              </a:rPr>
              <a:t>的股價則有利於捕捉</a:t>
            </a:r>
            <a:r>
              <a:rPr kumimoji="1" lang="zh-TW" altLang="en-US" sz="1600" dirty="0">
                <a:solidFill>
                  <a:srgbClr val="FF0000"/>
                </a:solidFill>
                <a:latin typeface="Microsoft JhengHei" panose="020B0604030504040204" pitchFamily="34" charset="-120"/>
                <a:ea typeface="Microsoft JhengHei" panose="020B0604030504040204" pitchFamily="34" charset="-120"/>
              </a:rPr>
              <a:t>事件前徵兆</a:t>
            </a:r>
            <a:r>
              <a:rPr kumimoji="1" lang="zh-TW" altLang="en-US" sz="1600" dirty="0">
                <a:latin typeface="Microsoft JhengHei" panose="020B0604030504040204" pitchFamily="34" charset="-120"/>
                <a:ea typeface="Microsoft JhengHei" panose="020B0604030504040204" pitchFamily="34" charset="-120"/>
              </a:rPr>
              <a:t>與</a:t>
            </a:r>
            <a:r>
              <a:rPr kumimoji="1" lang="zh-TW" altLang="en-US" sz="1600" dirty="0">
                <a:solidFill>
                  <a:srgbClr val="FF0000"/>
                </a:solidFill>
                <a:latin typeface="Microsoft JhengHei" panose="020B0604030504040204" pitchFamily="34" charset="-120"/>
                <a:ea typeface="Microsoft JhengHei" panose="020B0604030504040204" pitchFamily="34" charset="-120"/>
              </a:rPr>
              <a:t>事前洩漏資訊所</a:t>
            </a:r>
            <a:r>
              <a:rPr kumimoji="1" lang="zh-TW" altLang="en-US" sz="1600" dirty="0">
                <a:latin typeface="Microsoft JhengHei" panose="020B0604030504040204" pitchFamily="34" charset="-120"/>
                <a:ea typeface="Microsoft JhengHei" panose="020B0604030504040204" pitchFamily="34" charset="-120"/>
              </a:rPr>
              <a:t>造成的影響。</a:t>
            </a:r>
            <a:endParaRPr kumimoji="1" lang="en-US" altLang="zh-TW" sz="1600" dirty="0">
              <a:latin typeface="Microsoft JhengHei" panose="020B0604030504040204" pitchFamily="34" charset="-120"/>
              <a:ea typeface="Microsoft JhengHei" panose="020B0604030504040204" pitchFamily="34" charset="-120"/>
            </a:endParaRPr>
          </a:p>
          <a:p>
            <a:pPr marL="342891" indent="-342891">
              <a:buFont typeface="Arial" panose="020B0604020202020204" pitchFamily="34" charset="0"/>
              <a:buChar char="•"/>
            </a:pPr>
            <a:endParaRPr kumimoji="1" lang="en-US" altLang="zh-TW" sz="1600" dirty="0">
              <a:latin typeface="Microsoft JhengHei" panose="020B0604030504040204" pitchFamily="34" charset="-120"/>
              <a:ea typeface="Microsoft JhengHei" panose="020B0604030504040204" pitchFamily="34" charset="-120"/>
            </a:endParaRPr>
          </a:p>
          <a:p>
            <a:pPr marL="342891" indent="-342891">
              <a:buFont typeface="Arial" panose="020B0604020202020204" pitchFamily="34" charset="0"/>
              <a:buChar char="•"/>
            </a:pPr>
            <a:r>
              <a:rPr kumimoji="1" lang="zh-TW" altLang="en-US" sz="1600" dirty="0">
                <a:latin typeface="Microsoft JhengHei" panose="020B0604030504040204" pitchFamily="34" charset="-120"/>
                <a:ea typeface="Microsoft JhengHei" panose="020B0604030504040204" pitchFamily="34" charset="-120"/>
              </a:rPr>
              <a:t>估計期間或稱</a:t>
            </a:r>
            <a:r>
              <a:rPr kumimoji="1" lang="zh-TW" altLang="en-US" sz="1600" dirty="0">
                <a:solidFill>
                  <a:srgbClr val="FF0000"/>
                </a:solidFill>
                <a:latin typeface="Microsoft JhengHei" panose="020B0604030504040204" pitchFamily="34" charset="-120"/>
                <a:ea typeface="Microsoft JhengHei" panose="020B0604030504040204" pitchFamily="34" charset="-120"/>
              </a:rPr>
              <a:t>估計窗口（</a:t>
            </a:r>
            <a:r>
              <a:rPr kumimoji="1" lang="en-US" altLang="zh-TW" sz="1600" dirty="0">
                <a:solidFill>
                  <a:srgbClr val="FF0000"/>
                </a:solidFill>
                <a:latin typeface="Microsoft JhengHei" panose="020B0604030504040204" pitchFamily="34" charset="-120"/>
                <a:ea typeface="Microsoft JhengHei" panose="020B0604030504040204" pitchFamily="34" charset="-120"/>
              </a:rPr>
              <a:t>estimation window</a:t>
            </a:r>
            <a:r>
              <a:rPr kumimoji="1" lang="zh-TW" altLang="en-US" sz="1600" dirty="0">
                <a:solidFill>
                  <a:srgbClr val="FF0000"/>
                </a:solidFill>
                <a:latin typeface="Microsoft JhengHei" panose="020B0604030504040204" pitchFamily="34" charset="-120"/>
                <a:ea typeface="Microsoft JhengHei" panose="020B0604030504040204" pitchFamily="34" charset="-120"/>
              </a:rPr>
              <a:t>）</a:t>
            </a:r>
            <a:r>
              <a:rPr kumimoji="1" lang="zh-TW" altLang="en-US" sz="1600" dirty="0">
                <a:latin typeface="Microsoft JhengHei" panose="020B0604030504040204" pitchFamily="34" charset="-120"/>
                <a:ea typeface="Microsoft JhengHei" panose="020B0604030504040204" pitchFamily="34" charset="-120"/>
              </a:rPr>
              <a:t>的目的，是利用該期間的數據去估算在事件未出現情況下應變數之值，即</a:t>
            </a:r>
            <a:r>
              <a:rPr kumimoji="1" lang="zh-TW" altLang="en-US" sz="1600" b="1" dirty="0">
                <a:solidFill>
                  <a:srgbClr val="002060"/>
                </a:solidFill>
                <a:latin typeface="Microsoft JhengHei" panose="020B0604030504040204" pitchFamily="34" charset="-120"/>
                <a:ea typeface="Microsoft JhengHei" panose="020B0604030504040204" pitchFamily="34" charset="-120"/>
              </a:rPr>
              <a:t>預期報酬率</a:t>
            </a:r>
            <a:r>
              <a:rPr kumimoji="1" lang="zh-TW" altLang="en-US" sz="1600" dirty="0">
                <a:latin typeface="Microsoft JhengHei" panose="020B0604030504040204" pitchFamily="34" charset="-120"/>
                <a:ea typeface="Microsoft JhengHei" panose="020B0604030504040204" pitchFamily="34" charset="-120"/>
              </a:rPr>
              <a:t>。將預期報酬率與事件期間應變數變異後（即實際報酬率）相比較，變得出事件所帶來的異常報酬率。</a:t>
            </a:r>
            <a:endParaRPr kumimoji="1" lang="en-US" altLang="zh-TW" sz="1600" dirty="0">
              <a:latin typeface="Microsoft JhengHei" panose="020B0604030504040204" pitchFamily="34" charset="-120"/>
              <a:ea typeface="Microsoft JhengHei" panose="020B0604030504040204" pitchFamily="34" charset="-120"/>
            </a:endParaRPr>
          </a:p>
          <a:p>
            <a:pPr marL="342891" indent="-342891">
              <a:buFont typeface="Arial" panose="020B0604020202020204" pitchFamily="34" charset="0"/>
              <a:buChar char="•"/>
            </a:pPr>
            <a:endParaRPr kumimoji="1" lang="en-US" altLang="zh-TW" sz="1600" dirty="0">
              <a:latin typeface="Microsoft JhengHei" panose="020B0604030504040204" pitchFamily="34" charset="-120"/>
              <a:ea typeface="Microsoft JhengHei" panose="020B0604030504040204" pitchFamily="34" charset="-120"/>
            </a:endParaRPr>
          </a:p>
          <a:p>
            <a:pPr marL="342891" indent="-342891">
              <a:buFont typeface="Arial" panose="020B0604020202020204" pitchFamily="34" charset="0"/>
              <a:buChar char="•"/>
            </a:pPr>
            <a:r>
              <a:rPr kumimoji="1" lang="zh-TW" altLang="en-US" sz="1600" dirty="0">
                <a:latin typeface="Microsoft JhengHei" panose="020B0604030504040204" pitchFamily="34" charset="-120"/>
                <a:ea typeface="Microsoft JhengHei" panose="020B0604030504040204" pitchFamily="34" charset="-120"/>
              </a:rPr>
              <a:t>一般而言，估計期選取要比事件期間長，本組採用年（</a:t>
            </a:r>
            <a:r>
              <a:rPr kumimoji="1" lang="en-US" altLang="zh-TW" sz="1600" dirty="0">
                <a:latin typeface="Microsoft JhengHei" panose="020B0604030504040204" pitchFamily="34" charset="-120"/>
                <a:ea typeface="Microsoft JhengHei" panose="020B0604030504040204" pitchFamily="34" charset="-120"/>
              </a:rPr>
              <a:t>250</a:t>
            </a:r>
            <a:r>
              <a:rPr kumimoji="1" lang="zh-TW" altLang="en-US" sz="1600" dirty="0">
                <a:latin typeface="Microsoft JhengHei" panose="020B0604030504040204" pitchFamily="34" charset="-120"/>
                <a:ea typeface="Microsoft JhengHei" panose="020B0604030504040204" pitchFamily="34" charset="-120"/>
              </a:rPr>
              <a:t> </a:t>
            </a:r>
            <a:r>
              <a:rPr kumimoji="1" lang="zh-CN" altLang="en-US" sz="1600" dirty="0">
                <a:latin typeface="Microsoft JhengHei" panose="020B0604030504040204" pitchFamily="34" charset="-120"/>
                <a:ea typeface="Microsoft JhengHei" panose="020B0604030504040204" pitchFamily="34" charset="-120"/>
              </a:rPr>
              <a:t>個交易日）</a:t>
            </a:r>
            <a:r>
              <a:rPr kumimoji="1" lang="zh-TW" altLang="en-US" sz="1600" dirty="0">
                <a:latin typeface="Microsoft JhengHei" panose="020B0604030504040204" pitchFamily="34" charset="-120"/>
                <a:ea typeface="Microsoft JhengHei" panose="020B0604030504040204" pitchFamily="34" charset="-120"/>
              </a:rPr>
              <a:t>、季（</a:t>
            </a:r>
            <a:r>
              <a:rPr kumimoji="1" lang="en-US" altLang="zh-TW" sz="1600" dirty="0">
                <a:latin typeface="Microsoft JhengHei" panose="020B0604030504040204" pitchFamily="34" charset="-120"/>
                <a:ea typeface="Microsoft JhengHei" panose="020B0604030504040204" pitchFamily="34" charset="-120"/>
              </a:rPr>
              <a:t>60</a:t>
            </a:r>
            <a:r>
              <a:rPr kumimoji="1" lang="zh-TW" altLang="en-US" sz="1600" dirty="0">
                <a:latin typeface="Microsoft JhengHei" panose="020B0604030504040204" pitchFamily="34" charset="-120"/>
                <a:ea typeface="Microsoft JhengHei" panose="020B0604030504040204" pitchFamily="34" charset="-120"/>
              </a:rPr>
              <a:t> </a:t>
            </a:r>
            <a:r>
              <a:rPr kumimoji="1" lang="zh-CN" altLang="en-US" sz="1600" dirty="0">
                <a:latin typeface="Microsoft JhengHei" panose="020B0604030504040204" pitchFamily="34" charset="-120"/>
                <a:ea typeface="Microsoft JhengHei" panose="020B0604030504040204" pitchFamily="34" charset="-120"/>
              </a:rPr>
              <a:t>個交易日） </a:t>
            </a:r>
            <a:r>
              <a:rPr kumimoji="1" lang="zh-TW" altLang="en-US" sz="1600" dirty="0">
                <a:latin typeface="Microsoft JhengHei" panose="020B0604030504040204" pitchFamily="34" charset="-120"/>
                <a:ea typeface="Microsoft JhengHei" panose="020B0604030504040204" pitchFamily="34" charset="-120"/>
              </a:rPr>
              <a:t>、月（</a:t>
            </a:r>
            <a:r>
              <a:rPr kumimoji="1" lang="en-US" altLang="zh-TW" sz="1600" dirty="0">
                <a:latin typeface="Microsoft JhengHei" panose="020B0604030504040204" pitchFamily="34" charset="-120"/>
                <a:ea typeface="Microsoft JhengHei" panose="020B0604030504040204" pitchFamily="34" charset="-120"/>
              </a:rPr>
              <a:t>20</a:t>
            </a:r>
            <a:r>
              <a:rPr kumimoji="1" lang="zh-TW" altLang="en-US" sz="1600" dirty="0">
                <a:latin typeface="Microsoft JhengHei" panose="020B0604030504040204" pitchFamily="34" charset="-120"/>
                <a:ea typeface="Microsoft JhengHei" panose="020B0604030504040204" pitchFamily="34" charset="-120"/>
              </a:rPr>
              <a:t> </a:t>
            </a:r>
            <a:r>
              <a:rPr kumimoji="1" lang="zh-CN" altLang="en-US" sz="1600" dirty="0">
                <a:latin typeface="Microsoft JhengHei" panose="020B0604030504040204" pitchFamily="34" charset="-120"/>
                <a:ea typeface="Microsoft JhengHei" panose="020B0604030504040204" pitchFamily="34" charset="-120"/>
              </a:rPr>
              <a:t>個交易日）三個區間去估計異常報酬，而事件期則是事件日前後一天（明日收盤價－昨日收盤價）</a:t>
            </a:r>
            <a:endParaRPr kumimoji="1" lang="en-US" altLang="zh-TW" sz="1600" dirty="0">
              <a:latin typeface="Microsoft JhengHei" panose="020B0604030504040204" pitchFamily="34" charset="-120"/>
              <a:ea typeface="Microsoft JhengHei" panose="020B0604030504040204" pitchFamily="34" charset="-120"/>
            </a:endParaRPr>
          </a:p>
          <a:p>
            <a:endParaRPr kumimoji="1" lang="zh-TW" altLang="en-US" dirty="0">
              <a:latin typeface="Microsoft JhengHei" panose="020B0604030504040204" pitchFamily="34" charset="-120"/>
              <a:ea typeface="Microsoft JhengHei" panose="020B0604030504040204" pitchFamily="34" charset="-120"/>
            </a:endParaRPr>
          </a:p>
        </p:txBody>
      </p:sp>
      <p:sp>
        <p:nvSpPr>
          <p:cNvPr id="36" name="文字方塊 35">
            <a:extLst>
              <a:ext uri="{FF2B5EF4-FFF2-40B4-BE49-F238E27FC236}">
                <a16:creationId xmlns:a16="http://schemas.microsoft.com/office/drawing/2014/main" id="{8A33BC94-1398-F543-A96F-8012F992D72E}"/>
              </a:ext>
            </a:extLst>
          </p:cNvPr>
          <p:cNvSpPr txBox="1"/>
          <p:nvPr/>
        </p:nvSpPr>
        <p:spPr>
          <a:xfrm>
            <a:off x="5217198" y="120951"/>
            <a:ext cx="3672800" cy="338554"/>
          </a:xfrm>
          <a:prstGeom prst="rect">
            <a:avLst/>
          </a:prstGeom>
          <a:noFill/>
        </p:spPr>
        <p:txBody>
          <a:bodyPr wrap="none" rtlCol="0">
            <a:spAutoFit/>
          </a:bodyPr>
          <a:lstStyle/>
          <a:p>
            <a:pPr algn="r"/>
            <a:r>
              <a:rPr lang="zh-CN" altLang="en-US" sz="1600" b="1" dirty="0">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網頁呈現</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21000234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8F24CD-6202-FD43-B1C8-65B71829AE61}"/>
              </a:ext>
            </a:extLst>
          </p:cNvPr>
          <p:cNvSpPr>
            <a:spLocks noGrp="1"/>
          </p:cNvSpPr>
          <p:nvPr>
            <p:ph type="title"/>
          </p:nvPr>
        </p:nvSpPr>
        <p:spPr/>
        <p:txBody>
          <a:bodyPr/>
          <a:lstStyle/>
          <a:p>
            <a:r>
              <a:rPr kumimoji="1" lang="zh-CN" altLang="en-US" dirty="0">
                <a:latin typeface="Microsoft JhengHei" panose="020B0604030504040204" pitchFamily="34" charset="-120"/>
                <a:ea typeface="Microsoft JhengHei" panose="020B0604030504040204" pitchFamily="34" charset="-120"/>
              </a:rPr>
              <a:t>異常報酬計算結果</a:t>
            </a:r>
            <a:endParaRPr kumimoji="1" lang="zh-TW" altLang="en-US" dirty="0"/>
          </a:p>
        </p:txBody>
      </p:sp>
      <p:sp>
        <p:nvSpPr>
          <p:cNvPr id="3" name="內容版面配置區 2">
            <a:extLst>
              <a:ext uri="{FF2B5EF4-FFF2-40B4-BE49-F238E27FC236}">
                <a16:creationId xmlns:a16="http://schemas.microsoft.com/office/drawing/2014/main" id="{B286DB40-59FA-7147-8FC3-B872F73EF003}"/>
              </a:ext>
            </a:extLst>
          </p:cNvPr>
          <p:cNvSpPr>
            <a:spLocks noGrp="1"/>
          </p:cNvSpPr>
          <p:nvPr>
            <p:ph idx="1"/>
          </p:nvPr>
        </p:nvSpPr>
        <p:spPr>
          <a:xfrm>
            <a:off x="628650" y="1298739"/>
            <a:ext cx="7886700" cy="1884713"/>
          </a:xfrm>
        </p:spPr>
        <p:txBody>
          <a:bodyPr>
            <a:normAutofit fontScale="85000" lnSpcReduction="10000"/>
          </a:bodyPr>
          <a:lstStyle/>
          <a:p>
            <a:pPr>
              <a:lnSpc>
                <a:spcPct val="120000"/>
              </a:lnSpc>
            </a:pPr>
            <a:r>
              <a:rPr kumimoji="1" lang="zh-TW" altLang="en-US" dirty="0"/>
              <a:t>本組採用</a:t>
            </a:r>
            <a:r>
              <a:rPr kumimoji="1" lang="en-US" altLang="zh-TW" dirty="0"/>
              <a:t>TEJ</a:t>
            </a:r>
            <a:r>
              <a:rPr kumimoji="1" lang="zh-TW" altLang="en-US" dirty="0"/>
              <a:t>股價資料，將所有看門狗中所有事件對應的股價資料合併起來，進而依序計算三種估計期的正常報酬與異常報酬</a:t>
            </a:r>
            <a:endParaRPr kumimoji="1" lang="en-US" altLang="zh-TW" dirty="0"/>
          </a:p>
          <a:p>
            <a:pPr>
              <a:lnSpc>
                <a:spcPct val="120000"/>
              </a:lnSpc>
            </a:pPr>
            <a:r>
              <a:rPr kumimoji="1" lang="zh-TW" altLang="en-US" dirty="0"/>
              <a:t>由於事件期長度定為兩日，因此所有的報酬率皆以兩日報酬率的形式去做計算</a:t>
            </a:r>
            <a:endParaRPr kumimoji="1" lang="en-US" altLang="zh-TW" dirty="0"/>
          </a:p>
          <a:p>
            <a:pPr>
              <a:lnSpc>
                <a:spcPct val="120000"/>
              </a:lnSpc>
            </a:pPr>
            <a:r>
              <a:rPr kumimoji="1" lang="zh-TW" altLang="en-US" dirty="0"/>
              <a:t>根據初步的模型預測結果發現，事件期定為一個月的準確率較高，因此後續的股價預測模型皆採用「一個月事件期」的報酬率資料</a:t>
            </a:r>
            <a:endParaRPr kumimoji="1" lang="en-US" altLang="zh-TW" dirty="0"/>
          </a:p>
        </p:txBody>
      </p:sp>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31</a:t>
            </a:fld>
            <a:endParaRPr kumimoji="1" lang="zh-TW" altLang="en-US" dirty="0"/>
          </a:p>
        </p:txBody>
      </p:sp>
      <p:pic>
        <p:nvPicPr>
          <p:cNvPr id="8" name="圖片 7" descr="一張含有 文字, 大, 電腦 的圖片&#10;&#10;自動產生的描述">
            <a:extLst>
              <a:ext uri="{FF2B5EF4-FFF2-40B4-BE49-F238E27FC236}">
                <a16:creationId xmlns:a16="http://schemas.microsoft.com/office/drawing/2014/main" id="{ECFFD95B-8FFA-E54D-B541-388013AD0150}"/>
              </a:ext>
            </a:extLst>
          </p:cNvPr>
          <p:cNvPicPr>
            <a:picLocks noChangeAspect="1"/>
          </p:cNvPicPr>
          <p:nvPr/>
        </p:nvPicPr>
        <p:blipFill rotWithShape="1">
          <a:blip r:embed="rId2"/>
          <a:srcRect r="10079" b="54019"/>
          <a:stretch/>
        </p:blipFill>
        <p:spPr>
          <a:xfrm>
            <a:off x="355601" y="3286364"/>
            <a:ext cx="8534397" cy="2766529"/>
          </a:xfrm>
          <a:prstGeom prst="rect">
            <a:avLst/>
          </a:prstGeom>
          <a:ln w="28575">
            <a:solidFill>
              <a:schemeClr val="tx1"/>
            </a:solidFill>
          </a:ln>
        </p:spPr>
      </p:pic>
      <p:sp>
        <p:nvSpPr>
          <p:cNvPr id="10" name="文字方塊 9">
            <a:extLst>
              <a:ext uri="{FF2B5EF4-FFF2-40B4-BE49-F238E27FC236}">
                <a16:creationId xmlns:a16="http://schemas.microsoft.com/office/drawing/2014/main" id="{2FBDDE28-A2E2-1746-9848-5958FD8252B2}"/>
              </a:ext>
            </a:extLst>
          </p:cNvPr>
          <p:cNvSpPr txBox="1"/>
          <p:nvPr/>
        </p:nvSpPr>
        <p:spPr>
          <a:xfrm>
            <a:off x="5217198" y="120951"/>
            <a:ext cx="3672800" cy="338554"/>
          </a:xfrm>
          <a:prstGeom prst="rect">
            <a:avLst/>
          </a:prstGeom>
          <a:noFill/>
        </p:spPr>
        <p:txBody>
          <a:bodyPr wrap="none" rtlCol="0">
            <a:spAutoFit/>
          </a:bodyPr>
          <a:lstStyle/>
          <a:p>
            <a:pPr algn="r"/>
            <a:r>
              <a:rPr lang="zh-CN" altLang="en-US" sz="1600" b="1" dirty="0">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網頁呈現</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19801551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7DA193-C5CF-EB42-B990-6949E0437C01}"/>
              </a:ext>
            </a:extLst>
          </p:cNvPr>
          <p:cNvSpPr>
            <a:spLocks noGrp="1"/>
          </p:cNvSpPr>
          <p:nvPr>
            <p:ph type="title"/>
          </p:nvPr>
        </p:nvSpPr>
        <p:spPr/>
        <p:txBody>
          <a:bodyPr/>
          <a:lstStyle/>
          <a:p>
            <a:r>
              <a:rPr kumimoji="1" lang="zh-TW" altLang="en-US" dirty="0"/>
              <a:t>模型建立</a:t>
            </a:r>
            <a:r>
              <a:rPr kumimoji="1" lang="en-US" altLang="zh-TW" dirty="0"/>
              <a:t>—</a:t>
            </a:r>
            <a:r>
              <a:rPr lang="zh-CN" altLang="en-US" dirty="0">
                <a:latin typeface="Microsoft JhengHei" panose="020B0604030504040204" pitchFamily="34" charset="-120"/>
                <a:ea typeface="Microsoft JhengHei" panose="020B0604030504040204" pitchFamily="34" charset="-120"/>
              </a:rPr>
              <a:t>股價異常報酬分類器</a:t>
            </a:r>
            <a:endParaRPr kumimoji="1" lang="zh-TW" altLang="en-US" dirty="0"/>
          </a:p>
        </p:txBody>
      </p:sp>
      <p:sp>
        <p:nvSpPr>
          <p:cNvPr id="3" name="內容版面配置區 2">
            <a:extLst>
              <a:ext uri="{FF2B5EF4-FFF2-40B4-BE49-F238E27FC236}">
                <a16:creationId xmlns:a16="http://schemas.microsoft.com/office/drawing/2014/main" id="{82EF0B8B-706E-364F-BE23-DA92629B75AF}"/>
              </a:ext>
            </a:extLst>
          </p:cNvPr>
          <p:cNvSpPr>
            <a:spLocks noGrp="1"/>
          </p:cNvSpPr>
          <p:nvPr>
            <p:ph idx="1"/>
          </p:nvPr>
        </p:nvSpPr>
        <p:spPr>
          <a:xfrm>
            <a:off x="628650" y="1394655"/>
            <a:ext cx="3073920" cy="4701499"/>
          </a:xfrm>
        </p:spPr>
        <p:txBody>
          <a:bodyPr>
            <a:normAutofit/>
          </a:bodyPr>
          <a:lstStyle/>
          <a:p>
            <a:endParaRPr lang="en-US" altLang="zh-CN" dirty="0"/>
          </a:p>
          <a:p>
            <a:r>
              <a:rPr lang="zh-CN" altLang="en-US" dirty="0"/>
              <a:t>若利用機器學習做股價迴歸預測，效果其實並不理想，因此改用二分法（亦即只預測漲跌）</a:t>
            </a:r>
            <a:endParaRPr lang="en-US" altLang="zh-CN" dirty="0"/>
          </a:p>
          <a:p>
            <a:r>
              <a:rPr lang="zh-CN" altLang="en-US" dirty="0"/>
              <a:t>預測股價的異常報酬為正值或負值</a:t>
            </a:r>
            <a:endParaRPr lang="en-US" altLang="zh-CN" dirty="0"/>
          </a:p>
          <a:p>
            <a:r>
              <a:rPr lang="zh-CN" altLang="en-US" dirty="0"/>
              <a:t>將「預測股價異常報酬」的問題視為二分類問題（正值</a:t>
            </a:r>
            <a:r>
              <a:rPr lang="zh-TW" altLang="en-US" dirty="0"/>
              <a:t> </a:t>
            </a:r>
            <a:r>
              <a:rPr lang="en-US" altLang="zh-TW" dirty="0"/>
              <a:t>or</a:t>
            </a:r>
            <a:r>
              <a:rPr lang="zh-TW" altLang="en-US" dirty="0"/>
              <a:t> 負值</a:t>
            </a:r>
            <a:r>
              <a:rPr lang="zh-CN" altLang="en-US" dirty="0"/>
              <a:t>）</a:t>
            </a:r>
            <a:endParaRPr lang="en-US" altLang="zh-TW" dirty="0"/>
          </a:p>
          <a:p>
            <a:endParaRPr kumimoji="1" lang="zh-TW" altLang="en-US" dirty="0"/>
          </a:p>
        </p:txBody>
      </p:sp>
      <p:sp>
        <p:nvSpPr>
          <p:cNvPr id="4" name="日期版面配置區 3">
            <a:extLst>
              <a:ext uri="{FF2B5EF4-FFF2-40B4-BE49-F238E27FC236}">
                <a16:creationId xmlns:a16="http://schemas.microsoft.com/office/drawing/2014/main" id="{475DBEF7-B498-B34E-B869-60FCF2FBD43D}"/>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D7B20DF8-ED90-984A-A1EE-28C798585916}"/>
              </a:ext>
            </a:extLst>
          </p:cNvPr>
          <p:cNvSpPr>
            <a:spLocks noGrp="1"/>
          </p:cNvSpPr>
          <p:nvPr>
            <p:ph type="sldNum" sz="quarter" idx="12"/>
          </p:nvPr>
        </p:nvSpPr>
        <p:spPr/>
        <p:txBody>
          <a:bodyPr/>
          <a:lstStyle/>
          <a:p>
            <a:fld id="{80929F01-733D-5847-83A7-C9CEA74310DB}" type="slidenum">
              <a:rPr kumimoji="1" lang="zh-TW" altLang="en-US" smtClean="0"/>
              <a:pPr/>
              <a:t>32</a:t>
            </a:fld>
            <a:endParaRPr kumimoji="1" lang="zh-TW" altLang="en-US" dirty="0"/>
          </a:p>
        </p:txBody>
      </p:sp>
      <p:pic>
        <p:nvPicPr>
          <p:cNvPr id="8" name="Content Placeholder 5">
            <a:extLst>
              <a:ext uri="{FF2B5EF4-FFF2-40B4-BE49-F238E27FC236}">
                <a16:creationId xmlns:a16="http://schemas.microsoft.com/office/drawing/2014/main" id="{00360EA7-58D6-0F44-88AC-6C2E2AE0B26B}"/>
              </a:ext>
            </a:extLst>
          </p:cNvPr>
          <p:cNvPicPr>
            <a:picLocks noChangeAspect="1"/>
          </p:cNvPicPr>
          <p:nvPr/>
        </p:nvPicPr>
        <p:blipFill>
          <a:blip r:embed="rId2"/>
          <a:stretch>
            <a:fillRect/>
          </a:stretch>
        </p:blipFill>
        <p:spPr>
          <a:xfrm>
            <a:off x="4182780" y="1601635"/>
            <a:ext cx="4395456" cy="3001751"/>
          </a:xfrm>
          <a:prstGeom prst="rect">
            <a:avLst/>
          </a:prstGeom>
        </p:spPr>
      </p:pic>
      <p:sp>
        <p:nvSpPr>
          <p:cNvPr id="9" name="矩形 8">
            <a:extLst>
              <a:ext uri="{FF2B5EF4-FFF2-40B4-BE49-F238E27FC236}">
                <a16:creationId xmlns:a16="http://schemas.microsoft.com/office/drawing/2014/main" id="{41F3ADD7-B552-264B-9996-20E4B1059D27}"/>
              </a:ext>
            </a:extLst>
          </p:cNvPr>
          <p:cNvSpPr/>
          <p:nvPr/>
        </p:nvSpPr>
        <p:spPr>
          <a:xfrm>
            <a:off x="4672348" y="1209989"/>
            <a:ext cx="3416320" cy="369332"/>
          </a:xfrm>
          <a:prstGeom prst="rect">
            <a:avLst/>
          </a:prstGeom>
        </p:spPr>
        <p:txBody>
          <a:bodyPr wrap="square">
            <a:spAutoFit/>
          </a:bodyPr>
          <a:lstStyle/>
          <a:p>
            <a:r>
              <a:rPr lang="zh-CN" altLang="en-US" dirty="0">
                <a:latin typeface="Microsoft JhengHei" panose="020B0604030504040204" pitchFamily="34" charset="-120"/>
                <a:ea typeface="Microsoft JhengHei" panose="020B0604030504040204" pitchFamily="34" charset="-120"/>
              </a:rPr>
              <a:t>股價異常報酬分類器：模型架構</a:t>
            </a:r>
            <a:endParaRPr lang="zh-TW" altLang="en-US" dirty="0"/>
          </a:p>
        </p:txBody>
      </p:sp>
      <p:graphicFrame>
        <p:nvGraphicFramePr>
          <p:cNvPr id="10" name="表格 9">
            <a:extLst>
              <a:ext uri="{FF2B5EF4-FFF2-40B4-BE49-F238E27FC236}">
                <a16:creationId xmlns:a16="http://schemas.microsoft.com/office/drawing/2014/main" id="{E0F1F92B-642B-A449-8190-6F8DA5CF3AA8}"/>
              </a:ext>
            </a:extLst>
          </p:cNvPr>
          <p:cNvGraphicFramePr>
            <a:graphicFrameLocks noGrp="1"/>
          </p:cNvGraphicFramePr>
          <p:nvPr>
            <p:extLst>
              <p:ext uri="{D42A27DB-BD31-4B8C-83A1-F6EECF244321}">
                <p14:modId xmlns:p14="http://schemas.microsoft.com/office/powerpoint/2010/main" val="3762150360"/>
              </p:ext>
            </p:extLst>
          </p:nvPr>
        </p:nvGraphicFramePr>
        <p:xfrm>
          <a:off x="3870278" y="4866766"/>
          <a:ext cx="5019720" cy="1376680"/>
        </p:xfrm>
        <a:graphic>
          <a:graphicData uri="http://schemas.openxmlformats.org/drawingml/2006/table">
            <a:tbl>
              <a:tblPr firstRow="1" bandRow="1">
                <a:tableStyleId>{6E25E649-3F16-4E02-A733-19D2CDBF48F0}</a:tableStyleId>
              </a:tblPr>
              <a:tblGrid>
                <a:gridCol w="1673240">
                  <a:extLst>
                    <a:ext uri="{9D8B030D-6E8A-4147-A177-3AD203B41FA5}">
                      <a16:colId xmlns:a16="http://schemas.microsoft.com/office/drawing/2014/main" val="131130858"/>
                    </a:ext>
                  </a:extLst>
                </a:gridCol>
                <a:gridCol w="1673240">
                  <a:extLst>
                    <a:ext uri="{9D8B030D-6E8A-4147-A177-3AD203B41FA5}">
                      <a16:colId xmlns:a16="http://schemas.microsoft.com/office/drawing/2014/main" val="330319149"/>
                    </a:ext>
                  </a:extLst>
                </a:gridCol>
                <a:gridCol w="1673240">
                  <a:extLst>
                    <a:ext uri="{9D8B030D-6E8A-4147-A177-3AD203B41FA5}">
                      <a16:colId xmlns:a16="http://schemas.microsoft.com/office/drawing/2014/main" val="4065882935"/>
                    </a:ext>
                  </a:extLst>
                </a:gridCol>
              </a:tblGrid>
              <a:tr h="265338">
                <a:tc gridSpan="3">
                  <a:txBody>
                    <a:bodyPr/>
                    <a:lstStyle/>
                    <a:p>
                      <a:pPr algn="ctr"/>
                      <a:r>
                        <a:rPr lang="zh-TW" altLang="en-US" dirty="0">
                          <a:latin typeface="Microsoft JhengHei" panose="020B0604030504040204" pitchFamily="34" charset="-120"/>
                          <a:ea typeface="Microsoft JhengHei" panose="020B0604030504040204" pitchFamily="34" charset="-120"/>
                        </a:rPr>
                        <a:t>資料分割狀況</a:t>
                      </a:r>
                    </a:p>
                  </a:txBody>
                  <a:tcPr>
                    <a:solidFill>
                      <a:srgbClr val="4AAC99"/>
                    </a:solidFill>
                  </a:tcPr>
                </a:tc>
                <a:tc hMerge="1">
                  <a:txBody>
                    <a:bodyPr/>
                    <a:lstStyle/>
                    <a:p>
                      <a:endParaRPr lang="zh-TW" altLang="en-US" dirty="0"/>
                    </a:p>
                  </a:txBody>
                  <a:tcPr/>
                </a:tc>
                <a:tc hMerge="1">
                  <a:txBody>
                    <a:bodyPr/>
                    <a:lstStyle/>
                    <a:p>
                      <a:endParaRPr lang="zh-TW" altLang="en-US" dirty="0"/>
                    </a:p>
                  </a:txBody>
                  <a:tcPr/>
                </a:tc>
                <a:extLst>
                  <a:ext uri="{0D108BD9-81ED-4DB2-BD59-A6C34878D82A}">
                    <a16:rowId xmlns:a16="http://schemas.microsoft.com/office/drawing/2014/main" val="3631684804"/>
                  </a:ext>
                </a:extLst>
              </a:tr>
              <a:tr h="370840">
                <a:tc>
                  <a:txBody>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lang="zh-CN" altLang="en-US" dirty="0">
                          <a:latin typeface="Microsoft JhengHei" panose="020B0604030504040204" pitchFamily="34" charset="-120"/>
                          <a:ea typeface="Microsoft JhengHei" panose="020B0604030504040204" pitchFamily="34" charset="-120"/>
                        </a:rPr>
                        <a:t>訓練資料</a:t>
                      </a:r>
                      <a:br>
                        <a:rPr lang="en-US" altLang="zh-CN" dirty="0">
                          <a:latin typeface="Microsoft JhengHei" panose="020B0604030504040204" pitchFamily="34" charset="-120"/>
                          <a:ea typeface="Microsoft JhengHei" panose="020B0604030504040204" pitchFamily="34" charset="-120"/>
                        </a:rPr>
                      </a:br>
                      <a:r>
                        <a:rPr lang="en-US" altLang="zh-CN" dirty="0">
                          <a:latin typeface="Microsoft JhengHei" panose="020B0604030504040204" pitchFamily="34" charset="-120"/>
                          <a:ea typeface="Microsoft JhengHei" panose="020B0604030504040204" pitchFamily="34" charset="-120"/>
                        </a:rPr>
                        <a:t>T</a:t>
                      </a:r>
                      <a:r>
                        <a:rPr lang="en-US" altLang="zh-TW" dirty="0">
                          <a:latin typeface="Microsoft JhengHei" panose="020B0604030504040204" pitchFamily="34" charset="-120"/>
                          <a:ea typeface="Microsoft JhengHei" panose="020B0604030504040204" pitchFamily="34" charset="-120"/>
                        </a:rPr>
                        <a:t>raining</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set</a:t>
                      </a:r>
                      <a:endParaRPr lang="en-US" altLang="zh-CN" dirty="0">
                        <a:solidFill>
                          <a:schemeClr val="tx1"/>
                        </a:solidFill>
                        <a:latin typeface="Microsoft JhengHei" panose="020B0604030504040204" pitchFamily="34" charset="-120"/>
                        <a:ea typeface="Microsoft JhengHei" panose="020B0604030504040204" pitchFamily="34" charset="-120"/>
                      </a:endParaRPr>
                    </a:p>
                  </a:txBody>
                  <a:tcPr/>
                </a:tc>
                <a:tc>
                  <a:txBody>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lang="zh-CN" altLang="en-US" dirty="0">
                          <a:latin typeface="Microsoft JhengHei" panose="020B0604030504040204" pitchFamily="34" charset="-120"/>
                          <a:ea typeface="Microsoft JhengHei" panose="020B0604030504040204" pitchFamily="34" charset="-120"/>
                        </a:rPr>
                        <a:t>驗證集</a:t>
                      </a:r>
                      <a:br>
                        <a:rPr lang="en-US" altLang="zh-CN" dirty="0">
                          <a:latin typeface="Microsoft JhengHei" panose="020B0604030504040204" pitchFamily="34" charset="-120"/>
                          <a:ea typeface="Microsoft JhengHei" panose="020B0604030504040204" pitchFamily="34" charset="-120"/>
                        </a:rPr>
                      </a:br>
                      <a:r>
                        <a:rPr lang="en-US" altLang="zh-CN" dirty="0">
                          <a:latin typeface="Microsoft JhengHei" panose="020B0604030504040204" pitchFamily="34" charset="-120"/>
                          <a:ea typeface="Microsoft JhengHei" panose="020B0604030504040204" pitchFamily="34" charset="-120"/>
                        </a:rPr>
                        <a:t>V</a:t>
                      </a:r>
                      <a:r>
                        <a:rPr lang="en-US" altLang="zh-TW" dirty="0">
                          <a:latin typeface="Microsoft JhengHei" panose="020B0604030504040204" pitchFamily="34" charset="-120"/>
                          <a:ea typeface="Microsoft JhengHei" panose="020B0604030504040204" pitchFamily="34" charset="-120"/>
                        </a:rPr>
                        <a:t>alidation</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set</a:t>
                      </a:r>
                      <a:endParaRPr lang="en-US" altLang="zh-CN" dirty="0">
                        <a:solidFill>
                          <a:schemeClr val="tx1"/>
                        </a:solidFill>
                        <a:latin typeface="Microsoft JhengHei" panose="020B0604030504040204" pitchFamily="34" charset="-120"/>
                        <a:ea typeface="Microsoft JhengHei" panose="020B0604030504040204" pitchFamily="34" charset="-120"/>
                      </a:endParaRPr>
                    </a:p>
                  </a:txBody>
                  <a:tcPr/>
                </a:tc>
                <a:tc>
                  <a:txBody>
                    <a:bodyPr/>
                    <a:lstStyle/>
                    <a:p>
                      <a:pPr algn="ctr"/>
                      <a:r>
                        <a:rPr lang="zh-CN" altLang="en-US" dirty="0">
                          <a:latin typeface="Microsoft JhengHei" panose="020B0604030504040204" pitchFamily="34" charset="-120"/>
                          <a:ea typeface="Microsoft JhengHei" panose="020B0604030504040204" pitchFamily="34" charset="-120"/>
                        </a:rPr>
                        <a:t>測試集</a:t>
                      </a:r>
                      <a:br>
                        <a:rPr lang="en-US" altLang="zh-CN" dirty="0">
                          <a:latin typeface="Microsoft JhengHei" panose="020B0604030504040204" pitchFamily="34" charset="-120"/>
                          <a:ea typeface="Microsoft JhengHei" panose="020B0604030504040204" pitchFamily="34" charset="-120"/>
                        </a:rPr>
                      </a:br>
                      <a:r>
                        <a:rPr lang="en-US" altLang="zh-CN" dirty="0">
                          <a:latin typeface="Microsoft JhengHei" panose="020B0604030504040204" pitchFamily="34" charset="-120"/>
                          <a:ea typeface="Microsoft JhengHei" panose="020B0604030504040204" pitchFamily="34" charset="-120"/>
                        </a:rPr>
                        <a:t>T</a:t>
                      </a:r>
                      <a:r>
                        <a:rPr lang="en-US" altLang="zh-TW" dirty="0">
                          <a:latin typeface="Microsoft JhengHei" panose="020B0604030504040204" pitchFamily="34" charset="-120"/>
                          <a:ea typeface="Microsoft JhengHei" panose="020B0604030504040204" pitchFamily="34" charset="-120"/>
                        </a:rPr>
                        <a:t>esting</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set</a:t>
                      </a:r>
                      <a:endParaRPr lang="zh-TW" altLang="en-US" dirty="0">
                        <a:latin typeface="Microsoft JhengHei" panose="020B0604030504040204" pitchFamily="34" charset="-120"/>
                        <a:ea typeface="Microsoft JhengHei" panose="020B0604030504040204" pitchFamily="34" charset="-120"/>
                      </a:endParaRPr>
                    </a:p>
                  </a:txBody>
                  <a:tcPr/>
                </a:tc>
                <a:extLst>
                  <a:ext uri="{0D108BD9-81ED-4DB2-BD59-A6C34878D82A}">
                    <a16:rowId xmlns:a16="http://schemas.microsoft.com/office/drawing/2014/main" val="3043879691"/>
                  </a:ext>
                </a:extLst>
              </a:tr>
              <a:tr h="370840">
                <a:tc>
                  <a:txBody>
                    <a:bodyPr/>
                    <a:lstStyle/>
                    <a:p>
                      <a:pPr algn="ctr"/>
                      <a:r>
                        <a:rPr lang="en-US" altLang="zh-TW" dirty="0">
                          <a:latin typeface="Microsoft JhengHei" panose="020B0604030504040204" pitchFamily="34" charset="-120"/>
                          <a:ea typeface="Microsoft JhengHei" panose="020B0604030504040204" pitchFamily="34" charset="-120"/>
                        </a:rPr>
                        <a:t>64%</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16%</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20%</a:t>
                      </a:r>
                      <a:endParaRPr lang="zh-TW" altLang="en-US" dirty="0">
                        <a:latin typeface="Microsoft JhengHei" panose="020B0604030504040204" pitchFamily="34" charset="-120"/>
                        <a:ea typeface="Microsoft JhengHei" panose="020B0604030504040204" pitchFamily="34" charset="-120"/>
                      </a:endParaRPr>
                    </a:p>
                  </a:txBody>
                  <a:tcPr/>
                </a:tc>
                <a:extLst>
                  <a:ext uri="{0D108BD9-81ED-4DB2-BD59-A6C34878D82A}">
                    <a16:rowId xmlns:a16="http://schemas.microsoft.com/office/drawing/2014/main" val="3691442697"/>
                  </a:ext>
                </a:extLst>
              </a:tr>
            </a:tbl>
          </a:graphicData>
        </a:graphic>
      </p:graphicFrame>
      <p:sp>
        <p:nvSpPr>
          <p:cNvPr id="11" name="文字方塊 10">
            <a:extLst>
              <a:ext uri="{FF2B5EF4-FFF2-40B4-BE49-F238E27FC236}">
                <a16:creationId xmlns:a16="http://schemas.microsoft.com/office/drawing/2014/main" id="{131A5E66-194B-BA4C-ACF1-01BA6F19A72A}"/>
              </a:ext>
            </a:extLst>
          </p:cNvPr>
          <p:cNvSpPr txBox="1"/>
          <p:nvPr/>
        </p:nvSpPr>
        <p:spPr>
          <a:xfrm>
            <a:off x="5217198" y="120951"/>
            <a:ext cx="3672800" cy="338554"/>
          </a:xfrm>
          <a:prstGeom prst="rect">
            <a:avLst/>
          </a:prstGeom>
          <a:noFill/>
        </p:spPr>
        <p:txBody>
          <a:bodyPr wrap="none" rtlCol="0">
            <a:spAutoFit/>
          </a:bodyPr>
          <a:lstStyle/>
          <a:p>
            <a:pPr algn="r"/>
            <a:r>
              <a:rPr lang="zh-CN" altLang="en-US" sz="1600" b="1" dirty="0">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網頁呈現</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8124559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7DA193-C5CF-EB42-B990-6949E0437C01}"/>
              </a:ext>
            </a:extLst>
          </p:cNvPr>
          <p:cNvSpPr>
            <a:spLocks noGrp="1"/>
          </p:cNvSpPr>
          <p:nvPr>
            <p:ph type="title"/>
          </p:nvPr>
        </p:nvSpPr>
        <p:spPr/>
        <p:txBody>
          <a:bodyPr/>
          <a:lstStyle/>
          <a:p>
            <a:r>
              <a:rPr kumimoji="1" lang="zh-TW" altLang="en-US" dirty="0"/>
              <a:t>模型架構與表現</a:t>
            </a:r>
          </a:p>
        </p:txBody>
      </p:sp>
      <p:sp>
        <p:nvSpPr>
          <p:cNvPr id="4" name="日期版面配置區 3">
            <a:extLst>
              <a:ext uri="{FF2B5EF4-FFF2-40B4-BE49-F238E27FC236}">
                <a16:creationId xmlns:a16="http://schemas.microsoft.com/office/drawing/2014/main" id="{475DBEF7-B498-B34E-B869-60FCF2FBD43D}"/>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D7B20DF8-ED90-984A-A1EE-28C798585916}"/>
              </a:ext>
            </a:extLst>
          </p:cNvPr>
          <p:cNvSpPr>
            <a:spLocks noGrp="1"/>
          </p:cNvSpPr>
          <p:nvPr>
            <p:ph type="sldNum" sz="quarter" idx="12"/>
          </p:nvPr>
        </p:nvSpPr>
        <p:spPr/>
        <p:txBody>
          <a:bodyPr/>
          <a:lstStyle/>
          <a:p>
            <a:fld id="{80929F01-733D-5847-83A7-C9CEA74310DB}" type="slidenum">
              <a:rPr kumimoji="1" lang="zh-TW" altLang="en-US" smtClean="0"/>
              <a:pPr/>
              <a:t>33</a:t>
            </a:fld>
            <a:endParaRPr kumimoji="1" lang="zh-TW" altLang="en-US" dirty="0"/>
          </a:p>
        </p:txBody>
      </p:sp>
      <p:sp>
        <p:nvSpPr>
          <p:cNvPr id="11" name="文字方塊 10">
            <a:extLst>
              <a:ext uri="{FF2B5EF4-FFF2-40B4-BE49-F238E27FC236}">
                <a16:creationId xmlns:a16="http://schemas.microsoft.com/office/drawing/2014/main" id="{131A5E66-194B-BA4C-ACF1-01BA6F19A72A}"/>
              </a:ext>
            </a:extLst>
          </p:cNvPr>
          <p:cNvSpPr txBox="1"/>
          <p:nvPr/>
        </p:nvSpPr>
        <p:spPr>
          <a:xfrm>
            <a:off x="5217198" y="120951"/>
            <a:ext cx="3672800" cy="338554"/>
          </a:xfrm>
          <a:prstGeom prst="rect">
            <a:avLst/>
          </a:prstGeom>
          <a:noFill/>
        </p:spPr>
        <p:txBody>
          <a:bodyPr wrap="none" rtlCol="0">
            <a:spAutoFit/>
          </a:bodyPr>
          <a:lstStyle/>
          <a:p>
            <a:pPr algn="r"/>
            <a:r>
              <a:rPr lang="zh-CN" altLang="en-US" sz="1600" b="1" dirty="0">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網頁呈現</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
        <p:nvSpPr>
          <p:cNvPr id="12" name="矩形 11">
            <a:extLst>
              <a:ext uri="{FF2B5EF4-FFF2-40B4-BE49-F238E27FC236}">
                <a16:creationId xmlns:a16="http://schemas.microsoft.com/office/drawing/2014/main" id="{F8A73BC7-982C-1343-93A9-BC2A4E97BE56}"/>
              </a:ext>
            </a:extLst>
          </p:cNvPr>
          <p:cNvSpPr/>
          <p:nvPr/>
        </p:nvSpPr>
        <p:spPr>
          <a:xfrm>
            <a:off x="628650" y="1377244"/>
            <a:ext cx="7986235" cy="164918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3" name="圓角矩形 12">
            <a:extLst>
              <a:ext uri="{FF2B5EF4-FFF2-40B4-BE49-F238E27FC236}">
                <a16:creationId xmlns:a16="http://schemas.microsoft.com/office/drawing/2014/main" id="{3A4DB36D-74BC-F544-86C0-0F4A3B3785C6}"/>
              </a:ext>
            </a:extLst>
          </p:cNvPr>
          <p:cNvSpPr/>
          <p:nvPr/>
        </p:nvSpPr>
        <p:spPr>
          <a:xfrm>
            <a:off x="1032411" y="1200104"/>
            <a:ext cx="5270535" cy="3542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模型架構</a:t>
            </a:r>
          </a:p>
        </p:txBody>
      </p:sp>
      <p:sp>
        <p:nvSpPr>
          <p:cNvPr id="14" name="矩形 13">
            <a:extLst>
              <a:ext uri="{FF2B5EF4-FFF2-40B4-BE49-F238E27FC236}">
                <a16:creationId xmlns:a16="http://schemas.microsoft.com/office/drawing/2014/main" id="{677A99C3-0903-5A47-AADE-23FC8F97FB57}"/>
              </a:ext>
            </a:extLst>
          </p:cNvPr>
          <p:cNvSpPr/>
          <p:nvPr/>
        </p:nvSpPr>
        <p:spPr>
          <a:xfrm>
            <a:off x="644485" y="3389935"/>
            <a:ext cx="7986235" cy="297276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5" name="圓角矩形 14">
            <a:extLst>
              <a:ext uri="{FF2B5EF4-FFF2-40B4-BE49-F238E27FC236}">
                <a16:creationId xmlns:a16="http://schemas.microsoft.com/office/drawing/2014/main" id="{49127085-5C8C-C24C-B6CA-F9FB048EE7D6}"/>
              </a:ext>
            </a:extLst>
          </p:cNvPr>
          <p:cNvSpPr/>
          <p:nvPr/>
        </p:nvSpPr>
        <p:spPr>
          <a:xfrm>
            <a:off x="1048246" y="3212795"/>
            <a:ext cx="5270535" cy="3542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模型表現</a:t>
            </a:r>
            <a:endParaRPr kumimoji="1" lang="en-US" altLang="zh-TW" b="1" dirty="0">
              <a:latin typeface="Microsoft JhengHei" panose="020B0604030504040204" pitchFamily="34" charset="-120"/>
              <a:ea typeface="Microsoft JhengHei" panose="020B0604030504040204" pitchFamily="34" charset="-120"/>
            </a:endParaRPr>
          </a:p>
        </p:txBody>
      </p:sp>
      <p:sp>
        <p:nvSpPr>
          <p:cNvPr id="16" name="文字方塊 15">
            <a:extLst>
              <a:ext uri="{FF2B5EF4-FFF2-40B4-BE49-F238E27FC236}">
                <a16:creationId xmlns:a16="http://schemas.microsoft.com/office/drawing/2014/main" id="{AFF19117-16F2-BB4F-A015-08A4CC052CE1}"/>
              </a:ext>
            </a:extLst>
          </p:cNvPr>
          <p:cNvSpPr txBox="1"/>
          <p:nvPr/>
        </p:nvSpPr>
        <p:spPr>
          <a:xfrm>
            <a:off x="1048246" y="1657291"/>
            <a:ext cx="7481575" cy="1287917"/>
          </a:xfrm>
          <a:prstGeom prst="rect">
            <a:avLst/>
          </a:prstGeom>
          <a:noFill/>
        </p:spPr>
        <p:txBody>
          <a:bodyPr wrap="square" rtlCol="0">
            <a:spAutoFit/>
          </a:bodyPr>
          <a:lstStyle/>
          <a:p>
            <a:pPr marL="285750" indent="-285750">
              <a:lnSpc>
                <a:spcPct val="150000"/>
              </a:lnSpc>
              <a:buFont typeface="Wingdings" pitchFamily="2" charset="2"/>
              <a:buChar char="Ø"/>
            </a:pPr>
            <a:r>
              <a:rPr lang="en-US" altLang="zh-TW" dirty="0">
                <a:latin typeface="Microsoft JhengHei" panose="020B0604030504040204" pitchFamily="34" charset="-120"/>
                <a:ea typeface="Microsoft JhengHei" panose="020B0604030504040204" pitchFamily="34" charset="-120"/>
              </a:rPr>
              <a:t>Embedding layer</a:t>
            </a:r>
            <a:r>
              <a:rPr lang="zh-TW" altLang="en-US" dirty="0">
                <a:latin typeface="Microsoft JhengHei" panose="020B0604030504040204" pitchFamily="34" charset="-120"/>
                <a:ea typeface="Microsoft JhengHei" panose="020B0604030504040204" pitchFamily="34" charset="-120"/>
              </a:rPr>
              <a:t>：</a:t>
            </a:r>
            <a:r>
              <a:rPr lang="zh-CN" altLang="en-US" dirty="0">
                <a:latin typeface="Microsoft JhengHei" panose="020B0604030504040204" pitchFamily="34" charset="-120"/>
                <a:ea typeface="Microsoft JhengHei" panose="020B0604030504040204" pitchFamily="34" charset="-120"/>
              </a:rPr>
              <a:t>用來進行詞嵌入（</a:t>
            </a:r>
            <a:r>
              <a:rPr lang="en-US" altLang="zh-TW" dirty="0">
                <a:latin typeface="Microsoft JhengHei" panose="020B0604030504040204" pitchFamily="34" charset="-120"/>
                <a:ea typeface="Microsoft JhengHei" panose="020B0604030504040204" pitchFamily="34" charset="-120"/>
              </a:rPr>
              <a:t>word</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embedding</a:t>
            </a:r>
            <a:r>
              <a:rPr lang="zh-TW" altLang="en-US" dirty="0">
                <a:latin typeface="Microsoft JhengHei" panose="020B0604030504040204" pitchFamily="34" charset="-120"/>
                <a:ea typeface="Microsoft JhengHei" panose="020B0604030504040204" pitchFamily="34" charset="-120"/>
              </a:rPr>
              <a:t> ）</a:t>
            </a:r>
            <a:endParaRPr lang="en-US" altLang="zh-TW" dirty="0">
              <a:latin typeface="Microsoft JhengHei" panose="020B0604030504040204" pitchFamily="34" charset="-120"/>
              <a:ea typeface="Microsoft JhengHei" panose="020B0604030504040204" pitchFamily="34" charset="-120"/>
            </a:endParaRPr>
          </a:p>
          <a:p>
            <a:pPr marL="285750" indent="-285750">
              <a:lnSpc>
                <a:spcPct val="150000"/>
              </a:lnSpc>
              <a:buFont typeface="Wingdings" pitchFamily="2" charset="2"/>
              <a:buChar char="Ø"/>
            </a:pPr>
            <a:r>
              <a:rPr lang="en-US" altLang="zh-TW" dirty="0">
                <a:latin typeface="Microsoft JhengHei" panose="020B0604030504040204" pitchFamily="34" charset="-120"/>
                <a:ea typeface="Microsoft JhengHei" panose="020B0604030504040204" pitchFamily="34" charset="-120"/>
              </a:rPr>
              <a:t>LSTM layer</a:t>
            </a:r>
            <a:r>
              <a:rPr lang="zh-TW" altLang="en-US" dirty="0">
                <a:latin typeface="Microsoft JhengHei" panose="020B0604030504040204" pitchFamily="34" charset="-120"/>
                <a:ea typeface="Microsoft JhengHei" panose="020B0604030504040204" pitchFamily="34" charset="-120"/>
              </a:rPr>
              <a:t>：</a:t>
            </a:r>
            <a:r>
              <a:rPr lang="zh-CN" altLang="en-US" dirty="0">
                <a:latin typeface="Microsoft JhengHei" panose="020B0604030504040204" pitchFamily="34" charset="-120"/>
                <a:ea typeface="Microsoft JhengHei" panose="020B0604030504040204" pitchFamily="34" charset="-120"/>
              </a:rPr>
              <a:t>長短期記憶模型</a:t>
            </a:r>
            <a:endParaRPr lang="en-US" altLang="zh-CN" dirty="0">
              <a:latin typeface="Microsoft JhengHei" panose="020B0604030504040204" pitchFamily="34" charset="-120"/>
              <a:ea typeface="Microsoft JhengHei" panose="020B0604030504040204" pitchFamily="34" charset="-120"/>
            </a:endParaRPr>
          </a:p>
          <a:p>
            <a:pPr marL="285750" indent="-285750">
              <a:lnSpc>
                <a:spcPct val="150000"/>
              </a:lnSpc>
              <a:buFont typeface="Wingdings" pitchFamily="2" charset="2"/>
              <a:buChar char="Ø"/>
            </a:pPr>
            <a:r>
              <a:rPr lang="en-US" altLang="zh-CN" dirty="0">
                <a:latin typeface="Microsoft JhengHei" panose="020B0604030504040204" pitchFamily="34" charset="-120"/>
                <a:ea typeface="Microsoft JhengHei" panose="020B0604030504040204" pitchFamily="34" charset="-120"/>
              </a:rPr>
              <a:t>Dense layers (4 dense layers)</a:t>
            </a:r>
            <a:r>
              <a:rPr lang="zh-CN" altLang="en-US" dirty="0">
                <a:latin typeface="Microsoft JhengHei" panose="020B0604030504040204" pitchFamily="34" charset="-120"/>
                <a:ea typeface="Microsoft JhengHei" panose="020B0604030504040204" pitchFamily="34" charset="-120"/>
              </a:rPr>
              <a:t>：進行股價異常報酬的分類</a:t>
            </a:r>
            <a:endParaRPr lang="en-US" altLang="zh-CN" dirty="0">
              <a:latin typeface="Microsoft JhengHei" panose="020B0604030504040204" pitchFamily="34" charset="-120"/>
              <a:ea typeface="Microsoft JhengHei" panose="020B0604030504040204" pitchFamily="34" charset="-120"/>
            </a:endParaRPr>
          </a:p>
        </p:txBody>
      </p:sp>
      <p:sp>
        <p:nvSpPr>
          <p:cNvPr id="17" name="文字方塊 16">
            <a:extLst>
              <a:ext uri="{FF2B5EF4-FFF2-40B4-BE49-F238E27FC236}">
                <a16:creationId xmlns:a16="http://schemas.microsoft.com/office/drawing/2014/main" id="{29DDCFEF-7D1C-E14A-A9CB-69034EEBCE22}"/>
              </a:ext>
            </a:extLst>
          </p:cNvPr>
          <p:cNvSpPr txBox="1"/>
          <p:nvPr/>
        </p:nvSpPr>
        <p:spPr>
          <a:xfrm>
            <a:off x="1017940" y="3686741"/>
            <a:ext cx="7481575" cy="2862322"/>
          </a:xfrm>
          <a:prstGeom prst="rect">
            <a:avLst/>
          </a:prstGeom>
          <a:noFill/>
        </p:spPr>
        <p:txBody>
          <a:bodyPr wrap="square" rtlCol="0">
            <a:spAutoFit/>
          </a:bodyPr>
          <a:lstStyle/>
          <a:p>
            <a:pPr marL="285750" indent="-285750">
              <a:buFont typeface="Wingdings" pitchFamily="2" charset="2"/>
              <a:buChar char="Ø"/>
            </a:pPr>
            <a:r>
              <a:rPr lang="en-US" altLang="zh-TW" dirty="0">
                <a:latin typeface="Microsoft JhengHei" panose="020B0604030504040204" pitchFamily="34" charset="-120"/>
                <a:ea typeface="Microsoft JhengHei" panose="020B0604030504040204" pitchFamily="34" charset="-120"/>
              </a:rPr>
              <a:t>Accuracy</a:t>
            </a:r>
            <a:r>
              <a:rPr lang="zh-TW" altLang="en-US" dirty="0">
                <a:latin typeface="Microsoft JhengHei" panose="020B0604030504040204" pitchFamily="34" charset="-120"/>
                <a:ea typeface="Microsoft JhengHei" panose="020B0604030504040204" pitchFamily="34" charset="-120"/>
              </a:rPr>
              <a:t>：</a:t>
            </a:r>
            <a:r>
              <a:rPr lang="en-US" altLang="zh-TW" dirty="0">
                <a:latin typeface="Microsoft JhengHei" panose="020B0604030504040204" pitchFamily="34" charset="-120"/>
                <a:ea typeface="Microsoft JhengHei" panose="020B0604030504040204" pitchFamily="34" charset="-120"/>
              </a:rPr>
              <a:t>0.596</a:t>
            </a:r>
          </a:p>
          <a:p>
            <a:endParaRPr lang="en-US" altLang="zh-TW" dirty="0">
              <a:latin typeface="Microsoft JhengHei" panose="020B0604030504040204" pitchFamily="34" charset="-120"/>
              <a:ea typeface="Microsoft JhengHei" panose="020B0604030504040204" pitchFamily="34" charset="-120"/>
            </a:endParaRPr>
          </a:p>
          <a:p>
            <a:endParaRPr lang="en-US" altLang="zh-TW" dirty="0">
              <a:latin typeface="Microsoft JhengHei" panose="020B0604030504040204" pitchFamily="34" charset="-120"/>
              <a:ea typeface="Microsoft JhengHei" panose="020B0604030504040204" pitchFamily="34" charset="-120"/>
            </a:endParaRPr>
          </a:p>
          <a:p>
            <a:endParaRPr lang="en-US" altLang="zh-TW" dirty="0">
              <a:latin typeface="Microsoft JhengHei" panose="020B0604030504040204" pitchFamily="34" charset="-120"/>
              <a:ea typeface="Microsoft JhengHei" panose="020B0604030504040204" pitchFamily="34" charset="-120"/>
            </a:endParaRPr>
          </a:p>
          <a:p>
            <a:endParaRPr lang="en-US" altLang="zh-TW" dirty="0">
              <a:latin typeface="Microsoft JhengHei" panose="020B0604030504040204" pitchFamily="34" charset="-120"/>
              <a:ea typeface="Microsoft JhengHei" panose="020B0604030504040204" pitchFamily="34" charset="-120"/>
            </a:endParaRPr>
          </a:p>
          <a:p>
            <a:endParaRPr lang="en-US" altLang="zh-TW" dirty="0">
              <a:latin typeface="Microsoft JhengHei" panose="020B0604030504040204" pitchFamily="34" charset="-120"/>
              <a:ea typeface="Microsoft JhengHei" panose="020B0604030504040204" pitchFamily="34" charset="-120"/>
            </a:endParaRPr>
          </a:p>
          <a:p>
            <a:endParaRPr lang="en-US" altLang="zh-TW" dirty="0">
              <a:latin typeface="Microsoft JhengHei" panose="020B0604030504040204" pitchFamily="34" charset="-120"/>
              <a:ea typeface="Microsoft JhengHei" panose="020B0604030504040204" pitchFamily="34" charset="-120"/>
            </a:endParaRPr>
          </a:p>
          <a:p>
            <a:endParaRPr lang="en-US" altLang="zh-CN" dirty="0">
              <a:latin typeface="Microsoft JhengHei" panose="020B0604030504040204" pitchFamily="34" charset="-120"/>
              <a:ea typeface="Microsoft JhengHei" panose="020B0604030504040204" pitchFamily="34" charset="-120"/>
              <a:cs typeface="Microsoft Himalaya" pitchFamily="2" charset="0"/>
            </a:endParaRPr>
          </a:p>
          <a:p>
            <a:r>
              <a:rPr lang="zh-CN" altLang="en-US" dirty="0">
                <a:latin typeface="Microsoft JhengHei" panose="020B0604030504040204" pitchFamily="34" charset="-120"/>
                <a:ea typeface="Microsoft JhengHei" panose="020B0604030504040204" pitchFamily="34" charset="-120"/>
                <a:cs typeface="Microsoft Himalaya" pitchFamily="2" charset="0"/>
              </a:rPr>
              <a:t>（為了維持易讀性，將所有數字取四捨五入到小數點後三位數。）</a:t>
            </a:r>
            <a:endParaRPr lang="en-US" altLang="zh-TW" dirty="0">
              <a:latin typeface="Microsoft JhengHei" panose="020B0604030504040204" pitchFamily="34" charset="-120"/>
              <a:ea typeface="Microsoft JhengHei" panose="020B0604030504040204" pitchFamily="34" charset="-120"/>
            </a:endParaRPr>
          </a:p>
          <a:p>
            <a:endParaRPr lang="en-US" altLang="zh-TW" dirty="0">
              <a:latin typeface="Microsoft JhengHei" panose="020B0604030504040204" pitchFamily="34" charset="-120"/>
              <a:ea typeface="Microsoft JhengHei" panose="020B0604030504040204" pitchFamily="34" charset="-120"/>
            </a:endParaRPr>
          </a:p>
        </p:txBody>
      </p:sp>
      <p:graphicFrame>
        <p:nvGraphicFramePr>
          <p:cNvPr id="18" name="表格 17">
            <a:extLst>
              <a:ext uri="{FF2B5EF4-FFF2-40B4-BE49-F238E27FC236}">
                <a16:creationId xmlns:a16="http://schemas.microsoft.com/office/drawing/2014/main" id="{ECAE5BAB-E72F-E446-BDFC-4EB3B1856264}"/>
              </a:ext>
            </a:extLst>
          </p:cNvPr>
          <p:cNvGraphicFramePr>
            <a:graphicFrameLocks noGrp="1"/>
          </p:cNvGraphicFramePr>
          <p:nvPr>
            <p:extLst>
              <p:ext uri="{D42A27DB-BD31-4B8C-83A1-F6EECF244321}">
                <p14:modId xmlns:p14="http://schemas.microsoft.com/office/powerpoint/2010/main" val="4262583109"/>
              </p:ext>
            </p:extLst>
          </p:nvPr>
        </p:nvGraphicFramePr>
        <p:xfrm>
          <a:off x="1589602" y="4137096"/>
          <a:ext cx="6096000" cy="1483360"/>
        </p:xfrm>
        <a:graphic>
          <a:graphicData uri="http://schemas.openxmlformats.org/drawingml/2006/table">
            <a:tbl>
              <a:tblPr bandRow="1">
                <a:tableStyleId>{3B4B98B0-60AC-42C2-AFA5-B58CD77FA1E5}</a:tableStyleId>
              </a:tblPr>
              <a:tblGrid>
                <a:gridCol w="2032000">
                  <a:extLst>
                    <a:ext uri="{9D8B030D-6E8A-4147-A177-3AD203B41FA5}">
                      <a16:colId xmlns:a16="http://schemas.microsoft.com/office/drawing/2014/main" val="1048342539"/>
                    </a:ext>
                  </a:extLst>
                </a:gridCol>
                <a:gridCol w="2032000">
                  <a:extLst>
                    <a:ext uri="{9D8B030D-6E8A-4147-A177-3AD203B41FA5}">
                      <a16:colId xmlns:a16="http://schemas.microsoft.com/office/drawing/2014/main" val="694214307"/>
                    </a:ext>
                  </a:extLst>
                </a:gridCol>
                <a:gridCol w="2032000">
                  <a:extLst>
                    <a:ext uri="{9D8B030D-6E8A-4147-A177-3AD203B41FA5}">
                      <a16:colId xmlns:a16="http://schemas.microsoft.com/office/drawing/2014/main" val="3030959126"/>
                    </a:ext>
                  </a:extLst>
                </a:gridCol>
              </a:tblGrid>
              <a:tr h="370840">
                <a:tc>
                  <a:txBody>
                    <a:bodyPr/>
                    <a:lstStyle/>
                    <a:p>
                      <a:pPr algn="ctr"/>
                      <a:r>
                        <a:rPr lang="zh-CN" altLang="en-US" dirty="0">
                          <a:latin typeface="Microsoft JhengHei" panose="020B0604030504040204" pitchFamily="34" charset="-120"/>
                          <a:ea typeface="Microsoft JhengHei" panose="020B0604030504040204" pitchFamily="34" charset="-120"/>
                        </a:rPr>
                        <a:t>事件強度類別</a:t>
                      </a:r>
                      <a:r>
                        <a:rPr lang="zh-TW" altLang="en-US" dirty="0">
                          <a:latin typeface="Microsoft JhengHei" panose="020B0604030504040204" pitchFamily="34" charset="-120"/>
                          <a:ea typeface="Microsoft JhengHei" panose="020B0604030504040204" pitchFamily="34" charset="-120"/>
                        </a:rPr>
                        <a:t> </a:t>
                      </a:r>
                    </a:p>
                  </a:txBody>
                  <a:tcPr/>
                </a:tc>
                <a:tc>
                  <a:txBody>
                    <a:bodyPr/>
                    <a:lstStyle/>
                    <a:p>
                      <a:pPr algn="ctr"/>
                      <a:r>
                        <a:rPr lang="zh-TW" altLang="en-US" dirty="0">
                          <a:latin typeface="Microsoft JhengHei" panose="020B0604030504040204" pitchFamily="34" charset="-120"/>
                          <a:ea typeface="Microsoft JhengHei" panose="020B0604030504040204" pitchFamily="34" charset="-120"/>
                        </a:rPr>
                        <a:t>負</a:t>
                      </a:r>
                    </a:p>
                  </a:txBody>
                  <a:tcPr/>
                </a:tc>
                <a:tc>
                  <a:txBody>
                    <a:bodyPr/>
                    <a:lstStyle/>
                    <a:p>
                      <a:pPr algn="ctr"/>
                      <a:r>
                        <a:rPr lang="zh-TW" altLang="en-US" dirty="0">
                          <a:latin typeface="Microsoft JhengHei" panose="020B0604030504040204" pitchFamily="34" charset="-120"/>
                          <a:ea typeface="Microsoft JhengHei" panose="020B0604030504040204" pitchFamily="34" charset="-120"/>
                        </a:rPr>
                        <a:t>正</a:t>
                      </a:r>
                    </a:p>
                  </a:txBody>
                  <a:tcPr/>
                </a:tc>
                <a:extLst>
                  <a:ext uri="{0D108BD9-81ED-4DB2-BD59-A6C34878D82A}">
                    <a16:rowId xmlns:a16="http://schemas.microsoft.com/office/drawing/2014/main" val="3863053976"/>
                  </a:ext>
                </a:extLst>
              </a:tr>
              <a:tr h="370840">
                <a:tc>
                  <a:txBody>
                    <a:bodyPr/>
                    <a:lstStyle/>
                    <a:p>
                      <a:pPr algn="ctr"/>
                      <a:r>
                        <a:rPr lang="en-US" altLang="zh-TW" dirty="0">
                          <a:latin typeface="Microsoft JhengHei" panose="020B0604030504040204" pitchFamily="34" charset="-120"/>
                          <a:ea typeface="Microsoft JhengHei" panose="020B0604030504040204" pitchFamily="34" charset="-120"/>
                        </a:rPr>
                        <a:t>Precision</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0.582</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0.619</a:t>
                      </a:r>
                      <a:endParaRPr lang="zh-TW" altLang="en-US" dirty="0">
                        <a:latin typeface="Microsoft JhengHei" panose="020B0604030504040204" pitchFamily="34" charset="-120"/>
                        <a:ea typeface="Microsoft JhengHei" panose="020B0604030504040204" pitchFamily="34" charset="-120"/>
                      </a:endParaRPr>
                    </a:p>
                  </a:txBody>
                  <a:tcPr/>
                </a:tc>
                <a:extLst>
                  <a:ext uri="{0D108BD9-81ED-4DB2-BD59-A6C34878D82A}">
                    <a16:rowId xmlns:a16="http://schemas.microsoft.com/office/drawing/2014/main" val="4133869601"/>
                  </a:ext>
                </a:extLst>
              </a:tr>
              <a:tr h="370840">
                <a:tc>
                  <a:txBody>
                    <a:bodyPr/>
                    <a:lstStyle/>
                    <a:p>
                      <a:pPr algn="ctr"/>
                      <a:r>
                        <a:rPr lang="en-US" altLang="zh-TW" dirty="0">
                          <a:latin typeface="Microsoft JhengHei" panose="020B0604030504040204" pitchFamily="34" charset="-120"/>
                          <a:ea typeface="Microsoft JhengHei" panose="020B0604030504040204" pitchFamily="34" charset="-120"/>
                        </a:rPr>
                        <a:t>Recall</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0.716</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0.474</a:t>
                      </a:r>
                      <a:endParaRPr lang="zh-TW" altLang="en-US" dirty="0">
                        <a:latin typeface="Microsoft JhengHei" panose="020B0604030504040204" pitchFamily="34" charset="-120"/>
                        <a:ea typeface="Microsoft JhengHei" panose="020B0604030504040204" pitchFamily="34" charset="-120"/>
                      </a:endParaRPr>
                    </a:p>
                  </a:txBody>
                  <a:tcPr/>
                </a:tc>
                <a:extLst>
                  <a:ext uri="{0D108BD9-81ED-4DB2-BD59-A6C34878D82A}">
                    <a16:rowId xmlns:a16="http://schemas.microsoft.com/office/drawing/2014/main" val="567978712"/>
                  </a:ext>
                </a:extLst>
              </a:tr>
              <a:tr h="370840">
                <a:tc>
                  <a:txBody>
                    <a:bodyPr/>
                    <a:lstStyle/>
                    <a:p>
                      <a:pPr algn="ctr"/>
                      <a:r>
                        <a:rPr lang="en-US" altLang="zh-TW" dirty="0">
                          <a:latin typeface="Microsoft JhengHei" panose="020B0604030504040204" pitchFamily="34" charset="-120"/>
                          <a:ea typeface="Microsoft JhengHei" panose="020B0604030504040204" pitchFamily="34" charset="-120"/>
                        </a:rPr>
                        <a:t>F1 score</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0.642</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0.537</a:t>
                      </a:r>
                      <a:endParaRPr lang="zh-TW" altLang="en-US" dirty="0">
                        <a:latin typeface="Microsoft JhengHei" panose="020B0604030504040204" pitchFamily="34" charset="-120"/>
                        <a:ea typeface="Microsoft JhengHei" panose="020B0604030504040204" pitchFamily="34" charset="-120"/>
                      </a:endParaRPr>
                    </a:p>
                  </a:txBody>
                  <a:tcPr/>
                </a:tc>
                <a:extLst>
                  <a:ext uri="{0D108BD9-81ED-4DB2-BD59-A6C34878D82A}">
                    <a16:rowId xmlns:a16="http://schemas.microsoft.com/office/drawing/2014/main" val="3918492228"/>
                  </a:ext>
                </a:extLst>
              </a:tr>
            </a:tbl>
          </a:graphicData>
        </a:graphic>
      </p:graphicFrame>
    </p:spTree>
    <p:extLst>
      <p:ext uri="{BB962C8B-B14F-4D97-AF65-F5344CB8AC3E}">
        <p14:creationId xmlns:p14="http://schemas.microsoft.com/office/powerpoint/2010/main" val="40797317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7DA193-C5CF-EB42-B990-6949E0437C01}"/>
              </a:ext>
            </a:extLst>
          </p:cNvPr>
          <p:cNvSpPr>
            <a:spLocks noGrp="1"/>
          </p:cNvSpPr>
          <p:nvPr>
            <p:ph type="title"/>
          </p:nvPr>
        </p:nvSpPr>
        <p:spPr/>
        <p:txBody>
          <a:bodyPr/>
          <a:lstStyle/>
          <a:p>
            <a:r>
              <a:rPr kumimoji="1" lang="zh-TW" altLang="en-US" dirty="0"/>
              <a:t>模型架構與表現</a:t>
            </a:r>
          </a:p>
        </p:txBody>
      </p:sp>
      <p:sp>
        <p:nvSpPr>
          <p:cNvPr id="4" name="日期版面配置區 3">
            <a:extLst>
              <a:ext uri="{FF2B5EF4-FFF2-40B4-BE49-F238E27FC236}">
                <a16:creationId xmlns:a16="http://schemas.microsoft.com/office/drawing/2014/main" id="{475DBEF7-B498-B34E-B869-60FCF2FBD43D}"/>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D7B20DF8-ED90-984A-A1EE-28C798585916}"/>
              </a:ext>
            </a:extLst>
          </p:cNvPr>
          <p:cNvSpPr>
            <a:spLocks noGrp="1"/>
          </p:cNvSpPr>
          <p:nvPr>
            <p:ph type="sldNum" sz="quarter" idx="12"/>
          </p:nvPr>
        </p:nvSpPr>
        <p:spPr/>
        <p:txBody>
          <a:bodyPr/>
          <a:lstStyle/>
          <a:p>
            <a:fld id="{80929F01-733D-5847-83A7-C9CEA74310DB}" type="slidenum">
              <a:rPr kumimoji="1" lang="zh-TW" altLang="en-US" smtClean="0"/>
              <a:pPr/>
              <a:t>34</a:t>
            </a:fld>
            <a:endParaRPr kumimoji="1" lang="zh-TW" altLang="en-US" dirty="0"/>
          </a:p>
        </p:txBody>
      </p:sp>
      <p:sp>
        <p:nvSpPr>
          <p:cNvPr id="11" name="文字方塊 10">
            <a:extLst>
              <a:ext uri="{FF2B5EF4-FFF2-40B4-BE49-F238E27FC236}">
                <a16:creationId xmlns:a16="http://schemas.microsoft.com/office/drawing/2014/main" id="{131A5E66-194B-BA4C-ACF1-01BA6F19A72A}"/>
              </a:ext>
            </a:extLst>
          </p:cNvPr>
          <p:cNvSpPr txBox="1"/>
          <p:nvPr/>
        </p:nvSpPr>
        <p:spPr>
          <a:xfrm>
            <a:off x="5217198" y="120951"/>
            <a:ext cx="3672800" cy="338554"/>
          </a:xfrm>
          <a:prstGeom prst="rect">
            <a:avLst/>
          </a:prstGeom>
          <a:noFill/>
        </p:spPr>
        <p:txBody>
          <a:bodyPr wrap="none" rtlCol="0">
            <a:spAutoFit/>
          </a:bodyPr>
          <a:lstStyle/>
          <a:p>
            <a:pPr algn="r"/>
            <a:r>
              <a:rPr lang="zh-CN" altLang="en-US" sz="1600" b="1" dirty="0">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網頁呈現</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
        <p:nvSpPr>
          <p:cNvPr id="19" name="文字方塊 18">
            <a:extLst>
              <a:ext uri="{FF2B5EF4-FFF2-40B4-BE49-F238E27FC236}">
                <a16:creationId xmlns:a16="http://schemas.microsoft.com/office/drawing/2014/main" id="{5B297CE5-054A-A244-9961-A1F1229BA55B}"/>
              </a:ext>
            </a:extLst>
          </p:cNvPr>
          <p:cNvSpPr txBox="1"/>
          <p:nvPr/>
        </p:nvSpPr>
        <p:spPr>
          <a:xfrm>
            <a:off x="472540" y="1652564"/>
            <a:ext cx="8134349" cy="1754326"/>
          </a:xfrm>
          <a:prstGeom prst="rect">
            <a:avLst/>
          </a:prstGeom>
          <a:noFill/>
        </p:spPr>
        <p:txBody>
          <a:bodyPr wrap="square" rtlCol="0">
            <a:spAutoFit/>
          </a:bodyPr>
          <a:lstStyle/>
          <a:p>
            <a:pPr marL="285744" indent="-285744">
              <a:buFont typeface="Arial" panose="020B0604020202020204" pitchFamily="34" charset="0"/>
              <a:buChar char="•"/>
            </a:pPr>
            <a:r>
              <a:rPr kumimoji="1" lang="zh-TW" altLang="en-US" dirty="0">
                <a:latin typeface="Microsoft JhengHei" panose="020B0604030504040204" pitchFamily="34" charset="-120"/>
                <a:ea typeface="Microsoft JhengHei" panose="020B0604030504040204" pitchFamily="34" charset="-120"/>
              </a:rPr>
              <a:t>若將評分與異常報酬做迴歸分析，</a:t>
            </a:r>
            <a:r>
              <a:rPr kumimoji="1" lang="en-US" altLang="zh-TW" dirty="0">
                <a:latin typeface="Microsoft JhengHei" panose="020B0604030504040204" pitchFamily="34" charset="-120"/>
                <a:ea typeface="Microsoft JhengHei" panose="020B0604030504040204" pitchFamily="34" charset="-120"/>
              </a:rPr>
              <a:t>R</a:t>
            </a:r>
            <a:r>
              <a:rPr kumimoji="1" lang="zh-CN" altLang="en-US" dirty="0">
                <a:latin typeface="Microsoft JhengHei" panose="020B0604030504040204" pitchFamily="34" charset="-120"/>
                <a:ea typeface="Microsoft JhengHei" panose="020B0604030504040204" pitchFamily="34" charset="-120"/>
              </a:rPr>
              <a:t>平方只有</a:t>
            </a:r>
            <a:r>
              <a:rPr kumimoji="1" lang="en-US" altLang="zh-CN" dirty="0">
                <a:latin typeface="Microsoft JhengHei" panose="020B0604030504040204" pitchFamily="34" charset="-120"/>
                <a:ea typeface="Microsoft JhengHei" panose="020B0604030504040204" pitchFamily="34" charset="-120"/>
              </a:rPr>
              <a:t>0.1</a:t>
            </a:r>
            <a:r>
              <a:rPr kumimoji="1" lang="zh-CN" altLang="en-US" dirty="0">
                <a:latin typeface="Microsoft JhengHei" panose="020B0604030504040204" pitchFamily="34" charset="-120"/>
                <a:ea typeface="Microsoft JhengHei" panose="020B0604030504040204" pitchFamily="34" charset="-120"/>
              </a:rPr>
              <a:t>，代表平均來說，新聞事件的變動只能解釋</a:t>
            </a:r>
            <a:r>
              <a:rPr kumimoji="1" lang="en-US" altLang="zh-CN" dirty="0">
                <a:latin typeface="Microsoft JhengHei" panose="020B0604030504040204" pitchFamily="34" charset="-120"/>
                <a:ea typeface="Microsoft JhengHei" panose="020B0604030504040204" pitchFamily="34" charset="-120"/>
              </a:rPr>
              <a:t>10%</a:t>
            </a:r>
            <a:r>
              <a:rPr kumimoji="1" lang="zh-CN" altLang="en-US" dirty="0">
                <a:latin typeface="Microsoft JhengHei" panose="020B0604030504040204" pitchFamily="34" charset="-120"/>
                <a:ea typeface="Microsoft JhengHei" panose="020B0604030504040204" pitchFamily="34" charset="-120"/>
              </a:rPr>
              <a:t>的股價變動，解釋力不足</a:t>
            </a:r>
            <a:endParaRPr kumimoji="1" lang="en-US" altLang="zh-CN" dirty="0">
              <a:latin typeface="Microsoft JhengHei" panose="020B0604030504040204" pitchFamily="34" charset="-120"/>
              <a:ea typeface="Microsoft JhengHei" panose="020B0604030504040204" pitchFamily="34" charset="-120"/>
            </a:endParaRPr>
          </a:p>
          <a:p>
            <a:pPr marL="285744" indent="-285744">
              <a:buFont typeface="Arial" panose="020B0604020202020204" pitchFamily="34" charset="0"/>
              <a:buChar char="•"/>
            </a:pPr>
            <a:endParaRPr kumimoji="1" lang="en-US" altLang="zh-CN" dirty="0">
              <a:latin typeface="Microsoft JhengHei" panose="020B0604030504040204" pitchFamily="34" charset="-120"/>
              <a:ea typeface="Microsoft JhengHei" panose="020B0604030504040204" pitchFamily="34" charset="-120"/>
            </a:endParaRPr>
          </a:p>
          <a:p>
            <a:pPr marL="285744" indent="-285744">
              <a:buFont typeface="Arial" panose="020B0604020202020204" pitchFamily="34" charset="0"/>
              <a:buChar char="•"/>
            </a:pPr>
            <a:r>
              <a:rPr kumimoji="1" lang="zh-CN" altLang="en-US" dirty="0">
                <a:latin typeface="Microsoft JhengHei" panose="020B0604030504040204" pitchFamily="34" charset="-120"/>
                <a:ea typeface="Microsoft JhengHei" panose="020B0604030504040204" pitchFamily="34" charset="-120"/>
              </a:rPr>
              <a:t>若只預測上漲與下跌（也就是只分兩個類別），</a:t>
            </a:r>
            <a:r>
              <a:rPr kumimoji="1" lang="en-US" altLang="zh-CN" dirty="0">
                <a:latin typeface="Microsoft JhengHei" panose="020B0604030504040204" pitchFamily="34" charset="-120"/>
                <a:ea typeface="Microsoft JhengHei" panose="020B0604030504040204" pitchFamily="34" charset="-120"/>
              </a:rPr>
              <a:t>Accuracy Rate </a:t>
            </a:r>
            <a:r>
              <a:rPr kumimoji="1" lang="zh-CN" altLang="en-US" dirty="0">
                <a:latin typeface="Microsoft JhengHei" panose="020B0604030504040204" pitchFamily="34" charset="-120"/>
                <a:ea typeface="Microsoft JhengHei" panose="020B0604030504040204" pitchFamily="34" charset="-120"/>
              </a:rPr>
              <a:t>只有</a:t>
            </a:r>
            <a:r>
              <a:rPr kumimoji="1" lang="zh-TW" altLang="en-US" dirty="0">
                <a:latin typeface="Microsoft JhengHei" panose="020B0604030504040204" pitchFamily="34" charset="-120"/>
                <a:ea typeface="Microsoft JhengHei" panose="020B0604030504040204" pitchFamily="34" charset="-120"/>
              </a:rPr>
              <a:t> </a:t>
            </a:r>
            <a:r>
              <a:rPr kumimoji="1" lang="en-US" altLang="zh-CN" dirty="0">
                <a:latin typeface="Microsoft JhengHei" panose="020B0604030504040204" pitchFamily="34" charset="-120"/>
                <a:ea typeface="Microsoft JhengHei" panose="020B0604030504040204" pitchFamily="34" charset="-120"/>
              </a:rPr>
              <a:t>0.596</a:t>
            </a:r>
            <a:r>
              <a:rPr kumimoji="1" lang="zh-CN" altLang="en-US" dirty="0">
                <a:latin typeface="Microsoft JhengHei" panose="020B0604030504040204" pitchFamily="34" charset="-120"/>
                <a:ea typeface="Microsoft JhengHei" panose="020B0604030504040204" pitchFamily="34" charset="-120"/>
              </a:rPr>
              <a:t>，還有進步空間</a:t>
            </a:r>
            <a:endParaRPr kumimoji="1" lang="en-US" altLang="zh-CN" dirty="0">
              <a:latin typeface="Microsoft JhengHei" panose="020B0604030504040204" pitchFamily="34" charset="-120"/>
              <a:ea typeface="Microsoft JhengHei" panose="020B0604030504040204" pitchFamily="34" charset="-120"/>
            </a:endParaRPr>
          </a:p>
          <a:p>
            <a:pPr marL="285744" indent="-285744">
              <a:buFont typeface="Arial" panose="020B0604020202020204" pitchFamily="34" charset="0"/>
              <a:buChar char="•"/>
            </a:pPr>
            <a:endParaRPr kumimoji="1" lang="zh-TW" altLang="en-US" dirty="0">
              <a:latin typeface="Microsoft JhengHei" panose="020B0604030504040204" pitchFamily="34" charset="-120"/>
              <a:ea typeface="Microsoft JhengHei" panose="020B0604030504040204" pitchFamily="34" charset="-120"/>
            </a:endParaRPr>
          </a:p>
        </p:txBody>
      </p:sp>
      <p:sp>
        <p:nvSpPr>
          <p:cNvPr id="20" name="矩形 19">
            <a:extLst>
              <a:ext uri="{FF2B5EF4-FFF2-40B4-BE49-F238E27FC236}">
                <a16:creationId xmlns:a16="http://schemas.microsoft.com/office/drawing/2014/main" id="{6BE6985A-BFCD-BE40-82D0-12F9D511C619}"/>
              </a:ext>
            </a:extLst>
          </p:cNvPr>
          <p:cNvSpPr/>
          <p:nvPr/>
        </p:nvSpPr>
        <p:spPr>
          <a:xfrm>
            <a:off x="472540" y="1418834"/>
            <a:ext cx="8134350" cy="18126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1" name="圓角矩形 20">
            <a:extLst>
              <a:ext uri="{FF2B5EF4-FFF2-40B4-BE49-F238E27FC236}">
                <a16:creationId xmlns:a16="http://schemas.microsoft.com/office/drawing/2014/main" id="{D1E43920-1A8E-E243-9FA7-FA19D956634B}"/>
              </a:ext>
            </a:extLst>
          </p:cNvPr>
          <p:cNvSpPr/>
          <p:nvPr/>
        </p:nvSpPr>
        <p:spPr>
          <a:xfrm>
            <a:off x="876301" y="1241692"/>
            <a:ext cx="5204847" cy="354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模型結果</a:t>
            </a:r>
          </a:p>
        </p:txBody>
      </p:sp>
      <p:sp>
        <p:nvSpPr>
          <p:cNvPr id="22" name="文字方塊 21">
            <a:extLst>
              <a:ext uri="{FF2B5EF4-FFF2-40B4-BE49-F238E27FC236}">
                <a16:creationId xmlns:a16="http://schemas.microsoft.com/office/drawing/2014/main" id="{DCDE9696-4437-A441-BE2C-D276307A3571}"/>
              </a:ext>
            </a:extLst>
          </p:cNvPr>
          <p:cNvSpPr txBox="1"/>
          <p:nvPr/>
        </p:nvSpPr>
        <p:spPr>
          <a:xfrm>
            <a:off x="472539" y="3955922"/>
            <a:ext cx="8134350" cy="1754326"/>
          </a:xfrm>
          <a:prstGeom prst="rect">
            <a:avLst/>
          </a:prstGeom>
          <a:noFill/>
        </p:spPr>
        <p:txBody>
          <a:bodyPr wrap="square" rtlCol="0">
            <a:spAutoFit/>
          </a:bodyPr>
          <a:lstStyle/>
          <a:p>
            <a:pPr marL="285744" indent="-285744">
              <a:buFont typeface="Arial" panose="020B0604020202020204" pitchFamily="34" charset="0"/>
              <a:buChar char="•"/>
            </a:pPr>
            <a:r>
              <a:rPr kumimoji="1" lang="zh-CN" altLang="en-US" dirty="0">
                <a:latin typeface="Microsoft JhengHei" panose="020B0604030504040204" pitchFamily="34" charset="-120"/>
                <a:ea typeface="Microsoft JhengHei" panose="020B0604030504040204" pitchFamily="34" charset="-120"/>
              </a:rPr>
              <a:t>新聞事件對股價影響的反應時間極短，可能事件前後幾小時內股價就已經反應完畢，而本組採用的兩日區間過長，造成解釋力不足的結果（但受限於沒有</a:t>
            </a:r>
            <a:r>
              <a:rPr kumimoji="1" lang="en-US" altLang="zh-CN" dirty="0">
                <a:latin typeface="Microsoft JhengHei" panose="020B0604030504040204" pitchFamily="34" charset="-120"/>
                <a:ea typeface="Microsoft JhengHei" panose="020B0604030504040204" pitchFamily="34" charset="-120"/>
              </a:rPr>
              <a:t> Intraday</a:t>
            </a:r>
            <a:r>
              <a:rPr kumimoji="1" lang="zh-TW" altLang="en-US" dirty="0">
                <a:latin typeface="Microsoft JhengHei" panose="020B0604030504040204" pitchFamily="34" charset="-120"/>
                <a:ea typeface="Microsoft JhengHei" panose="020B0604030504040204" pitchFamily="34" charset="-120"/>
              </a:rPr>
              <a:t> 的股價資料，只能這麼做）</a:t>
            </a:r>
            <a:endParaRPr kumimoji="1" lang="en-US" altLang="zh-TW" dirty="0">
              <a:latin typeface="Microsoft JhengHei" panose="020B0604030504040204" pitchFamily="34" charset="-120"/>
              <a:ea typeface="Microsoft JhengHei" panose="020B0604030504040204" pitchFamily="34" charset="-120"/>
            </a:endParaRPr>
          </a:p>
          <a:p>
            <a:pPr marL="285744" indent="-285744">
              <a:buFont typeface="Arial" panose="020B0604020202020204" pitchFamily="34" charset="0"/>
              <a:buChar char="•"/>
            </a:pPr>
            <a:endParaRPr kumimoji="1" lang="en-US" altLang="zh-CN" dirty="0">
              <a:latin typeface="Microsoft JhengHei" panose="020B0604030504040204" pitchFamily="34" charset="-120"/>
              <a:ea typeface="Microsoft JhengHei" panose="020B0604030504040204" pitchFamily="34" charset="-120"/>
            </a:endParaRPr>
          </a:p>
          <a:p>
            <a:pPr marL="285744" indent="-285744">
              <a:buFont typeface="Arial" panose="020B0604020202020204" pitchFamily="34" charset="0"/>
              <a:buChar char="•"/>
            </a:pPr>
            <a:r>
              <a:rPr kumimoji="1" lang="zh-TW" altLang="en-US" dirty="0">
                <a:latin typeface="Microsoft JhengHei" panose="020B0604030504040204" pitchFamily="34" charset="-120"/>
                <a:ea typeface="Microsoft JhengHei" panose="020B0604030504040204" pitchFamily="34" charset="-120"/>
              </a:rPr>
              <a:t>不重要的新聞事件數占資料絕大部分，而這些新聞對股價影響力不大，卻又大量使用這些資料做機器學習，將評分絕對值高的事件的影響力給稀釋掉</a:t>
            </a:r>
          </a:p>
        </p:txBody>
      </p:sp>
      <p:sp>
        <p:nvSpPr>
          <p:cNvPr id="23" name="矩形 22">
            <a:extLst>
              <a:ext uri="{FF2B5EF4-FFF2-40B4-BE49-F238E27FC236}">
                <a16:creationId xmlns:a16="http://schemas.microsoft.com/office/drawing/2014/main" id="{2BB3C1FE-EEC1-164D-A618-F544F669BFC8}"/>
              </a:ext>
            </a:extLst>
          </p:cNvPr>
          <p:cNvSpPr/>
          <p:nvPr/>
        </p:nvSpPr>
        <p:spPr>
          <a:xfrm>
            <a:off x="472539" y="3685632"/>
            <a:ext cx="8134350" cy="2161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latin typeface="Microsoft JhengHei" panose="020B0604030504040204" pitchFamily="34" charset="-120"/>
              <a:ea typeface="Microsoft JhengHei" panose="020B0604030504040204" pitchFamily="34" charset="-120"/>
            </a:endParaRPr>
          </a:p>
        </p:txBody>
      </p:sp>
      <p:sp>
        <p:nvSpPr>
          <p:cNvPr id="24" name="圓角矩形 23">
            <a:extLst>
              <a:ext uri="{FF2B5EF4-FFF2-40B4-BE49-F238E27FC236}">
                <a16:creationId xmlns:a16="http://schemas.microsoft.com/office/drawing/2014/main" id="{45F8ACA0-40E8-6D47-B1E5-255B902EBD15}"/>
              </a:ext>
            </a:extLst>
          </p:cNvPr>
          <p:cNvSpPr/>
          <p:nvPr/>
        </p:nvSpPr>
        <p:spPr>
          <a:xfrm>
            <a:off x="876300" y="3508490"/>
            <a:ext cx="5204847" cy="354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結果解釋</a:t>
            </a:r>
          </a:p>
        </p:txBody>
      </p:sp>
    </p:spTree>
    <p:extLst>
      <p:ext uri="{BB962C8B-B14F-4D97-AF65-F5344CB8AC3E}">
        <p14:creationId xmlns:p14="http://schemas.microsoft.com/office/powerpoint/2010/main" val="34828950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1E9B56F-1736-7849-A07D-C7E2E70A0680}"/>
              </a:ext>
            </a:extLst>
          </p:cNvPr>
          <p:cNvSpPr>
            <a:spLocks noGrp="1"/>
          </p:cNvSpPr>
          <p:nvPr>
            <p:ph type="title"/>
          </p:nvPr>
        </p:nvSpPr>
        <p:spPr/>
        <p:txBody>
          <a:bodyPr/>
          <a:lstStyle/>
          <a:p>
            <a:r>
              <a:rPr kumimoji="1" lang="zh-TW" altLang="en-US" dirty="0"/>
              <a:t>建立資料庫，存取最新新聞斷詞與評分預測結果</a:t>
            </a:r>
          </a:p>
        </p:txBody>
      </p:sp>
      <p:sp>
        <p:nvSpPr>
          <p:cNvPr id="4" name="日期版面配置區 3">
            <a:extLst>
              <a:ext uri="{FF2B5EF4-FFF2-40B4-BE49-F238E27FC236}">
                <a16:creationId xmlns:a16="http://schemas.microsoft.com/office/drawing/2014/main" id="{18A140BA-198A-A24B-B5C1-90E7699084AB}"/>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0B1AA02D-5AB2-0B40-BCE3-D18BB416BA1B}"/>
              </a:ext>
            </a:extLst>
          </p:cNvPr>
          <p:cNvSpPr>
            <a:spLocks noGrp="1"/>
          </p:cNvSpPr>
          <p:nvPr>
            <p:ph type="sldNum" sz="quarter" idx="12"/>
          </p:nvPr>
        </p:nvSpPr>
        <p:spPr/>
        <p:txBody>
          <a:bodyPr/>
          <a:lstStyle/>
          <a:p>
            <a:fld id="{80929F01-733D-5847-83A7-C9CEA74310DB}" type="slidenum">
              <a:rPr kumimoji="1" lang="zh-TW" altLang="en-US" smtClean="0"/>
              <a:pPr/>
              <a:t>35</a:t>
            </a:fld>
            <a:endParaRPr kumimoji="1" lang="zh-TW" altLang="en-US" dirty="0"/>
          </a:p>
        </p:txBody>
      </p:sp>
      <p:sp>
        <p:nvSpPr>
          <p:cNvPr id="6" name="文字方塊 5">
            <a:extLst>
              <a:ext uri="{FF2B5EF4-FFF2-40B4-BE49-F238E27FC236}">
                <a16:creationId xmlns:a16="http://schemas.microsoft.com/office/drawing/2014/main" id="{E10A56DE-A000-5B40-8CF6-85A7DA03575E}"/>
              </a:ext>
            </a:extLst>
          </p:cNvPr>
          <p:cNvSpPr txBox="1"/>
          <p:nvPr/>
        </p:nvSpPr>
        <p:spPr>
          <a:xfrm>
            <a:off x="5217198" y="120951"/>
            <a:ext cx="3672800"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網頁呈現</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pic>
        <p:nvPicPr>
          <p:cNvPr id="11" name="圖片 10" descr="一張含有 食物 的圖片&#10;&#10;自動產生的描述">
            <a:extLst>
              <a:ext uri="{FF2B5EF4-FFF2-40B4-BE49-F238E27FC236}">
                <a16:creationId xmlns:a16="http://schemas.microsoft.com/office/drawing/2014/main" id="{564910C4-5FF0-2A4E-A15C-A63924B43791}"/>
              </a:ext>
            </a:extLst>
          </p:cNvPr>
          <p:cNvPicPr>
            <a:picLocks noChangeAspect="1"/>
          </p:cNvPicPr>
          <p:nvPr/>
        </p:nvPicPr>
        <p:blipFill rotWithShape="1">
          <a:blip r:embed="rId2"/>
          <a:srcRect l="1127" t="21573" r="130" b="21855"/>
          <a:stretch/>
        </p:blipFill>
        <p:spPr>
          <a:xfrm>
            <a:off x="6642713" y="1344663"/>
            <a:ext cx="2074168" cy="1188335"/>
          </a:xfrm>
          <a:prstGeom prst="rect">
            <a:avLst/>
          </a:prstGeom>
        </p:spPr>
      </p:pic>
      <p:pic>
        <p:nvPicPr>
          <p:cNvPr id="12" name="圖片 11" descr="一張含有 畫畫 的圖片&#10;&#10;自動產生的描述">
            <a:extLst>
              <a:ext uri="{FF2B5EF4-FFF2-40B4-BE49-F238E27FC236}">
                <a16:creationId xmlns:a16="http://schemas.microsoft.com/office/drawing/2014/main" id="{55827D4C-317C-784F-BAEB-C468C6B475F6}"/>
              </a:ext>
            </a:extLst>
          </p:cNvPr>
          <p:cNvPicPr>
            <a:picLocks noChangeAspect="1"/>
          </p:cNvPicPr>
          <p:nvPr/>
        </p:nvPicPr>
        <p:blipFill rotWithShape="1">
          <a:blip r:embed="rId3"/>
          <a:srcRect l="20710" t="4930" r="22564" b="8241"/>
          <a:stretch/>
        </p:blipFill>
        <p:spPr>
          <a:xfrm>
            <a:off x="4920195" y="1281163"/>
            <a:ext cx="1409702" cy="1409715"/>
          </a:xfrm>
          <a:prstGeom prst="rect">
            <a:avLst/>
          </a:prstGeom>
        </p:spPr>
      </p:pic>
      <p:sp>
        <p:nvSpPr>
          <p:cNvPr id="15" name="文字方塊 14">
            <a:extLst>
              <a:ext uri="{FF2B5EF4-FFF2-40B4-BE49-F238E27FC236}">
                <a16:creationId xmlns:a16="http://schemas.microsoft.com/office/drawing/2014/main" id="{986248D3-1258-5947-B1B0-253B30E3B446}"/>
              </a:ext>
            </a:extLst>
          </p:cNvPr>
          <p:cNvSpPr txBox="1"/>
          <p:nvPr/>
        </p:nvSpPr>
        <p:spPr>
          <a:xfrm>
            <a:off x="341682" y="1344663"/>
            <a:ext cx="2878035" cy="4832092"/>
          </a:xfrm>
          <a:prstGeom prst="rect">
            <a:avLst/>
          </a:prstGeom>
          <a:noFill/>
        </p:spPr>
        <p:txBody>
          <a:bodyPr wrap="square" rtlCol="0">
            <a:spAutoFit/>
          </a:bodyPr>
          <a:lstStyle/>
          <a:p>
            <a:pPr marL="285750" indent="-285750">
              <a:buFont typeface="Arial" panose="020B0604020202020204" pitchFamily="34" charset="0"/>
              <a:buChar char="•"/>
            </a:pPr>
            <a:r>
              <a:rPr kumimoji="1" lang="zh-TW" altLang="en-US" dirty="0">
                <a:latin typeface="Microsoft JhengHei" panose="020B0604030504040204" pitchFamily="34" charset="-120"/>
                <a:ea typeface="Microsoft JhengHei" panose="020B0604030504040204" pitchFamily="34" charset="-120"/>
              </a:rPr>
              <a:t>在將資料輸入上傳到網頁前，我們會將：</a:t>
            </a:r>
            <a:endParaRPr kumimoji="1" lang="en-US" altLang="zh-TW" dirty="0">
              <a:latin typeface="Microsoft JhengHei" panose="020B0604030504040204" pitchFamily="34" charset="-120"/>
              <a:ea typeface="Microsoft JhengHei" panose="020B0604030504040204" pitchFamily="34" charset="-120"/>
            </a:endParaRPr>
          </a:p>
          <a:p>
            <a:pPr lvl="1"/>
            <a:endParaRPr kumimoji="1" lang="en-US" altLang="zh-TW" sz="1000" dirty="0">
              <a:latin typeface="Microsoft JhengHei" panose="020B0604030504040204" pitchFamily="34" charset="-120"/>
              <a:ea typeface="Microsoft JhengHei" panose="020B0604030504040204" pitchFamily="34" charset="-120"/>
            </a:endParaRPr>
          </a:p>
          <a:p>
            <a:pPr marL="800091" lvl="1" indent="-342891">
              <a:buAutoNum type="arabicPeriod"/>
            </a:pPr>
            <a:r>
              <a:rPr kumimoji="1" lang="zh-CN" altLang="en-US" dirty="0">
                <a:latin typeface="Microsoft JhengHei" panose="020B0604030504040204" pitchFamily="34" charset="-120"/>
                <a:ea typeface="Microsoft JhengHei" panose="020B0604030504040204" pitchFamily="34" charset="-120"/>
              </a:rPr>
              <a:t>股票代碼</a:t>
            </a:r>
            <a:endParaRPr kumimoji="1" lang="en-US" altLang="zh-CN" dirty="0">
              <a:latin typeface="Microsoft JhengHei" panose="020B0604030504040204" pitchFamily="34" charset="-120"/>
              <a:ea typeface="Microsoft JhengHei" panose="020B0604030504040204" pitchFamily="34" charset="-120"/>
            </a:endParaRPr>
          </a:p>
          <a:p>
            <a:pPr marL="800091" lvl="1" indent="-342891">
              <a:buAutoNum type="arabicPeriod"/>
            </a:pPr>
            <a:r>
              <a:rPr kumimoji="1" lang="zh-TW" altLang="en-US" dirty="0">
                <a:latin typeface="Microsoft JhengHei" panose="020B0604030504040204" pitchFamily="34" charset="-120"/>
                <a:ea typeface="Microsoft JhengHei" panose="020B0604030504040204" pitchFamily="34" charset="-120"/>
              </a:rPr>
              <a:t>公司名稱</a:t>
            </a:r>
            <a:endParaRPr kumimoji="1" lang="en-US" altLang="zh-TW" dirty="0">
              <a:latin typeface="Microsoft JhengHei" panose="020B0604030504040204" pitchFamily="34" charset="-120"/>
              <a:ea typeface="Microsoft JhengHei" panose="020B0604030504040204" pitchFamily="34" charset="-120"/>
            </a:endParaRPr>
          </a:p>
          <a:p>
            <a:pPr marL="800091" lvl="1" indent="-342891">
              <a:buAutoNum type="arabicPeriod"/>
            </a:pPr>
            <a:r>
              <a:rPr kumimoji="1" lang="zh-CN" altLang="en-US" dirty="0">
                <a:latin typeface="Microsoft JhengHei" panose="020B0604030504040204" pitchFamily="34" charset="-120"/>
                <a:ea typeface="Microsoft JhengHei" panose="020B0604030504040204" pitchFamily="34" charset="-120"/>
              </a:rPr>
              <a:t>發生時間</a:t>
            </a:r>
            <a:endParaRPr kumimoji="1" lang="en-US" altLang="zh-TW" dirty="0">
              <a:latin typeface="Microsoft JhengHei" panose="020B0604030504040204" pitchFamily="34" charset="-120"/>
              <a:ea typeface="Microsoft JhengHei" panose="020B0604030504040204" pitchFamily="34" charset="-120"/>
            </a:endParaRPr>
          </a:p>
          <a:p>
            <a:pPr marL="800091" lvl="1" indent="-342891">
              <a:buAutoNum type="arabicPeriod"/>
            </a:pPr>
            <a:r>
              <a:rPr kumimoji="1" lang="zh-TW" altLang="en-US" dirty="0">
                <a:latin typeface="Microsoft JhengHei" panose="020B0604030504040204" pitchFamily="34" charset="-120"/>
                <a:ea typeface="Microsoft JhengHei" panose="020B0604030504040204" pitchFamily="34" charset="-120"/>
              </a:rPr>
              <a:t>預測漲跌狀態</a:t>
            </a:r>
            <a:endParaRPr kumimoji="1" lang="en-US" altLang="zh-TW" dirty="0">
              <a:latin typeface="Microsoft JhengHei" panose="020B0604030504040204" pitchFamily="34" charset="-120"/>
              <a:ea typeface="Microsoft JhengHei" panose="020B0604030504040204" pitchFamily="34" charset="-120"/>
            </a:endParaRPr>
          </a:p>
          <a:p>
            <a:pPr marL="800100" lvl="1" indent="-342900">
              <a:buFont typeface="+mj-lt"/>
              <a:buAutoNum type="arabicPeriod" startAt="5"/>
            </a:pPr>
            <a:r>
              <a:rPr kumimoji="1" lang="zh-TW" altLang="en-US" dirty="0">
                <a:latin typeface="Microsoft JhengHei" panose="020B0604030504040204" pitchFamily="34" charset="-120"/>
                <a:ea typeface="Microsoft JhengHei" panose="020B0604030504040204" pitchFamily="34" charset="-120"/>
              </a:rPr>
              <a:t>事件強度評分</a:t>
            </a:r>
            <a:endParaRPr kumimoji="1" lang="en-US" altLang="zh-TW" dirty="0">
              <a:latin typeface="Microsoft JhengHei" panose="020B0604030504040204" pitchFamily="34" charset="-120"/>
              <a:ea typeface="Microsoft JhengHei" panose="020B0604030504040204" pitchFamily="34" charset="-120"/>
            </a:endParaRPr>
          </a:p>
          <a:p>
            <a:pPr marL="800100" lvl="1" indent="-342900">
              <a:buFont typeface="+mj-lt"/>
              <a:buAutoNum type="arabicPeriod" startAt="5"/>
            </a:pPr>
            <a:r>
              <a:rPr kumimoji="1" lang="zh-TW" altLang="en-US" dirty="0">
                <a:latin typeface="Microsoft JhengHei" panose="020B0604030504040204" pitchFamily="34" charset="-120"/>
                <a:ea typeface="Microsoft JhengHei" panose="020B0604030504040204" pitchFamily="34" charset="-120"/>
              </a:rPr>
              <a:t>新聞內容</a:t>
            </a:r>
            <a:endParaRPr kumimoji="1" lang="en-US" altLang="zh-TW" dirty="0">
              <a:latin typeface="Microsoft JhengHei" panose="020B0604030504040204" pitchFamily="34" charset="-120"/>
              <a:ea typeface="Microsoft JhengHei" panose="020B0604030504040204" pitchFamily="34" charset="-120"/>
            </a:endParaRPr>
          </a:p>
          <a:p>
            <a:pPr marL="800100" lvl="1" indent="-342900">
              <a:buFont typeface="+mj-lt"/>
              <a:buAutoNum type="arabicPeriod" startAt="5"/>
            </a:pPr>
            <a:r>
              <a:rPr kumimoji="1" lang="zh-TW" altLang="en-US" dirty="0">
                <a:latin typeface="Microsoft JhengHei" panose="020B0604030504040204" pitchFamily="34" charset="-120"/>
                <a:ea typeface="Microsoft JhengHei" panose="020B0604030504040204" pitchFamily="34" charset="-120"/>
              </a:rPr>
              <a:t>新聞切詞結果</a:t>
            </a:r>
            <a:endParaRPr kumimoji="1" lang="en-US" altLang="zh-TW" dirty="0">
              <a:latin typeface="Microsoft JhengHei" panose="020B0604030504040204" pitchFamily="34" charset="-120"/>
              <a:ea typeface="Microsoft JhengHei" panose="020B0604030504040204" pitchFamily="34" charset="-120"/>
            </a:endParaRPr>
          </a:p>
          <a:p>
            <a:endParaRPr kumimoji="1" lang="en-US" altLang="zh-TW" sz="1000" dirty="0">
              <a:latin typeface="Microsoft JhengHei" panose="020B0604030504040204" pitchFamily="34" charset="-120"/>
              <a:ea typeface="Microsoft JhengHei" panose="020B0604030504040204" pitchFamily="34" charset="-120"/>
            </a:endParaRPr>
          </a:p>
          <a:p>
            <a:pPr lvl="1"/>
            <a:r>
              <a:rPr kumimoji="1" lang="zh-TW" altLang="en-US" dirty="0">
                <a:latin typeface="Microsoft JhengHei" panose="020B0604030504040204" pitchFamily="34" charset="-120"/>
                <a:ea typeface="Microsoft JhengHei" panose="020B0604030504040204" pitchFamily="34" charset="-120"/>
              </a:rPr>
              <a:t>等資料存放在資料庫中，未來公司需要做使用即可直接做存取</a:t>
            </a:r>
            <a:endParaRPr kumimoji="1" lang="en-US" altLang="zh-TW"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endParaRPr kumimoji="1" lang="en-US" altLang="zh-TW"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kumimoji="1" lang="zh-TW" altLang="en-US" dirty="0">
                <a:latin typeface="Microsoft JhengHei" panose="020B0604030504040204" pitchFamily="34" charset="-120"/>
                <a:ea typeface="Microsoft JhengHei" panose="020B0604030504040204" pitchFamily="34" charset="-120"/>
              </a:rPr>
              <a:t>比較過後，本組採用</a:t>
            </a:r>
            <a:r>
              <a:rPr kumimoji="1" lang="en-US" altLang="zh-TW" dirty="0">
                <a:latin typeface="Microsoft JhengHei" panose="020B0604030504040204" pitchFamily="34" charset="-120"/>
                <a:ea typeface="Microsoft JhengHei" panose="020B0604030504040204" pitchFamily="34" charset="-120"/>
              </a:rPr>
              <a:t>MySQL</a:t>
            </a:r>
            <a:r>
              <a:rPr kumimoji="1" lang="zh-TW" altLang="en-US" dirty="0">
                <a:latin typeface="Microsoft JhengHei" panose="020B0604030504040204" pitchFamily="34" charset="-120"/>
                <a:ea typeface="Microsoft JhengHei" panose="020B0604030504040204" pitchFamily="34" charset="-120"/>
              </a:rPr>
              <a:t> 作為本組的資料庫工具</a:t>
            </a:r>
          </a:p>
        </p:txBody>
      </p:sp>
      <p:graphicFrame>
        <p:nvGraphicFramePr>
          <p:cNvPr id="18" name="表格 17">
            <a:extLst>
              <a:ext uri="{FF2B5EF4-FFF2-40B4-BE49-F238E27FC236}">
                <a16:creationId xmlns:a16="http://schemas.microsoft.com/office/drawing/2014/main" id="{045D578B-7CED-4D40-B54F-A01D5B95833A}"/>
              </a:ext>
            </a:extLst>
          </p:cNvPr>
          <p:cNvGraphicFramePr>
            <a:graphicFrameLocks noGrp="1"/>
          </p:cNvGraphicFramePr>
          <p:nvPr>
            <p:extLst>
              <p:ext uri="{D42A27DB-BD31-4B8C-83A1-F6EECF244321}">
                <p14:modId xmlns:p14="http://schemas.microsoft.com/office/powerpoint/2010/main" val="140112949"/>
              </p:ext>
            </p:extLst>
          </p:nvPr>
        </p:nvGraphicFramePr>
        <p:xfrm>
          <a:off x="3369231" y="2726185"/>
          <a:ext cx="5483647" cy="3479800"/>
        </p:xfrm>
        <a:graphic>
          <a:graphicData uri="http://schemas.openxmlformats.org/drawingml/2006/table">
            <a:tbl>
              <a:tblPr firstRow="1" bandRow="1">
                <a:tableStyleId>{85BE263C-DBD7-4A20-BB59-AAB30ACAA65A}</a:tableStyleId>
              </a:tblPr>
              <a:tblGrid>
                <a:gridCol w="1218710">
                  <a:extLst>
                    <a:ext uri="{9D8B030D-6E8A-4147-A177-3AD203B41FA5}">
                      <a16:colId xmlns:a16="http://schemas.microsoft.com/office/drawing/2014/main" val="2112095488"/>
                    </a:ext>
                  </a:extLst>
                </a:gridCol>
                <a:gridCol w="2082962">
                  <a:extLst>
                    <a:ext uri="{9D8B030D-6E8A-4147-A177-3AD203B41FA5}">
                      <a16:colId xmlns:a16="http://schemas.microsoft.com/office/drawing/2014/main" val="1412758575"/>
                    </a:ext>
                  </a:extLst>
                </a:gridCol>
                <a:gridCol w="2181975">
                  <a:extLst>
                    <a:ext uri="{9D8B030D-6E8A-4147-A177-3AD203B41FA5}">
                      <a16:colId xmlns:a16="http://schemas.microsoft.com/office/drawing/2014/main" val="4043516421"/>
                    </a:ext>
                  </a:extLst>
                </a:gridCol>
              </a:tblGrid>
              <a:tr h="370840">
                <a:tc>
                  <a:txBody>
                    <a:bodyPr/>
                    <a:lstStyle/>
                    <a:p>
                      <a:pPr algn="ctr"/>
                      <a:endParaRPr lang="zh-TW" altLang="en-US" dirty="0">
                        <a:latin typeface="Microsoft JhengHei" panose="020B0604030504040204" pitchFamily="34" charset="-120"/>
                        <a:ea typeface="Microsoft JhengHei" panose="020B0604030504040204" pitchFamily="34" charset="-120"/>
                      </a:endParaRPr>
                    </a:p>
                  </a:txBody>
                  <a:tcPr>
                    <a:solidFill>
                      <a:srgbClr val="4AAC99"/>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Google Sheets</a:t>
                      </a:r>
                      <a:endParaRPr lang="zh-TW" altLang="en-US" dirty="0">
                        <a:latin typeface="Microsoft JhengHei" panose="020B0604030504040204" pitchFamily="34" charset="-120"/>
                        <a:ea typeface="Microsoft JhengHei" panose="020B0604030504040204" pitchFamily="34" charset="-120"/>
                      </a:endParaRPr>
                    </a:p>
                  </a:txBody>
                  <a:tcPr>
                    <a:solidFill>
                      <a:srgbClr val="4AAC99"/>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MySQL</a:t>
                      </a:r>
                      <a:endParaRPr lang="zh-TW" altLang="en-US" dirty="0">
                        <a:latin typeface="Microsoft JhengHei" panose="020B0604030504040204" pitchFamily="34" charset="-120"/>
                        <a:ea typeface="Microsoft JhengHei" panose="020B0604030504040204" pitchFamily="34" charset="-120"/>
                      </a:endParaRPr>
                    </a:p>
                  </a:txBody>
                  <a:tcPr>
                    <a:solidFill>
                      <a:srgbClr val="4AAC99"/>
                    </a:solidFill>
                  </a:tcPr>
                </a:tc>
                <a:extLst>
                  <a:ext uri="{0D108BD9-81ED-4DB2-BD59-A6C34878D82A}">
                    <a16:rowId xmlns:a16="http://schemas.microsoft.com/office/drawing/2014/main" val="695934717"/>
                  </a:ext>
                </a:extLst>
              </a:tr>
              <a:tr h="370840">
                <a:tc>
                  <a:txBody>
                    <a:bodyPr/>
                    <a:lstStyle/>
                    <a:p>
                      <a:pPr algn="ctr"/>
                      <a:r>
                        <a:rPr lang="zh-TW" altLang="en-US" dirty="0">
                          <a:latin typeface="Microsoft JhengHei" panose="020B0604030504040204" pitchFamily="34" charset="-120"/>
                          <a:ea typeface="Microsoft JhengHei" panose="020B0604030504040204" pitchFamily="34" charset="-120"/>
                        </a:rPr>
                        <a:t>與</a:t>
                      </a:r>
                      <a:r>
                        <a:rPr lang="en-US" altLang="zh-TW" dirty="0">
                          <a:latin typeface="Microsoft JhengHei" panose="020B0604030504040204" pitchFamily="34" charset="-120"/>
                          <a:ea typeface="Microsoft JhengHei" panose="020B0604030504040204" pitchFamily="34" charset="-120"/>
                        </a:rPr>
                        <a:t>Python </a:t>
                      </a:r>
                      <a:r>
                        <a:rPr lang="zh-TW" altLang="en-US" dirty="0">
                          <a:latin typeface="Microsoft JhengHei" panose="020B0604030504040204" pitchFamily="34" charset="-120"/>
                          <a:ea typeface="Microsoft JhengHei" panose="020B0604030504040204" pitchFamily="34" charset="-120"/>
                        </a:rPr>
                        <a:t>連接方式</a:t>
                      </a:r>
                    </a:p>
                  </a:txBody>
                  <a:tcPr anchor="ctr"/>
                </a:tc>
                <a:tc>
                  <a:txBody>
                    <a:bodyPr/>
                    <a:lstStyle/>
                    <a:p>
                      <a:r>
                        <a:rPr kumimoji="1" lang="en" altLang="zh-CN" sz="1800" dirty="0" err="1">
                          <a:latin typeface="Microsoft JhengHei" panose="020B0604030504040204" pitchFamily="34" charset="-120"/>
                          <a:ea typeface="Microsoft JhengHei" panose="020B0604030504040204" pitchFamily="34" charset="-120"/>
                        </a:rPr>
                        <a:t>gspread</a:t>
                      </a:r>
                      <a:r>
                        <a:rPr kumimoji="1" lang="zh-TW" altLang="en-US" sz="1800" dirty="0">
                          <a:latin typeface="Microsoft JhengHei" panose="020B0604030504040204" pitchFamily="34" charset="-120"/>
                          <a:ea typeface="Microsoft JhengHei" panose="020B0604030504040204" pitchFamily="34" charset="-120"/>
                        </a:rPr>
                        <a:t> </a:t>
                      </a:r>
                      <a:r>
                        <a:rPr kumimoji="1" lang="zh-CN" altLang="en-US" sz="1800" dirty="0">
                          <a:latin typeface="Microsoft JhengHei" panose="020B0604030504040204" pitchFamily="34" charset="-120"/>
                          <a:ea typeface="Microsoft JhengHei" panose="020B0604030504040204" pitchFamily="34" charset="-120"/>
                        </a:rPr>
                        <a:t>套件</a:t>
                      </a:r>
                      <a:endParaRPr lang="zh-TW" altLang="en-US" dirty="0">
                        <a:latin typeface="Microsoft JhengHei" panose="020B0604030504040204" pitchFamily="34" charset="-120"/>
                        <a:ea typeface="Microsoft JhengHei" panose="020B0604030504040204" pitchFamily="34" charset="-120"/>
                      </a:endParaRPr>
                    </a:p>
                  </a:txBody>
                  <a:tcPr anchor="ctr"/>
                </a:tc>
                <a:tc>
                  <a:txBody>
                    <a:bodyPr/>
                    <a:lstStyle/>
                    <a:p>
                      <a:r>
                        <a:rPr kumimoji="1" lang="en" altLang="zh-CN" sz="1800" dirty="0" err="1">
                          <a:latin typeface="Microsoft JhengHei" panose="020B0604030504040204" pitchFamily="34" charset="-120"/>
                          <a:ea typeface="Microsoft JhengHei" panose="020B0604030504040204" pitchFamily="34" charset="-120"/>
                        </a:rPr>
                        <a:t>pymysql</a:t>
                      </a:r>
                      <a:r>
                        <a:rPr kumimoji="1" lang="zh-TW" altLang="en-US" sz="1800" dirty="0">
                          <a:latin typeface="Microsoft JhengHei" panose="020B0604030504040204" pitchFamily="34" charset="-120"/>
                          <a:ea typeface="Microsoft JhengHei" panose="020B0604030504040204" pitchFamily="34" charset="-120"/>
                        </a:rPr>
                        <a:t> </a:t>
                      </a:r>
                      <a:r>
                        <a:rPr kumimoji="1" lang="zh-CN" altLang="en-US" sz="1800" dirty="0">
                          <a:latin typeface="Microsoft JhengHei" panose="020B0604030504040204" pitchFamily="34" charset="-120"/>
                          <a:ea typeface="Microsoft JhengHei" panose="020B0604030504040204" pitchFamily="34" charset="-120"/>
                        </a:rPr>
                        <a:t>套件</a:t>
                      </a:r>
                      <a:endParaRPr lang="zh-TW" altLang="en-US" dirty="0">
                        <a:latin typeface="Microsoft JhengHei" panose="020B0604030504040204" pitchFamily="34" charset="-120"/>
                        <a:ea typeface="Microsoft JhengHei" panose="020B0604030504040204" pitchFamily="34" charset="-120"/>
                      </a:endParaRPr>
                    </a:p>
                  </a:txBody>
                  <a:tcPr anchor="ctr"/>
                </a:tc>
                <a:extLst>
                  <a:ext uri="{0D108BD9-81ED-4DB2-BD59-A6C34878D82A}">
                    <a16:rowId xmlns:a16="http://schemas.microsoft.com/office/drawing/2014/main" val="1580599099"/>
                  </a:ext>
                </a:extLst>
              </a:tr>
              <a:tr h="370840">
                <a:tc>
                  <a:txBody>
                    <a:bodyPr/>
                    <a:lstStyle/>
                    <a:p>
                      <a:pPr algn="ctr"/>
                      <a:r>
                        <a:rPr lang="zh-TW" altLang="en-US" dirty="0">
                          <a:latin typeface="Microsoft JhengHei" panose="020B0604030504040204" pitchFamily="34" charset="-120"/>
                          <a:ea typeface="Microsoft JhengHei" panose="020B0604030504040204" pitchFamily="34" charset="-120"/>
                        </a:rPr>
                        <a:t>容量</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sz="1800" dirty="0">
                          <a:latin typeface="Microsoft JhengHei" panose="020B0604030504040204" pitchFamily="34" charset="-120"/>
                          <a:ea typeface="Microsoft JhengHei" panose="020B0604030504040204" pitchFamily="34" charset="-120"/>
                        </a:rPr>
                        <a:t>有容量限制，不適合放大量數據</a:t>
                      </a:r>
                      <a:endParaRPr kumimoji="1" lang="en-US" altLang="zh-TW" sz="1800" dirty="0">
                        <a:latin typeface="Microsoft JhengHei" panose="020B0604030504040204" pitchFamily="34" charset="-120"/>
                        <a:ea typeface="Microsoft JhengHei" panose="020B0604030504040204" pitchFamily="34" charset="-12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sz="1800" dirty="0">
                          <a:latin typeface="Microsoft JhengHei" panose="020B0604030504040204" pitchFamily="34" charset="-120"/>
                          <a:ea typeface="Microsoft JhengHei" panose="020B0604030504040204" pitchFamily="34" charset="-120"/>
                        </a:rPr>
                        <a:t>無容量限制，適合放大量數據</a:t>
                      </a:r>
                      <a:endParaRPr kumimoji="1" lang="en-US" altLang="zh-TW" sz="1800" dirty="0">
                        <a:latin typeface="Microsoft JhengHei" panose="020B0604030504040204" pitchFamily="34" charset="-120"/>
                        <a:ea typeface="Microsoft JhengHei" panose="020B0604030504040204" pitchFamily="34" charset="-120"/>
                      </a:endParaRPr>
                    </a:p>
                  </a:txBody>
                  <a:tcPr anchor="ctr"/>
                </a:tc>
                <a:extLst>
                  <a:ext uri="{0D108BD9-81ED-4DB2-BD59-A6C34878D82A}">
                    <a16:rowId xmlns:a16="http://schemas.microsoft.com/office/drawing/2014/main" val="2651362298"/>
                  </a:ext>
                </a:extLst>
              </a:tr>
              <a:tr h="370840">
                <a:tc>
                  <a:txBody>
                    <a:bodyPr/>
                    <a:lstStyle/>
                    <a:p>
                      <a:pPr algn="ctr"/>
                      <a:r>
                        <a:rPr lang="zh-TW" altLang="en-US" dirty="0">
                          <a:latin typeface="Microsoft JhengHei" panose="020B0604030504040204" pitchFamily="34" charset="-120"/>
                          <a:ea typeface="Microsoft JhengHei" panose="020B0604030504040204" pitchFamily="34" charset="-120"/>
                        </a:rPr>
                        <a:t>存取量</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sz="1800" dirty="0">
                          <a:latin typeface="Microsoft JhengHei" panose="020B0604030504040204" pitchFamily="34" charset="-120"/>
                          <a:ea typeface="Microsoft JhengHei" panose="020B0604030504040204" pitchFamily="34" charset="-120"/>
                        </a:rPr>
                        <a:t>每 </a:t>
                      </a:r>
                      <a:r>
                        <a:rPr kumimoji="1" lang="en-US" altLang="zh-TW" sz="1800" dirty="0">
                          <a:latin typeface="Microsoft JhengHei" panose="020B0604030504040204" pitchFamily="34" charset="-120"/>
                          <a:ea typeface="Microsoft JhengHei" panose="020B0604030504040204" pitchFamily="34" charset="-120"/>
                        </a:rPr>
                        <a:t>100</a:t>
                      </a:r>
                      <a:r>
                        <a:rPr kumimoji="1" lang="zh-TW" altLang="en-US" sz="1800" dirty="0">
                          <a:latin typeface="Microsoft JhengHei" panose="020B0604030504040204" pitchFamily="34" charset="-120"/>
                          <a:ea typeface="Microsoft JhengHei" panose="020B0604030504040204" pitchFamily="34" charset="-120"/>
                        </a:rPr>
                        <a:t> </a:t>
                      </a:r>
                      <a:r>
                        <a:rPr kumimoji="1" lang="zh-CN" altLang="en-US" sz="1800" dirty="0">
                          <a:latin typeface="Microsoft JhengHei" panose="020B0604030504040204" pitchFamily="34" charset="-120"/>
                          <a:ea typeface="Microsoft JhengHei" panose="020B0604030504040204" pitchFamily="34" charset="-120"/>
                        </a:rPr>
                        <a:t>秒有資料存取量限制，不適合作為存取頻繁的資料庫</a:t>
                      </a:r>
                      <a:endParaRPr kumimoji="1" lang="en-US" altLang="zh-CN" sz="1800" dirty="0">
                        <a:latin typeface="Microsoft JhengHei" panose="020B0604030504040204" pitchFamily="34" charset="-120"/>
                        <a:ea typeface="Microsoft JhengHei" panose="020B0604030504040204" pitchFamily="34" charset="-12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sz="1800" dirty="0">
                          <a:latin typeface="Microsoft JhengHei" panose="020B0604030504040204" pitchFamily="34" charset="-120"/>
                          <a:ea typeface="Microsoft JhengHei" panose="020B0604030504040204" pitchFamily="34" charset="-120"/>
                        </a:rPr>
                        <a:t>無資料存取量限制，</a:t>
                      </a:r>
                      <a:r>
                        <a:rPr kumimoji="1" lang="zh-CN" altLang="en-US" sz="1800" dirty="0">
                          <a:latin typeface="Microsoft JhengHei" panose="020B0604030504040204" pitchFamily="34" charset="-120"/>
                          <a:ea typeface="Microsoft JhengHei" panose="020B0604030504040204" pitchFamily="34" charset="-120"/>
                        </a:rPr>
                        <a:t>適合作為存取頻繁的資料庫</a:t>
                      </a:r>
                      <a:endParaRPr kumimoji="1" lang="en-US" altLang="zh-TW" sz="1800" dirty="0">
                        <a:latin typeface="Microsoft JhengHei" panose="020B0604030504040204" pitchFamily="34" charset="-120"/>
                        <a:ea typeface="Microsoft JhengHei" panose="020B0604030504040204" pitchFamily="34" charset="-120"/>
                      </a:endParaRPr>
                    </a:p>
                  </a:txBody>
                  <a:tcPr anchor="ctr"/>
                </a:tc>
                <a:extLst>
                  <a:ext uri="{0D108BD9-81ED-4DB2-BD59-A6C34878D82A}">
                    <a16:rowId xmlns:a16="http://schemas.microsoft.com/office/drawing/2014/main" val="2193029621"/>
                  </a:ext>
                </a:extLst>
              </a:tr>
              <a:tr h="370840">
                <a:tc>
                  <a:txBody>
                    <a:bodyPr/>
                    <a:lstStyle/>
                    <a:p>
                      <a:pPr algn="ctr"/>
                      <a:r>
                        <a:rPr lang="zh-TW" altLang="en-US" dirty="0">
                          <a:latin typeface="Microsoft JhengHei" panose="020B0604030504040204" pitchFamily="34" charset="-120"/>
                          <a:ea typeface="Microsoft JhengHei" panose="020B0604030504040204" pitchFamily="34" charset="-120"/>
                        </a:rPr>
                        <a:t>費用</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800" dirty="0">
                          <a:latin typeface="Microsoft JhengHei" panose="020B0604030504040204" pitchFamily="34" charset="-120"/>
                          <a:ea typeface="Microsoft JhengHei" panose="020B0604030504040204" pitchFamily="34" charset="-120"/>
                        </a:rPr>
                        <a:t>免費試用期一年，之後要收費</a:t>
                      </a:r>
                      <a:endParaRPr kumimoji="1" lang="en-US" altLang="zh-CN" sz="1800" dirty="0">
                        <a:latin typeface="Microsoft JhengHei" panose="020B0604030504040204" pitchFamily="34" charset="-120"/>
                        <a:ea typeface="Microsoft JhengHei" panose="020B0604030504040204" pitchFamily="34" charset="-12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sz="1800" dirty="0">
                          <a:latin typeface="Microsoft JhengHei" panose="020B0604030504040204" pitchFamily="34" charset="-120"/>
                          <a:ea typeface="Microsoft JhengHei" panose="020B0604030504040204" pitchFamily="34" charset="-120"/>
                        </a:rPr>
                        <a:t>開源軟體，免費使用</a:t>
                      </a:r>
                    </a:p>
                  </a:txBody>
                  <a:tcPr anchor="ctr"/>
                </a:tc>
                <a:extLst>
                  <a:ext uri="{0D108BD9-81ED-4DB2-BD59-A6C34878D82A}">
                    <a16:rowId xmlns:a16="http://schemas.microsoft.com/office/drawing/2014/main" val="1779507772"/>
                  </a:ext>
                </a:extLst>
              </a:tr>
            </a:tbl>
          </a:graphicData>
        </a:graphic>
      </p:graphicFrame>
    </p:spTree>
    <p:extLst>
      <p:ext uri="{BB962C8B-B14F-4D97-AF65-F5344CB8AC3E}">
        <p14:creationId xmlns:p14="http://schemas.microsoft.com/office/powerpoint/2010/main" val="29659700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8CF8B0-7C2D-D644-930E-3AE96EF47704}"/>
              </a:ext>
            </a:extLst>
          </p:cNvPr>
          <p:cNvSpPr>
            <a:spLocks noGrp="1"/>
          </p:cNvSpPr>
          <p:nvPr>
            <p:ph type="title"/>
          </p:nvPr>
        </p:nvSpPr>
        <p:spPr/>
        <p:txBody>
          <a:bodyPr/>
          <a:lstStyle/>
          <a:p>
            <a:r>
              <a:rPr kumimoji="1" lang="zh-TW" altLang="en-US" dirty="0"/>
              <a:t>透過 </a:t>
            </a:r>
            <a:r>
              <a:rPr kumimoji="1" lang="en-US" altLang="zh-TW" dirty="0"/>
              <a:t>WordPress</a:t>
            </a:r>
            <a:r>
              <a:rPr kumimoji="1" lang="zh-TW" altLang="en-US" dirty="0"/>
              <a:t> 網頁來呈現我們的預測結果</a:t>
            </a:r>
          </a:p>
        </p:txBody>
      </p:sp>
      <p:sp>
        <p:nvSpPr>
          <p:cNvPr id="3" name="內容版面配置區 2">
            <a:extLst>
              <a:ext uri="{FF2B5EF4-FFF2-40B4-BE49-F238E27FC236}">
                <a16:creationId xmlns:a16="http://schemas.microsoft.com/office/drawing/2014/main" id="{83EE1ADA-747C-6C45-B40B-DD0A715DF1C6}"/>
              </a:ext>
            </a:extLst>
          </p:cNvPr>
          <p:cNvSpPr>
            <a:spLocks noGrp="1"/>
          </p:cNvSpPr>
          <p:nvPr>
            <p:ph idx="1"/>
          </p:nvPr>
        </p:nvSpPr>
        <p:spPr>
          <a:xfrm>
            <a:off x="628650" y="1219617"/>
            <a:ext cx="5695950" cy="2340192"/>
          </a:xfrm>
        </p:spPr>
        <p:txBody>
          <a:bodyPr>
            <a:normAutofit fontScale="92500" lnSpcReduction="20000"/>
          </a:bodyPr>
          <a:lstStyle/>
          <a:p>
            <a:pPr marL="285744" indent="-285744">
              <a:lnSpc>
                <a:spcPct val="120000"/>
              </a:lnSpc>
              <a:buFont typeface="Wingdings" pitchFamily="2" charset="2"/>
              <a:buChar char="Ø"/>
            </a:pPr>
            <a:r>
              <a:rPr lang="zh-CN" altLang="en-US" dirty="0"/>
              <a:t>本組採用</a:t>
            </a:r>
            <a:r>
              <a:rPr lang="zh-TW" altLang="en-US" dirty="0"/>
              <a:t> </a:t>
            </a:r>
            <a:r>
              <a:rPr lang="en-US" altLang="zh-CN" dirty="0"/>
              <a:t>AWS</a:t>
            </a:r>
            <a:r>
              <a:rPr lang="zh-TW" altLang="en-US" dirty="0"/>
              <a:t> </a:t>
            </a:r>
            <a:r>
              <a:rPr lang="zh-CN" altLang="en-US" dirty="0"/>
              <a:t>與</a:t>
            </a:r>
            <a:r>
              <a:rPr lang="zh-TW" altLang="en-US" dirty="0"/>
              <a:t> </a:t>
            </a:r>
            <a:r>
              <a:rPr lang="en-US" altLang="zh-CN" dirty="0"/>
              <a:t>WordPress</a:t>
            </a:r>
            <a:r>
              <a:rPr lang="zh-TW" altLang="en-US" dirty="0"/>
              <a:t> </a:t>
            </a:r>
            <a:r>
              <a:rPr lang="zh-CN" altLang="en-US" dirty="0"/>
              <a:t>架構個股新聞評分系統網站，並利用</a:t>
            </a:r>
            <a:r>
              <a:rPr lang="zh-TW" altLang="en-US" dirty="0"/>
              <a:t> </a:t>
            </a:r>
            <a:r>
              <a:rPr lang="en" altLang="zh-CN" dirty="0"/>
              <a:t>wordpress-xmlrpc</a:t>
            </a:r>
            <a:r>
              <a:rPr lang="zh-TW" altLang="en-US" dirty="0"/>
              <a:t> 套件完成自動發文的功能</a:t>
            </a:r>
            <a:endParaRPr lang="en-US" altLang="zh-TW" dirty="0"/>
          </a:p>
          <a:p>
            <a:pPr marL="285744" indent="-285744">
              <a:lnSpc>
                <a:spcPct val="120000"/>
              </a:lnSpc>
              <a:buFont typeface="Wingdings" pitchFamily="2" charset="2"/>
              <a:buChar char="Ø"/>
            </a:pPr>
            <a:r>
              <a:rPr lang="zh-CN" altLang="en-US" dirty="0"/>
              <a:t>我們預期將使用爬蟲爬取最新新聞內容後，經過我們的評分與股價預測系統模型預測，將重要的新聞（評分絕對值大於</a:t>
            </a:r>
            <a:r>
              <a:rPr lang="en-US" altLang="zh-TW" dirty="0"/>
              <a:t>1</a:t>
            </a:r>
            <a:r>
              <a:rPr lang="zh-CN" altLang="en-US" dirty="0"/>
              <a:t>的新聞）呈現在我們的網站中</a:t>
            </a:r>
            <a:endParaRPr lang="en-US" altLang="zh-TW" dirty="0"/>
          </a:p>
          <a:p>
            <a:endParaRPr kumimoji="1" lang="zh-TW" altLang="en-US" dirty="0"/>
          </a:p>
        </p:txBody>
      </p:sp>
      <p:sp>
        <p:nvSpPr>
          <p:cNvPr id="4" name="日期版面配置區 3">
            <a:extLst>
              <a:ext uri="{FF2B5EF4-FFF2-40B4-BE49-F238E27FC236}">
                <a16:creationId xmlns:a16="http://schemas.microsoft.com/office/drawing/2014/main" id="{4237B44F-5FB7-324E-99AA-2CF725025DA2}"/>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609D2781-5155-824B-9BE5-F6006EF41C34}"/>
              </a:ext>
            </a:extLst>
          </p:cNvPr>
          <p:cNvSpPr>
            <a:spLocks noGrp="1"/>
          </p:cNvSpPr>
          <p:nvPr>
            <p:ph type="sldNum" sz="quarter" idx="12"/>
          </p:nvPr>
        </p:nvSpPr>
        <p:spPr/>
        <p:txBody>
          <a:bodyPr/>
          <a:lstStyle/>
          <a:p>
            <a:fld id="{80929F01-733D-5847-83A7-C9CEA74310DB}" type="slidenum">
              <a:rPr kumimoji="1" lang="zh-TW" altLang="en-US" smtClean="0"/>
              <a:pPr/>
              <a:t>36</a:t>
            </a:fld>
            <a:endParaRPr kumimoji="1" lang="zh-TW" altLang="en-US" dirty="0"/>
          </a:p>
        </p:txBody>
      </p:sp>
      <p:sp>
        <p:nvSpPr>
          <p:cNvPr id="6" name="文字方塊 5">
            <a:extLst>
              <a:ext uri="{FF2B5EF4-FFF2-40B4-BE49-F238E27FC236}">
                <a16:creationId xmlns:a16="http://schemas.microsoft.com/office/drawing/2014/main" id="{DA137C1A-6166-9641-9326-51711E34D928}"/>
              </a:ext>
            </a:extLst>
          </p:cNvPr>
          <p:cNvSpPr txBox="1"/>
          <p:nvPr/>
        </p:nvSpPr>
        <p:spPr>
          <a:xfrm>
            <a:off x="5217198" y="120951"/>
            <a:ext cx="3672800"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網頁呈現</a:t>
            </a:r>
            <a:endParaRPr kumimoji="1" lang="zh-TW" altLang="en-US" sz="1600" b="1" dirty="0">
              <a:latin typeface="微軟正黑體" pitchFamily="34" charset="-120"/>
              <a:ea typeface="微軟正黑體" pitchFamily="34" charset="-120"/>
              <a:cs typeface="BiauKai"/>
            </a:endParaRPr>
          </a:p>
        </p:txBody>
      </p:sp>
      <p:grpSp>
        <p:nvGrpSpPr>
          <p:cNvPr id="13" name="群組 12">
            <a:extLst>
              <a:ext uri="{FF2B5EF4-FFF2-40B4-BE49-F238E27FC236}">
                <a16:creationId xmlns:a16="http://schemas.microsoft.com/office/drawing/2014/main" id="{E434EC3D-9774-6947-946D-D74C4E88225E}"/>
              </a:ext>
            </a:extLst>
          </p:cNvPr>
          <p:cNvGrpSpPr/>
          <p:nvPr/>
        </p:nvGrpSpPr>
        <p:grpSpPr>
          <a:xfrm>
            <a:off x="518588" y="3586026"/>
            <a:ext cx="1962793" cy="2611723"/>
            <a:chOff x="518588" y="3725726"/>
            <a:chExt cx="1962793" cy="2611723"/>
          </a:xfrm>
        </p:grpSpPr>
        <p:pic>
          <p:nvPicPr>
            <p:cNvPr id="7" name="圖片 6" descr="一張含有 螢幕擷取畫面 的圖片&#10;&#10;自動產生的描述">
              <a:extLst>
                <a:ext uri="{FF2B5EF4-FFF2-40B4-BE49-F238E27FC236}">
                  <a16:creationId xmlns:a16="http://schemas.microsoft.com/office/drawing/2014/main" id="{2D4B43F1-16A9-5145-A85D-B1956E7337BC}"/>
                </a:ext>
              </a:extLst>
            </p:cNvPr>
            <p:cNvPicPr>
              <a:picLocks noChangeAspect="1"/>
            </p:cNvPicPr>
            <p:nvPr/>
          </p:nvPicPr>
          <p:blipFill rotWithShape="1">
            <a:blip r:embed="rId2"/>
            <a:srcRect b="43054"/>
            <a:stretch/>
          </p:blipFill>
          <p:spPr>
            <a:xfrm>
              <a:off x="518588" y="4092956"/>
              <a:ext cx="1962793" cy="2244493"/>
            </a:xfrm>
            <a:prstGeom prst="rect">
              <a:avLst/>
            </a:prstGeom>
            <a:ln>
              <a:solidFill>
                <a:schemeClr val="tx1"/>
              </a:solidFill>
            </a:ln>
          </p:spPr>
        </p:pic>
        <p:sp>
          <p:nvSpPr>
            <p:cNvPr id="10" name="文字方塊 9">
              <a:extLst>
                <a:ext uri="{FF2B5EF4-FFF2-40B4-BE49-F238E27FC236}">
                  <a16:creationId xmlns:a16="http://schemas.microsoft.com/office/drawing/2014/main" id="{325396B8-E278-964F-A107-31FB839B8C2B}"/>
                </a:ext>
              </a:extLst>
            </p:cNvPr>
            <p:cNvSpPr txBox="1"/>
            <p:nvPr/>
          </p:nvSpPr>
          <p:spPr>
            <a:xfrm>
              <a:off x="792098" y="3725726"/>
              <a:ext cx="1415772" cy="338554"/>
            </a:xfrm>
            <a:prstGeom prst="rect">
              <a:avLst/>
            </a:prstGeom>
            <a:noFill/>
          </p:spPr>
          <p:txBody>
            <a:bodyPr wrap="none" rtlCol="0">
              <a:spAutoFit/>
            </a:bodyPr>
            <a:lstStyle/>
            <a:p>
              <a:r>
                <a:rPr kumimoji="1" lang="zh-TW" altLang="en-US" sz="1600" dirty="0">
                  <a:latin typeface="Microsoft JhengHei" panose="020B0604030504040204" pitchFamily="34" charset="-120"/>
                  <a:ea typeface="Microsoft JhengHei" panose="020B0604030504040204" pitchFamily="34" charset="-120"/>
                </a:rPr>
                <a:t>文章摘要畫面</a:t>
              </a:r>
            </a:p>
          </p:txBody>
        </p:sp>
      </p:grpSp>
      <p:grpSp>
        <p:nvGrpSpPr>
          <p:cNvPr id="14" name="群組 13">
            <a:extLst>
              <a:ext uri="{FF2B5EF4-FFF2-40B4-BE49-F238E27FC236}">
                <a16:creationId xmlns:a16="http://schemas.microsoft.com/office/drawing/2014/main" id="{B5955295-5882-CB4E-BFA8-1ED04414AF38}"/>
              </a:ext>
            </a:extLst>
          </p:cNvPr>
          <p:cNvGrpSpPr/>
          <p:nvPr/>
        </p:nvGrpSpPr>
        <p:grpSpPr>
          <a:xfrm>
            <a:off x="2686050" y="3586026"/>
            <a:ext cx="3788189" cy="2615183"/>
            <a:chOff x="2686050" y="3725726"/>
            <a:chExt cx="3788189" cy="2615183"/>
          </a:xfrm>
        </p:grpSpPr>
        <p:pic>
          <p:nvPicPr>
            <p:cNvPr id="9" name="內容版面配置區 3">
              <a:extLst>
                <a:ext uri="{FF2B5EF4-FFF2-40B4-BE49-F238E27FC236}">
                  <a16:creationId xmlns:a16="http://schemas.microsoft.com/office/drawing/2014/main" id="{508F7C9B-3A1B-7041-AFB1-BF63AA78C015}"/>
                </a:ext>
              </a:extLst>
            </p:cNvPr>
            <p:cNvPicPr>
              <a:picLocks noChangeAspect="1"/>
            </p:cNvPicPr>
            <p:nvPr/>
          </p:nvPicPr>
          <p:blipFill rotWithShape="1">
            <a:blip r:embed="rId3"/>
            <a:srcRect b="42967"/>
            <a:stretch/>
          </p:blipFill>
          <p:spPr>
            <a:xfrm>
              <a:off x="2686050" y="4092956"/>
              <a:ext cx="3788189" cy="2247953"/>
            </a:xfrm>
            <a:prstGeom prst="rect">
              <a:avLst/>
            </a:prstGeom>
            <a:ln>
              <a:solidFill>
                <a:schemeClr val="tx1"/>
              </a:solidFill>
            </a:ln>
          </p:spPr>
        </p:pic>
        <p:sp>
          <p:nvSpPr>
            <p:cNvPr id="11" name="文字方塊 10">
              <a:extLst>
                <a:ext uri="{FF2B5EF4-FFF2-40B4-BE49-F238E27FC236}">
                  <a16:creationId xmlns:a16="http://schemas.microsoft.com/office/drawing/2014/main" id="{592E569C-727C-6342-9D62-15681ED816A6}"/>
                </a:ext>
              </a:extLst>
            </p:cNvPr>
            <p:cNvSpPr txBox="1"/>
            <p:nvPr/>
          </p:nvSpPr>
          <p:spPr>
            <a:xfrm>
              <a:off x="3735503" y="3725726"/>
              <a:ext cx="1415772" cy="338554"/>
            </a:xfrm>
            <a:prstGeom prst="rect">
              <a:avLst/>
            </a:prstGeom>
            <a:noFill/>
          </p:spPr>
          <p:txBody>
            <a:bodyPr wrap="none" rtlCol="0">
              <a:spAutoFit/>
            </a:bodyPr>
            <a:lstStyle/>
            <a:p>
              <a:r>
                <a:rPr kumimoji="1" lang="zh-TW" altLang="en-US" sz="1600" dirty="0">
                  <a:latin typeface="Microsoft JhengHei" panose="020B0604030504040204" pitchFamily="34" charset="-120"/>
                  <a:ea typeface="Microsoft JhengHei" panose="020B0604030504040204" pitchFamily="34" charset="-120"/>
                </a:rPr>
                <a:t>文章內文畫面</a:t>
              </a:r>
            </a:p>
          </p:txBody>
        </p:sp>
      </p:grpSp>
      <p:grpSp>
        <p:nvGrpSpPr>
          <p:cNvPr id="15" name="群組 14">
            <a:extLst>
              <a:ext uri="{FF2B5EF4-FFF2-40B4-BE49-F238E27FC236}">
                <a16:creationId xmlns:a16="http://schemas.microsoft.com/office/drawing/2014/main" id="{E46751F7-51AC-7747-B42B-5C79F510ACE9}"/>
              </a:ext>
            </a:extLst>
          </p:cNvPr>
          <p:cNvGrpSpPr/>
          <p:nvPr/>
        </p:nvGrpSpPr>
        <p:grpSpPr>
          <a:xfrm>
            <a:off x="6678908" y="1331936"/>
            <a:ext cx="2112070" cy="4514768"/>
            <a:chOff x="6678908" y="1331936"/>
            <a:chExt cx="2112070" cy="4514768"/>
          </a:xfrm>
        </p:grpSpPr>
        <p:pic>
          <p:nvPicPr>
            <p:cNvPr id="8" name="圖片 7" descr="一張含有 山, 標誌 的圖片&#10;&#10;自動產生的描述">
              <a:extLst>
                <a:ext uri="{FF2B5EF4-FFF2-40B4-BE49-F238E27FC236}">
                  <a16:creationId xmlns:a16="http://schemas.microsoft.com/office/drawing/2014/main" id="{EC183262-9B7C-EF45-8548-7A7942219CCE}"/>
                </a:ext>
              </a:extLst>
            </p:cNvPr>
            <p:cNvPicPr>
              <a:picLocks noChangeAspect="1"/>
            </p:cNvPicPr>
            <p:nvPr/>
          </p:nvPicPr>
          <p:blipFill>
            <a:blip r:embed="rId4"/>
            <a:stretch>
              <a:fillRect/>
            </a:stretch>
          </p:blipFill>
          <p:spPr>
            <a:xfrm>
              <a:off x="6678908" y="1710879"/>
              <a:ext cx="2112070" cy="4135825"/>
            </a:xfrm>
            <a:prstGeom prst="rect">
              <a:avLst/>
            </a:prstGeom>
            <a:ln>
              <a:solidFill>
                <a:schemeClr val="tx1"/>
              </a:solidFill>
            </a:ln>
          </p:spPr>
        </p:pic>
        <p:sp>
          <p:nvSpPr>
            <p:cNvPr id="12" name="文字方塊 11">
              <a:extLst>
                <a:ext uri="{FF2B5EF4-FFF2-40B4-BE49-F238E27FC236}">
                  <a16:creationId xmlns:a16="http://schemas.microsoft.com/office/drawing/2014/main" id="{6DCB2E0C-FBD1-3448-AE0E-1A1A2801B2A8}"/>
                </a:ext>
              </a:extLst>
            </p:cNvPr>
            <p:cNvSpPr txBox="1"/>
            <p:nvPr/>
          </p:nvSpPr>
          <p:spPr>
            <a:xfrm>
              <a:off x="7129649" y="1331936"/>
              <a:ext cx="1210588" cy="338554"/>
            </a:xfrm>
            <a:prstGeom prst="rect">
              <a:avLst/>
            </a:prstGeom>
            <a:noFill/>
          </p:spPr>
          <p:txBody>
            <a:bodyPr wrap="none" rtlCol="0">
              <a:spAutoFit/>
            </a:bodyPr>
            <a:lstStyle/>
            <a:p>
              <a:r>
                <a:rPr kumimoji="1" lang="zh-TW" altLang="en-US" sz="1600" dirty="0">
                  <a:latin typeface="Microsoft JhengHei" panose="020B0604030504040204" pitchFamily="34" charset="-120"/>
                  <a:ea typeface="Microsoft JhengHei" panose="020B0604030504040204" pitchFamily="34" charset="-120"/>
                </a:rPr>
                <a:t>手機版畫面</a:t>
              </a:r>
            </a:p>
          </p:txBody>
        </p:sp>
      </p:grpSp>
    </p:spTree>
    <p:extLst>
      <p:ext uri="{BB962C8B-B14F-4D97-AF65-F5344CB8AC3E}">
        <p14:creationId xmlns:p14="http://schemas.microsoft.com/office/powerpoint/2010/main" val="29119059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27CA863-CCF2-1E44-BD7D-F315ED2EAA75}"/>
              </a:ext>
            </a:extLst>
          </p:cNvPr>
          <p:cNvSpPr>
            <a:spLocks noGrp="1"/>
          </p:cNvSpPr>
          <p:nvPr>
            <p:ph type="title"/>
          </p:nvPr>
        </p:nvSpPr>
        <p:spPr/>
        <p:txBody>
          <a:bodyPr/>
          <a:lstStyle/>
          <a:p>
            <a:r>
              <a:rPr kumimoji="1" lang="zh-TW" altLang="en-US" dirty="0"/>
              <a:t>小組分工</a:t>
            </a:r>
          </a:p>
        </p:txBody>
      </p:sp>
      <p:sp>
        <p:nvSpPr>
          <p:cNvPr id="4" name="日期版面配置區 3">
            <a:extLst>
              <a:ext uri="{FF2B5EF4-FFF2-40B4-BE49-F238E27FC236}">
                <a16:creationId xmlns:a16="http://schemas.microsoft.com/office/drawing/2014/main" id="{3B50F989-6512-0F40-B991-413E8929AA00}"/>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B98337BB-9D01-A648-832D-F70BF5845104}"/>
              </a:ext>
            </a:extLst>
          </p:cNvPr>
          <p:cNvSpPr>
            <a:spLocks noGrp="1"/>
          </p:cNvSpPr>
          <p:nvPr>
            <p:ph type="sldNum" sz="quarter" idx="12"/>
          </p:nvPr>
        </p:nvSpPr>
        <p:spPr/>
        <p:txBody>
          <a:bodyPr/>
          <a:lstStyle/>
          <a:p>
            <a:fld id="{80929F01-733D-5847-83A7-C9CEA74310DB}" type="slidenum">
              <a:rPr kumimoji="1" lang="zh-TW" altLang="en-US" smtClean="0"/>
              <a:pPr/>
              <a:t>37</a:t>
            </a:fld>
            <a:endParaRPr kumimoji="1" lang="zh-TW" altLang="en-US" dirty="0"/>
          </a:p>
        </p:txBody>
      </p:sp>
      <p:sp>
        <p:nvSpPr>
          <p:cNvPr id="6" name="內容版面配置區 2">
            <a:extLst>
              <a:ext uri="{FF2B5EF4-FFF2-40B4-BE49-F238E27FC236}">
                <a16:creationId xmlns:a16="http://schemas.microsoft.com/office/drawing/2014/main" id="{7208F1E8-AB6F-E24A-B21E-EC32FEA8A1E8}"/>
              </a:ext>
            </a:extLst>
          </p:cNvPr>
          <p:cNvSpPr>
            <a:spLocks noGrp="1"/>
          </p:cNvSpPr>
          <p:nvPr>
            <p:ph idx="1"/>
          </p:nvPr>
        </p:nvSpPr>
        <p:spPr>
          <a:xfrm>
            <a:off x="915379" y="1657673"/>
            <a:ext cx="7313242" cy="1862070"/>
          </a:xfrm>
        </p:spPr>
        <p:txBody>
          <a:bodyPr>
            <a:normAutofit/>
          </a:bodyPr>
          <a:lstStyle/>
          <a:p>
            <a:pPr marL="0" indent="0">
              <a:buNone/>
            </a:pPr>
            <a:r>
              <a:rPr lang="zh-TW" altLang="en-US" sz="2000" dirty="0">
                <a:solidFill>
                  <a:schemeClr val="tx1"/>
                </a:solidFill>
                <a:latin typeface="Microsoft JhengHei" panose="020B0604030504040204" pitchFamily="34" charset="-120"/>
                <a:ea typeface="Microsoft JhengHei" panose="020B0604030504040204" pitchFamily="34" charset="-120"/>
              </a:rPr>
              <a:t>劉品妤：</a:t>
            </a:r>
            <a:r>
              <a:rPr lang="en-US" altLang="zh-TW" sz="2000" dirty="0">
                <a:solidFill>
                  <a:schemeClr val="tx1"/>
                </a:solidFill>
                <a:latin typeface="Microsoft JhengHei" panose="020B0604030504040204" pitchFamily="34" charset="-120"/>
                <a:ea typeface="Microsoft JhengHei" panose="020B0604030504040204" pitchFamily="34" charset="-120"/>
              </a:rPr>
              <a:t>AWS</a:t>
            </a:r>
            <a:r>
              <a:rPr lang="zh-TW" altLang="en-US" sz="2000" dirty="0">
                <a:solidFill>
                  <a:schemeClr val="tx1"/>
                </a:solidFill>
                <a:latin typeface="Microsoft JhengHei" panose="020B0604030504040204" pitchFamily="34" charset="-120"/>
                <a:ea typeface="Microsoft JhengHei" panose="020B0604030504040204" pitchFamily="34" charset="-120"/>
              </a:rPr>
              <a:t> </a:t>
            </a:r>
            <a:r>
              <a:rPr lang="zh-CN" altLang="en-US" sz="2000" dirty="0">
                <a:solidFill>
                  <a:schemeClr val="tx1"/>
                </a:solidFill>
                <a:latin typeface="Microsoft JhengHei" panose="020B0604030504040204" pitchFamily="34" charset="-120"/>
                <a:ea typeface="Microsoft JhengHei" panose="020B0604030504040204" pitchFamily="34" charset="-120"/>
              </a:rPr>
              <a:t>與</a:t>
            </a:r>
            <a:r>
              <a:rPr lang="zh-TW" altLang="en-US" sz="2000" dirty="0">
                <a:solidFill>
                  <a:schemeClr val="tx1"/>
                </a:solidFill>
                <a:latin typeface="Microsoft JhengHei" panose="020B0604030504040204" pitchFamily="34" charset="-120"/>
                <a:ea typeface="Microsoft JhengHei" panose="020B0604030504040204" pitchFamily="34" charset="-120"/>
              </a:rPr>
              <a:t> </a:t>
            </a:r>
            <a:r>
              <a:rPr lang="en-US" altLang="zh-CN" sz="2000" dirty="0">
                <a:solidFill>
                  <a:schemeClr val="tx1"/>
                </a:solidFill>
                <a:latin typeface="Microsoft JhengHei" panose="020B0604030504040204" pitchFamily="34" charset="-120"/>
                <a:ea typeface="Microsoft JhengHei" panose="020B0604030504040204" pitchFamily="34" charset="-120"/>
              </a:rPr>
              <a:t>WordPress</a:t>
            </a:r>
            <a:r>
              <a:rPr lang="zh-TW" altLang="en-US" sz="2000" dirty="0">
                <a:solidFill>
                  <a:schemeClr val="tx1"/>
                </a:solidFill>
                <a:latin typeface="Microsoft JhengHei" panose="020B0604030504040204" pitchFamily="34" charset="-120"/>
                <a:ea typeface="Microsoft JhengHei" panose="020B0604030504040204" pitchFamily="34" charset="-120"/>
              </a:rPr>
              <a:t> 網頁製作、爬蟲最新新聞資料</a:t>
            </a:r>
            <a:endParaRPr lang="en-US" altLang="zh-TW" sz="2000" dirty="0">
              <a:solidFill>
                <a:schemeClr val="tx1"/>
              </a:solidFill>
              <a:latin typeface="Microsoft JhengHei" panose="020B0604030504040204" pitchFamily="34" charset="-120"/>
              <a:ea typeface="Microsoft JhengHei" panose="020B0604030504040204" pitchFamily="34" charset="-120"/>
            </a:endParaRPr>
          </a:p>
          <a:p>
            <a:pPr marL="0" indent="0">
              <a:buNone/>
            </a:pPr>
            <a:r>
              <a:rPr lang="zh-TW" altLang="en-US" sz="2000" dirty="0">
                <a:solidFill>
                  <a:schemeClr val="tx1"/>
                </a:solidFill>
                <a:latin typeface="Microsoft JhengHei" panose="020B0604030504040204" pitchFamily="34" charset="-120"/>
                <a:ea typeface="Microsoft JhengHei" panose="020B0604030504040204" pitchFamily="34" charset="-120"/>
              </a:rPr>
              <a:t>王昱達：</a:t>
            </a:r>
            <a:r>
              <a:rPr lang="zh-CN" altLang="en-US" sz="2000" dirty="0">
                <a:solidFill>
                  <a:schemeClr val="tx1"/>
                </a:solidFill>
                <a:latin typeface="Microsoft JhengHei" panose="020B0604030504040204" pitchFamily="34" charset="-120"/>
                <a:ea typeface="Microsoft JhengHei" panose="020B0604030504040204" pitchFamily="34" charset="-120"/>
              </a:rPr>
              <a:t>股價資料整理、資料庫建立、網頁串接</a:t>
            </a:r>
            <a:r>
              <a:rPr lang="zh-CN" altLang="en-US" dirty="0"/>
              <a:t>、簡報整理</a:t>
            </a:r>
            <a:endParaRPr lang="en-US" altLang="zh-TW" sz="2000" dirty="0">
              <a:solidFill>
                <a:schemeClr val="tx1"/>
              </a:solidFill>
              <a:latin typeface="Microsoft JhengHei" panose="020B0604030504040204" pitchFamily="34" charset="-120"/>
              <a:ea typeface="Microsoft JhengHei" panose="020B0604030504040204" pitchFamily="34" charset="-120"/>
            </a:endParaRPr>
          </a:p>
          <a:p>
            <a:pPr marL="0" indent="0">
              <a:buNone/>
            </a:pPr>
            <a:r>
              <a:rPr lang="zh-TW" altLang="en-US" sz="2000" dirty="0">
                <a:solidFill>
                  <a:schemeClr val="tx1"/>
                </a:solidFill>
                <a:latin typeface="Microsoft JhengHei" panose="020B0604030504040204" pitchFamily="34" charset="-120"/>
                <a:ea typeface="Microsoft JhengHei" panose="020B0604030504040204" pitchFamily="34" charset="-120"/>
              </a:rPr>
              <a:t>楊廣元：新聞評分與股價預測模型的建立與調整參數</a:t>
            </a:r>
            <a:endParaRPr lang="en-US" altLang="zh-TW" sz="2000" dirty="0">
              <a:solidFill>
                <a:schemeClr val="tx1"/>
              </a:solidFill>
              <a:latin typeface="Microsoft JhengHei" panose="020B0604030504040204" pitchFamily="34" charset="-120"/>
              <a:ea typeface="Microsoft JhengHei" panose="020B0604030504040204" pitchFamily="34" charset="-120"/>
            </a:endParaRPr>
          </a:p>
          <a:p>
            <a:pPr marL="0" indent="0">
              <a:buNone/>
            </a:pPr>
            <a:r>
              <a:rPr lang="zh-TW" altLang="en-US" sz="2000" dirty="0">
                <a:solidFill>
                  <a:schemeClr val="tx1"/>
                </a:solidFill>
                <a:latin typeface="Microsoft JhengHei" panose="020B0604030504040204" pitchFamily="34" charset="-120"/>
                <a:ea typeface="Microsoft JhengHei" panose="020B0604030504040204" pitchFamily="34" charset="-120"/>
              </a:rPr>
              <a:t>呂明諺：</a:t>
            </a:r>
            <a:r>
              <a:rPr lang="zh-CN" altLang="en-US" sz="2000" dirty="0">
                <a:solidFill>
                  <a:schemeClr val="tx1"/>
                </a:solidFill>
                <a:latin typeface="Microsoft JhengHei" panose="020B0604030504040204" pitchFamily="34" charset="-120"/>
                <a:ea typeface="Microsoft JhengHei" panose="020B0604030504040204" pitchFamily="34" charset="-120"/>
              </a:rPr>
              <a:t>切詞與進一步的優化</a:t>
            </a:r>
            <a:r>
              <a:rPr lang="zh-CN" altLang="en-US" dirty="0"/>
              <a:t>、簡報整理</a:t>
            </a:r>
            <a:endParaRPr lang="en-US" altLang="zh-CN" sz="2000" dirty="0">
              <a:solidFill>
                <a:schemeClr val="tx1"/>
              </a:solidFill>
              <a:latin typeface="Microsoft JhengHei" panose="020B0604030504040204" pitchFamily="34" charset="-120"/>
              <a:ea typeface="Microsoft JhengHei" panose="020B0604030504040204" pitchFamily="34" charset="-120"/>
            </a:endParaRPr>
          </a:p>
        </p:txBody>
      </p:sp>
      <p:sp>
        <p:nvSpPr>
          <p:cNvPr id="7" name="文字方塊 6">
            <a:extLst>
              <a:ext uri="{FF2B5EF4-FFF2-40B4-BE49-F238E27FC236}">
                <a16:creationId xmlns:a16="http://schemas.microsoft.com/office/drawing/2014/main" id="{B6ED4D8E-2437-3E4D-B8D7-B5BEE87BDE38}"/>
              </a:ext>
            </a:extLst>
          </p:cNvPr>
          <p:cNvSpPr txBox="1"/>
          <p:nvPr/>
        </p:nvSpPr>
        <p:spPr>
          <a:xfrm>
            <a:off x="552450" y="3809773"/>
            <a:ext cx="3236181" cy="646331"/>
          </a:xfrm>
          <a:prstGeom prst="rect">
            <a:avLst/>
          </a:prstGeom>
          <a:noFill/>
        </p:spPr>
        <p:txBody>
          <a:bodyPr wrap="square" rtlCol="0">
            <a:spAutoFit/>
          </a:bodyPr>
          <a:lstStyle/>
          <a:p>
            <a:r>
              <a:rPr lang="en-US" altLang="zh-TW" dirty="0">
                <a:latin typeface="Microsoft JhengHei" panose="020B0604030504040204" pitchFamily="34" charset="-120"/>
                <a:ea typeface="Microsoft JhengHei" panose="020B0604030504040204" pitchFamily="34" charset="-120"/>
              </a:rPr>
              <a:t>Trello </a:t>
            </a:r>
            <a:r>
              <a:rPr lang="zh-TW" altLang="en-US" dirty="0">
                <a:latin typeface="Microsoft JhengHei" panose="020B0604030504040204" pitchFamily="34" charset="-120"/>
                <a:ea typeface="Microsoft JhengHei" panose="020B0604030504040204" pitchFamily="34" charset="-120"/>
              </a:rPr>
              <a:t>連結</a:t>
            </a:r>
            <a:r>
              <a:rPr lang="en-US" altLang="zh-TW" dirty="0">
                <a:latin typeface="Microsoft JhengHei" panose="020B0604030504040204" pitchFamily="34" charset="-120"/>
                <a:ea typeface="Microsoft JhengHei" panose="020B0604030504040204" pitchFamily="34" charset="-120"/>
              </a:rPr>
              <a:t>:</a:t>
            </a:r>
            <a:r>
              <a:rPr lang="en-US" altLang="zh-TW" dirty="0">
                <a:latin typeface="Microsoft JhengHei" panose="020B0604030504040204" pitchFamily="34" charset="-120"/>
                <a:ea typeface="Microsoft JhengHei" panose="020B0604030504040204" pitchFamily="34" charset="-120"/>
                <a:hlinkClick r:id="rId2"/>
              </a:rPr>
              <a:t> </a:t>
            </a:r>
            <a:r>
              <a:rPr lang="zh-TW" altLang="en-US" dirty="0">
                <a:latin typeface="Microsoft JhengHei" panose="020B0604030504040204" pitchFamily="34" charset="-120"/>
                <a:ea typeface="Microsoft JhengHei" panose="020B0604030504040204" pitchFamily="34" charset="-120"/>
              </a:rPr>
              <a:t> </a:t>
            </a:r>
            <a:endParaRPr lang="en-US" altLang="zh-TW" dirty="0">
              <a:latin typeface="Microsoft JhengHei" panose="020B0604030504040204" pitchFamily="34" charset="-120"/>
              <a:ea typeface="Microsoft JhengHei" panose="020B0604030504040204" pitchFamily="34" charset="-120"/>
            </a:endParaRPr>
          </a:p>
          <a:p>
            <a:r>
              <a:rPr lang="en-US" altLang="zh-TW" dirty="0">
                <a:latin typeface="Microsoft JhengHei" panose="020B0604030504040204" pitchFamily="34" charset="-120"/>
                <a:ea typeface="Microsoft JhengHei" panose="020B0604030504040204" pitchFamily="34" charset="-120"/>
                <a:hlinkClick r:id="rId3"/>
              </a:rPr>
              <a:t>https://reurl.cc/Mvozzv</a:t>
            </a:r>
            <a:endParaRPr lang="zh-TW" altLang="en-US" dirty="0">
              <a:latin typeface="Microsoft JhengHei" panose="020B0604030504040204" pitchFamily="34" charset="-120"/>
              <a:ea typeface="Microsoft JhengHei" panose="020B0604030504040204" pitchFamily="34" charset="-120"/>
            </a:endParaRPr>
          </a:p>
        </p:txBody>
      </p:sp>
      <p:sp>
        <p:nvSpPr>
          <p:cNvPr id="8" name="文字方塊 7">
            <a:extLst>
              <a:ext uri="{FF2B5EF4-FFF2-40B4-BE49-F238E27FC236}">
                <a16:creationId xmlns:a16="http://schemas.microsoft.com/office/drawing/2014/main" id="{EEE55893-E5A1-1446-AF90-BD781F0D4A69}"/>
              </a:ext>
            </a:extLst>
          </p:cNvPr>
          <p:cNvSpPr txBox="1"/>
          <p:nvPr/>
        </p:nvSpPr>
        <p:spPr>
          <a:xfrm>
            <a:off x="3302794" y="3809773"/>
            <a:ext cx="3236181" cy="646331"/>
          </a:xfrm>
          <a:prstGeom prst="rect">
            <a:avLst/>
          </a:prstGeom>
          <a:noFill/>
        </p:spPr>
        <p:txBody>
          <a:bodyPr wrap="square" rtlCol="0">
            <a:spAutoFit/>
          </a:bodyPr>
          <a:lstStyle/>
          <a:p>
            <a:r>
              <a:rPr lang="en-US" altLang="zh-TW" dirty="0">
                <a:latin typeface="Microsoft JhengHei" panose="020B0604030504040204" pitchFamily="34" charset="-120"/>
                <a:ea typeface="Microsoft JhengHei" panose="020B0604030504040204" pitchFamily="34" charset="-120"/>
              </a:rPr>
              <a:t>Github </a:t>
            </a:r>
            <a:r>
              <a:rPr lang="zh-TW" altLang="en-US" dirty="0">
                <a:latin typeface="Microsoft JhengHei" panose="020B0604030504040204" pitchFamily="34" charset="-120"/>
                <a:ea typeface="Microsoft JhengHei" panose="020B0604030504040204" pitchFamily="34" charset="-120"/>
              </a:rPr>
              <a:t>連結</a:t>
            </a:r>
            <a:r>
              <a:rPr lang="en-US" altLang="zh-TW" dirty="0">
                <a:latin typeface="Microsoft JhengHei" panose="020B0604030504040204" pitchFamily="34" charset="-120"/>
                <a:ea typeface="Microsoft JhengHei" panose="020B0604030504040204" pitchFamily="34" charset="-120"/>
              </a:rPr>
              <a:t>:</a:t>
            </a:r>
            <a:r>
              <a:rPr lang="en-US" altLang="zh-TW" dirty="0">
                <a:latin typeface="Microsoft JhengHei" panose="020B0604030504040204" pitchFamily="34" charset="-120"/>
                <a:ea typeface="Microsoft JhengHei" panose="020B0604030504040204" pitchFamily="34" charset="-120"/>
                <a:hlinkClick r:id="rId2"/>
              </a:rPr>
              <a:t> </a:t>
            </a:r>
            <a:r>
              <a:rPr lang="zh-TW" altLang="en-US" dirty="0">
                <a:latin typeface="Microsoft JhengHei" panose="020B0604030504040204" pitchFamily="34" charset="-120"/>
                <a:ea typeface="Microsoft JhengHei" panose="020B0604030504040204" pitchFamily="34" charset="-120"/>
              </a:rPr>
              <a:t> </a:t>
            </a:r>
            <a:endParaRPr lang="en-US" altLang="zh-TW" dirty="0">
              <a:latin typeface="Microsoft JhengHei" panose="020B0604030504040204" pitchFamily="34" charset="-120"/>
              <a:ea typeface="Microsoft JhengHei" panose="020B0604030504040204" pitchFamily="34" charset="-120"/>
            </a:endParaRPr>
          </a:p>
          <a:p>
            <a:r>
              <a:rPr lang="en-US" altLang="zh-TW" dirty="0">
                <a:latin typeface="Microsoft JhengHei" panose="020B0604030504040204" pitchFamily="34" charset="-120"/>
                <a:ea typeface="Microsoft JhengHei" panose="020B0604030504040204" pitchFamily="34" charset="-120"/>
                <a:hlinkClick r:id="rId4"/>
              </a:rPr>
              <a:t>https://reurl.cc/E7vQQk</a:t>
            </a:r>
            <a:endParaRPr lang="zh-TW" altLang="en-US" dirty="0">
              <a:latin typeface="Microsoft JhengHei" panose="020B0604030504040204" pitchFamily="34" charset="-120"/>
              <a:ea typeface="Microsoft JhengHei" panose="020B0604030504040204" pitchFamily="34" charset="-120"/>
            </a:endParaRPr>
          </a:p>
        </p:txBody>
      </p:sp>
      <p:sp>
        <p:nvSpPr>
          <p:cNvPr id="9" name="文字方塊 8">
            <a:extLst>
              <a:ext uri="{FF2B5EF4-FFF2-40B4-BE49-F238E27FC236}">
                <a16:creationId xmlns:a16="http://schemas.microsoft.com/office/drawing/2014/main" id="{654C2932-115C-F64A-B658-B10766DAA04D}"/>
              </a:ext>
            </a:extLst>
          </p:cNvPr>
          <p:cNvSpPr txBox="1"/>
          <p:nvPr/>
        </p:nvSpPr>
        <p:spPr>
          <a:xfrm>
            <a:off x="6194116" y="3622078"/>
            <a:ext cx="3236181" cy="1200329"/>
          </a:xfrm>
          <a:prstGeom prst="rect">
            <a:avLst/>
          </a:prstGeom>
          <a:noFill/>
        </p:spPr>
        <p:txBody>
          <a:bodyPr wrap="square" rtlCol="0">
            <a:spAutoFit/>
          </a:bodyPr>
          <a:lstStyle/>
          <a:p>
            <a:r>
              <a:rPr lang="zh-CN" altLang="en-US" dirty="0">
                <a:latin typeface="Microsoft JhengHei" panose="020B0604030504040204" pitchFamily="34" charset="-120"/>
                <a:ea typeface="Microsoft JhengHei" panose="020B0604030504040204" pitchFamily="34" charset="-120"/>
              </a:rPr>
              <a:t>成果網站</a:t>
            </a:r>
            <a:r>
              <a:rPr lang="zh-TW" altLang="en-US" dirty="0">
                <a:latin typeface="Microsoft JhengHei" panose="020B0604030504040204" pitchFamily="34" charset="-120"/>
                <a:ea typeface="Microsoft JhengHei" panose="020B0604030504040204" pitchFamily="34" charset="-120"/>
              </a:rPr>
              <a:t>連結</a:t>
            </a:r>
            <a:r>
              <a:rPr lang="en-US" altLang="zh-TW" dirty="0">
                <a:latin typeface="Microsoft JhengHei" panose="020B0604030504040204" pitchFamily="34" charset="-120"/>
                <a:ea typeface="Microsoft JhengHei" panose="020B0604030504040204" pitchFamily="34" charset="-120"/>
              </a:rPr>
              <a:t>:</a:t>
            </a:r>
            <a:r>
              <a:rPr lang="en-US" altLang="zh-TW" dirty="0">
                <a:latin typeface="Microsoft JhengHei" panose="020B0604030504040204" pitchFamily="34" charset="-120"/>
                <a:ea typeface="Microsoft JhengHei" panose="020B0604030504040204" pitchFamily="34" charset="-120"/>
                <a:hlinkClick r:id="rId2"/>
              </a:rPr>
              <a:t> </a:t>
            </a:r>
            <a:r>
              <a:rPr lang="zh-TW" altLang="en-US" dirty="0">
                <a:latin typeface="Microsoft JhengHei" panose="020B0604030504040204" pitchFamily="34" charset="-120"/>
                <a:ea typeface="Microsoft JhengHei" panose="020B0604030504040204" pitchFamily="34" charset="-120"/>
              </a:rPr>
              <a:t> </a:t>
            </a:r>
            <a:endParaRPr lang="en-US" altLang="zh-TW" dirty="0">
              <a:latin typeface="Microsoft JhengHei" panose="020B0604030504040204" pitchFamily="34" charset="-120"/>
              <a:ea typeface="Microsoft JhengHei" panose="020B0604030504040204" pitchFamily="34" charset="-120"/>
            </a:endParaRPr>
          </a:p>
          <a:p>
            <a:r>
              <a:rPr lang="en" altLang="zh-TW" dirty="0">
                <a:latin typeface="Microsoft JhengHei" panose="020B0604030504040204" pitchFamily="34" charset="-120"/>
                <a:ea typeface="Microsoft JhengHei" panose="020B0604030504040204" pitchFamily="34" charset="-120"/>
                <a:hlinkClick r:id="rId5"/>
              </a:rPr>
              <a:t>http://ec2-52-87-157-212.compute-1.amazonaws.com/</a:t>
            </a:r>
            <a:endParaRPr kumimoji="1" lang="zh-TW" altLang="en-US" dirty="0">
              <a:latin typeface="Microsoft JhengHei" panose="020B0604030504040204" pitchFamily="34" charset="-120"/>
              <a:ea typeface="Microsoft JhengHei" panose="020B0604030504040204" pitchFamily="34" charset="-120"/>
            </a:endParaRPr>
          </a:p>
        </p:txBody>
      </p:sp>
      <p:sp>
        <p:nvSpPr>
          <p:cNvPr id="10" name="文字方塊 9">
            <a:extLst>
              <a:ext uri="{FF2B5EF4-FFF2-40B4-BE49-F238E27FC236}">
                <a16:creationId xmlns:a16="http://schemas.microsoft.com/office/drawing/2014/main" id="{4D388D2E-6004-9E46-830C-F7DA3195DAA2}"/>
              </a:ext>
            </a:extLst>
          </p:cNvPr>
          <p:cNvSpPr txBox="1"/>
          <p:nvPr/>
        </p:nvSpPr>
        <p:spPr>
          <a:xfrm>
            <a:off x="915379" y="5200327"/>
            <a:ext cx="7492021" cy="646331"/>
          </a:xfrm>
          <a:prstGeom prst="rect">
            <a:avLst/>
          </a:prstGeom>
          <a:noFill/>
        </p:spPr>
        <p:txBody>
          <a:bodyPr wrap="square" rtlCol="0">
            <a:spAutoFit/>
          </a:bodyPr>
          <a:lstStyle/>
          <a:p>
            <a:r>
              <a:rPr kumimoji="1" lang="en-US" altLang="zh-TW" dirty="0">
                <a:latin typeface="Microsoft JhengHei" panose="020B0604030504040204" pitchFamily="34" charset="-120"/>
                <a:ea typeface="Microsoft JhengHei" panose="020B0604030504040204" pitchFamily="34" charset="-120"/>
              </a:rPr>
              <a:t>P.S. </a:t>
            </a:r>
            <a:r>
              <a:rPr kumimoji="1" lang="zh-TW" altLang="en-US" dirty="0">
                <a:latin typeface="Microsoft JhengHei" panose="020B0604030504040204" pitchFamily="34" charset="-120"/>
                <a:ea typeface="Microsoft JhengHei" panose="020B0604030504040204" pitchFamily="34" charset="-120"/>
              </a:rPr>
              <a:t>目前最後的資料庫與網頁串接部分尚未完成，因此目前網站僅有架構，整個產品還未正式上線，完成後會在下週以影片來呈現</a:t>
            </a:r>
          </a:p>
        </p:txBody>
      </p:sp>
    </p:spTree>
    <p:extLst>
      <p:ext uri="{BB962C8B-B14F-4D97-AF65-F5344CB8AC3E}">
        <p14:creationId xmlns:p14="http://schemas.microsoft.com/office/powerpoint/2010/main" val="14939186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AB7B8EA3-2C07-784C-A6FC-A4A77ED9B40D}"/>
              </a:ext>
            </a:extLst>
          </p:cNvPr>
          <p:cNvSpPr/>
          <p:nvPr/>
        </p:nvSpPr>
        <p:spPr>
          <a:xfrm>
            <a:off x="2312407" y="3075057"/>
            <a:ext cx="4519186" cy="707886"/>
          </a:xfrm>
          <a:prstGeom prst="rect">
            <a:avLst/>
          </a:prstGeom>
        </p:spPr>
        <p:txBody>
          <a:bodyPr wrap="none">
            <a:spAutoFit/>
          </a:bodyPr>
          <a:lstStyle/>
          <a:p>
            <a:r>
              <a:rPr lang="zh-TW" altLang="en-US" sz="4000" b="1" dirty="0">
                <a:solidFill>
                  <a:srgbClr val="2B9687"/>
                </a:solidFill>
                <a:latin typeface="Microsoft JhengHei" panose="020B0604030504040204" pitchFamily="34" charset="-120"/>
                <a:ea typeface="Microsoft JhengHei" panose="020B0604030504040204" pitchFamily="34" charset="-120"/>
              </a:rPr>
              <a:t>感謝聆聽 敬請指教</a:t>
            </a:r>
            <a:endParaRPr lang="zh-TW" altLang="en-US" sz="4000" dirty="0">
              <a:effectLst/>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994232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E975F7AD-3EBB-C949-9B32-2C38B4827D17}"/>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2C082C73-7909-6F48-A205-2CBC81129335}"/>
              </a:ext>
            </a:extLst>
          </p:cNvPr>
          <p:cNvSpPr>
            <a:spLocks noGrp="1"/>
          </p:cNvSpPr>
          <p:nvPr>
            <p:ph type="sldNum" sz="quarter" idx="12"/>
          </p:nvPr>
        </p:nvSpPr>
        <p:spPr/>
        <p:txBody>
          <a:bodyPr/>
          <a:lstStyle/>
          <a:p>
            <a:fld id="{80929F01-733D-5847-83A7-C9CEA74310DB}" type="slidenum">
              <a:rPr kumimoji="1" lang="zh-TW" altLang="en-US" smtClean="0"/>
              <a:pPr/>
              <a:t>4</a:t>
            </a:fld>
            <a:endParaRPr kumimoji="1" lang="zh-TW" altLang="en-US" dirty="0"/>
          </a:p>
        </p:txBody>
      </p:sp>
      <p:sp>
        <p:nvSpPr>
          <p:cNvPr id="6" name="Rectangle 3">
            <a:extLst>
              <a:ext uri="{FF2B5EF4-FFF2-40B4-BE49-F238E27FC236}">
                <a16:creationId xmlns:a16="http://schemas.microsoft.com/office/drawing/2014/main" id="{F62D349B-88DE-6C4C-AF3C-D267A4644888}"/>
              </a:ext>
            </a:extLst>
          </p:cNvPr>
          <p:cNvSpPr/>
          <p:nvPr/>
        </p:nvSpPr>
        <p:spPr>
          <a:xfrm>
            <a:off x="4917168" y="3003809"/>
            <a:ext cx="108000" cy="1730121"/>
          </a:xfrm>
          <a:prstGeom prst="rect">
            <a:avLst/>
          </a:prstGeom>
          <a:solidFill>
            <a:srgbClr val="4098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 name="標題 1">
            <a:extLst>
              <a:ext uri="{FF2B5EF4-FFF2-40B4-BE49-F238E27FC236}">
                <a16:creationId xmlns:a16="http://schemas.microsoft.com/office/drawing/2014/main" id="{9B85AF98-4201-FC44-8821-4BAC0D41C939}"/>
              </a:ext>
            </a:extLst>
          </p:cNvPr>
          <p:cNvSpPr>
            <a:spLocks noGrp="1"/>
          </p:cNvSpPr>
          <p:nvPr>
            <p:ph type="title"/>
          </p:nvPr>
        </p:nvSpPr>
        <p:spPr>
          <a:xfrm>
            <a:off x="568433" y="461177"/>
            <a:ext cx="7886700" cy="599076"/>
          </a:xfrm>
        </p:spPr>
        <p:txBody>
          <a:bodyPr/>
          <a:lstStyle/>
          <a:p>
            <a:r>
              <a:rPr kumimoji="1" lang="zh-TW" altLang="en-US" dirty="0"/>
              <a:t>看門狗評分機制現有痛點描述</a:t>
            </a:r>
          </a:p>
        </p:txBody>
      </p:sp>
      <p:sp>
        <p:nvSpPr>
          <p:cNvPr id="8" name="Rectangle 2">
            <a:extLst>
              <a:ext uri="{FF2B5EF4-FFF2-40B4-BE49-F238E27FC236}">
                <a16:creationId xmlns:a16="http://schemas.microsoft.com/office/drawing/2014/main" id="{369FE994-EF37-2D47-94B9-91F6EDE213AE}"/>
              </a:ext>
            </a:extLst>
          </p:cNvPr>
          <p:cNvSpPr/>
          <p:nvPr/>
        </p:nvSpPr>
        <p:spPr>
          <a:xfrm>
            <a:off x="4511783" y="2521208"/>
            <a:ext cx="108000" cy="2054795"/>
          </a:xfrm>
          <a:prstGeom prst="rect">
            <a:avLst/>
          </a:prstGeom>
          <a:solidFill>
            <a:srgbClr val="A3D5C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 name="Rectangle 3">
            <a:extLst>
              <a:ext uri="{FF2B5EF4-FFF2-40B4-BE49-F238E27FC236}">
                <a16:creationId xmlns:a16="http://schemas.microsoft.com/office/drawing/2014/main" id="{011BD58A-2489-8146-9748-4C9CD6671756}"/>
              </a:ext>
            </a:extLst>
          </p:cNvPr>
          <p:cNvSpPr/>
          <p:nvPr/>
        </p:nvSpPr>
        <p:spPr>
          <a:xfrm>
            <a:off x="4106398" y="2845882"/>
            <a:ext cx="108000" cy="1730121"/>
          </a:xfrm>
          <a:prstGeom prst="rect">
            <a:avLst/>
          </a:prstGeom>
          <a:solidFill>
            <a:srgbClr val="4098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0" name="Freeform 18">
            <a:extLst>
              <a:ext uri="{FF2B5EF4-FFF2-40B4-BE49-F238E27FC236}">
                <a16:creationId xmlns:a16="http://schemas.microsoft.com/office/drawing/2014/main" id="{DB6B2C78-7DE9-704E-8155-AE70D00288E0}"/>
              </a:ext>
            </a:extLst>
          </p:cNvPr>
          <p:cNvSpPr>
            <a:spLocks/>
          </p:cNvSpPr>
          <p:nvPr/>
        </p:nvSpPr>
        <p:spPr bwMode="auto">
          <a:xfrm flipH="1">
            <a:off x="3544173" y="4387747"/>
            <a:ext cx="2304256" cy="1690935"/>
          </a:xfrm>
          <a:custGeom>
            <a:avLst/>
            <a:gdLst/>
            <a:ahLst/>
            <a:cxnLst/>
            <a:rect l="l" t="t" r="r" b="b"/>
            <a:pathLst>
              <a:path w="2304256" h="1690935">
                <a:moveTo>
                  <a:pt x="2302739" y="0"/>
                </a:moveTo>
                <a:lnTo>
                  <a:pt x="270214" y="0"/>
                </a:lnTo>
                <a:lnTo>
                  <a:pt x="270214" y="25876"/>
                </a:lnTo>
                <a:lnTo>
                  <a:pt x="266297" y="60666"/>
                </a:lnTo>
                <a:lnTo>
                  <a:pt x="254549" y="96265"/>
                </a:lnTo>
                <a:lnTo>
                  <a:pt x="233402" y="139146"/>
                </a:lnTo>
                <a:lnTo>
                  <a:pt x="207556" y="178790"/>
                </a:lnTo>
                <a:lnTo>
                  <a:pt x="179359" y="213579"/>
                </a:lnTo>
                <a:lnTo>
                  <a:pt x="149597" y="249179"/>
                </a:lnTo>
                <a:lnTo>
                  <a:pt x="118268" y="281542"/>
                </a:lnTo>
                <a:lnTo>
                  <a:pt x="86938" y="313904"/>
                </a:lnTo>
                <a:lnTo>
                  <a:pt x="57176" y="349503"/>
                </a:lnTo>
                <a:lnTo>
                  <a:pt x="46994" y="359212"/>
                </a:lnTo>
                <a:lnTo>
                  <a:pt x="34462" y="371348"/>
                </a:lnTo>
                <a:lnTo>
                  <a:pt x="21148" y="385911"/>
                </a:lnTo>
                <a:lnTo>
                  <a:pt x="10182" y="400475"/>
                </a:lnTo>
                <a:lnTo>
                  <a:pt x="3134" y="418274"/>
                </a:lnTo>
                <a:lnTo>
                  <a:pt x="0" y="437691"/>
                </a:lnTo>
                <a:lnTo>
                  <a:pt x="3916" y="457918"/>
                </a:lnTo>
                <a:lnTo>
                  <a:pt x="14099" y="477336"/>
                </a:lnTo>
                <a:lnTo>
                  <a:pt x="31329" y="493517"/>
                </a:lnTo>
                <a:lnTo>
                  <a:pt x="50910" y="504844"/>
                </a:lnTo>
                <a:lnTo>
                  <a:pt x="75190" y="515362"/>
                </a:lnTo>
                <a:lnTo>
                  <a:pt x="101037" y="524261"/>
                </a:lnTo>
                <a:lnTo>
                  <a:pt x="126883" y="533162"/>
                </a:lnTo>
                <a:lnTo>
                  <a:pt x="151947" y="542060"/>
                </a:lnTo>
                <a:lnTo>
                  <a:pt x="176227" y="552579"/>
                </a:lnTo>
                <a:lnTo>
                  <a:pt x="198157" y="563906"/>
                </a:lnTo>
                <a:lnTo>
                  <a:pt x="213822" y="578469"/>
                </a:lnTo>
                <a:lnTo>
                  <a:pt x="209123" y="597886"/>
                </a:lnTo>
                <a:lnTo>
                  <a:pt x="200507" y="615686"/>
                </a:lnTo>
                <a:lnTo>
                  <a:pt x="191891" y="634295"/>
                </a:lnTo>
                <a:lnTo>
                  <a:pt x="182493" y="652094"/>
                </a:lnTo>
                <a:lnTo>
                  <a:pt x="173877" y="669893"/>
                </a:lnTo>
                <a:lnTo>
                  <a:pt x="167611" y="687693"/>
                </a:lnTo>
                <a:lnTo>
                  <a:pt x="165262" y="703874"/>
                </a:lnTo>
                <a:lnTo>
                  <a:pt x="166828" y="721673"/>
                </a:lnTo>
                <a:lnTo>
                  <a:pt x="175443" y="737855"/>
                </a:lnTo>
                <a:lnTo>
                  <a:pt x="191108" y="754036"/>
                </a:lnTo>
                <a:lnTo>
                  <a:pt x="213822" y="770218"/>
                </a:lnTo>
                <a:lnTo>
                  <a:pt x="209123" y="783163"/>
                </a:lnTo>
                <a:lnTo>
                  <a:pt x="202073" y="796108"/>
                </a:lnTo>
                <a:lnTo>
                  <a:pt x="196591" y="811480"/>
                </a:lnTo>
                <a:lnTo>
                  <a:pt x="195024" y="827661"/>
                </a:lnTo>
                <a:lnTo>
                  <a:pt x="198157" y="843843"/>
                </a:lnTo>
                <a:lnTo>
                  <a:pt x="206773" y="858406"/>
                </a:lnTo>
                <a:lnTo>
                  <a:pt x="217738" y="869733"/>
                </a:lnTo>
                <a:lnTo>
                  <a:pt x="231836" y="880250"/>
                </a:lnTo>
                <a:lnTo>
                  <a:pt x="245934" y="887532"/>
                </a:lnTo>
                <a:lnTo>
                  <a:pt x="259249" y="896432"/>
                </a:lnTo>
                <a:lnTo>
                  <a:pt x="271781" y="908568"/>
                </a:lnTo>
                <a:lnTo>
                  <a:pt x="278829" y="921513"/>
                </a:lnTo>
                <a:lnTo>
                  <a:pt x="285878" y="944976"/>
                </a:lnTo>
                <a:lnTo>
                  <a:pt x="285878" y="971675"/>
                </a:lnTo>
                <a:lnTo>
                  <a:pt x="283529" y="996756"/>
                </a:lnTo>
                <a:lnTo>
                  <a:pt x="277263" y="1022646"/>
                </a:lnTo>
                <a:lnTo>
                  <a:pt x="271781" y="1047727"/>
                </a:lnTo>
                <a:lnTo>
                  <a:pt x="267865" y="1070381"/>
                </a:lnTo>
                <a:lnTo>
                  <a:pt x="264732" y="1102744"/>
                </a:lnTo>
                <a:lnTo>
                  <a:pt x="267865" y="1131870"/>
                </a:lnTo>
                <a:lnTo>
                  <a:pt x="276480" y="1158569"/>
                </a:lnTo>
                <a:lnTo>
                  <a:pt x="287445" y="1182033"/>
                </a:lnTo>
                <a:lnTo>
                  <a:pt x="303109" y="1200640"/>
                </a:lnTo>
                <a:lnTo>
                  <a:pt x="323474" y="1218440"/>
                </a:lnTo>
                <a:lnTo>
                  <a:pt x="343054" y="1233004"/>
                </a:lnTo>
                <a:lnTo>
                  <a:pt x="365767" y="1245140"/>
                </a:lnTo>
                <a:lnTo>
                  <a:pt x="388482" y="1255658"/>
                </a:lnTo>
                <a:lnTo>
                  <a:pt x="411195" y="1261321"/>
                </a:lnTo>
                <a:lnTo>
                  <a:pt x="452706" y="1268603"/>
                </a:lnTo>
                <a:lnTo>
                  <a:pt x="496567" y="1271839"/>
                </a:lnTo>
                <a:lnTo>
                  <a:pt x="542777" y="1270221"/>
                </a:lnTo>
                <a:lnTo>
                  <a:pt x="588205" y="1265367"/>
                </a:lnTo>
                <a:lnTo>
                  <a:pt x="633632" y="1259702"/>
                </a:lnTo>
                <a:lnTo>
                  <a:pt x="676710" y="1250803"/>
                </a:lnTo>
                <a:lnTo>
                  <a:pt x="715087" y="1240286"/>
                </a:lnTo>
                <a:lnTo>
                  <a:pt x="748766" y="1228958"/>
                </a:lnTo>
                <a:lnTo>
                  <a:pt x="762864" y="1224104"/>
                </a:lnTo>
                <a:lnTo>
                  <a:pt x="781662" y="1218440"/>
                </a:lnTo>
                <a:lnTo>
                  <a:pt x="802025" y="1212777"/>
                </a:lnTo>
                <a:lnTo>
                  <a:pt x="823173" y="1207113"/>
                </a:lnTo>
                <a:lnTo>
                  <a:pt x="845886" y="1203877"/>
                </a:lnTo>
                <a:lnTo>
                  <a:pt x="868600" y="1202259"/>
                </a:lnTo>
                <a:lnTo>
                  <a:pt x="888180" y="1205495"/>
                </a:lnTo>
                <a:lnTo>
                  <a:pt x="905412" y="1212777"/>
                </a:lnTo>
                <a:lnTo>
                  <a:pt x="921076" y="1227340"/>
                </a:lnTo>
                <a:lnTo>
                  <a:pt x="935175" y="1250803"/>
                </a:lnTo>
                <a:lnTo>
                  <a:pt x="948489" y="1280738"/>
                </a:lnTo>
                <a:lnTo>
                  <a:pt x="961021" y="1315528"/>
                </a:lnTo>
                <a:lnTo>
                  <a:pt x="971203" y="1355173"/>
                </a:lnTo>
                <a:lnTo>
                  <a:pt x="981385" y="1396435"/>
                </a:lnTo>
                <a:lnTo>
                  <a:pt x="990000" y="1439316"/>
                </a:lnTo>
                <a:lnTo>
                  <a:pt x="997832" y="1483005"/>
                </a:lnTo>
                <a:lnTo>
                  <a:pt x="1005665" y="1525886"/>
                </a:lnTo>
                <a:lnTo>
                  <a:pt x="1011148" y="1565530"/>
                </a:lnTo>
                <a:lnTo>
                  <a:pt x="1018196" y="1602747"/>
                </a:lnTo>
                <a:lnTo>
                  <a:pt x="1023680" y="1633491"/>
                </a:lnTo>
                <a:lnTo>
                  <a:pt x="1028379" y="1660191"/>
                </a:lnTo>
                <a:lnTo>
                  <a:pt x="1134898" y="1678799"/>
                </a:lnTo>
                <a:lnTo>
                  <a:pt x="1242983" y="1689317"/>
                </a:lnTo>
                <a:lnTo>
                  <a:pt x="1354201" y="1690935"/>
                </a:lnTo>
                <a:lnTo>
                  <a:pt x="1467769" y="1685272"/>
                </a:lnTo>
                <a:lnTo>
                  <a:pt x="1585253" y="1669090"/>
                </a:lnTo>
                <a:lnTo>
                  <a:pt x="1705871" y="1646436"/>
                </a:lnTo>
                <a:lnTo>
                  <a:pt x="1829621" y="1615692"/>
                </a:lnTo>
                <a:lnTo>
                  <a:pt x="1959636" y="1577666"/>
                </a:lnTo>
                <a:lnTo>
                  <a:pt x="2093568" y="1533168"/>
                </a:lnTo>
                <a:lnTo>
                  <a:pt x="2078686" y="1496759"/>
                </a:lnTo>
                <a:lnTo>
                  <a:pt x="2064589" y="1455497"/>
                </a:lnTo>
                <a:lnTo>
                  <a:pt x="2052057" y="1410189"/>
                </a:lnTo>
                <a:lnTo>
                  <a:pt x="2039525" y="1365691"/>
                </a:lnTo>
                <a:lnTo>
                  <a:pt x="2027777" y="1326046"/>
                </a:lnTo>
                <a:lnTo>
                  <a:pt x="2015246" y="1293683"/>
                </a:lnTo>
                <a:lnTo>
                  <a:pt x="2006630" y="1271839"/>
                </a:lnTo>
                <a:lnTo>
                  <a:pt x="1996448" y="1241903"/>
                </a:lnTo>
                <a:lnTo>
                  <a:pt x="1986266" y="1207922"/>
                </a:lnTo>
                <a:lnTo>
                  <a:pt x="1975300" y="1169896"/>
                </a:lnTo>
                <a:lnTo>
                  <a:pt x="1965119" y="1130252"/>
                </a:lnTo>
                <a:lnTo>
                  <a:pt x="1954937" y="1088990"/>
                </a:lnTo>
                <a:lnTo>
                  <a:pt x="1946321" y="1047727"/>
                </a:lnTo>
                <a:lnTo>
                  <a:pt x="1940839" y="1009701"/>
                </a:lnTo>
                <a:lnTo>
                  <a:pt x="1936923" y="973293"/>
                </a:lnTo>
                <a:lnTo>
                  <a:pt x="1935356" y="943358"/>
                </a:lnTo>
                <a:lnTo>
                  <a:pt x="1936923" y="918276"/>
                </a:lnTo>
                <a:lnTo>
                  <a:pt x="1949455" y="865687"/>
                </a:lnTo>
                <a:lnTo>
                  <a:pt x="1965119" y="817143"/>
                </a:lnTo>
                <a:lnTo>
                  <a:pt x="1984700" y="771026"/>
                </a:lnTo>
                <a:lnTo>
                  <a:pt x="2008980" y="730573"/>
                </a:lnTo>
                <a:lnTo>
                  <a:pt x="2045008" y="680412"/>
                </a:lnTo>
                <a:lnTo>
                  <a:pt x="2081820" y="630249"/>
                </a:lnTo>
                <a:lnTo>
                  <a:pt x="2118631" y="581705"/>
                </a:lnTo>
                <a:lnTo>
                  <a:pt x="2156226" y="529925"/>
                </a:lnTo>
                <a:lnTo>
                  <a:pt x="2189904" y="477336"/>
                </a:lnTo>
                <a:lnTo>
                  <a:pt x="2222800" y="423128"/>
                </a:lnTo>
                <a:lnTo>
                  <a:pt x="2250214" y="364066"/>
                </a:lnTo>
                <a:lnTo>
                  <a:pt x="2272927" y="300959"/>
                </a:lnTo>
                <a:lnTo>
                  <a:pt x="2290158" y="227334"/>
                </a:lnTo>
                <a:lnTo>
                  <a:pt x="2299557" y="152091"/>
                </a:lnTo>
                <a:lnTo>
                  <a:pt x="2304256" y="75229"/>
                </a:lnTo>
                <a:close/>
              </a:path>
            </a:pathLst>
          </a:custGeom>
          <a:solidFill>
            <a:srgbClr val="A3D5CB"/>
          </a:solidFill>
          <a:ln>
            <a:noFill/>
          </a:ln>
        </p:spPr>
        <p:txBody>
          <a:bodyPr vert="horz" wrap="square" lIns="91440" tIns="45720" rIns="91440" bIns="45720" numCol="1" anchor="t" anchorCtr="0" compatLnSpc="1">
            <a:prstTxWarp prst="textNoShape">
              <a:avLst/>
            </a:prstTxWarp>
          </a:bodyPr>
          <a:lstStyle/>
          <a:p>
            <a:endParaRPr lang="ko-KR" altLang="en-US" sz="2700"/>
          </a:p>
        </p:txBody>
      </p:sp>
      <p:sp>
        <p:nvSpPr>
          <p:cNvPr id="11" name="TextBox 10">
            <a:extLst>
              <a:ext uri="{FF2B5EF4-FFF2-40B4-BE49-F238E27FC236}">
                <a16:creationId xmlns:a16="http://schemas.microsoft.com/office/drawing/2014/main" id="{D6D71BC0-61E5-5747-A826-BBAF956F54FC}"/>
              </a:ext>
            </a:extLst>
          </p:cNvPr>
          <p:cNvSpPr txBox="1"/>
          <p:nvPr/>
        </p:nvSpPr>
        <p:spPr>
          <a:xfrm>
            <a:off x="5774179" y="3518074"/>
            <a:ext cx="2234214" cy="1477328"/>
          </a:xfrm>
          <a:prstGeom prst="rect">
            <a:avLst/>
          </a:prstGeom>
          <a:noFill/>
        </p:spPr>
        <p:txBody>
          <a:bodyPr wrap="square" rtlCol="0">
            <a:spAutoFit/>
          </a:bodyPr>
          <a:lstStyle/>
          <a:p>
            <a:pPr marL="171450" indent="-1714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專家經驗判斷⽔平 不⼀致</a:t>
            </a:r>
            <a:endPar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marL="171450" indent="-1714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沒有一致的評斷標準</a:t>
            </a:r>
            <a:endPar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marL="171450" indent="-171450">
              <a:buFont typeface="Arial" panose="020B0604020202020204" pitchFamily="34" charset="0"/>
              <a:buChar char="•"/>
            </a:pPr>
            <a:endParaRPr lang="ko-KR" altLang="en-US" b="1" dirty="0">
              <a:solidFill>
                <a:schemeClr val="tx1">
                  <a:lumMod val="75000"/>
                  <a:lumOff val="25000"/>
                </a:schemeClr>
              </a:solidFill>
              <a:latin typeface="微軟正黑體" panose="020B0604030504040204" pitchFamily="34" charset="-120"/>
              <a:cs typeface="Arial" pitchFamily="34" charset="0"/>
            </a:endParaRPr>
          </a:p>
        </p:txBody>
      </p:sp>
      <p:sp>
        <p:nvSpPr>
          <p:cNvPr id="12" name="Pentagon 14">
            <a:extLst>
              <a:ext uri="{FF2B5EF4-FFF2-40B4-BE49-F238E27FC236}">
                <a16:creationId xmlns:a16="http://schemas.microsoft.com/office/drawing/2014/main" id="{C1B98E63-4472-5541-A4A8-CA07B3A982B7}"/>
              </a:ext>
            </a:extLst>
          </p:cNvPr>
          <p:cNvSpPr/>
          <p:nvPr/>
        </p:nvSpPr>
        <p:spPr>
          <a:xfrm>
            <a:off x="4933950" y="2845882"/>
            <a:ext cx="2736000" cy="504000"/>
          </a:xfrm>
          <a:prstGeom prst="homePlate">
            <a:avLst/>
          </a:prstGeom>
          <a:solidFill>
            <a:schemeClr val="bg1"/>
          </a:solidFill>
          <a:ln w="38100">
            <a:solidFill>
              <a:srgbClr val="409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 name="Pentagon 16">
            <a:extLst>
              <a:ext uri="{FF2B5EF4-FFF2-40B4-BE49-F238E27FC236}">
                <a16:creationId xmlns:a16="http://schemas.microsoft.com/office/drawing/2014/main" id="{C07A54BF-1F42-9241-8E51-B6ACF04052F5}"/>
              </a:ext>
            </a:extLst>
          </p:cNvPr>
          <p:cNvSpPr/>
          <p:nvPr/>
        </p:nvSpPr>
        <p:spPr>
          <a:xfrm flipH="1">
            <a:off x="1464808" y="2836838"/>
            <a:ext cx="2736000" cy="504000"/>
          </a:xfrm>
          <a:prstGeom prst="homePlate">
            <a:avLst/>
          </a:prstGeom>
          <a:solidFill>
            <a:schemeClr val="bg1"/>
          </a:solidFill>
          <a:ln w="38100">
            <a:solidFill>
              <a:srgbClr val="409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TextBox 16">
            <a:extLst>
              <a:ext uri="{FF2B5EF4-FFF2-40B4-BE49-F238E27FC236}">
                <a16:creationId xmlns:a16="http://schemas.microsoft.com/office/drawing/2014/main" id="{E47231D4-44D5-B340-A722-84C0ED3549E6}"/>
              </a:ext>
            </a:extLst>
          </p:cNvPr>
          <p:cNvSpPr txBox="1"/>
          <p:nvPr/>
        </p:nvSpPr>
        <p:spPr>
          <a:xfrm>
            <a:off x="1161588" y="3512769"/>
            <a:ext cx="2382585" cy="1477328"/>
          </a:xfrm>
          <a:prstGeom prst="rect">
            <a:avLst/>
          </a:prstGeom>
          <a:noFill/>
        </p:spPr>
        <p:txBody>
          <a:bodyPr wrap="square" rtlCol="0">
            <a:spAutoFit/>
          </a:bodyPr>
          <a:lstStyle/>
          <a:p>
            <a:pPr marL="285750" indent="-2857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現有系統每⽇下午才發佈對最近⼀ ⽇的新聞評價</a:t>
            </a:r>
            <a:endPar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marL="285750" indent="-2857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無法及時掌握新聞之影響</a:t>
            </a:r>
            <a:endPar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p:txBody>
      </p:sp>
      <p:sp>
        <p:nvSpPr>
          <p:cNvPr id="15" name="Pentagon 30">
            <a:extLst>
              <a:ext uri="{FF2B5EF4-FFF2-40B4-BE49-F238E27FC236}">
                <a16:creationId xmlns:a16="http://schemas.microsoft.com/office/drawing/2014/main" id="{C1BB007B-D3CC-4D4E-9C74-2363199D181C}"/>
              </a:ext>
            </a:extLst>
          </p:cNvPr>
          <p:cNvSpPr/>
          <p:nvPr/>
        </p:nvSpPr>
        <p:spPr>
          <a:xfrm>
            <a:off x="2952002" y="2051760"/>
            <a:ext cx="3211003" cy="484632"/>
          </a:xfrm>
          <a:custGeom>
            <a:avLst/>
            <a:gdLst/>
            <a:ahLst/>
            <a:cxnLst/>
            <a:rect l="l" t="t" r="r" b="b"/>
            <a:pathLst>
              <a:path w="3211003" h="484632">
                <a:moveTo>
                  <a:pt x="242316" y="0"/>
                </a:moveTo>
                <a:lnTo>
                  <a:pt x="1591003" y="0"/>
                </a:lnTo>
                <a:lnTo>
                  <a:pt x="1620000" y="0"/>
                </a:lnTo>
                <a:lnTo>
                  <a:pt x="2968687" y="0"/>
                </a:lnTo>
                <a:lnTo>
                  <a:pt x="3211003" y="242316"/>
                </a:lnTo>
                <a:lnTo>
                  <a:pt x="2968687" y="484632"/>
                </a:lnTo>
                <a:lnTo>
                  <a:pt x="1620000" y="484632"/>
                </a:lnTo>
                <a:lnTo>
                  <a:pt x="1591003" y="484632"/>
                </a:lnTo>
                <a:lnTo>
                  <a:pt x="242316" y="484632"/>
                </a:lnTo>
                <a:lnTo>
                  <a:pt x="0" y="242316"/>
                </a:lnTo>
                <a:close/>
              </a:path>
            </a:pathLst>
          </a:custGeom>
          <a:solidFill>
            <a:srgbClr val="A3D5CB"/>
          </a:solidFill>
          <a:ln w="38100">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6" name="TextBox 28">
            <a:extLst>
              <a:ext uri="{FF2B5EF4-FFF2-40B4-BE49-F238E27FC236}">
                <a16:creationId xmlns:a16="http://schemas.microsoft.com/office/drawing/2014/main" id="{CA34739C-3B43-7141-B12E-7237DE7157B2}"/>
              </a:ext>
            </a:extLst>
          </p:cNvPr>
          <p:cNvSpPr txBox="1"/>
          <p:nvPr/>
        </p:nvSpPr>
        <p:spPr>
          <a:xfrm>
            <a:off x="3761230" y="2138471"/>
            <a:ext cx="1609106" cy="369332"/>
          </a:xfrm>
          <a:prstGeom prst="rect">
            <a:avLst/>
          </a:prstGeom>
          <a:noFill/>
        </p:spPr>
        <p:txBody>
          <a:bodyPr wrap="square" rtlCol="0">
            <a:spAutoFit/>
          </a:bodyPr>
          <a:lstStyle/>
          <a:p>
            <a:pPr algn="ctr"/>
            <a:r>
              <a:rPr lang="zh-TW" altLang="en-US" b="1" dirty="0">
                <a:solidFill>
                  <a:schemeClr val="bg1"/>
                </a:solidFill>
                <a:latin typeface="微軟正黑體" panose="020B0604030504040204" pitchFamily="34" charset="-120"/>
                <a:ea typeface="微軟正黑體" panose="020B0604030504040204" pitchFamily="34" charset="-120"/>
                <a:cs typeface="Arial" pitchFamily="34" charset="0"/>
              </a:rPr>
              <a:t>海量新聞資訊</a:t>
            </a:r>
            <a:endParaRPr lang="ko-KR" altLang="en-US" b="1" dirty="0">
              <a:solidFill>
                <a:schemeClr val="bg1"/>
              </a:solidFill>
              <a:latin typeface="微軟正黑體" panose="020B0604030504040204" pitchFamily="34" charset="-120"/>
              <a:cs typeface="Arial" pitchFamily="34" charset="0"/>
            </a:endParaRPr>
          </a:p>
        </p:txBody>
      </p:sp>
      <p:sp>
        <p:nvSpPr>
          <p:cNvPr id="17" name="TextBox 29">
            <a:extLst>
              <a:ext uri="{FF2B5EF4-FFF2-40B4-BE49-F238E27FC236}">
                <a16:creationId xmlns:a16="http://schemas.microsoft.com/office/drawing/2014/main" id="{C4A57982-ABFC-304D-B366-3F6EDA9F61F0}"/>
              </a:ext>
            </a:extLst>
          </p:cNvPr>
          <p:cNvSpPr txBox="1"/>
          <p:nvPr/>
        </p:nvSpPr>
        <p:spPr>
          <a:xfrm>
            <a:off x="1891500" y="2913216"/>
            <a:ext cx="1966742" cy="369332"/>
          </a:xfrm>
          <a:prstGeom prst="rect">
            <a:avLst/>
          </a:prstGeom>
          <a:noFill/>
        </p:spPr>
        <p:txBody>
          <a:bodyPr wrap="square" rtlCol="0">
            <a:spAutoFit/>
          </a:bodyPr>
          <a:lstStyle/>
          <a:p>
            <a:pPr algn="ct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評分延遲</a:t>
            </a:r>
            <a:endParaRPr lang="ko-KR" altLang="en-US" b="1" dirty="0">
              <a:solidFill>
                <a:schemeClr val="tx1">
                  <a:lumMod val="75000"/>
                  <a:lumOff val="25000"/>
                </a:schemeClr>
              </a:solidFill>
              <a:latin typeface="微軟正黑體" panose="020B0604030504040204" pitchFamily="34" charset="-120"/>
              <a:cs typeface="Arial" pitchFamily="34" charset="0"/>
            </a:endParaRPr>
          </a:p>
        </p:txBody>
      </p:sp>
      <p:sp>
        <p:nvSpPr>
          <p:cNvPr id="18" name="TextBox 32">
            <a:extLst>
              <a:ext uri="{FF2B5EF4-FFF2-40B4-BE49-F238E27FC236}">
                <a16:creationId xmlns:a16="http://schemas.microsoft.com/office/drawing/2014/main" id="{151242EC-BF33-DA4E-B01D-924DE430FDF3}"/>
              </a:ext>
            </a:extLst>
          </p:cNvPr>
          <p:cNvSpPr txBox="1"/>
          <p:nvPr/>
        </p:nvSpPr>
        <p:spPr>
          <a:xfrm>
            <a:off x="5143862" y="2913216"/>
            <a:ext cx="2108638" cy="369332"/>
          </a:xfrm>
          <a:prstGeom prst="rect">
            <a:avLst/>
          </a:prstGeom>
          <a:noFill/>
        </p:spPr>
        <p:txBody>
          <a:bodyPr wrap="square" rtlCol="0">
            <a:spAutoFit/>
          </a:bodyPr>
          <a:lstStyle/>
          <a:p>
            <a:pPr algn="ct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專家看法不一致</a:t>
            </a:r>
            <a:endParaRPr lang="ko-KR" altLang="en-US" b="1" dirty="0">
              <a:solidFill>
                <a:schemeClr val="tx1">
                  <a:lumMod val="75000"/>
                  <a:lumOff val="25000"/>
                </a:schemeClr>
              </a:solidFill>
              <a:latin typeface="微軟正黑體" panose="020B0604030504040204" pitchFamily="34" charset="-120"/>
              <a:cs typeface="Arial" pitchFamily="34" charset="0"/>
            </a:endParaRPr>
          </a:p>
        </p:txBody>
      </p:sp>
      <p:sp>
        <p:nvSpPr>
          <p:cNvPr id="19" name="TextBox 19">
            <a:extLst>
              <a:ext uri="{FF2B5EF4-FFF2-40B4-BE49-F238E27FC236}">
                <a16:creationId xmlns:a16="http://schemas.microsoft.com/office/drawing/2014/main" id="{B893474A-F59E-F744-9677-ECE29F2A8F92}"/>
              </a:ext>
            </a:extLst>
          </p:cNvPr>
          <p:cNvSpPr txBox="1"/>
          <p:nvPr/>
        </p:nvSpPr>
        <p:spPr>
          <a:xfrm>
            <a:off x="3544173" y="1153795"/>
            <a:ext cx="2903751" cy="646331"/>
          </a:xfrm>
          <a:prstGeom prst="rect">
            <a:avLst/>
          </a:prstGeom>
          <a:noFill/>
        </p:spPr>
        <p:txBody>
          <a:bodyPr wrap="square" rtlCol="0">
            <a:spAutoFit/>
          </a:bodyPr>
          <a:lstStyle/>
          <a:p>
            <a:pPr marL="171450" indent="-1714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訊息來源眾多</a:t>
            </a:r>
            <a:endPar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marL="171450" indent="-1714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那些新聞重要</a:t>
            </a:r>
            <a:r>
              <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a:t>
            </a:r>
            <a:endParaRPr lang="ko-KR" altLang="en-US" b="1" dirty="0">
              <a:solidFill>
                <a:schemeClr val="tx1">
                  <a:lumMod val="75000"/>
                  <a:lumOff val="25000"/>
                </a:schemeClr>
              </a:solidFill>
              <a:latin typeface="微軟正黑體" panose="020B0604030504040204" pitchFamily="34" charset="-120"/>
              <a:cs typeface="Arial" pitchFamily="34" charset="0"/>
            </a:endParaRPr>
          </a:p>
        </p:txBody>
      </p:sp>
    </p:spTree>
    <p:extLst>
      <p:ext uri="{BB962C8B-B14F-4D97-AF65-F5344CB8AC3E}">
        <p14:creationId xmlns:p14="http://schemas.microsoft.com/office/powerpoint/2010/main" val="3220345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E975F7AD-3EBB-C949-9B32-2C38B4827D17}"/>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2C082C73-7909-6F48-A205-2CBC81129335}"/>
              </a:ext>
            </a:extLst>
          </p:cNvPr>
          <p:cNvSpPr>
            <a:spLocks noGrp="1"/>
          </p:cNvSpPr>
          <p:nvPr>
            <p:ph type="sldNum" sz="quarter" idx="12"/>
          </p:nvPr>
        </p:nvSpPr>
        <p:spPr/>
        <p:txBody>
          <a:bodyPr/>
          <a:lstStyle/>
          <a:p>
            <a:fld id="{80929F01-733D-5847-83A7-C9CEA74310DB}" type="slidenum">
              <a:rPr kumimoji="1" lang="zh-TW" altLang="en-US" smtClean="0"/>
              <a:pPr/>
              <a:t>5</a:t>
            </a:fld>
            <a:endParaRPr kumimoji="1" lang="zh-TW" altLang="en-US" dirty="0"/>
          </a:p>
        </p:txBody>
      </p:sp>
      <p:sp>
        <p:nvSpPr>
          <p:cNvPr id="6" name="標題 1">
            <a:extLst>
              <a:ext uri="{FF2B5EF4-FFF2-40B4-BE49-F238E27FC236}">
                <a16:creationId xmlns:a16="http://schemas.microsoft.com/office/drawing/2014/main" id="{7CCBAB5C-52C8-BE46-9B90-B4D2AC68A7E4}"/>
              </a:ext>
            </a:extLst>
          </p:cNvPr>
          <p:cNvSpPr>
            <a:spLocks noGrp="1"/>
          </p:cNvSpPr>
          <p:nvPr>
            <p:ph type="title"/>
          </p:nvPr>
        </p:nvSpPr>
        <p:spPr>
          <a:xfrm>
            <a:off x="628650" y="214109"/>
            <a:ext cx="7886700" cy="1010614"/>
          </a:xfrm>
        </p:spPr>
        <p:txBody>
          <a:bodyPr>
            <a:normAutofit/>
          </a:bodyPr>
          <a:lstStyle/>
          <a:p>
            <a:r>
              <a:rPr lang="zh-TW" altLang="en-US" dirty="0"/>
              <a:t>本組專案優勢一：</a:t>
            </a:r>
            <a:br>
              <a:rPr lang="en-US" altLang="zh-TW" dirty="0"/>
            </a:br>
            <a:r>
              <a:rPr lang="zh-TW" altLang="en-US" dirty="0"/>
              <a:t>建立篩選機制，讓使用者只看得到重要的新聞</a:t>
            </a:r>
            <a:endParaRPr kumimoji="1" lang="zh-TW" altLang="en-US" dirty="0"/>
          </a:p>
        </p:txBody>
      </p:sp>
      <p:sp>
        <p:nvSpPr>
          <p:cNvPr id="7" name="投影片編號版面配置區 4">
            <a:extLst>
              <a:ext uri="{FF2B5EF4-FFF2-40B4-BE49-F238E27FC236}">
                <a16:creationId xmlns:a16="http://schemas.microsoft.com/office/drawing/2014/main" id="{C2F36CD7-DEB0-1943-B291-B5F1EDC55086}"/>
              </a:ext>
            </a:extLst>
          </p:cNvPr>
          <p:cNvSpPr txBox="1">
            <a:spLocks/>
          </p:cNvSpPr>
          <p:nvPr/>
        </p:nvSpPr>
        <p:spPr>
          <a:xfrm>
            <a:off x="3317421" y="5664499"/>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solidFill>
                <a:latin typeface="Microsoft JhengHei" panose="020B0604030504040204" pitchFamily="34" charset="-120"/>
                <a:ea typeface="Microsoft JhengHei" panose="020B0604030504040204" pitchFamily="34" charset="-120"/>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0929F01-733D-5847-83A7-C9CEA74310DB}" type="slidenum">
              <a:rPr kumimoji="1" lang="zh-TW" altLang="en-US" smtClean="0"/>
              <a:pPr/>
              <a:t>5</a:t>
            </a:fld>
            <a:endParaRPr kumimoji="1" lang="zh-TW" altLang="en-US" dirty="0"/>
          </a:p>
        </p:txBody>
      </p:sp>
      <p:sp>
        <p:nvSpPr>
          <p:cNvPr id="8" name="矩形: 圓角 17">
            <a:extLst>
              <a:ext uri="{FF2B5EF4-FFF2-40B4-BE49-F238E27FC236}">
                <a16:creationId xmlns:a16="http://schemas.microsoft.com/office/drawing/2014/main" id="{90E28558-DB5A-A143-B9D8-7B755E2015E2}"/>
              </a:ext>
            </a:extLst>
          </p:cNvPr>
          <p:cNvSpPr/>
          <p:nvPr/>
        </p:nvSpPr>
        <p:spPr>
          <a:xfrm>
            <a:off x="1182828" y="1290384"/>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圓角 18">
            <a:extLst>
              <a:ext uri="{FF2B5EF4-FFF2-40B4-BE49-F238E27FC236}">
                <a16:creationId xmlns:a16="http://schemas.microsoft.com/office/drawing/2014/main" id="{5A7D7993-1E8C-344C-AFA1-6F09B2A7D3CD}"/>
              </a:ext>
            </a:extLst>
          </p:cNvPr>
          <p:cNvSpPr/>
          <p:nvPr/>
        </p:nvSpPr>
        <p:spPr>
          <a:xfrm>
            <a:off x="4692833" y="1290385"/>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矩形 9">
            <a:extLst>
              <a:ext uri="{FF2B5EF4-FFF2-40B4-BE49-F238E27FC236}">
                <a16:creationId xmlns:a16="http://schemas.microsoft.com/office/drawing/2014/main" id="{3565163F-4E5F-8547-BA58-0566041D9F69}"/>
              </a:ext>
            </a:extLst>
          </p:cNvPr>
          <p:cNvSpPr/>
          <p:nvPr/>
        </p:nvSpPr>
        <p:spPr>
          <a:xfrm>
            <a:off x="1554917" y="1553847"/>
            <a:ext cx="2339103" cy="523220"/>
          </a:xfrm>
          <a:prstGeom prst="rect">
            <a:avLst/>
          </a:prstGeom>
        </p:spPr>
        <p:txBody>
          <a:bodyPr wrap="none">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海量新聞資訊</a:t>
            </a:r>
            <a:endParaRPr lang="ko-KR" altLang="en-US" sz="2800" b="1" dirty="0">
              <a:solidFill>
                <a:schemeClr val="bg1"/>
              </a:solidFill>
              <a:latin typeface="微軟正黑體" panose="020B0604030504040204" pitchFamily="34" charset="-120"/>
              <a:cs typeface="Arial" pitchFamily="34" charset="0"/>
            </a:endParaRPr>
          </a:p>
        </p:txBody>
      </p:sp>
      <p:sp>
        <p:nvSpPr>
          <p:cNvPr id="11" name="矩形 10">
            <a:extLst>
              <a:ext uri="{FF2B5EF4-FFF2-40B4-BE49-F238E27FC236}">
                <a16:creationId xmlns:a16="http://schemas.microsoft.com/office/drawing/2014/main" id="{B2CDB2FA-AF3F-194F-AEE0-C87338C93604}"/>
              </a:ext>
            </a:extLst>
          </p:cNvPr>
          <p:cNvSpPr/>
          <p:nvPr/>
        </p:nvSpPr>
        <p:spPr>
          <a:xfrm>
            <a:off x="4736013" y="1553847"/>
            <a:ext cx="3180059" cy="523220"/>
          </a:xfrm>
          <a:prstGeom prst="rect">
            <a:avLst/>
          </a:prstGeom>
        </p:spPr>
        <p:txBody>
          <a:bodyPr wrap="square">
            <a:spAutoFit/>
          </a:bodyPr>
          <a:lstStyle/>
          <a:p>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重要新聞篩選機制</a:t>
            </a:r>
          </a:p>
        </p:txBody>
      </p:sp>
      <p:sp>
        <p:nvSpPr>
          <p:cNvPr id="12" name="矩形 11">
            <a:extLst>
              <a:ext uri="{FF2B5EF4-FFF2-40B4-BE49-F238E27FC236}">
                <a16:creationId xmlns:a16="http://schemas.microsoft.com/office/drawing/2014/main" id="{78844D6E-2688-8C4E-830A-82DB0F8BFDF9}"/>
              </a:ext>
            </a:extLst>
          </p:cNvPr>
          <p:cNvSpPr/>
          <p:nvPr/>
        </p:nvSpPr>
        <p:spPr>
          <a:xfrm>
            <a:off x="1245912" y="4124780"/>
            <a:ext cx="2957114" cy="707886"/>
          </a:xfrm>
          <a:prstGeom prst="rect">
            <a:avLst/>
          </a:prstGeom>
        </p:spPr>
        <p:txBody>
          <a:bodyPr wrap="square">
            <a:spAutoFit/>
          </a:bodyPr>
          <a:lstStyle/>
          <a:p>
            <a:pPr algn="ctr"/>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那些新聞重要</a:t>
            </a:r>
            <a:r>
              <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a:t>
            </a:r>
            <a:endParaRPr lang="ko-KR" altLang="en-US" sz="2000" b="1" dirty="0">
              <a:solidFill>
                <a:schemeClr val="tx1">
                  <a:lumMod val="75000"/>
                  <a:lumOff val="25000"/>
                </a:schemeClr>
              </a:solidFill>
              <a:latin typeface="微軟正黑體" panose="020B0604030504040204" pitchFamily="34" charset="-120"/>
              <a:cs typeface="Arial" pitchFamily="34" charset="0"/>
            </a:endParaRPr>
          </a:p>
          <a:p>
            <a:pPr algn="ctr"/>
            <a:endParaRPr lang="zh-TW" altLang="en-US" sz="2000" b="1" dirty="0">
              <a:solidFill>
                <a:schemeClr val="bg1"/>
              </a:solidFill>
            </a:endParaRPr>
          </a:p>
        </p:txBody>
      </p:sp>
      <p:cxnSp>
        <p:nvCxnSpPr>
          <p:cNvPr id="13" name="直線接點 12">
            <a:extLst>
              <a:ext uri="{FF2B5EF4-FFF2-40B4-BE49-F238E27FC236}">
                <a16:creationId xmlns:a16="http://schemas.microsoft.com/office/drawing/2014/main" id="{816327F7-5AD7-2C4A-BAF7-79106659A66F}"/>
              </a:ext>
            </a:extLst>
          </p:cNvPr>
          <p:cNvCxnSpPr/>
          <p:nvPr/>
        </p:nvCxnSpPr>
        <p:spPr>
          <a:xfrm>
            <a:off x="1715951" y="4037013"/>
            <a:ext cx="21031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AC3C10EE-6DB8-C043-AB22-882A3926B273}"/>
              </a:ext>
            </a:extLst>
          </p:cNvPr>
          <p:cNvCxnSpPr/>
          <p:nvPr/>
        </p:nvCxnSpPr>
        <p:spPr>
          <a:xfrm>
            <a:off x="5182914" y="4037013"/>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pic>
        <p:nvPicPr>
          <p:cNvPr id="15" name="圖形 14" descr="目標對象">
            <a:extLst>
              <a:ext uri="{FF2B5EF4-FFF2-40B4-BE49-F238E27FC236}">
                <a16:creationId xmlns:a16="http://schemas.microsoft.com/office/drawing/2014/main" id="{E8F84901-7DD3-D449-ABFC-C1ACC455E0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96042" y="2323284"/>
            <a:ext cx="1260000" cy="1260000"/>
          </a:xfrm>
          <a:prstGeom prst="rect">
            <a:avLst/>
          </a:prstGeom>
        </p:spPr>
      </p:pic>
      <p:sp>
        <p:nvSpPr>
          <p:cNvPr id="16" name="AutoShape 2" descr="Insane messy line, complicated clew way on blue background. Tangled scribble path, chaotic difficult process way. Curved white line, solving a complex problem or quest. Vector illustration">
            <a:extLst>
              <a:ext uri="{FF2B5EF4-FFF2-40B4-BE49-F238E27FC236}">
                <a16:creationId xmlns:a16="http://schemas.microsoft.com/office/drawing/2014/main" id="{D50DD20D-2B91-CB42-AF12-C05E7CD53D8F}"/>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17" name="箭號: 向右 9">
            <a:extLst>
              <a:ext uri="{FF2B5EF4-FFF2-40B4-BE49-F238E27FC236}">
                <a16:creationId xmlns:a16="http://schemas.microsoft.com/office/drawing/2014/main" id="{D356ECDF-8049-E14B-892E-C7E004AE2FFE}"/>
              </a:ext>
            </a:extLst>
          </p:cNvPr>
          <p:cNvSpPr/>
          <p:nvPr/>
        </p:nvSpPr>
        <p:spPr>
          <a:xfrm>
            <a:off x="4346121" y="3491912"/>
            <a:ext cx="302677" cy="304800"/>
          </a:xfrm>
          <a:prstGeom prst="rightArrow">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a:extLst>
              <a:ext uri="{FF2B5EF4-FFF2-40B4-BE49-F238E27FC236}">
                <a16:creationId xmlns:a16="http://schemas.microsoft.com/office/drawing/2014/main" id="{45282A81-2582-8C42-A02B-373D9ED14B0B}"/>
              </a:ext>
            </a:extLst>
          </p:cNvPr>
          <p:cNvSpPr txBox="1"/>
          <p:nvPr/>
        </p:nvSpPr>
        <p:spPr>
          <a:xfrm>
            <a:off x="4848666" y="4124780"/>
            <a:ext cx="2771616" cy="707886"/>
          </a:xfrm>
          <a:prstGeom prst="rect">
            <a:avLst/>
          </a:prstGeom>
          <a:noFill/>
        </p:spPr>
        <p:txBody>
          <a:bodyPr wrap="square" rtlCol="0">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系統只展現重要的新聞內容及評分</a:t>
            </a:r>
            <a:r>
              <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(-3, -2, 2, 3)</a:t>
            </a:r>
            <a:endPar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p:txBody>
      </p:sp>
      <p:pic>
        <p:nvPicPr>
          <p:cNvPr id="19" name="圖形 18">
            <a:extLst>
              <a:ext uri="{FF2B5EF4-FFF2-40B4-BE49-F238E27FC236}">
                <a16:creationId xmlns:a16="http://schemas.microsoft.com/office/drawing/2014/main" id="{86BFB523-B177-EA47-B0CB-FC513035CCD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050624" y="2323284"/>
            <a:ext cx="1258633" cy="1258633"/>
          </a:xfrm>
          <a:prstGeom prst="rect">
            <a:avLst/>
          </a:prstGeom>
        </p:spPr>
      </p:pic>
    </p:spTree>
    <p:extLst>
      <p:ext uri="{BB962C8B-B14F-4D97-AF65-F5344CB8AC3E}">
        <p14:creationId xmlns:p14="http://schemas.microsoft.com/office/powerpoint/2010/main" val="2297881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E975F7AD-3EBB-C949-9B32-2C38B4827D17}"/>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2C082C73-7909-6F48-A205-2CBC81129335}"/>
              </a:ext>
            </a:extLst>
          </p:cNvPr>
          <p:cNvSpPr>
            <a:spLocks noGrp="1"/>
          </p:cNvSpPr>
          <p:nvPr>
            <p:ph type="sldNum" sz="quarter" idx="12"/>
          </p:nvPr>
        </p:nvSpPr>
        <p:spPr/>
        <p:txBody>
          <a:bodyPr/>
          <a:lstStyle/>
          <a:p>
            <a:fld id="{80929F01-733D-5847-83A7-C9CEA74310DB}" type="slidenum">
              <a:rPr kumimoji="1" lang="zh-TW" altLang="en-US" smtClean="0"/>
              <a:pPr/>
              <a:t>6</a:t>
            </a:fld>
            <a:endParaRPr kumimoji="1" lang="zh-TW" altLang="en-US" dirty="0"/>
          </a:p>
        </p:txBody>
      </p:sp>
      <p:sp>
        <p:nvSpPr>
          <p:cNvPr id="6" name="標題 1">
            <a:extLst>
              <a:ext uri="{FF2B5EF4-FFF2-40B4-BE49-F238E27FC236}">
                <a16:creationId xmlns:a16="http://schemas.microsoft.com/office/drawing/2014/main" id="{69058E21-788F-A94E-91DB-6EEE31229D16}"/>
              </a:ext>
            </a:extLst>
          </p:cNvPr>
          <p:cNvSpPr>
            <a:spLocks noGrp="1"/>
          </p:cNvSpPr>
          <p:nvPr>
            <p:ph type="title"/>
          </p:nvPr>
        </p:nvSpPr>
        <p:spPr>
          <a:xfrm>
            <a:off x="628650" y="349655"/>
            <a:ext cx="7886700" cy="858679"/>
          </a:xfrm>
        </p:spPr>
        <p:txBody>
          <a:bodyPr>
            <a:normAutofit/>
          </a:bodyPr>
          <a:lstStyle/>
          <a:p>
            <a:r>
              <a:rPr lang="zh-TW" altLang="en-US" dirty="0"/>
              <a:t>本組專案優勢二：</a:t>
            </a:r>
            <a:br>
              <a:rPr kumimoji="1" lang="en-US" altLang="zh-TW" dirty="0"/>
            </a:br>
            <a:r>
              <a:rPr kumimoji="1" lang="zh-TW" altLang="en-US" dirty="0"/>
              <a:t>爬取最新新聞，即時更新新聞評分</a:t>
            </a:r>
          </a:p>
        </p:txBody>
      </p:sp>
      <p:sp>
        <p:nvSpPr>
          <p:cNvPr id="7" name="投影片編號版面配置區 4">
            <a:extLst>
              <a:ext uri="{FF2B5EF4-FFF2-40B4-BE49-F238E27FC236}">
                <a16:creationId xmlns:a16="http://schemas.microsoft.com/office/drawing/2014/main" id="{500BBB24-199C-1740-825D-EF18AEDEAABB}"/>
              </a:ext>
            </a:extLst>
          </p:cNvPr>
          <p:cNvSpPr txBox="1">
            <a:spLocks/>
          </p:cNvSpPr>
          <p:nvPr/>
        </p:nvSpPr>
        <p:spPr>
          <a:xfrm>
            <a:off x="3317421" y="5664499"/>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solidFill>
                <a:latin typeface="Microsoft JhengHei" panose="020B0604030504040204" pitchFamily="34" charset="-120"/>
                <a:ea typeface="Microsoft JhengHei" panose="020B0604030504040204" pitchFamily="34" charset="-120"/>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0929F01-733D-5847-83A7-C9CEA74310DB}" type="slidenum">
              <a:rPr kumimoji="1" lang="zh-TW" altLang="en-US" smtClean="0"/>
              <a:pPr/>
              <a:t>6</a:t>
            </a:fld>
            <a:endParaRPr kumimoji="1" lang="zh-TW" altLang="en-US" dirty="0"/>
          </a:p>
        </p:txBody>
      </p:sp>
      <p:sp>
        <p:nvSpPr>
          <p:cNvPr id="8" name="矩形: 圓角 17">
            <a:extLst>
              <a:ext uri="{FF2B5EF4-FFF2-40B4-BE49-F238E27FC236}">
                <a16:creationId xmlns:a16="http://schemas.microsoft.com/office/drawing/2014/main" id="{C5572869-B956-CD48-B10A-5E5BC5E92766}"/>
              </a:ext>
            </a:extLst>
          </p:cNvPr>
          <p:cNvSpPr/>
          <p:nvPr/>
        </p:nvSpPr>
        <p:spPr>
          <a:xfrm>
            <a:off x="1182828" y="1290384"/>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圓角 18">
            <a:extLst>
              <a:ext uri="{FF2B5EF4-FFF2-40B4-BE49-F238E27FC236}">
                <a16:creationId xmlns:a16="http://schemas.microsoft.com/office/drawing/2014/main" id="{9A30EDC3-61FB-5D4B-9011-F2DAA5A9E16F}"/>
              </a:ext>
            </a:extLst>
          </p:cNvPr>
          <p:cNvSpPr/>
          <p:nvPr/>
        </p:nvSpPr>
        <p:spPr>
          <a:xfrm>
            <a:off x="4692833" y="1290385"/>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B24A9A4E-644E-2740-B280-D0AAF59A6EC5}"/>
              </a:ext>
            </a:extLst>
          </p:cNvPr>
          <p:cNvSpPr/>
          <p:nvPr/>
        </p:nvSpPr>
        <p:spPr>
          <a:xfrm>
            <a:off x="1957032" y="1543272"/>
            <a:ext cx="1620958" cy="523220"/>
          </a:xfrm>
          <a:prstGeom prst="rect">
            <a:avLst/>
          </a:prstGeom>
        </p:spPr>
        <p:txBody>
          <a:bodyPr wrap="none">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評分延遲</a:t>
            </a:r>
            <a:endParaRPr lang="ko-KR" altLang="en-US" sz="2800" b="1" dirty="0">
              <a:solidFill>
                <a:schemeClr val="bg1"/>
              </a:solidFill>
              <a:latin typeface="微軟正黑體" panose="020B0604030504040204" pitchFamily="34" charset="-120"/>
              <a:cs typeface="Arial" pitchFamily="34" charset="0"/>
            </a:endParaRPr>
          </a:p>
        </p:txBody>
      </p:sp>
      <p:sp>
        <p:nvSpPr>
          <p:cNvPr id="11" name="矩形 10">
            <a:extLst>
              <a:ext uri="{FF2B5EF4-FFF2-40B4-BE49-F238E27FC236}">
                <a16:creationId xmlns:a16="http://schemas.microsoft.com/office/drawing/2014/main" id="{8A9F161E-EEB3-9A41-8A8B-9237B48794A5}"/>
              </a:ext>
            </a:extLst>
          </p:cNvPr>
          <p:cNvSpPr/>
          <p:nvPr/>
        </p:nvSpPr>
        <p:spPr>
          <a:xfrm>
            <a:off x="4692833" y="1506797"/>
            <a:ext cx="3180059" cy="523220"/>
          </a:xfrm>
          <a:prstGeom prst="rect">
            <a:avLst/>
          </a:prstGeom>
        </p:spPr>
        <p:txBody>
          <a:bodyPr wrap="square">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新聞爬蟲</a:t>
            </a:r>
          </a:p>
        </p:txBody>
      </p:sp>
      <p:sp>
        <p:nvSpPr>
          <p:cNvPr id="12" name="矩形 11">
            <a:extLst>
              <a:ext uri="{FF2B5EF4-FFF2-40B4-BE49-F238E27FC236}">
                <a16:creationId xmlns:a16="http://schemas.microsoft.com/office/drawing/2014/main" id="{980F1261-80E7-9B48-9410-9845481914DE}"/>
              </a:ext>
            </a:extLst>
          </p:cNvPr>
          <p:cNvSpPr/>
          <p:nvPr/>
        </p:nvSpPr>
        <p:spPr>
          <a:xfrm>
            <a:off x="1622958" y="4214827"/>
            <a:ext cx="2957114" cy="1015663"/>
          </a:xfrm>
          <a:prstGeom prst="rect">
            <a:avLst/>
          </a:prstGeom>
        </p:spPr>
        <p:txBody>
          <a:bodyPr wrap="square">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無法及時掌握新聞</a:t>
            </a:r>
            <a:br>
              <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br>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之影響</a:t>
            </a:r>
            <a:endPar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algn="ctr"/>
            <a:endParaRPr lang="zh-TW" altLang="en-US" sz="2000" b="1" dirty="0">
              <a:solidFill>
                <a:schemeClr val="bg1"/>
              </a:solidFill>
            </a:endParaRPr>
          </a:p>
        </p:txBody>
      </p:sp>
      <p:cxnSp>
        <p:nvCxnSpPr>
          <p:cNvPr id="13" name="直線接點 12">
            <a:extLst>
              <a:ext uri="{FF2B5EF4-FFF2-40B4-BE49-F238E27FC236}">
                <a16:creationId xmlns:a16="http://schemas.microsoft.com/office/drawing/2014/main" id="{DB6EE951-4654-554D-8C2F-16E4C190B52A}"/>
              </a:ext>
            </a:extLst>
          </p:cNvPr>
          <p:cNvCxnSpPr/>
          <p:nvPr/>
        </p:nvCxnSpPr>
        <p:spPr>
          <a:xfrm>
            <a:off x="1715951" y="4037013"/>
            <a:ext cx="21031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E2175C95-C6CA-644D-8A54-57A5BBA35F20}"/>
              </a:ext>
            </a:extLst>
          </p:cNvPr>
          <p:cNvCxnSpPr/>
          <p:nvPr/>
        </p:nvCxnSpPr>
        <p:spPr>
          <a:xfrm>
            <a:off x="5182914" y="4037013"/>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sp>
        <p:nvSpPr>
          <p:cNvPr id="15" name="AutoShape 2" descr="Insane messy line, complicated clew way on blue background. Tangled scribble path, chaotic difficult process way. Curved white line, solving a complex problem or quest. Vector illustration">
            <a:extLst>
              <a:ext uri="{FF2B5EF4-FFF2-40B4-BE49-F238E27FC236}">
                <a16:creationId xmlns:a16="http://schemas.microsoft.com/office/drawing/2014/main" id="{741C2F00-4470-2442-BF9C-D8B1868DB684}"/>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16" name="箭號: 向右 9">
            <a:extLst>
              <a:ext uri="{FF2B5EF4-FFF2-40B4-BE49-F238E27FC236}">
                <a16:creationId xmlns:a16="http://schemas.microsoft.com/office/drawing/2014/main" id="{63BECEF9-59B5-7847-85E3-574D45B56A6A}"/>
              </a:ext>
            </a:extLst>
          </p:cNvPr>
          <p:cNvSpPr/>
          <p:nvPr/>
        </p:nvSpPr>
        <p:spPr>
          <a:xfrm>
            <a:off x="4346121" y="3491912"/>
            <a:ext cx="302677" cy="304800"/>
          </a:xfrm>
          <a:prstGeom prst="rightArrow">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7" name="圖形 16">
            <a:extLst>
              <a:ext uri="{FF2B5EF4-FFF2-40B4-BE49-F238E27FC236}">
                <a16:creationId xmlns:a16="http://schemas.microsoft.com/office/drawing/2014/main" id="{A6001CE7-5E6F-5C41-8A74-16B37F5280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37511" y="2217442"/>
            <a:ext cx="1260000" cy="1260000"/>
          </a:xfrm>
          <a:prstGeom prst="rect">
            <a:avLst/>
          </a:prstGeom>
        </p:spPr>
      </p:pic>
      <p:sp>
        <p:nvSpPr>
          <p:cNvPr id="18" name="矩形 17">
            <a:extLst>
              <a:ext uri="{FF2B5EF4-FFF2-40B4-BE49-F238E27FC236}">
                <a16:creationId xmlns:a16="http://schemas.microsoft.com/office/drawing/2014/main" id="{1493B846-C391-084F-AC5C-ADC898A149D2}"/>
              </a:ext>
            </a:extLst>
          </p:cNvPr>
          <p:cNvSpPr/>
          <p:nvPr/>
        </p:nvSpPr>
        <p:spPr>
          <a:xfrm>
            <a:off x="5041766" y="4124055"/>
            <a:ext cx="2373642" cy="1323439"/>
          </a:xfrm>
          <a:prstGeom prst="rect">
            <a:avLst/>
          </a:prstGeom>
        </p:spPr>
        <p:txBody>
          <a:bodyPr wrap="square">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針對公開資訊觀測站，每十秒爬一次，即時更新</a:t>
            </a:r>
            <a:endPar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algn="ctr"/>
            <a:endParaRPr lang="zh-TW" altLang="en-US" sz="2000" b="1" dirty="0">
              <a:solidFill>
                <a:schemeClr val="bg1"/>
              </a:solidFill>
            </a:endParaRPr>
          </a:p>
        </p:txBody>
      </p:sp>
      <p:pic>
        <p:nvPicPr>
          <p:cNvPr id="19" name="圖形 18">
            <a:extLst>
              <a:ext uri="{FF2B5EF4-FFF2-40B4-BE49-F238E27FC236}">
                <a16:creationId xmlns:a16="http://schemas.microsoft.com/office/drawing/2014/main" id="{0F70E0E9-85C3-2947-8273-B6C52A683B0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52862" y="2169000"/>
            <a:ext cx="1260000" cy="1260000"/>
          </a:xfrm>
          <a:prstGeom prst="rect">
            <a:avLst/>
          </a:prstGeom>
        </p:spPr>
      </p:pic>
    </p:spTree>
    <p:extLst>
      <p:ext uri="{BB962C8B-B14F-4D97-AF65-F5344CB8AC3E}">
        <p14:creationId xmlns:p14="http://schemas.microsoft.com/office/powerpoint/2010/main" val="3150490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E975F7AD-3EBB-C949-9B32-2C38B4827D17}"/>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2C082C73-7909-6F48-A205-2CBC81129335}"/>
              </a:ext>
            </a:extLst>
          </p:cNvPr>
          <p:cNvSpPr>
            <a:spLocks noGrp="1"/>
          </p:cNvSpPr>
          <p:nvPr>
            <p:ph type="sldNum" sz="quarter" idx="12"/>
          </p:nvPr>
        </p:nvSpPr>
        <p:spPr/>
        <p:txBody>
          <a:bodyPr/>
          <a:lstStyle/>
          <a:p>
            <a:fld id="{80929F01-733D-5847-83A7-C9CEA74310DB}" type="slidenum">
              <a:rPr kumimoji="1" lang="zh-TW" altLang="en-US" smtClean="0"/>
              <a:pPr/>
              <a:t>7</a:t>
            </a:fld>
            <a:endParaRPr kumimoji="1" lang="zh-TW" altLang="en-US" dirty="0"/>
          </a:p>
        </p:txBody>
      </p:sp>
      <p:sp>
        <p:nvSpPr>
          <p:cNvPr id="6" name="標題 1">
            <a:extLst>
              <a:ext uri="{FF2B5EF4-FFF2-40B4-BE49-F238E27FC236}">
                <a16:creationId xmlns:a16="http://schemas.microsoft.com/office/drawing/2014/main" id="{85DD7FEE-76E4-4C4B-AB03-D610AC69DD78}"/>
              </a:ext>
            </a:extLst>
          </p:cNvPr>
          <p:cNvSpPr>
            <a:spLocks noGrp="1"/>
          </p:cNvSpPr>
          <p:nvPr>
            <p:ph type="title"/>
          </p:nvPr>
        </p:nvSpPr>
        <p:spPr>
          <a:xfrm>
            <a:off x="554109" y="356398"/>
            <a:ext cx="7886700" cy="979392"/>
          </a:xfrm>
        </p:spPr>
        <p:txBody>
          <a:bodyPr>
            <a:normAutofit/>
          </a:bodyPr>
          <a:lstStyle/>
          <a:p>
            <a:r>
              <a:rPr lang="zh-TW" altLang="en-US" dirty="0"/>
              <a:t>本組專案優勢三：</a:t>
            </a:r>
            <a:br>
              <a:rPr lang="en-US" altLang="zh-TW" dirty="0"/>
            </a:br>
            <a:r>
              <a:rPr lang="zh-TW" altLang="en-US" dirty="0"/>
              <a:t>透過機器學習模型，避免多位專家評分看法不一致的偏誤</a:t>
            </a:r>
            <a:endParaRPr kumimoji="1" lang="zh-TW" altLang="en-US" dirty="0"/>
          </a:p>
        </p:txBody>
      </p:sp>
      <p:sp>
        <p:nvSpPr>
          <p:cNvPr id="7" name="投影片編號版面配置區 4">
            <a:extLst>
              <a:ext uri="{FF2B5EF4-FFF2-40B4-BE49-F238E27FC236}">
                <a16:creationId xmlns:a16="http://schemas.microsoft.com/office/drawing/2014/main" id="{45697EB7-DB09-1749-A725-61E9E0C4B39C}"/>
              </a:ext>
            </a:extLst>
          </p:cNvPr>
          <p:cNvSpPr txBox="1">
            <a:spLocks/>
          </p:cNvSpPr>
          <p:nvPr/>
        </p:nvSpPr>
        <p:spPr>
          <a:xfrm>
            <a:off x="3317421" y="5664499"/>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solidFill>
                <a:latin typeface="Microsoft JhengHei" panose="020B0604030504040204" pitchFamily="34" charset="-120"/>
                <a:ea typeface="Microsoft JhengHei" panose="020B0604030504040204" pitchFamily="34" charset="-120"/>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0929F01-733D-5847-83A7-C9CEA74310DB}" type="slidenum">
              <a:rPr kumimoji="1" lang="zh-TW" altLang="en-US" smtClean="0"/>
              <a:pPr/>
              <a:t>7</a:t>
            </a:fld>
            <a:endParaRPr kumimoji="1" lang="zh-TW" altLang="en-US" dirty="0"/>
          </a:p>
        </p:txBody>
      </p:sp>
      <p:sp>
        <p:nvSpPr>
          <p:cNvPr id="8" name="矩形: 圓角 17">
            <a:extLst>
              <a:ext uri="{FF2B5EF4-FFF2-40B4-BE49-F238E27FC236}">
                <a16:creationId xmlns:a16="http://schemas.microsoft.com/office/drawing/2014/main" id="{4FC980DD-5466-7342-A494-AF86F2A739C5}"/>
              </a:ext>
            </a:extLst>
          </p:cNvPr>
          <p:cNvSpPr/>
          <p:nvPr/>
        </p:nvSpPr>
        <p:spPr>
          <a:xfrm>
            <a:off x="1182828" y="1290384"/>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圓角 18">
            <a:extLst>
              <a:ext uri="{FF2B5EF4-FFF2-40B4-BE49-F238E27FC236}">
                <a16:creationId xmlns:a16="http://schemas.microsoft.com/office/drawing/2014/main" id="{B944976E-E7D3-2B4A-B06A-259F801A78D7}"/>
              </a:ext>
            </a:extLst>
          </p:cNvPr>
          <p:cNvSpPr/>
          <p:nvPr/>
        </p:nvSpPr>
        <p:spPr>
          <a:xfrm>
            <a:off x="4692833" y="1290385"/>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C63C2258-4498-FC42-8BA0-C144A748A17B}"/>
              </a:ext>
            </a:extLst>
          </p:cNvPr>
          <p:cNvSpPr/>
          <p:nvPr/>
        </p:nvSpPr>
        <p:spPr>
          <a:xfrm>
            <a:off x="1375381" y="1553847"/>
            <a:ext cx="2698176" cy="523220"/>
          </a:xfrm>
          <a:prstGeom prst="rect">
            <a:avLst/>
          </a:prstGeom>
        </p:spPr>
        <p:txBody>
          <a:bodyPr wrap="none">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專家看法不一致</a:t>
            </a:r>
            <a:endParaRPr lang="ko-KR" altLang="en-US" sz="2800" b="1" dirty="0">
              <a:solidFill>
                <a:schemeClr val="bg1"/>
              </a:solidFill>
              <a:latin typeface="微軟正黑體" panose="020B0604030504040204" pitchFamily="34" charset="-120"/>
              <a:cs typeface="Arial" pitchFamily="34" charset="0"/>
            </a:endParaRPr>
          </a:p>
        </p:txBody>
      </p:sp>
      <p:sp>
        <p:nvSpPr>
          <p:cNvPr id="11" name="矩形 10">
            <a:extLst>
              <a:ext uri="{FF2B5EF4-FFF2-40B4-BE49-F238E27FC236}">
                <a16:creationId xmlns:a16="http://schemas.microsoft.com/office/drawing/2014/main" id="{DA9F424D-82AE-E945-B457-DD4AACC7A716}"/>
              </a:ext>
            </a:extLst>
          </p:cNvPr>
          <p:cNvSpPr/>
          <p:nvPr/>
        </p:nvSpPr>
        <p:spPr>
          <a:xfrm>
            <a:off x="5487996" y="1553847"/>
            <a:ext cx="1904273" cy="523220"/>
          </a:xfrm>
          <a:prstGeom prst="rect">
            <a:avLst/>
          </a:prstGeom>
        </p:spPr>
        <p:txBody>
          <a:bodyPr wrap="square">
            <a:spAutoFit/>
          </a:bodyPr>
          <a:lstStyle/>
          <a:p>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機器學習</a:t>
            </a:r>
          </a:p>
        </p:txBody>
      </p:sp>
      <p:sp>
        <p:nvSpPr>
          <p:cNvPr id="12" name="矩形 11">
            <a:extLst>
              <a:ext uri="{FF2B5EF4-FFF2-40B4-BE49-F238E27FC236}">
                <a16:creationId xmlns:a16="http://schemas.microsoft.com/office/drawing/2014/main" id="{E8F8D5EB-31B9-1B4B-95E0-E95A47F1F11B}"/>
              </a:ext>
            </a:extLst>
          </p:cNvPr>
          <p:cNvSpPr/>
          <p:nvPr/>
        </p:nvSpPr>
        <p:spPr>
          <a:xfrm>
            <a:off x="1245912" y="4200892"/>
            <a:ext cx="2957114" cy="1015663"/>
          </a:xfrm>
          <a:prstGeom prst="rect">
            <a:avLst/>
          </a:prstGeom>
        </p:spPr>
        <p:txBody>
          <a:bodyPr wrap="square">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專家經驗判斷⽔平不⼀致</a:t>
            </a:r>
            <a:endPar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algn="ctr"/>
            <a:endParaRPr lang="zh-TW" altLang="en-US" sz="2000" b="1" dirty="0">
              <a:solidFill>
                <a:schemeClr val="bg1"/>
              </a:solidFill>
            </a:endParaRPr>
          </a:p>
        </p:txBody>
      </p:sp>
      <p:cxnSp>
        <p:nvCxnSpPr>
          <p:cNvPr id="13" name="直線接點 12">
            <a:extLst>
              <a:ext uri="{FF2B5EF4-FFF2-40B4-BE49-F238E27FC236}">
                <a16:creationId xmlns:a16="http://schemas.microsoft.com/office/drawing/2014/main" id="{CECD63C1-0781-CF4F-8EBC-50D80A01FF91}"/>
              </a:ext>
            </a:extLst>
          </p:cNvPr>
          <p:cNvCxnSpPr/>
          <p:nvPr/>
        </p:nvCxnSpPr>
        <p:spPr>
          <a:xfrm>
            <a:off x="1715951" y="4037013"/>
            <a:ext cx="21031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FB462F24-7997-E442-8081-AFB531513445}"/>
              </a:ext>
            </a:extLst>
          </p:cNvPr>
          <p:cNvCxnSpPr/>
          <p:nvPr/>
        </p:nvCxnSpPr>
        <p:spPr>
          <a:xfrm>
            <a:off x="5182914" y="4037013"/>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sp>
        <p:nvSpPr>
          <p:cNvPr id="15" name="AutoShape 2" descr="Insane messy line, complicated clew way on blue background. Tangled scribble path, chaotic difficult process way. Curved white line, solving a complex problem or quest. Vector illustration">
            <a:extLst>
              <a:ext uri="{FF2B5EF4-FFF2-40B4-BE49-F238E27FC236}">
                <a16:creationId xmlns:a16="http://schemas.microsoft.com/office/drawing/2014/main" id="{7449FF42-8023-BE48-8EA3-C2524A881690}"/>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16" name="箭號: 向右 9">
            <a:extLst>
              <a:ext uri="{FF2B5EF4-FFF2-40B4-BE49-F238E27FC236}">
                <a16:creationId xmlns:a16="http://schemas.microsoft.com/office/drawing/2014/main" id="{D6A6474D-BA69-2843-A2E7-A8A87CC75653}"/>
              </a:ext>
            </a:extLst>
          </p:cNvPr>
          <p:cNvSpPr/>
          <p:nvPr/>
        </p:nvSpPr>
        <p:spPr>
          <a:xfrm>
            <a:off x="4346121" y="3491912"/>
            <a:ext cx="302677" cy="304800"/>
          </a:xfrm>
          <a:prstGeom prst="rightArrow">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a:extLst>
              <a:ext uri="{FF2B5EF4-FFF2-40B4-BE49-F238E27FC236}">
                <a16:creationId xmlns:a16="http://schemas.microsoft.com/office/drawing/2014/main" id="{88283245-289F-A848-977F-471CB82703F1}"/>
              </a:ext>
            </a:extLst>
          </p:cNvPr>
          <p:cNvSpPr txBox="1"/>
          <p:nvPr/>
        </p:nvSpPr>
        <p:spPr>
          <a:xfrm>
            <a:off x="4848666" y="4115118"/>
            <a:ext cx="2771616" cy="1015663"/>
          </a:xfrm>
          <a:prstGeom prst="rect">
            <a:avLst/>
          </a:prstGeom>
          <a:noFill/>
        </p:spPr>
        <p:txBody>
          <a:bodyPr wrap="square" rtlCol="0">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利用機器學習參考各專家評分結果，降低評分變異程度</a:t>
            </a:r>
          </a:p>
        </p:txBody>
      </p:sp>
      <p:pic>
        <p:nvPicPr>
          <p:cNvPr id="18" name="圖形 17">
            <a:extLst>
              <a:ext uri="{FF2B5EF4-FFF2-40B4-BE49-F238E27FC236}">
                <a16:creationId xmlns:a16="http://schemas.microsoft.com/office/drawing/2014/main" id="{359A765B-AB93-7843-852B-E0388ED4694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37511" y="2293120"/>
            <a:ext cx="1260000" cy="1260000"/>
          </a:xfrm>
          <a:prstGeom prst="rect">
            <a:avLst/>
          </a:prstGeom>
        </p:spPr>
      </p:pic>
      <p:pic>
        <p:nvPicPr>
          <p:cNvPr id="19" name="圖形 18">
            <a:extLst>
              <a:ext uri="{FF2B5EF4-FFF2-40B4-BE49-F238E27FC236}">
                <a16:creationId xmlns:a16="http://schemas.microsoft.com/office/drawing/2014/main" id="{3AFA5D0F-6219-2E48-9390-DBB23BE498F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04474" y="2211139"/>
            <a:ext cx="1260000" cy="1260000"/>
          </a:xfrm>
          <a:prstGeom prst="rect">
            <a:avLst/>
          </a:prstGeom>
        </p:spPr>
      </p:pic>
    </p:spTree>
    <p:extLst>
      <p:ext uri="{BB962C8B-B14F-4D97-AF65-F5344CB8AC3E}">
        <p14:creationId xmlns:p14="http://schemas.microsoft.com/office/powerpoint/2010/main" val="306391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65D8D0B7-A88F-8444-A50B-614843E904C6}"/>
              </a:ext>
            </a:extLst>
          </p:cNvPr>
          <p:cNvSpPr>
            <a:spLocks noGrp="1"/>
          </p:cNvSpPr>
          <p:nvPr>
            <p:ph type="title"/>
          </p:nvPr>
        </p:nvSpPr>
        <p:spPr/>
        <p:txBody>
          <a:bodyPr/>
          <a:lstStyle/>
          <a:p>
            <a:r>
              <a:rPr lang="en-US" altLang="zh-TW" dirty="0">
                <a:solidFill>
                  <a:srgbClr val="4AAC99"/>
                </a:solidFill>
                <a:latin typeface="Microsoft JhengHei" panose="020B0604030504040204" pitchFamily="34" charset="-120"/>
              </a:rPr>
              <a:t>02</a:t>
            </a:r>
            <a:endParaRPr lang="zh-TW" altLang="en-US" dirty="0">
              <a:solidFill>
                <a:srgbClr val="4AAC99"/>
              </a:solidFill>
              <a:latin typeface="Microsoft JhengHei" panose="020B0604030504040204" pitchFamily="34" charset="-120"/>
            </a:endParaRPr>
          </a:p>
        </p:txBody>
      </p:sp>
      <p:sp>
        <p:nvSpPr>
          <p:cNvPr id="5" name="文字版面配置區 4">
            <a:extLst>
              <a:ext uri="{FF2B5EF4-FFF2-40B4-BE49-F238E27FC236}">
                <a16:creationId xmlns:a16="http://schemas.microsoft.com/office/drawing/2014/main" id="{001D45A4-756B-054A-88C9-BD20D1A2C25B}"/>
              </a:ext>
            </a:extLst>
          </p:cNvPr>
          <p:cNvSpPr>
            <a:spLocks noGrp="1"/>
          </p:cNvSpPr>
          <p:nvPr>
            <p:ph type="body" sz="quarter" idx="13"/>
          </p:nvPr>
        </p:nvSpPr>
        <p:spPr>
          <a:xfrm>
            <a:off x="2104373" y="3171031"/>
            <a:ext cx="4982227" cy="515938"/>
          </a:xfrm>
        </p:spPr>
        <p:txBody>
          <a:bodyPr/>
          <a:lstStyle/>
          <a:p>
            <a:pPr>
              <a:spcBef>
                <a:spcPct val="0"/>
              </a:spcBef>
            </a:pPr>
            <a:r>
              <a:rPr lang="zh-TW" altLang="en-US" dirty="0">
                <a:latin typeface="微軟正黑體" panose="020B0604030504040204" pitchFamily="34" charset="-120"/>
                <a:ea typeface="微軟正黑體" panose="020B0604030504040204" pitchFamily="34" charset="-120"/>
              </a:rPr>
              <a:t>專案流程圖</a:t>
            </a:r>
            <a:endParaRPr lang="en-US" altLang="zh-CN"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553861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D46EF1-12EA-C94F-9F03-C7FE589E8C7A}"/>
              </a:ext>
            </a:extLst>
          </p:cNvPr>
          <p:cNvSpPr>
            <a:spLocks noGrp="1"/>
          </p:cNvSpPr>
          <p:nvPr>
            <p:ph type="title"/>
          </p:nvPr>
        </p:nvSpPr>
        <p:spPr/>
        <p:txBody>
          <a:bodyPr/>
          <a:lstStyle/>
          <a:p>
            <a:r>
              <a:rPr kumimoji="1" lang="zh-TW" altLang="en-US" dirty="0"/>
              <a:t>專案流程圖</a:t>
            </a:r>
          </a:p>
        </p:txBody>
      </p:sp>
      <p:sp>
        <p:nvSpPr>
          <p:cNvPr id="4" name="日期版面配置區 3">
            <a:extLst>
              <a:ext uri="{FF2B5EF4-FFF2-40B4-BE49-F238E27FC236}">
                <a16:creationId xmlns:a16="http://schemas.microsoft.com/office/drawing/2014/main" id="{190A1806-A5E7-ED48-84B7-A10F862FB7D3}"/>
              </a:ext>
            </a:extLst>
          </p:cNvPr>
          <p:cNvSpPr>
            <a:spLocks noGrp="1"/>
          </p:cNvSpPr>
          <p:nvPr>
            <p:ph type="dt" sz="half" idx="10"/>
          </p:nvPr>
        </p:nvSpPr>
        <p:spPr/>
        <p:txBody>
          <a:bodyPr/>
          <a:lstStyle/>
          <a:p>
            <a:fld id="{868F4FC5-FE50-A64D-A7E3-22233A0C6925}" type="datetime1">
              <a:rPr kumimoji="1" lang="zh-TW" altLang="en-US" smtClean="0"/>
              <a:t>2020/6/18</a:t>
            </a:fld>
            <a:endParaRPr kumimoji="1" lang="zh-TW" altLang="en-US" dirty="0"/>
          </a:p>
        </p:txBody>
      </p:sp>
      <p:sp>
        <p:nvSpPr>
          <p:cNvPr id="5" name="投影片編號版面配置區 4">
            <a:extLst>
              <a:ext uri="{FF2B5EF4-FFF2-40B4-BE49-F238E27FC236}">
                <a16:creationId xmlns:a16="http://schemas.microsoft.com/office/drawing/2014/main" id="{DABF132B-1148-4041-B62C-1765B1EFCE4B}"/>
              </a:ext>
            </a:extLst>
          </p:cNvPr>
          <p:cNvSpPr>
            <a:spLocks noGrp="1"/>
          </p:cNvSpPr>
          <p:nvPr>
            <p:ph type="sldNum" sz="quarter" idx="12"/>
          </p:nvPr>
        </p:nvSpPr>
        <p:spPr/>
        <p:txBody>
          <a:bodyPr/>
          <a:lstStyle/>
          <a:p>
            <a:fld id="{80929F01-733D-5847-83A7-C9CEA74310DB}" type="slidenum">
              <a:rPr kumimoji="1" lang="zh-TW" altLang="en-US" smtClean="0"/>
              <a:pPr/>
              <a:t>9</a:t>
            </a:fld>
            <a:endParaRPr kumimoji="1" lang="zh-TW" altLang="en-US" dirty="0"/>
          </a:p>
        </p:txBody>
      </p:sp>
      <p:pic>
        <p:nvPicPr>
          <p:cNvPr id="11" name="圖片 10" descr="一張含有 文字, 地圖 的圖片&#10;&#10;自動產生的描述">
            <a:extLst>
              <a:ext uri="{FF2B5EF4-FFF2-40B4-BE49-F238E27FC236}">
                <a16:creationId xmlns:a16="http://schemas.microsoft.com/office/drawing/2014/main" id="{102E35A8-6754-BF4D-BFDE-E914C8AA20F2}"/>
              </a:ext>
            </a:extLst>
          </p:cNvPr>
          <p:cNvPicPr>
            <a:picLocks noChangeAspect="1"/>
          </p:cNvPicPr>
          <p:nvPr/>
        </p:nvPicPr>
        <p:blipFill>
          <a:blip r:embed="rId2"/>
          <a:stretch>
            <a:fillRect/>
          </a:stretch>
        </p:blipFill>
        <p:spPr>
          <a:xfrm>
            <a:off x="864192" y="934295"/>
            <a:ext cx="6848945" cy="5479383"/>
          </a:xfrm>
          <a:prstGeom prst="rect">
            <a:avLst/>
          </a:prstGeom>
        </p:spPr>
      </p:pic>
      <p:sp>
        <p:nvSpPr>
          <p:cNvPr id="12" name="文字方塊 11">
            <a:extLst>
              <a:ext uri="{FF2B5EF4-FFF2-40B4-BE49-F238E27FC236}">
                <a16:creationId xmlns:a16="http://schemas.microsoft.com/office/drawing/2014/main" id="{3275FB1E-0A70-6C4B-A791-11D11D4E914A}"/>
              </a:ext>
            </a:extLst>
          </p:cNvPr>
          <p:cNvSpPr txBox="1"/>
          <p:nvPr/>
        </p:nvSpPr>
        <p:spPr>
          <a:xfrm>
            <a:off x="1734623" y="1056067"/>
            <a:ext cx="1569660" cy="369332"/>
          </a:xfrm>
          <a:prstGeom prst="rect">
            <a:avLst/>
          </a:prstGeom>
          <a:noFill/>
        </p:spPr>
        <p:txBody>
          <a:bodyPr wrap="none" rtlCol="0">
            <a:spAutoFit/>
          </a:bodyPr>
          <a:lstStyle/>
          <a:p>
            <a:r>
              <a:rPr kumimoji="1" lang="zh-TW" altLang="en-US" b="1" dirty="0">
                <a:solidFill>
                  <a:srgbClr val="4AAC99"/>
                </a:solidFill>
                <a:latin typeface="Microsoft JhengHei" panose="020B0604030504040204" pitchFamily="34" charset="-120"/>
                <a:ea typeface="Microsoft JhengHei" panose="020B0604030504040204" pitchFamily="34" charset="-120"/>
              </a:rPr>
              <a:t>模型訓練過程</a:t>
            </a:r>
          </a:p>
        </p:txBody>
      </p:sp>
      <p:sp>
        <p:nvSpPr>
          <p:cNvPr id="13" name="文字方塊 12">
            <a:extLst>
              <a:ext uri="{FF2B5EF4-FFF2-40B4-BE49-F238E27FC236}">
                <a16:creationId xmlns:a16="http://schemas.microsoft.com/office/drawing/2014/main" id="{F70AA940-037C-1F4D-8032-1B08D7EE3E32}"/>
              </a:ext>
            </a:extLst>
          </p:cNvPr>
          <p:cNvSpPr txBox="1"/>
          <p:nvPr/>
        </p:nvSpPr>
        <p:spPr>
          <a:xfrm>
            <a:off x="7338426" y="3075230"/>
            <a:ext cx="1415772" cy="584775"/>
          </a:xfrm>
          <a:prstGeom prst="rect">
            <a:avLst/>
          </a:prstGeom>
          <a:noFill/>
        </p:spPr>
        <p:txBody>
          <a:bodyPr wrap="none" rtlCol="0">
            <a:spAutoFit/>
          </a:bodyPr>
          <a:lstStyle/>
          <a:p>
            <a:pPr algn="ctr"/>
            <a:r>
              <a:rPr kumimoji="1" lang="zh-TW" altLang="en-US" sz="1600" b="1" dirty="0">
                <a:solidFill>
                  <a:srgbClr val="4AAC99"/>
                </a:solidFill>
                <a:latin typeface="Microsoft JhengHei" panose="020B0604030504040204" pitchFamily="34" charset="-120"/>
                <a:ea typeface="Microsoft JhengHei" panose="020B0604030504040204" pitchFamily="34" charset="-120"/>
              </a:rPr>
              <a:t>最新新聞評分</a:t>
            </a:r>
            <a:br>
              <a:rPr kumimoji="1" lang="en-US" altLang="zh-TW" sz="1600" b="1" dirty="0">
                <a:solidFill>
                  <a:srgbClr val="4AAC99"/>
                </a:solidFill>
                <a:latin typeface="Microsoft JhengHei" panose="020B0604030504040204" pitchFamily="34" charset="-120"/>
                <a:ea typeface="Microsoft JhengHei" panose="020B0604030504040204" pitchFamily="34" charset="-120"/>
              </a:rPr>
            </a:br>
            <a:r>
              <a:rPr kumimoji="1" lang="zh-TW" altLang="en-US" sz="1600" b="1" dirty="0">
                <a:solidFill>
                  <a:srgbClr val="4AAC99"/>
                </a:solidFill>
                <a:latin typeface="Microsoft JhengHei" panose="020B0604030504040204" pitchFamily="34" charset="-120"/>
                <a:ea typeface="Microsoft JhengHei" panose="020B0604030504040204" pitchFamily="34" charset="-120"/>
              </a:rPr>
              <a:t>與漲跌預測</a:t>
            </a:r>
          </a:p>
        </p:txBody>
      </p:sp>
      <p:sp>
        <p:nvSpPr>
          <p:cNvPr id="14" name="文字方塊 13">
            <a:extLst>
              <a:ext uri="{FF2B5EF4-FFF2-40B4-BE49-F238E27FC236}">
                <a16:creationId xmlns:a16="http://schemas.microsoft.com/office/drawing/2014/main" id="{96933F0B-C702-A048-8C9E-59698DF9AAC9}"/>
              </a:ext>
            </a:extLst>
          </p:cNvPr>
          <p:cNvSpPr txBox="1"/>
          <p:nvPr/>
        </p:nvSpPr>
        <p:spPr>
          <a:xfrm>
            <a:off x="7543611" y="5508551"/>
            <a:ext cx="1005403" cy="338554"/>
          </a:xfrm>
          <a:prstGeom prst="rect">
            <a:avLst/>
          </a:prstGeom>
          <a:noFill/>
        </p:spPr>
        <p:txBody>
          <a:bodyPr wrap="none" rtlCol="0">
            <a:spAutoFit/>
          </a:bodyPr>
          <a:lstStyle/>
          <a:p>
            <a:pPr algn="ctr"/>
            <a:r>
              <a:rPr kumimoji="1" lang="zh-TW" altLang="en-US" sz="1600" b="1" dirty="0">
                <a:solidFill>
                  <a:srgbClr val="4AAC99"/>
                </a:solidFill>
                <a:latin typeface="Microsoft JhengHei" panose="020B0604030504040204" pitchFamily="34" charset="-120"/>
                <a:ea typeface="Microsoft JhengHei" panose="020B0604030504040204" pitchFamily="34" charset="-120"/>
              </a:rPr>
              <a:t>結果呈現</a:t>
            </a:r>
          </a:p>
        </p:txBody>
      </p:sp>
    </p:spTree>
    <p:extLst>
      <p:ext uri="{BB962C8B-B14F-4D97-AF65-F5344CB8AC3E}">
        <p14:creationId xmlns:p14="http://schemas.microsoft.com/office/powerpoint/2010/main" val="3654779372"/>
      </p:ext>
    </p:extLst>
  </p:cSld>
  <p:clrMapOvr>
    <a:masterClrMapping/>
  </p:clrMapOvr>
</p:sld>
</file>

<file path=ppt/theme/theme1.xml><?xml version="1.0" encoding="utf-8"?>
<a:theme xmlns:a="http://schemas.openxmlformats.org/drawingml/2006/main" name="Office 佈景主題">
  <a:themeElements>
    <a:clrScheme name="自訂 5">
      <a:dk1>
        <a:srgbClr val="000000"/>
      </a:dk1>
      <a:lt1>
        <a:srgbClr val="FFFFFF"/>
      </a:lt1>
      <a:dk2>
        <a:srgbClr val="43A3AD"/>
      </a:dk2>
      <a:lt2>
        <a:srgbClr val="FEFFFE"/>
      </a:lt2>
      <a:accent1>
        <a:srgbClr val="356657"/>
      </a:accent1>
      <a:accent2>
        <a:srgbClr val="43A2AC"/>
      </a:accent2>
      <a:accent3>
        <a:srgbClr val="A9C37F"/>
      </a:accent3>
      <a:accent4>
        <a:srgbClr val="ECA053"/>
      </a:accent4>
      <a:accent5>
        <a:srgbClr val="5AC1E8"/>
      </a:accent5>
      <a:accent6>
        <a:srgbClr val="BEBFBE"/>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2650</TotalTime>
  <Words>3136</Words>
  <Application>Microsoft Macintosh PowerPoint</Application>
  <PresentationFormat>如螢幕大小 (4:3)</PresentationFormat>
  <Paragraphs>535</Paragraphs>
  <Slides>38</Slides>
  <Notes>1</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38</vt:i4>
      </vt:variant>
    </vt:vector>
  </HeadingPairs>
  <TitlesOfParts>
    <vt:vector size="47" baseType="lpstr">
      <vt:lpstr>微軟正黑體</vt:lpstr>
      <vt:lpstr>微軟正黑體</vt:lpstr>
      <vt:lpstr>新細明體</vt:lpstr>
      <vt:lpstr>微软雅黑</vt:lpstr>
      <vt:lpstr>Arial</vt:lpstr>
      <vt:lpstr>Calibri</vt:lpstr>
      <vt:lpstr>Optima</vt:lpstr>
      <vt:lpstr>Wingdings</vt:lpstr>
      <vt:lpstr>Office 佈景主題</vt:lpstr>
      <vt:lpstr>PowerPoint 簡報</vt:lpstr>
      <vt:lpstr>PowerPoint 簡報</vt:lpstr>
      <vt:lpstr>01</vt:lpstr>
      <vt:lpstr>看門狗評分機制現有痛點描述</vt:lpstr>
      <vt:lpstr>本組專案優勢一： 建立篩選機制，讓使用者只看得到重要的新聞</vt:lpstr>
      <vt:lpstr>本組專案優勢二： 爬取最新新聞，即時更新新聞評分</vt:lpstr>
      <vt:lpstr>本組專案優勢三： 透過機器學習模型，避免多位專家評分看法不一致的偏誤</vt:lpstr>
      <vt:lpstr>02</vt:lpstr>
      <vt:lpstr>專案流程圖</vt:lpstr>
      <vt:lpstr>03</vt:lpstr>
      <vt:lpstr>資料集樣態說明</vt:lpstr>
      <vt:lpstr>資料集樣態說明</vt:lpstr>
      <vt:lpstr>04</vt:lpstr>
      <vt:lpstr>新聞資料爬蟲</vt:lpstr>
      <vt:lpstr>資料預處理（斷詞）</vt:lpstr>
      <vt:lpstr>Jieba  vs Ckiptagger</vt:lpstr>
      <vt:lpstr>斷詞工具選擇</vt:lpstr>
      <vt:lpstr>模型建立</vt:lpstr>
      <vt:lpstr>大事件分類器：資料分割與不平衡資料處理</vt:lpstr>
      <vt:lpstr>大事件分類器：模型架構</vt:lpstr>
      <vt:lpstr>大事件分類器：模型表現（在驗證集上）</vt:lpstr>
      <vt:lpstr>小事件分類器</vt:lpstr>
      <vt:lpstr>小事件分類器：資料分割與不平衡資料處理</vt:lpstr>
      <vt:lpstr>小事件分類器：模型架構</vt:lpstr>
      <vt:lpstr>小事件類別分類器：模型表現（在驗證集上）</vt:lpstr>
      <vt:lpstr>事件強度分類器：資料分割與不平衡資料處理</vt:lpstr>
      <vt:lpstr>事件強度分類器：模型架構</vt:lpstr>
      <vt:lpstr>事件強度分類器：模型表現（在驗證集上）</vt:lpstr>
      <vt:lpstr>股價預測核心方法論——事件研究法</vt:lpstr>
      <vt:lpstr>事件日、事件期、估計期之定義</vt:lpstr>
      <vt:lpstr>異常報酬計算結果</vt:lpstr>
      <vt:lpstr>模型建立—股價異常報酬分類器</vt:lpstr>
      <vt:lpstr>模型架構與表現</vt:lpstr>
      <vt:lpstr>模型架構與表現</vt:lpstr>
      <vt:lpstr>建立資料庫，存取最新新聞斷詞與評分預測結果</vt:lpstr>
      <vt:lpstr>透過 WordPress 網頁來呈現我們的預測結果</vt:lpstr>
      <vt:lpstr>小組分工</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翁慈憶</dc:creator>
  <cp:lastModifiedBy>昱達 王</cp:lastModifiedBy>
  <cp:revision>190</cp:revision>
  <dcterms:created xsi:type="dcterms:W3CDTF">2020-03-18T11:49:03Z</dcterms:created>
  <dcterms:modified xsi:type="dcterms:W3CDTF">2020-06-18T12:40:09Z</dcterms:modified>
</cp:coreProperties>
</file>