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1" r:id="rId10"/>
    <p:sldId id="264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11" d="100"/>
          <a:sy n="111" d="100"/>
        </p:scale>
        <p:origin x="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sVGChbne/%E7%8E%89%E5%B1%B1%E7%AC%AC%E4%B8%80%E9%A1%8C%EF%BC%8D%E5%8A%89%E5%93%81%E5%A6%A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B5027-4ECF-4B57-B81B-C74B61280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第二次進度報告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10BF85-DC27-4FED-BED7-5D024B977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8629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dirty="0"/>
              <a:t>玉山證券</a:t>
            </a:r>
            <a:r>
              <a:rPr lang="en-US" altLang="zh-TW" sz="3200" dirty="0"/>
              <a:t>-</a:t>
            </a:r>
            <a:r>
              <a:rPr lang="zh-TW" altLang="en-US" sz="3200" dirty="0"/>
              <a:t>重大事件訊息揭露，對個股影響強度預測模型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657AB1-8D08-4720-B9C1-17ADDF34B9ED}"/>
              </a:ext>
            </a:extLst>
          </p:cNvPr>
          <p:cNvSpPr/>
          <p:nvPr/>
        </p:nvSpPr>
        <p:spPr>
          <a:xfrm>
            <a:off x="5950761" y="3198167"/>
            <a:ext cx="5484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組員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劉品妤，王昱達，楊廣元，呂明諺</a:t>
            </a:r>
          </a:p>
        </p:txBody>
      </p:sp>
    </p:spTree>
    <p:extLst>
      <p:ext uri="{BB962C8B-B14F-4D97-AF65-F5344CB8AC3E}">
        <p14:creationId xmlns:p14="http://schemas.microsoft.com/office/powerpoint/2010/main" val="78354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DEE28-B245-4F03-9409-E435AB46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如何解決問題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8EFEA-6393-47F7-B63B-D5582A46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1.</a:t>
            </a:r>
            <a:r>
              <a:rPr lang="zh-TW" altLang="en-US" sz="2800" dirty="0"/>
              <a:t>詢問</a:t>
            </a:r>
            <a:r>
              <a:rPr lang="en-US" altLang="zh-TW" sz="2800" dirty="0"/>
              <a:t>mentor</a:t>
            </a:r>
          </a:p>
          <a:p>
            <a:pPr marL="0" indent="0">
              <a:buNone/>
            </a:pPr>
            <a:r>
              <a:rPr lang="en-US" altLang="zh-TW" sz="2800" dirty="0"/>
              <a:t>2.</a:t>
            </a:r>
            <a:r>
              <a:rPr lang="zh-TW" altLang="en-US" sz="2800" dirty="0"/>
              <a:t>查尋網路資料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3.</a:t>
            </a:r>
            <a:r>
              <a:rPr lang="zh-TW" altLang="en-US" sz="2800" dirty="0"/>
              <a:t>小組討論</a:t>
            </a:r>
          </a:p>
        </p:txBody>
      </p:sp>
    </p:spTree>
    <p:extLst>
      <p:ext uri="{BB962C8B-B14F-4D97-AF65-F5344CB8AC3E}">
        <p14:creationId xmlns:p14="http://schemas.microsoft.com/office/powerpoint/2010/main" val="363789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E644A-F53A-4E40-9AC7-7FCF866C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DDD4F-5FB1-4CA4-B194-771A6E57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22" y="3031435"/>
            <a:ext cx="3977555" cy="242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劉品妤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網頁製作查詢，</a:t>
            </a:r>
            <a:r>
              <a:rPr lang="en-US" altLang="zh-TW" sz="2000" dirty="0" err="1">
                <a:solidFill>
                  <a:schemeClr val="tx1"/>
                </a:solidFill>
              </a:rPr>
              <a:t>ckiptagger</a:t>
            </a:r>
            <a:r>
              <a:rPr lang="zh-TW" altLang="en-US" sz="2000" dirty="0">
                <a:solidFill>
                  <a:schemeClr val="tx1"/>
                </a:solidFill>
              </a:rPr>
              <a:t>斷詞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王昱達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網頁製作查詢，字典手動優化，網頁製作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楊廣元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呂明諺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ECEC7E-77D5-4675-A2E2-48F8FE2144AB}"/>
              </a:ext>
            </a:extLst>
          </p:cNvPr>
          <p:cNvSpPr txBox="1"/>
          <p:nvPr/>
        </p:nvSpPr>
        <p:spPr>
          <a:xfrm>
            <a:off x="1577009" y="2310867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Before</a:t>
            </a:r>
            <a:endParaRPr lang="zh-TW" altLang="en-US" sz="28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BD86905-09BA-4DFB-8354-5617AAF7FC4F}"/>
              </a:ext>
            </a:extLst>
          </p:cNvPr>
          <p:cNvSpPr txBox="1">
            <a:spLocks/>
          </p:cNvSpPr>
          <p:nvPr/>
        </p:nvSpPr>
        <p:spPr>
          <a:xfrm>
            <a:off x="6657314" y="3031435"/>
            <a:ext cx="3977555" cy="242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劉品妤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爬蟲、網頁製作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王昱達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爬蟲、網頁製作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楊廣元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呂明諺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資料預處理優化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斷詞優化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89FA0C-7B63-4BBE-B612-6AC1DAD1ECE3}"/>
              </a:ext>
            </a:extLst>
          </p:cNvPr>
          <p:cNvSpPr txBox="1"/>
          <p:nvPr/>
        </p:nvSpPr>
        <p:spPr>
          <a:xfrm>
            <a:off x="7374836" y="2310867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After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F96F8B-C5CD-420F-B418-0DE93EF5BE90}"/>
              </a:ext>
            </a:extLst>
          </p:cNvPr>
          <p:cNvSpPr txBox="1"/>
          <p:nvPr/>
        </p:nvSpPr>
        <p:spPr>
          <a:xfrm>
            <a:off x="1457739" y="5678669"/>
            <a:ext cx="885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Trello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 https://trello.com/b/sVGChbne/%E7%8E%89%E5%B1%B1%E7%AC%AC%E4%B8%80%E9%A1%8C%EF%BC%8D%E5%8A%89%E5%93%81%E5%A6%A4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67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FE360-A2D1-4ED7-9AAC-01ADAA0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80246"/>
            <a:ext cx="11029615" cy="1497507"/>
          </a:xfrm>
        </p:spPr>
        <p:txBody>
          <a:bodyPr/>
          <a:lstStyle/>
          <a:p>
            <a:pPr algn="ctr"/>
            <a:r>
              <a:rPr lang="zh-TW" altLang="en-US" dirty="0"/>
              <a:t>感謝聆聽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332778-2F88-4143-9E11-B913332E9DA2}"/>
              </a:ext>
            </a:extLst>
          </p:cNvPr>
          <p:cNvSpPr/>
          <p:nvPr/>
        </p:nvSpPr>
        <p:spPr>
          <a:xfrm>
            <a:off x="450574" y="437322"/>
            <a:ext cx="11290852" cy="163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4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973EF-A763-4568-8657-C26EAF1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資料與問題定義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EFA0AC-4C60-4AAF-A3A3-4317D5B0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36" y="2075208"/>
            <a:ext cx="8174346" cy="43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3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11938-EB51-4AC4-AF15-B57E995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  <a:r>
              <a:rPr lang="en-US" altLang="zh-TW" dirty="0"/>
              <a:t>(</a:t>
            </a:r>
            <a:r>
              <a:rPr lang="zh-TW" altLang="en-US" dirty="0"/>
              <a:t>斷詞 </a:t>
            </a:r>
            <a:r>
              <a:rPr lang="en-US" altLang="zh-TW" dirty="0" err="1"/>
              <a:t>jieba</a:t>
            </a:r>
            <a:r>
              <a:rPr lang="zh-TW" altLang="en-US" dirty="0"/>
              <a:t> </a:t>
            </a:r>
            <a:r>
              <a:rPr lang="en-US" altLang="zh-TW" dirty="0"/>
              <a:t> V.S. </a:t>
            </a:r>
            <a:r>
              <a:rPr lang="zh-TW" altLang="en-US" dirty="0"/>
              <a:t> </a:t>
            </a:r>
            <a:r>
              <a:rPr lang="en-US" altLang="zh-TW" dirty="0" err="1"/>
              <a:t>ckiptagger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2A8B44-E6DB-4EA6-876E-826356B4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88" y="2180496"/>
            <a:ext cx="3961295" cy="43336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DA1417-2AB1-4ED1-A163-16FBE47A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46" y="2180496"/>
            <a:ext cx="5316707" cy="433367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FD2CD7F9-817C-4CF8-B1FC-5EF26DD9C9D4}"/>
              </a:ext>
            </a:extLst>
          </p:cNvPr>
          <p:cNvGrpSpPr/>
          <p:nvPr/>
        </p:nvGrpSpPr>
        <p:grpSpPr>
          <a:xfrm>
            <a:off x="8242852" y="1437817"/>
            <a:ext cx="619057" cy="556277"/>
            <a:chOff x="7964557" y="1524314"/>
            <a:chExt cx="619057" cy="556277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197B504-D5FF-4934-BE49-617B1B2E4A3C}"/>
                </a:ext>
              </a:extLst>
            </p:cNvPr>
            <p:cNvSpPr/>
            <p:nvPr/>
          </p:nvSpPr>
          <p:spPr>
            <a:xfrm>
              <a:off x="7964557" y="1537252"/>
              <a:ext cx="503582" cy="543339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4583CE65-F5B7-4116-A537-E7445561C8F6}"/>
                </a:ext>
              </a:extLst>
            </p:cNvPr>
            <p:cNvSpPr/>
            <p:nvPr/>
          </p:nvSpPr>
          <p:spPr>
            <a:xfrm rot="16200000">
              <a:off x="8060154" y="1544192"/>
              <a:ext cx="503582" cy="543339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ACA88B7-E3FC-499B-8934-8B1F69D3818A}"/>
                </a:ext>
              </a:extLst>
            </p:cNvPr>
            <p:cNvSpPr/>
            <p:nvPr/>
          </p:nvSpPr>
          <p:spPr>
            <a:xfrm>
              <a:off x="8104995" y="1524314"/>
              <a:ext cx="331304" cy="54333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0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0BFEC-2D95-4B48-8294-6D52B43A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2F122-AD5B-4D75-AD29-A032426CA761}"/>
              </a:ext>
            </a:extLst>
          </p:cNvPr>
          <p:cNvSpPr txBox="1"/>
          <p:nvPr/>
        </p:nvSpPr>
        <p:spPr>
          <a:xfrm>
            <a:off x="1937716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Before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AA1F91-8E25-4CA7-97EA-D7AAD75ACDB3}"/>
              </a:ext>
            </a:extLst>
          </p:cNvPr>
          <p:cNvSpPr txBox="1"/>
          <p:nvPr/>
        </p:nvSpPr>
        <p:spPr>
          <a:xfrm>
            <a:off x="7825408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1B4F04-1091-4CE9-AF9E-00C6A0FC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2237"/>
            <a:ext cx="5600700" cy="3838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ECE3A0-4549-405D-AB79-816B447B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662237"/>
            <a:ext cx="53721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C6EE-CEE3-4745-823E-6FA87060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模型建立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B693-8850-094D-8A9C-56392684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利用長短期記憶模型（</a:t>
            </a:r>
            <a:r>
              <a:rPr lang="en-US" altLang="zh-CN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LSTM</a:t>
            </a:r>
            <a:r>
              <a:rPr lang="zh-CN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）建立：</a:t>
            </a:r>
            <a:endParaRPr lang="en-US" altLang="zh-TW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TW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大事件類別分類器</a:t>
            </a:r>
            <a:endParaRPr lang="en-US" altLang="zh-TW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小事件類別分類器</a:t>
            </a:r>
            <a:endParaRPr lang="en-US" altLang="zh-CN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事件強度分類器</a:t>
            </a:r>
            <a:endParaRPr lang="en-US" altLang="zh-TW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83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4D63-DE8B-3641-9E0D-D99430AD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大事件類別分類器：模型表現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A30A-3934-6546-BE54-27D08DAA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accuracy: 0.9689542483660131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‘A_</a:t>
            </a:r>
            <a:r>
              <a:rPr lang="zh-CN" altLang="en-US" dirty="0"/>
              <a:t>會計</a:t>
            </a:r>
            <a:r>
              <a:rPr lang="en-US" altLang="zh-CN" dirty="0"/>
              <a:t>/</a:t>
            </a:r>
            <a:r>
              <a:rPr lang="zh-CN" altLang="en-US" dirty="0"/>
              <a:t>財報分析</a:t>
            </a:r>
            <a:r>
              <a:rPr lang="en-US" altLang="zh-CN" dirty="0"/>
              <a:t>‘, </a:t>
            </a:r>
            <a:r>
              <a:rPr lang="zh-TW" altLang="en-US" dirty="0"/>
              <a:t>  </a:t>
            </a:r>
            <a:r>
              <a:rPr lang="en-US" altLang="zh-CN" dirty="0"/>
              <a:t>’</a:t>
            </a:r>
            <a:r>
              <a:rPr lang="en-US" dirty="0"/>
              <a:t>F_</a:t>
            </a:r>
            <a:r>
              <a:rPr lang="zh-CN" altLang="en-US" dirty="0"/>
              <a:t>市場交易</a:t>
            </a:r>
            <a:r>
              <a:rPr lang="en-US" altLang="zh-CN" dirty="0"/>
              <a:t>‘, </a:t>
            </a:r>
            <a:r>
              <a:rPr lang="zh-TW" altLang="en-US" dirty="0"/>
              <a:t>  </a:t>
            </a:r>
            <a:r>
              <a:rPr lang="en-US" altLang="zh-CN" dirty="0"/>
              <a:t>’</a:t>
            </a:r>
            <a:r>
              <a:rPr lang="en-US" dirty="0"/>
              <a:t>I_</a:t>
            </a:r>
            <a:r>
              <a:rPr lang="zh-CN" altLang="en-US" dirty="0"/>
              <a:t>產業前景</a:t>
            </a:r>
            <a:r>
              <a:rPr lang="en-US" altLang="zh-CN" dirty="0"/>
              <a:t>‘, </a:t>
            </a:r>
            <a:r>
              <a:rPr lang="zh-TW" altLang="en-US" dirty="0"/>
              <a:t>  </a:t>
            </a:r>
            <a:r>
              <a:rPr lang="en-US" altLang="zh-CN" dirty="0"/>
              <a:t>’</a:t>
            </a:r>
            <a:r>
              <a:rPr lang="en-US" dirty="0"/>
              <a:t>M_</a:t>
            </a:r>
            <a:r>
              <a:rPr lang="zh-CN" altLang="en-US" dirty="0"/>
              <a:t>經營層</a:t>
            </a:r>
            <a:r>
              <a:rPr lang="en-US" altLang="zh-CN" dirty="0"/>
              <a:t>‘, </a:t>
            </a:r>
            <a:r>
              <a:rPr lang="zh-TW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FF0000"/>
                </a:solidFill>
              </a:rPr>
              <a:t>R_</a:t>
            </a:r>
            <a:r>
              <a:rPr lang="zh-CN" altLang="en-US" dirty="0">
                <a:solidFill>
                  <a:srgbClr val="FF0000"/>
                </a:solidFill>
              </a:rPr>
              <a:t>危機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/>
              <a:t>precision: [0.68461538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0.99187592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0.9802944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0.94713088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0.88659794] </a:t>
            </a:r>
          </a:p>
          <a:p>
            <a:pPr marL="0" indent="0">
              <a:buNone/>
            </a:pPr>
            <a:r>
              <a:rPr lang="en-US" dirty="0"/>
              <a:t>recall: [0.76724138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0.97530864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0.97681571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0.96327869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0.86868687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F1 score: [0.72357724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0.98352252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0.97855196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0.95513654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0.87755102]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(Recall: </a:t>
            </a:r>
            <a:r>
              <a:rPr lang="zh-CN" altLang="en-US" dirty="0"/>
              <a:t>給出的是預測為正例的真實正例佔所有真實正例的比例。</a:t>
            </a:r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B007-633B-BA4E-B5BF-FA356E03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事件強度分類器：模型表現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4346-3CD5-8D4F-9A68-BEEDA1A2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0.8622653448639528</a:t>
            </a:r>
          </a:p>
          <a:p>
            <a:r>
              <a:rPr lang="zh-CN" altLang="en-US" dirty="0"/>
              <a:t>事件強度類別</a:t>
            </a:r>
            <a:r>
              <a:rPr lang="zh-TW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[-3,</a:t>
            </a: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,</a:t>
            </a:r>
            <a:r>
              <a:rPr lang="zh-TW" altLang="en-US" dirty="0"/>
              <a:t>   </a:t>
            </a:r>
            <a:r>
              <a:rPr lang="en-US" dirty="0"/>
              <a:t>-1,</a:t>
            </a:r>
            <a:r>
              <a:rPr lang="zh-TW" altLang="en-US" dirty="0"/>
              <a:t>   </a:t>
            </a:r>
            <a:r>
              <a:rPr lang="en-US" dirty="0"/>
              <a:t>0,</a:t>
            </a:r>
            <a:r>
              <a:rPr lang="zh-TW" altLang="en-US" dirty="0"/>
              <a:t>   </a:t>
            </a:r>
            <a:r>
              <a:rPr lang="en-US" dirty="0"/>
              <a:t>1,</a:t>
            </a:r>
            <a:r>
              <a:rPr lang="zh-TW" alt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2,</a:t>
            </a: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]</a:t>
            </a:r>
          </a:p>
          <a:p>
            <a:r>
              <a:rPr lang="en-US" dirty="0"/>
              <a:t>precision: [0.66666667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0.70707071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0.94413146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0.81944444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0.75832127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0.70588235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1. ] </a:t>
            </a:r>
          </a:p>
          <a:p>
            <a:r>
              <a:rPr lang="en-US" dirty="0"/>
              <a:t>recall: [</a:t>
            </a:r>
            <a:r>
              <a:rPr lang="en-US" dirty="0">
                <a:solidFill>
                  <a:srgbClr val="FF0000"/>
                </a:solidFill>
              </a:rPr>
              <a:t>0.77777778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0.60869565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0.9292976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0.85662432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0.72375691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0.66666667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/>
              <a:t>] </a:t>
            </a:r>
          </a:p>
          <a:p>
            <a:r>
              <a:rPr lang="en-US" dirty="0"/>
              <a:t>F1 score: [0.71794872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0.65420561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0.9366558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0.83762201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0.74063604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0.68571429</a:t>
            </a:r>
            <a:r>
              <a:rPr lang="en-US" altLang="zh-TW" dirty="0"/>
              <a:t>,</a:t>
            </a:r>
            <a:r>
              <a:rPr lang="zh-TW" altLang="en-US" dirty="0"/>
              <a:t>   </a:t>
            </a:r>
            <a:r>
              <a:rPr lang="en-US" dirty="0"/>
              <a:t>1. 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(Recall: </a:t>
            </a:r>
            <a:r>
              <a:rPr lang="zh-CN" altLang="en-US" dirty="0"/>
              <a:t>給出的是預測為正例的真實正例佔所有真實正例的比例。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CA6F-BBD5-224A-8010-DA7954B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</a:t>
            </a:r>
            <a:r>
              <a:rPr lang="en-US" altLang="zh-TW" dirty="0"/>
              <a:t>balanced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504D-4807-9040-B25E-AC4B7C59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Oversampling</a:t>
            </a:r>
          </a:p>
          <a:p>
            <a:r>
              <a:rPr lang="en-US" dirty="0"/>
              <a:t>2. Adjust class weights</a:t>
            </a:r>
          </a:p>
        </p:txBody>
      </p:sp>
    </p:spTree>
    <p:extLst>
      <p:ext uri="{BB962C8B-B14F-4D97-AF65-F5344CB8AC3E}">
        <p14:creationId xmlns:p14="http://schemas.microsoft.com/office/powerpoint/2010/main" val="371701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3103F-FA15-4EE5-A436-ED13C1FD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</a:rPr>
              <a:t>結果呈現</a:t>
            </a:r>
          </a:p>
        </p:txBody>
      </p:sp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1488CCBB-15E2-E541-BD1E-5C8E1254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54" y="2549447"/>
            <a:ext cx="1962793" cy="3925585"/>
          </a:xfrm>
          <a:prstGeom prst="rect">
            <a:avLst/>
          </a:prstGeom>
        </p:spPr>
      </p:pic>
      <p:pic>
        <p:nvPicPr>
          <p:cNvPr id="22" name="圖片 21" descr="一張含有 山, 標誌 的圖片&#10;&#10;自動產生的描述">
            <a:extLst>
              <a:ext uri="{FF2B5EF4-FFF2-40B4-BE49-F238E27FC236}">
                <a16:creationId xmlns:a16="http://schemas.microsoft.com/office/drawing/2014/main" id="{07F759B5-069A-DB45-8D3B-D8114FE4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0" y="2545986"/>
            <a:ext cx="2005907" cy="3912100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7859FB-A725-C640-901A-4FA021E41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81022" y="2545986"/>
            <a:ext cx="3788189" cy="3925585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3F91DAB0-9AEC-F14A-BD85-1D96F1E5CAF0}"/>
              </a:ext>
            </a:extLst>
          </p:cNvPr>
          <p:cNvSpPr txBox="1"/>
          <p:nvPr/>
        </p:nvSpPr>
        <p:spPr>
          <a:xfrm>
            <a:off x="608150" y="847718"/>
            <a:ext cx="7102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架構個股新聞評分系統網站，並利用</a:t>
            </a:r>
            <a:r>
              <a:rPr lang="en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wordpress-xmlrpc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套件完成自動發文的功能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我們預期將使用爬蟲爬取最新新聞內容後，經過我們的評分與股價預測系統模型預測，將重要的新聞呈現在我們的網站中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389072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524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Microsoft JhengHei</vt:lpstr>
      <vt:lpstr>Microsoft JhengHei</vt:lpstr>
      <vt:lpstr>STZhongsong</vt:lpstr>
      <vt:lpstr>STZhongsong</vt:lpstr>
      <vt:lpstr>Gill Sans MT</vt:lpstr>
      <vt:lpstr>Wingdings</vt:lpstr>
      <vt:lpstr>Wingdings 2</vt:lpstr>
      <vt:lpstr>股利</vt:lpstr>
      <vt:lpstr>第二次進度報告</vt:lpstr>
      <vt:lpstr>資料與問題定義</vt:lpstr>
      <vt:lpstr>資料預處理(斷詞 jieba  V.S.  ckiptagger)</vt:lpstr>
      <vt:lpstr>資料視覺化</vt:lpstr>
      <vt:lpstr>模型建立</vt:lpstr>
      <vt:lpstr>大事件類別分類器：模型表現</vt:lpstr>
      <vt:lpstr>事件強度分類器：模型表現</vt:lpstr>
      <vt:lpstr>Imbalanced data</vt:lpstr>
      <vt:lpstr>結果呈現</vt:lpstr>
      <vt:lpstr>如何解決問題</vt:lpstr>
      <vt:lpstr>小組分工</vt:lpstr>
      <vt:lpstr>感謝聆聽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第二次進度報告</dc:title>
  <dc:creator>昱達 王</dc:creator>
  <cp:lastModifiedBy>Microsoft Office User</cp:lastModifiedBy>
  <cp:revision>12</cp:revision>
  <dcterms:created xsi:type="dcterms:W3CDTF">2020-05-06T13:35:14Z</dcterms:created>
  <dcterms:modified xsi:type="dcterms:W3CDTF">2020-06-10T15:11:09Z</dcterms:modified>
</cp:coreProperties>
</file>