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77" r:id="rId4"/>
    <p:sldId id="257" r:id="rId5"/>
    <p:sldId id="283" r:id="rId6"/>
    <p:sldId id="284" r:id="rId7"/>
    <p:sldId id="271" r:id="rId8"/>
    <p:sldId id="285" r:id="rId9"/>
    <p:sldId id="258" r:id="rId10"/>
    <p:sldId id="281" r:id="rId11"/>
    <p:sldId id="282" r:id="rId12"/>
    <p:sldId id="278" r:id="rId13"/>
    <p:sldId id="265" r:id="rId14"/>
    <p:sldId id="290" r:id="rId15"/>
    <p:sldId id="288" r:id="rId16"/>
    <p:sldId id="286" r:id="rId17"/>
    <p:sldId id="287" r:id="rId18"/>
    <p:sldId id="289" r:id="rId19"/>
    <p:sldId id="266" r:id="rId20"/>
    <p:sldId id="296" r:id="rId21"/>
    <p:sldId id="297" r:id="rId22"/>
    <p:sldId id="298" r:id="rId23"/>
    <p:sldId id="299" r:id="rId24"/>
    <p:sldId id="300" r:id="rId25"/>
    <p:sldId id="301" r:id="rId26"/>
    <p:sldId id="291" r:id="rId27"/>
    <p:sldId id="292" r:id="rId28"/>
    <p:sldId id="293" r:id="rId29"/>
    <p:sldId id="294" r:id="rId30"/>
    <p:sldId id="295" r:id="rId31"/>
    <p:sldId id="267" r:id="rId32"/>
    <p:sldId id="302" r:id="rId33"/>
    <p:sldId id="303" r:id="rId34"/>
    <p:sldId id="304" r:id="rId35"/>
    <p:sldId id="305" r:id="rId36"/>
    <p:sldId id="306" r:id="rId37"/>
    <p:sldId id="279" r:id="rId38"/>
    <p:sldId id="270" r:id="rId39"/>
    <p:sldId id="272" r:id="rId40"/>
    <p:sldId id="274" r:id="rId41"/>
    <p:sldId id="275" r:id="rId42"/>
    <p:sldId id="280" r:id="rId43"/>
    <p:sldId id="269" r:id="rId44"/>
    <p:sldId id="261" r:id="rId45"/>
    <p:sldId id="263" r:id="rId46"/>
    <p:sldId id="26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4" d="100"/>
          <a:sy n="94" d="100"/>
        </p:scale>
        <p:origin x="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6/16/20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6/16/20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6/16/20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6/16/20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6/16/20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B5027-4ECF-4B57-B81B-C74B61280780}"/>
              </a:ext>
            </a:extLst>
          </p:cNvPr>
          <p:cNvSpPr>
            <a:spLocks noGrp="1"/>
          </p:cNvSpPr>
          <p:nvPr>
            <p:ph type="ctrTitle"/>
          </p:nvPr>
        </p:nvSpPr>
        <p:spPr/>
        <p:txBody>
          <a:bodyPr/>
          <a:lstStyle/>
          <a:p>
            <a:r>
              <a:rPr lang="zh-TW" altLang="en-US" dirty="0"/>
              <a:t>第二次進度報告</a:t>
            </a:r>
          </a:p>
        </p:txBody>
      </p:sp>
      <p:sp>
        <p:nvSpPr>
          <p:cNvPr id="3" name="副標題 2">
            <a:extLst>
              <a:ext uri="{FF2B5EF4-FFF2-40B4-BE49-F238E27FC236}">
                <a16:creationId xmlns:a16="http://schemas.microsoft.com/office/drawing/2014/main" id="{9010BF85-DC27-4FED-BED7-5D024B977E88}"/>
              </a:ext>
            </a:extLst>
          </p:cNvPr>
          <p:cNvSpPr>
            <a:spLocks noGrp="1"/>
          </p:cNvSpPr>
          <p:nvPr>
            <p:ph type="subTitle" idx="1"/>
          </p:nvPr>
        </p:nvSpPr>
        <p:spPr>
          <a:xfrm>
            <a:off x="581194" y="2495445"/>
            <a:ext cx="10993546" cy="486294"/>
          </a:xfrm>
        </p:spPr>
        <p:txBody>
          <a:bodyPr>
            <a:normAutofit fontScale="92500" lnSpcReduction="20000"/>
          </a:bodyPr>
          <a:lstStyle/>
          <a:p>
            <a:r>
              <a:rPr lang="zh-TW" altLang="en-US" sz="3200" dirty="0">
                <a:latin typeface="Microsoft JhengHei" panose="020B0604030504040204" pitchFamily="34" charset="-120"/>
                <a:ea typeface="Microsoft JhengHei" panose="020B0604030504040204" pitchFamily="34" charset="-120"/>
              </a:rPr>
              <a:t>玉山證券</a:t>
            </a:r>
            <a:r>
              <a:rPr lang="en-US" altLang="zh-TW" sz="3200" dirty="0">
                <a:latin typeface="Microsoft JhengHei" panose="020B0604030504040204" pitchFamily="34" charset="-120"/>
                <a:ea typeface="Microsoft JhengHei" panose="020B0604030504040204" pitchFamily="34" charset="-120"/>
              </a:rPr>
              <a:t>-</a:t>
            </a:r>
            <a:r>
              <a:rPr lang="zh-TW" altLang="en-US" sz="3200" dirty="0">
                <a:latin typeface="Microsoft JhengHei" panose="020B0604030504040204" pitchFamily="34" charset="-120"/>
                <a:ea typeface="Microsoft JhengHei" panose="020B0604030504040204" pitchFamily="34" charset="-120"/>
              </a:rPr>
              <a:t>重大事件訊息揭露，對個股影響強度預測模型</a:t>
            </a:r>
          </a:p>
        </p:txBody>
      </p:sp>
      <p:sp>
        <p:nvSpPr>
          <p:cNvPr id="4" name="矩形 3">
            <a:extLst>
              <a:ext uri="{FF2B5EF4-FFF2-40B4-BE49-F238E27FC236}">
                <a16:creationId xmlns:a16="http://schemas.microsoft.com/office/drawing/2014/main" id="{BF657AB1-8D08-4720-B9C1-17ADDF34B9ED}"/>
              </a:ext>
            </a:extLst>
          </p:cNvPr>
          <p:cNvSpPr/>
          <p:nvPr/>
        </p:nvSpPr>
        <p:spPr>
          <a:xfrm>
            <a:off x="5950761" y="3198167"/>
            <a:ext cx="5484194" cy="461665"/>
          </a:xfrm>
          <a:prstGeom prst="rect">
            <a:avLst/>
          </a:prstGeom>
        </p:spPr>
        <p:txBody>
          <a:bodyPr wrap="none">
            <a:spAutoFit/>
          </a:bodyPr>
          <a:lstStyle/>
          <a:p>
            <a:r>
              <a:rPr lang="zh-TW" altLang="en-US" sz="2400" dirty="0">
                <a:solidFill>
                  <a:schemeClr val="bg1"/>
                </a:solidFill>
                <a:latin typeface="Microsoft JhengHei" panose="020B0604030504040204" pitchFamily="34" charset="-120"/>
                <a:ea typeface="Microsoft JhengHei" panose="020B0604030504040204" pitchFamily="34" charset="-120"/>
              </a:rPr>
              <a:t>組員</a:t>
            </a:r>
            <a:r>
              <a:rPr lang="en-US" altLang="zh-TW" sz="2400" dirty="0">
                <a:solidFill>
                  <a:schemeClr val="bg1"/>
                </a:solidFill>
                <a:latin typeface="Microsoft JhengHei" panose="020B0604030504040204" pitchFamily="34" charset="-120"/>
                <a:ea typeface="Microsoft JhengHei" panose="020B0604030504040204" pitchFamily="34" charset="-120"/>
              </a:rPr>
              <a:t>:</a:t>
            </a:r>
            <a:r>
              <a:rPr lang="zh-TW" altLang="en-US" sz="2400" dirty="0">
                <a:solidFill>
                  <a:schemeClr val="bg1"/>
                </a:solidFill>
                <a:latin typeface="Microsoft JhengHei" panose="020B0604030504040204" pitchFamily="34" charset="-120"/>
                <a:ea typeface="Microsoft JhengHei" panose="020B0604030504040204" pitchFamily="34" charset="-120"/>
              </a:rPr>
              <a:t>劉品妤，王昱達，楊廣元，呂明諺</a:t>
            </a:r>
          </a:p>
        </p:txBody>
      </p:sp>
    </p:spTree>
    <p:extLst>
      <p:ext uri="{BB962C8B-B14F-4D97-AF65-F5344CB8AC3E}">
        <p14:creationId xmlns:p14="http://schemas.microsoft.com/office/powerpoint/2010/main" val="78354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新聞資料爬蟲</a:t>
            </a:r>
          </a:p>
        </p:txBody>
      </p:sp>
    </p:spTree>
    <p:extLst>
      <p:ext uri="{BB962C8B-B14F-4D97-AF65-F5344CB8AC3E}">
        <p14:creationId xmlns:p14="http://schemas.microsoft.com/office/powerpoint/2010/main" val="278306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p>
        </p:txBody>
      </p:sp>
      <p:sp>
        <p:nvSpPr>
          <p:cNvPr id="3" name="內容版面配置區 2">
            <a:extLst>
              <a:ext uri="{FF2B5EF4-FFF2-40B4-BE49-F238E27FC236}">
                <a16:creationId xmlns:a16="http://schemas.microsoft.com/office/drawing/2014/main" id="{CF87D053-2630-5542-9848-A9FB6D82735F}"/>
              </a:ext>
            </a:extLst>
          </p:cNvPr>
          <p:cNvSpPr>
            <a:spLocks noGrp="1"/>
          </p:cNvSpPr>
          <p:nvPr>
            <p:ph idx="1"/>
          </p:nvPr>
        </p:nvSpPr>
        <p:spPr>
          <a:xfrm>
            <a:off x="581192" y="2180496"/>
            <a:ext cx="3564088" cy="4147152"/>
          </a:xfrm>
        </p:spPr>
        <p:txBody>
          <a:bodyPr/>
          <a:lstStyle/>
          <a:p>
            <a:r>
              <a:rPr lang="zh-TW" altLang="en-US" dirty="0"/>
              <a:t>本組採用</a:t>
            </a:r>
            <a:r>
              <a:rPr lang="en-US" altLang="zh-TW" dirty="0"/>
              <a:t> pandas</a:t>
            </a:r>
            <a:r>
              <a:rPr lang="zh-TW" altLang="en-US" dirty="0"/>
              <a:t> 套件中的</a:t>
            </a:r>
            <a:r>
              <a:rPr lang="en-US" altLang="zh-TW" dirty="0" err="1"/>
              <a:t>read_html</a:t>
            </a:r>
            <a:r>
              <a:rPr lang="zh-TW" altLang="en-US" dirty="0"/>
              <a:t> 功能，對公開資訊觀測站的重大訊息主旨做爬蟲</a:t>
            </a:r>
            <a:endParaRPr lang="en-US" altLang="zh-TW" dirty="0"/>
          </a:p>
          <a:p>
            <a:r>
              <a:rPr lang="zh-TW" altLang="en-US" dirty="0"/>
              <a:t>設定成每</a:t>
            </a:r>
            <a:r>
              <a:rPr lang="en-US" altLang="zh-TW" dirty="0"/>
              <a:t>10</a:t>
            </a:r>
            <a:r>
              <a:rPr lang="zh-TW" altLang="en-US" dirty="0"/>
              <a:t>秒爬一次最新消息，將新增的新聞訊息加入資料庫，並丟入模型跑重要性評分與預期股價波動</a:t>
            </a:r>
          </a:p>
        </p:txBody>
      </p:sp>
      <p:pic>
        <p:nvPicPr>
          <p:cNvPr id="2" name="圖片 1">
            <a:extLst>
              <a:ext uri="{FF2B5EF4-FFF2-40B4-BE49-F238E27FC236}">
                <a16:creationId xmlns:a16="http://schemas.microsoft.com/office/drawing/2014/main" id="{64300FF7-4E93-7948-838E-9815DB1CCA15}"/>
              </a:ext>
            </a:extLst>
          </p:cNvPr>
          <p:cNvPicPr>
            <a:picLocks noChangeAspect="1"/>
          </p:cNvPicPr>
          <p:nvPr/>
        </p:nvPicPr>
        <p:blipFill>
          <a:blip r:embed="rId2"/>
          <a:stretch>
            <a:fillRect/>
          </a:stretch>
        </p:blipFill>
        <p:spPr>
          <a:xfrm>
            <a:off x="4279391" y="2048256"/>
            <a:ext cx="7546849" cy="4809744"/>
          </a:xfrm>
          <a:prstGeom prst="rect">
            <a:avLst/>
          </a:prstGeom>
        </p:spPr>
      </p:pic>
      <p:sp>
        <p:nvSpPr>
          <p:cNvPr id="5" name="矩形 4">
            <a:extLst>
              <a:ext uri="{FF2B5EF4-FFF2-40B4-BE49-F238E27FC236}">
                <a16:creationId xmlns:a16="http://schemas.microsoft.com/office/drawing/2014/main" id="{AC32B6F1-D168-C843-BF19-3702163C0BA2}"/>
              </a:ext>
            </a:extLst>
          </p:cNvPr>
          <p:cNvSpPr/>
          <p:nvPr/>
        </p:nvSpPr>
        <p:spPr>
          <a:xfrm>
            <a:off x="7485888" y="4754880"/>
            <a:ext cx="3779520" cy="1950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50064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機器學習建模</a:t>
            </a:r>
          </a:p>
        </p:txBody>
      </p:sp>
    </p:spTree>
    <p:extLst>
      <p:ext uri="{BB962C8B-B14F-4D97-AF65-F5344CB8AC3E}">
        <p14:creationId xmlns:p14="http://schemas.microsoft.com/office/powerpoint/2010/main" val="125615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C6EE-CEE3-4745-823E-6FA87060140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模型建立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CA7B693-8850-094D-8A9C-56392684D80D}"/>
              </a:ext>
            </a:extLst>
          </p:cNvPr>
          <p:cNvSpPr>
            <a:spLocks noGrp="1"/>
          </p:cNvSpPr>
          <p:nvPr>
            <p:ph idx="1"/>
          </p:nvPr>
        </p:nvSpPr>
        <p:spPr/>
        <p:txBody>
          <a:bodyPr>
            <a:normAutofit/>
          </a:bodyPr>
          <a:lstStyle/>
          <a:p>
            <a:pPr marL="0" indent="0">
              <a:buNone/>
            </a:pPr>
            <a:r>
              <a:rPr lang="zh-CN" altLang="en-US" sz="2200" dirty="0">
                <a:latin typeface="Microsoft JhengHei" panose="020B0604030504040204" pitchFamily="34" charset="-120"/>
                <a:ea typeface="Microsoft JhengHei" panose="020B0604030504040204" pitchFamily="34" charset="-120"/>
              </a:rPr>
              <a:t>利用長短期記憶模型（</a:t>
            </a:r>
            <a:r>
              <a:rPr lang="en-US" altLang="zh-CN" sz="2200" dirty="0">
                <a:latin typeface="Microsoft JhengHei" panose="020B0604030504040204" pitchFamily="34" charset="-120"/>
                <a:ea typeface="Microsoft JhengHei" panose="020B0604030504040204" pitchFamily="34" charset="-120"/>
              </a:rPr>
              <a:t>LSTM</a:t>
            </a:r>
            <a:r>
              <a:rPr lang="zh-CN" altLang="en-US" sz="2200" dirty="0">
                <a:latin typeface="Microsoft JhengHei" panose="020B0604030504040204" pitchFamily="34" charset="-120"/>
                <a:ea typeface="Microsoft JhengHei" panose="020B0604030504040204" pitchFamily="34" charset="-120"/>
              </a:rPr>
              <a:t>）建立：</a:t>
            </a:r>
            <a:endParaRPr lang="en-US" altLang="zh-TW" sz="2200" dirty="0">
              <a:latin typeface="Microsoft JhengHei" panose="020B0604030504040204" pitchFamily="34" charset="-120"/>
              <a:ea typeface="Microsoft JhengHei" panose="020B0604030504040204" pitchFamily="34" charset="-120"/>
            </a:endParaRPr>
          </a:p>
          <a:p>
            <a:pPr marL="342900" indent="-342900">
              <a:buAutoNum type="arabicPeriod"/>
            </a:pPr>
            <a:r>
              <a:rPr lang="zh-TW" altLang="en-US" sz="2200" dirty="0">
                <a:latin typeface="Microsoft JhengHei" panose="020B0604030504040204" pitchFamily="34" charset="-120"/>
                <a:ea typeface="Microsoft JhengHei" panose="020B0604030504040204" pitchFamily="34" charset="-120"/>
              </a:rPr>
              <a:t>大事件類別分類器</a:t>
            </a:r>
            <a:endParaRPr lang="en-US" altLang="zh-TW" sz="2200" dirty="0">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latin typeface="Microsoft JhengHei" panose="020B0604030504040204" pitchFamily="34" charset="-120"/>
                <a:ea typeface="Microsoft JhengHei" panose="020B0604030504040204" pitchFamily="34" charset="-120"/>
              </a:rPr>
              <a:t>小事件類別分類器</a:t>
            </a:r>
            <a:endParaRPr lang="en-US" altLang="zh-CN" sz="2200" dirty="0">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latin typeface="Microsoft JhengHei" panose="020B0604030504040204" pitchFamily="34" charset="-120"/>
                <a:ea typeface="Microsoft JhengHei" panose="020B0604030504040204" pitchFamily="34" charset="-120"/>
              </a:rPr>
              <a:t>事件強度分類器</a:t>
            </a:r>
            <a:endParaRPr lang="en-US" altLang="zh-CN" sz="2200" dirty="0">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latin typeface="Microsoft JhengHei" panose="020B0604030504040204" pitchFamily="34" charset="-120"/>
                <a:ea typeface="Microsoft JhengHei" panose="020B0604030504040204" pitchFamily="34" charset="-120"/>
              </a:rPr>
              <a:t>股價異常報酬分類器</a:t>
            </a:r>
            <a:endParaRPr lang="en-US" altLang="zh-TW" sz="2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4883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6C52-A65F-E449-9AB4-ECDD34219992}"/>
              </a:ext>
            </a:extLst>
          </p:cNvPr>
          <p:cNvSpPr>
            <a:spLocks noGrp="1"/>
          </p:cNvSpPr>
          <p:nvPr>
            <p:ph type="title"/>
          </p:nvPr>
        </p:nvSpPr>
        <p:spPr/>
        <p:txBody>
          <a:bodyPr/>
          <a:lstStyle/>
          <a:p>
            <a:r>
              <a:rPr lang="zh-CN" altLang="en-US" dirty="0"/>
              <a:t>大事件分類器</a:t>
            </a:r>
            <a:endParaRPr lang="en-US" dirty="0"/>
          </a:p>
        </p:txBody>
      </p:sp>
      <p:sp>
        <p:nvSpPr>
          <p:cNvPr id="3" name="Content Placeholder 2">
            <a:extLst>
              <a:ext uri="{FF2B5EF4-FFF2-40B4-BE49-F238E27FC236}">
                <a16:creationId xmlns:a16="http://schemas.microsoft.com/office/drawing/2014/main" id="{904C925F-7AB5-A44A-8CE7-A058EB42C31C}"/>
              </a:ext>
            </a:extLst>
          </p:cNvPr>
          <p:cNvSpPr>
            <a:spLocks noGrp="1"/>
          </p:cNvSpPr>
          <p:nvPr>
            <p:ph idx="1"/>
          </p:nvPr>
        </p:nvSpPr>
        <p:spPr/>
        <p:txBody>
          <a:bodyPr/>
          <a:lstStyle/>
          <a:p>
            <a:pPr marL="0" indent="0">
              <a:buNone/>
            </a:pPr>
            <a:r>
              <a:rPr lang="zh-CN" altLang="en-US" dirty="0"/>
              <a:t>利用新聞中的文字資料，將新聞分類為以下五個大事件類別：</a:t>
            </a:r>
            <a:endParaRPr lang="en-US" altLang="zh-CN" dirty="0"/>
          </a:p>
          <a:p>
            <a:r>
              <a:rPr lang="en-US" dirty="0"/>
              <a:t>'A_</a:t>
            </a:r>
            <a:r>
              <a:rPr lang="zh-CN" altLang="en-US" dirty="0"/>
              <a:t>會計</a:t>
            </a:r>
            <a:r>
              <a:rPr lang="en-US" altLang="zh-CN" dirty="0"/>
              <a:t>/</a:t>
            </a:r>
            <a:r>
              <a:rPr lang="zh-CN" altLang="en-US" dirty="0"/>
              <a:t>財報分析</a:t>
            </a:r>
            <a:r>
              <a:rPr lang="en-US" altLang="zh-CN" dirty="0"/>
              <a:t>’</a:t>
            </a:r>
          </a:p>
          <a:p>
            <a:r>
              <a:rPr lang="en-US" altLang="zh-CN" dirty="0"/>
              <a:t>'</a:t>
            </a:r>
            <a:r>
              <a:rPr lang="en-US" dirty="0"/>
              <a:t>F_</a:t>
            </a:r>
            <a:r>
              <a:rPr lang="zh-CN" altLang="en-US" dirty="0"/>
              <a:t>市場交易</a:t>
            </a:r>
            <a:r>
              <a:rPr lang="en-US" altLang="zh-CN" dirty="0"/>
              <a:t>’</a:t>
            </a:r>
          </a:p>
          <a:p>
            <a:r>
              <a:rPr lang="en-US" altLang="zh-CN" dirty="0"/>
              <a:t>'</a:t>
            </a:r>
            <a:r>
              <a:rPr lang="en-US" dirty="0"/>
              <a:t>I_</a:t>
            </a:r>
            <a:r>
              <a:rPr lang="zh-CN" altLang="en-US" dirty="0"/>
              <a:t>產業前景</a:t>
            </a:r>
            <a:r>
              <a:rPr lang="en-US" altLang="zh-CN" dirty="0"/>
              <a:t>’</a:t>
            </a:r>
          </a:p>
          <a:p>
            <a:r>
              <a:rPr lang="en-US" altLang="zh-CN" dirty="0"/>
              <a:t>'</a:t>
            </a:r>
            <a:r>
              <a:rPr lang="en-US" dirty="0"/>
              <a:t>M_</a:t>
            </a:r>
            <a:r>
              <a:rPr lang="zh-CN" altLang="en-US" dirty="0"/>
              <a:t>經營層</a:t>
            </a:r>
            <a:r>
              <a:rPr lang="en-US" altLang="zh-CN" dirty="0"/>
              <a:t>’</a:t>
            </a:r>
          </a:p>
          <a:p>
            <a:r>
              <a:rPr lang="en-US" altLang="zh-CN" dirty="0"/>
              <a:t>'</a:t>
            </a:r>
            <a:r>
              <a:rPr lang="en-US" dirty="0"/>
              <a:t>R_</a:t>
            </a:r>
            <a:r>
              <a:rPr lang="zh-CN" altLang="en-US" dirty="0"/>
              <a:t>危機</a:t>
            </a:r>
            <a:r>
              <a:rPr lang="en-US" altLang="zh-CN" dirty="0"/>
              <a:t>'</a:t>
            </a:r>
            <a:endParaRPr lang="en-US" dirty="0"/>
          </a:p>
        </p:txBody>
      </p:sp>
    </p:spTree>
    <p:extLst>
      <p:ext uri="{BB962C8B-B14F-4D97-AF65-F5344CB8AC3E}">
        <p14:creationId xmlns:p14="http://schemas.microsoft.com/office/powerpoint/2010/main" val="37955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t>大事件分類器：資料分割</a:t>
            </a:r>
            <a:endParaRPr lang="en-US" dirty="0"/>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t>所有資料的</a:t>
            </a:r>
            <a:r>
              <a:rPr lang="en-US" altLang="zh-TW" dirty="0"/>
              <a:t>64%</a:t>
            </a:r>
            <a:r>
              <a:rPr lang="zh-CN" altLang="en-US" dirty="0"/>
              <a:t>作為訓練資料（</a:t>
            </a:r>
            <a:r>
              <a:rPr lang="en-US" altLang="zh-TW" dirty="0"/>
              <a:t>training</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16%</a:t>
            </a:r>
            <a:r>
              <a:rPr lang="zh-CN" altLang="en-US" dirty="0"/>
              <a:t>作為驗證集（</a:t>
            </a:r>
            <a:r>
              <a:rPr lang="en-US" altLang="zh-TW" dirty="0"/>
              <a:t>validation</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20%</a:t>
            </a:r>
            <a:r>
              <a:rPr lang="zh-CN" altLang="en-US" dirty="0"/>
              <a:t>作為測試集（</a:t>
            </a:r>
            <a:r>
              <a:rPr lang="en-US" altLang="zh-TW" dirty="0"/>
              <a:t>testing</a:t>
            </a:r>
            <a:r>
              <a:rPr lang="zh-TW" altLang="en-US" dirty="0"/>
              <a:t> </a:t>
            </a:r>
            <a:r>
              <a:rPr lang="en-US" altLang="zh-TW" dirty="0"/>
              <a:t>set</a:t>
            </a:r>
            <a:r>
              <a:rPr lang="zh-CN" altLang="en-US" dirty="0"/>
              <a:t>）</a:t>
            </a:r>
            <a:endParaRPr lang="en-US" dirty="0"/>
          </a:p>
        </p:txBody>
      </p:sp>
    </p:spTree>
    <p:extLst>
      <p:ext uri="{BB962C8B-B14F-4D97-AF65-F5344CB8AC3E}">
        <p14:creationId xmlns:p14="http://schemas.microsoft.com/office/powerpoint/2010/main" val="179472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dirty="0"/>
              <a:t>大事件分類器：處理“不平衡資料”</a:t>
            </a:r>
            <a:r>
              <a:rPr lang="en-US" dirty="0"/>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由於大事件類別的分布相當不平衡，所以我們使用了以下兩種方法來處理資料不平衡的問題</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使用</a:t>
            </a:r>
            <a:r>
              <a:rPr lang="en-US" altLang="zh-TW" dirty="0">
                <a:solidFill>
                  <a:schemeClr val="tx1"/>
                </a:solidFill>
                <a:latin typeface="Microsoft JhengHei" panose="020B0604030504040204" pitchFamily="34" charset="-120"/>
                <a:ea typeface="Microsoft JhengHei" panose="020B0604030504040204" pitchFamily="34" charset="-120"/>
              </a:rPr>
              <a:t>Oversampling</a:t>
            </a:r>
          </a:p>
          <a:p>
            <a:r>
              <a:rPr lang="en-US" dirty="0">
                <a:solidFill>
                  <a:schemeClr val="tx1"/>
                </a:solidFill>
                <a:latin typeface="Microsoft JhengHei" panose="020B0604030504040204" pitchFamily="34" charset="-120"/>
                <a:ea typeface="Microsoft JhengHei" panose="020B0604030504040204" pitchFamily="34" charset="-120"/>
              </a:rPr>
              <a:t>2. </a:t>
            </a:r>
            <a:r>
              <a:rPr lang="zh-CN" altLang="en-US" dirty="0">
                <a:solidFill>
                  <a:schemeClr val="tx1"/>
                </a:solidFill>
                <a:latin typeface="Microsoft JhengHei" panose="020B0604030504040204" pitchFamily="34" charset="-120"/>
                <a:ea typeface="Microsoft JhengHei" panose="020B0604030504040204" pitchFamily="34" charset="-120"/>
              </a:rPr>
              <a:t>調整損失函數（</a:t>
            </a:r>
            <a:r>
              <a:rPr lang="en-US" altLang="zh-CN" dirty="0">
                <a:solidFill>
                  <a:schemeClr val="tx1"/>
                </a:solidFill>
                <a:latin typeface="Microsoft JhengHei" panose="020B0604030504040204" pitchFamily="34" charset="-120"/>
                <a:ea typeface="Microsoft JhengHei" panose="020B0604030504040204" pitchFamily="34" charset="-120"/>
              </a:rPr>
              <a:t>loss function</a:t>
            </a:r>
            <a:r>
              <a:rPr lang="zh-CN" altLang="en-US" dirty="0">
                <a:solidFill>
                  <a:schemeClr val="tx1"/>
                </a:solidFill>
                <a:latin typeface="Microsoft JhengHei" panose="020B0604030504040204" pitchFamily="34" charset="-120"/>
                <a:ea typeface="Microsoft JhengHei" panose="020B0604030504040204" pitchFamily="34" charset="-120"/>
              </a:rPr>
              <a:t>）的權重</a:t>
            </a:r>
            <a:endParaRPr lang="en-US" dirty="0"/>
          </a:p>
          <a:p>
            <a:endParaRPr lang="en-US" dirty="0"/>
          </a:p>
        </p:txBody>
      </p:sp>
    </p:spTree>
    <p:extLst>
      <p:ext uri="{BB962C8B-B14F-4D97-AF65-F5344CB8AC3E}">
        <p14:creationId xmlns:p14="http://schemas.microsoft.com/office/powerpoint/2010/main" val="22424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t>大事件分類器：模型架構</a:t>
            </a:r>
            <a:endParaRPr lang="en-US" dirty="0"/>
          </a:p>
        </p:txBody>
      </p:sp>
      <p:pic>
        <p:nvPicPr>
          <p:cNvPr id="5" name="Content Placeholder 4">
            <a:extLst>
              <a:ext uri="{FF2B5EF4-FFF2-40B4-BE49-F238E27FC236}">
                <a16:creationId xmlns:a16="http://schemas.microsoft.com/office/drawing/2014/main" id="{BF7086FD-C8AC-F74E-8A88-A70AE778A3BF}"/>
              </a:ext>
            </a:extLst>
          </p:cNvPr>
          <p:cNvPicPr>
            <a:picLocks noGrp="1" noChangeAspect="1"/>
          </p:cNvPicPr>
          <p:nvPr>
            <p:ph idx="1"/>
          </p:nvPr>
        </p:nvPicPr>
        <p:blipFill>
          <a:blip r:embed="rId2"/>
          <a:stretch>
            <a:fillRect/>
          </a:stretch>
        </p:blipFill>
        <p:spPr>
          <a:xfrm>
            <a:off x="746584" y="1838786"/>
            <a:ext cx="10864224" cy="4044346"/>
          </a:xfrm>
        </p:spPr>
      </p:pic>
    </p:spTree>
    <p:extLst>
      <p:ext uri="{BB962C8B-B14F-4D97-AF65-F5344CB8AC3E}">
        <p14:creationId xmlns:p14="http://schemas.microsoft.com/office/powerpoint/2010/main" val="333112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t>大事件分類器：模型架構</a:t>
            </a:r>
            <a:endParaRPr lang="en-US" dirty="0"/>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t>Embedding layer: </a:t>
            </a:r>
            <a:r>
              <a:rPr lang="zh-CN" altLang="en-US" dirty="0"/>
              <a:t>用來進行詞嵌入（</a:t>
            </a:r>
            <a:r>
              <a:rPr lang="en-US" altLang="zh-TW" dirty="0"/>
              <a:t>word</a:t>
            </a:r>
            <a:r>
              <a:rPr lang="zh-TW" altLang="en-US" dirty="0"/>
              <a:t> </a:t>
            </a:r>
            <a:r>
              <a:rPr lang="en-US" altLang="zh-TW" dirty="0"/>
              <a:t>embedding</a:t>
            </a:r>
            <a:r>
              <a:rPr lang="zh-TW" altLang="en-US" dirty="0"/>
              <a:t> ）</a:t>
            </a:r>
            <a:endParaRPr lang="en-US" altLang="zh-TW" dirty="0"/>
          </a:p>
          <a:p>
            <a:r>
              <a:rPr lang="en-US" dirty="0"/>
              <a:t>LSTM layer: </a:t>
            </a:r>
            <a:r>
              <a:rPr lang="zh-CN" altLang="en-US" dirty="0"/>
              <a:t>長短期記憶模型</a:t>
            </a:r>
            <a:endParaRPr lang="en-US" altLang="zh-CN" dirty="0"/>
          </a:p>
          <a:p>
            <a:r>
              <a:rPr lang="en-US" altLang="zh-CN" dirty="0"/>
              <a:t>Dense layer: </a:t>
            </a:r>
            <a:r>
              <a:rPr lang="zh-CN" altLang="en-US" dirty="0"/>
              <a:t>作為此模型的</a:t>
            </a:r>
            <a:r>
              <a:rPr lang="en-US" altLang="zh-TW" dirty="0"/>
              <a:t>output</a:t>
            </a:r>
            <a:r>
              <a:rPr lang="zh-TW" altLang="en-US" dirty="0"/>
              <a:t> </a:t>
            </a:r>
            <a:r>
              <a:rPr lang="en-US" altLang="zh-TW" dirty="0"/>
              <a:t>layer</a:t>
            </a:r>
            <a:endParaRPr lang="en-US" altLang="zh-CN" dirty="0"/>
          </a:p>
          <a:p>
            <a:endParaRPr lang="en-US" dirty="0"/>
          </a:p>
        </p:txBody>
      </p:sp>
    </p:spTree>
    <p:extLst>
      <p:ext uri="{BB962C8B-B14F-4D97-AF65-F5344CB8AC3E}">
        <p14:creationId xmlns:p14="http://schemas.microsoft.com/office/powerpoint/2010/main" val="82459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大事件類別分類器：模型表現（在驗證集上）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a:xfrm>
            <a:off x="581192" y="2180496"/>
            <a:ext cx="11029615" cy="3678303"/>
          </a:xfrm>
        </p:spPr>
        <p:txBody>
          <a:bodyPr>
            <a:normAutofit/>
          </a:bodyPr>
          <a:lstStyle/>
          <a:p>
            <a:pPr marL="0" indent="0">
              <a:buNone/>
            </a:pPr>
            <a:r>
              <a:rPr lang="en-US" dirty="0">
                <a:latin typeface="Microsoft JhengHei" panose="020B0604030504040204" pitchFamily="34" charset="-120"/>
                <a:ea typeface="Microsoft JhengHei" panose="020B0604030504040204" pitchFamily="34" charset="-120"/>
                <a:cs typeface="Microsoft Himalaya" pitchFamily="2" charset="0"/>
              </a:rPr>
              <a:t>accuracy: 0.97</a:t>
            </a:r>
            <a:r>
              <a:rPr lang="en-US" altLang="zh-TW" dirty="0">
                <a:latin typeface="Microsoft JhengHei" panose="020B0604030504040204" pitchFamily="34" charset="-120"/>
                <a:ea typeface="Microsoft JhengHei" panose="020B0604030504040204" pitchFamily="34" charset="-120"/>
                <a:cs typeface="Microsoft Himalaya" pitchFamily="2" charset="0"/>
              </a:rPr>
              <a:t>1</a:t>
            </a:r>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‘A_</a:t>
            </a:r>
            <a:r>
              <a:rPr lang="zh-CN" altLang="en-US" dirty="0">
                <a:latin typeface="Microsoft JhengHei" panose="020B0604030504040204" pitchFamily="34" charset="-120"/>
                <a:ea typeface="Microsoft JhengHei" panose="020B0604030504040204" pitchFamily="34" charset="-120"/>
              </a:rPr>
              <a:t>會計</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財報分析</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t>
            </a:r>
            <a:r>
              <a:rPr lang="en-US" dirty="0">
                <a:latin typeface="Microsoft JhengHei" panose="020B0604030504040204" pitchFamily="34" charset="-120"/>
                <a:ea typeface="Microsoft JhengHei" panose="020B0604030504040204" pitchFamily="34" charset="-120"/>
              </a:rPr>
              <a:t>F_</a:t>
            </a:r>
            <a:r>
              <a:rPr lang="zh-CN" altLang="en-US" dirty="0">
                <a:latin typeface="Microsoft JhengHei" panose="020B0604030504040204" pitchFamily="34" charset="-120"/>
                <a:ea typeface="Microsoft JhengHei" panose="020B0604030504040204" pitchFamily="34" charset="-120"/>
              </a:rPr>
              <a:t>市場交易</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t>
            </a:r>
            <a:r>
              <a:rPr lang="en-US" dirty="0">
                <a:latin typeface="Microsoft JhengHei" panose="020B0604030504040204" pitchFamily="34" charset="-120"/>
                <a:ea typeface="Microsoft JhengHei" panose="020B0604030504040204" pitchFamily="34" charset="-120"/>
              </a:rPr>
              <a:t>I_</a:t>
            </a:r>
            <a:r>
              <a:rPr lang="zh-CN" altLang="en-US" dirty="0">
                <a:latin typeface="Microsoft JhengHei" panose="020B0604030504040204" pitchFamily="34" charset="-120"/>
                <a:ea typeface="Microsoft JhengHei" panose="020B0604030504040204" pitchFamily="34" charset="-120"/>
              </a:rPr>
              <a:t>產業前景</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t>
            </a:r>
            <a:r>
              <a:rPr lang="en-US" dirty="0">
                <a:latin typeface="Microsoft JhengHei" panose="020B0604030504040204" pitchFamily="34" charset="-120"/>
                <a:ea typeface="Microsoft JhengHei" panose="020B0604030504040204" pitchFamily="34" charset="-120"/>
              </a:rPr>
              <a:t>M_</a:t>
            </a:r>
            <a:r>
              <a:rPr lang="zh-CN" altLang="en-US" dirty="0">
                <a:latin typeface="Microsoft JhengHei" panose="020B0604030504040204" pitchFamily="34" charset="-120"/>
                <a:ea typeface="Microsoft JhengHei" panose="020B0604030504040204" pitchFamily="34" charset="-120"/>
              </a:rPr>
              <a:t>經營層</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b="1" u="sng" dirty="0">
                <a:solidFill>
                  <a:srgbClr val="FF0000"/>
                </a:solidFill>
                <a:latin typeface="Microsoft JhengHei" panose="020B0604030504040204" pitchFamily="34" charset="-120"/>
                <a:ea typeface="Microsoft JhengHei" panose="020B0604030504040204" pitchFamily="34" charset="-120"/>
              </a:rPr>
              <a:t>'</a:t>
            </a:r>
            <a:r>
              <a:rPr lang="en-US" b="1" u="sng" dirty="0">
                <a:solidFill>
                  <a:srgbClr val="FF0000"/>
                </a:solidFill>
                <a:latin typeface="Microsoft JhengHei" panose="020B0604030504040204" pitchFamily="34" charset="-120"/>
                <a:ea typeface="Microsoft JhengHei" panose="020B0604030504040204" pitchFamily="34" charset="-120"/>
              </a:rPr>
              <a:t>R_</a:t>
            </a:r>
            <a:r>
              <a:rPr lang="zh-CN" altLang="en-US" b="1" u="sng" dirty="0">
                <a:solidFill>
                  <a:srgbClr val="FF0000"/>
                </a:solidFill>
                <a:latin typeface="Microsoft JhengHei" panose="020B0604030504040204" pitchFamily="34" charset="-120"/>
                <a:ea typeface="Microsoft JhengHei" panose="020B0604030504040204" pitchFamily="34" charset="-120"/>
              </a:rPr>
              <a:t>危機</a:t>
            </a:r>
            <a:r>
              <a:rPr lang="en-US" altLang="zh-CN" b="1" u="sng" dirty="0">
                <a:solidFill>
                  <a:srgbClr val="FF0000"/>
                </a:solidFill>
                <a:latin typeface="Microsoft JhengHei" panose="020B0604030504040204" pitchFamily="34" charset="-120"/>
                <a:ea typeface="Microsoft JhengHei" panose="020B0604030504040204" pitchFamily="34" charset="-120"/>
              </a:rPr>
              <a:t>’</a:t>
            </a:r>
          </a:p>
          <a:p>
            <a:pPr marL="0" indent="0">
              <a:buNone/>
            </a:pPr>
            <a:r>
              <a:rPr lang="en-US" dirty="0">
                <a:latin typeface="Microsoft JhengHei" panose="020B0604030504040204" pitchFamily="34" charset="-120"/>
                <a:ea typeface="Microsoft JhengHei" panose="020B0604030504040204" pitchFamily="34" charset="-120"/>
                <a:cs typeface="Microsoft Himalaya" pitchFamily="2" charset="0"/>
              </a:rPr>
              <a:t>precision: 	[0.67</a:t>
            </a:r>
            <a:r>
              <a:rPr lang="en-US" altLang="zh-TW" dirty="0">
                <a:latin typeface="Microsoft JhengHei" panose="020B0604030504040204" pitchFamily="34" charset="-120"/>
                <a:ea typeface="Microsoft JhengHei" panose="020B0604030504040204" pitchFamily="34" charset="-120"/>
                <a:cs typeface="Microsoft Himalaya" pitchFamily="2" charset="0"/>
              </a:rPr>
              <a:t>2</a:t>
            </a:r>
            <a:r>
              <a:rPr lang="en-US"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0.99</a:t>
            </a:r>
            <a:r>
              <a:rPr lang="en-US" altLang="zh-TW" dirty="0">
                <a:latin typeface="Microsoft JhengHei" panose="020B0604030504040204" pitchFamily="34" charset="-120"/>
                <a:ea typeface="Microsoft JhengHei" panose="020B0604030504040204" pitchFamily="34" charset="-120"/>
                <a:cs typeface="Microsoft Himalaya" pitchFamily="2" charset="0"/>
              </a:rPr>
              <a:t>5</a:t>
            </a:r>
            <a:r>
              <a:rPr lang="en-US"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0.97</a:t>
            </a:r>
            <a:r>
              <a:rPr lang="en-US" altLang="zh-TW" dirty="0">
                <a:latin typeface="Microsoft JhengHei" panose="020B0604030504040204" pitchFamily="34" charset="-120"/>
                <a:ea typeface="Microsoft JhengHei" panose="020B0604030504040204" pitchFamily="34" charset="-120"/>
                <a:cs typeface="Microsoft Himalaya" pitchFamily="2" charset="0"/>
              </a:rPr>
              <a:t>9</a:t>
            </a:r>
            <a:r>
              <a:rPr lang="en-US"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0.959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0.88</a:t>
            </a:r>
            <a:r>
              <a:rPr lang="en-US" altLang="zh-TW" dirty="0">
                <a:latin typeface="Microsoft JhengHei" panose="020B0604030504040204" pitchFamily="34" charset="-120"/>
                <a:ea typeface="Microsoft JhengHei" panose="020B0604030504040204" pitchFamily="34" charset="-120"/>
                <a:cs typeface="Microsoft Himalaya" pitchFamily="2" charset="0"/>
              </a:rPr>
              <a:t>8</a:t>
            </a:r>
            <a:r>
              <a:rPr lang="en-US" dirty="0">
                <a:latin typeface="Microsoft JhengHei" panose="020B0604030504040204" pitchFamily="34" charset="-120"/>
                <a:ea typeface="Microsoft JhengHei" panose="020B0604030504040204" pitchFamily="34" charset="-120"/>
                <a:cs typeface="Microsoft Himalaya" pitchFamily="2" charset="0"/>
              </a:rPr>
              <a:t> ] </a:t>
            </a:r>
          </a:p>
          <a:p>
            <a:pPr marL="0" indent="0">
              <a:buNone/>
            </a:pPr>
            <a:r>
              <a:rPr lang="en-US" dirty="0">
                <a:latin typeface="Microsoft JhengHei" panose="020B0604030504040204" pitchFamily="34" charset="-120"/>
                <a:ea typeface="Microsoft JhengHei" panose="020B0604030504040204" pitchFamily="34" charset="-120"/>
                <a:cs typeface="Microsoft Himalaya" pitchFamily="2" charset="0"/>
              </a:rPr>
              <a:t>recall:	 	[0.741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0.97</a:t>
            </a:r>
            <a:r>
              <a:rPr lang="en-US" altLang="zh-TW" dirty="0">
                <a:latin typeface="Microsoft JhengHei" panose="020B0604030504040204" pitchFamily="34" charset="-120"/>
                <a:ea typeface="Microsoft JhengHei" panose="020B0604030504040204" pitchFamily="34" charset="-120"/>
                <a:cs typeface="Microsoft Himalaya" pitchFamily="2" charset="0"/>
              </a:rPr>
              <a:t>4</a:t>
            </a:r>
            <a:r>
              <a:rPr lang="en-US"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0.982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0.96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b="1" u="sng" dirty="0">
                <a:solidFill>
                  <a:srgbClr val="FF0000"/>
                </a:solidFill>
                <a:latin typeface="Microsoft JhengHei" panose="020B0604030504040204" pitchFamily="34" charset="-120"/>
                <a:ea typeface="Microsoft JhengHei" panose="020B0604030504040204" pitchFamily="34" charset="-120"/>
                <a:cs typeface="Microsoft Himalaya" pitchFamily="2" charset="0"/>
              </a:rPr>
              <a:t>0.87</a:t>
            </a:r>
            <a:r>
              <a:rPr lang="en-US" altLang="zh-TW" b="1" u="sng" dirty="0">
                <a:solidFill>
                  <a:srgbClr val="FF0000"/>
                </a:solidFill>
                <a:latin typeface="Microsoft JhengHei" panose="020B0604030504040204" pitchFamily="34" charset="-120"/>
                <a:ea typeface="Microsoft JhengHei" panose="020B0604030504040204" pitchFamily="34" charset="-120"/>
                <a:cs typeface="Microsoft Himalaya" pitchFamily="2" charset="0"/>
              </a:rPr>
              <a:t>9</a:t>
            </a:r>
            <a:r>
              <a:rPr lang="en-US" dirty="0">
                <a:latin typeface="Microsoft JhengHei" panose="020B0604030504040204" pitchFamily="34" charset="-120"/>
                <a:ea typeface="Microsoft JhengHei" panose="020B0604030504040204" pitchFamily="34" charset="-120"/>
                <a:cs typeface="Microsoft Himalaya" pitchFamily="2" charset="0"/>
              </a:rPr>
              <a:t>]</a:t>
            </a:r>
          </a:p>
          <a:p>
            <a:pPr marL="0" indent="0">
              <a:buNone/>
            </a:pPr>
            <a:r>
              <a:rPr lang="en-US" dirty="0">
                <a:latin typeface="Microsoft JhengHei" panose="020B0604030504040204" pitchFamily="34" charset="-120"/>
                <a:ea typeface="Microsoft JhengHei" panose="020B0604030504040204" pitchFamily="34" charset="-120"/>
                <a:cs typeface="Microsoft Himalaya" pitchFamily="2" charset="0"/>
              </a:rPr>
              <a:t> F1 score: 	[0.70</a:t>
            </a:r>
            <a:r>
              <a:rPr lang="en-US" altLang="zh-TW" dirty="0">
                <a:latin typeface="Microsoft JhengHei" panose="020B0604030504040204" pitchFamily="34" charset="-120"/>
                <a:ea typeface="Microsoft JhengHei" panose="020B0604030504040204" pitchFamily="34" charset="-120"/>
                <a:cs typeface="Microsoft Himalaya" pitchFamily="2" charset="0"/>
              </a:rPr>
              <a:t>5</a:t>
            </a:r>
            <a:r>
              <a:rPr lang="en-US"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0.984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0.980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0.9</a:t>
            </a:r>
            <a:r>
              <a:rPr lang="en-US" altLang="zh-TW" dirty="0">
                <a:latin typeface="Microsoft JhengHei" panose="020B0604030504040204" pitchFamily="34" charset="-120"/>
                <a:ea typeface="Microsoft JhengHei" panose="020B0604030504040204" pitchFamily="34" charset="-120"/>
                <a:cs typeface="Microsoft Himalaya" pitchFamily="2" charset="0"/>
              </a:rPr>
              <a:t>60</a:t>
            </a:r>
            <a:r>
              <a:rPr lang="en-US" dirty="0">
                <a:latin typeface="Microsoft JhengHei" panose="020B0604030504040204" pitchFamily="34" charset="-120"/>
                <a:ea typeface="Microsoft JhengHei" panose="020B0604030504040204" pitchFamily="34" charset="-120"/>
                <a:cs typeface="Microsoft Himalaya" pitchFamily="2" charset="0"/>
              </a:rPr>
              <a:t> </a:t>
            </a:r>
            <a:r>
              <a:rPr lang="zh-TW" altLang="en-US" dirty="0">
                <a:latin typeface="Microsoft JhengHei" panose="020B0604030504040204" pitchFamily="34" charset="-120"/>
                <a:ea typeface="Microsoft JhengHei" panose="020B0604030504040204" pitchFamily="34" charset="-120"/>
                <a:cs typeface="Microsoft Himalaya" pitchFamily="2" charset="0"/>
              </a:rPr>
              <a:t>     </a:t>
            </a:r>
            <a:r>
              <a:rPr lang="en-US" altLang="zh-TW" dirty="0">
                <a:latin typeface="Microsoft JhengHei" panose="020B0604030504040204" pitchFamily="34" charset="-120"/>
                <a:ea typeface="Microsoft JhengHei" panose="020B0604030504040204" pitchFamily="34" charset="-120"/>
                <a:cs typeface="Microsoft Himalaya" pitchFamily="2" charset="0"/>
              </a:rPr>
              <a:t>	</a:t>
            </a:r>
            <a:r>
              <a:rPr lang="en-US" dirty="0">
                <a:latin typeface="Microsoft JhengHei" panose="020B0604030504040204" pitchFamily="34" charset="-120"/>
                <a:ea typeface="Microsoft JhengHei" panose="020B0604030504040204" pitchFamily="34" charset="-120"/>
                <a:cs typeface="Microsoft Himalaya" pitchFamily="2" charset="0"/>
              </a:rPr>
              <a:t>0.883]</a:t>
            </a:r>
          </a:p>
          <a:p>
            <a:pPr marL="0" indent="0">
              <a:buNone/>
            </a:pPr>
            <a:endParaRPr lang="en-US" dirty="0">
              <a:latin typeface="Microsoft JhengHei" panose="020B0604030504040204" pitchFamily="34" charset="-120"/>
              <a:ea typeface="Microsoft JhengHei" panose="020B0604030504040204" pitchFamily="34" charset="-120"/>
              <a:cs typeface="Microsoft Himalaya" pitchFamily="2" charset="0"/>
            </a:endParaRPr>
          </a:p>
          <a:p>
            <a:pPr marL="0" indent="0">
              <a:buNone/>
            </a:pPr>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dirty="0">
              <a:latin typeface="Microsoft JhengHei" panose="020B0604030504040204" pitchFamily="34" charset="-120"/>
              <a:ea typeface="Microsoft JhengHei" panose="020B0604030504040204" pitchFamily="34" charset="-120"/>
              <a:cs typeface="Microsoft Himalaya" pitchFamily="2" charset="0"/>
            </a:endParaRPr>
          </a:p>
          <a:p>
            <a:pPr marL="0" indent="0">
              <a:buNone/>
            </a:pP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160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A913AB-6CD1-6B47-861D-2FBBFA8C7E43}"/>
              </a:ext>
            </a:extLst>
          </p:cNvPr>
          <p:cNvSpPr>
            <a:spLocks noGrp="1"/>
          </p:cNvSpPr>
          <p:nvPr>
            <p:ph type="title"/>
          </p:nvPr>
        </p:nvSpPr>
        <p:spPr/>
        <p:txBody>
          <a:bodyPr/>
          <a:lstStyle/>
          <a:p>
            <a:r>
              <a:rPr kumimoji="1" lang="zh-TW" altLang="en-US" dirty="0"/>
              <a:t>專案流程圖</a:t>
            </a:r>
          </a:p>
        </p:txBody>
      </p:sp>
      <p:pic>
        <p:nvPicPr>
          <p:cNvPr id="4" name="圖片 3">
            <a:extLst>
              <a:ext uri="{FF2B5EF4-FFF2-40B4-BE49-F238E27FC236}">
                <a16:creationId xmlns:a16="http://schemas.microsoft.com/office/drawing/2014/main" id="{998FBBB2-EA81-FC47-9CD6-21749A03E941}"/>
              </a:ext>
            </a:extLst>
          </p:cNvPr>
          <p:cNvPicPr>
            <a:picLocks noChangeAspect="1"/>
          </p:cNvPicPr>
          <p:nvPr/>
        </p:nvPicPr>
        <p:blipFill>
          <a:blip r:embed="rId2"/>
          <a:stretch>
            <a:fillRect/>
          </a:stretch>
        </p:blipFill>
        <p:spPr>
          <a:xfrm>
            <a:off x="259859" y="1888644"/>
            <a:ext cx="11932141" cy="4678878"/>
          </a:xfrm>
          <a:prstGeom prst="rect">
            <a:avLst/>
          </a:prstGeom>
        </p:spPr>
      </p:pic>
    </p:spTree>
    <p:extLst>
      <p:ext uri="{BB962C8B-B14F-4D97-AF65-F5344CB8AC3E}">
        <p14:creationId xmlns:p14="http://schemas.microsoft.com/office/powerpoint/2010/main" val="335341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6C52-A65F-E449-9AB4-ECDD34219992}"/>
              </a:ext>
            </a:extLst>
          </p:cNvPr>
          <p:cNvSpPr>
            <a:spLocks noGrp="1"/>
          </p:cNvSpPr>
          <p:nvPr>
            <p:ph type="title"/>
          </p:nvPr>
        </p:nvSpPr>
        <p:spPr/>
        <p:txBody>
          <a:bodyPr/>
          <a:lstStyle/>
          <a:p>
            <a:r>
              <a:rPr lang="zh-CN" altLang="en-US" dirty="0"/>
              <a:t>小事件分類器</a:t>
            </a:r>
            <a:endParaRPr lang="en-US" dirty="0"/>
          </a:p>
        </p:txBody>
      </p:sp>
      <p:sp>
        <p:nvSpPr>
          <p:cNvPr id="3" name="Content Placeholder 2">
            <a:extLst>
              <a:ext uri="{FF2B5EF4-FFF2-40B4-BE49-F238E27FC236}">
                <a16:creationId xmlns:a16="http://schemas.microsoft.com/office/drawing/2014/main" id="{904C925F-7AB5-A44A-8CE7-A058EB42C31C}"/>
              </a:ext>
            </a:extLst>
          </p:cNvPr>
          <p:cNvSpPr>
            <a:spLocks noGrp="1"/>
          </p:cNvSpPr>
          <p:nvPr>
            <p:ph idx="1"/>
          </p:nvPr>
        </p:nvSpPr>
        <p:spPr/>
        <p:txBody>
          <a:bodyPr/>
          <a:lstStyle/>
          <a:p>
            <a:pPr marL="0" indent="0">
              <a:buNone/>
            </a:pPr>
            <a:r>
              <a:rPr lang="zh-CN" altLang="en-US" dirty="0"/>
              <a:t>利用新聞中的文字資料，將新聞分類為以下</a:t>
            </a:r>
            <a:r>
              <a:rPr lang="en-US" altLang="zh-TW" dirty="0"/>
              <a:t>15</a:t>
            </a:r>
            <a:r>
              <a:rPr lang="zh-CN" altLang="en-US" dirty="0"/>
              <a:t>小事件類別：</a:t>
            </a:r>
            <a:endParaRPr lang="en-US" altLang="zh-CN" dirty="0"/>
          </a:p>
          <a:p>
            <a:pPr marL="0" indent="0">
              <a:buNone/>
            </a:pPr>
            <a:r>
              <a:rPr lang="en-US" dirty="0"/>
              <a:t>‘AF05_</a:t>
            </a:r>
            <a:r>
              <a:rPr lang="zh-CN" altLang="en-US" dirty="0"/>
              <a:t>財務警示</a:t>
            </a:r>
            <a:r>
              <a:rPr lang="en-US" altLang="zh-CN" dirty="0"/>
              <a:t>‘</a:t>
            </a:r>
            <a:r>
              <a:rPr lang="zh-TW" altLang="en-US" dirty="0"/>
              <a:t>   </a:t>
            </a:r>
            <a:r>
              <a:rPr lang="en-US" altLang="zh-CN" dirty="0"/>
              <a:t>’</a:t>
            </a:r>
            <a:r>
              <a:rPr lang="en-US" dirty="0"/>
              <a:t>AI01_</a:t>
            </a:r>
            <a:r>
              <a:rPr lang="zh-CN" altLang="en-US" dirty="0"/>
              <a:t>延遲公告</a:t>
            </a:r>
            <a:r>
              <a:rPr lang="en-US" altLang="zh-CN" dirty="0"/>
              <a:t>‘</a:t>
            </a:r>
            <a:r>
              <a:rPr lang="zh-TW" altLang="en-US" dirty="0"/>
              <a:t>   </a:t>
            </a:r>
            <a:r>
              <a:rPr lang="en-US" altLang="zh-CN" dirty="0"/>
              <a:t> ’</a:t>
            </a:r>
            <a:r>
              <a:rPr lang="en-US" dirty="0"/>
              <a:t>FS02_</a:t>
            </a:r>
            <a:r>
              <a:rPr lang="zh-CN" altLang="en-US" dirty="0"/>
              <a:t>股價暴跌或異常</a:t>
            </a:r>
            <a:r>
              <a:rPr lang="en-US" altLang="zh-CN" dirty="0"/>
              <a:t>‘ </a:t>
            </a:r>
            <a:r>
              <a:rPr lang="zh-TW" altLang="en-US" dirty="0"/>
              <a:t>   </a:t>
            </a:r>
            <a:r>
              <a:rPr lang="en-US" altLang="zh-CN" dirty="0"/>
              <a:t>’</a:t>
            </a:r>
            <a:r>
              <a:rPr lang="en-US" dirty="0"/>
              <a:t>FS03_</a:t>
            </a:r>
            <a:r>
              <a:rPr lang="zh-CN" altLang="en-US" dirty="0"/>
              <a:t>其他市場交易議題</a:t>
            </a:r>
            <a:r>
              <a:rPr lang="en-US" altLang="zh-CN" dirty="0"/>
              <a:t>‘ </a:t>
            </a:r>
            <a:r>
              <a:rPr lang="zh-TW" altLang="en-US" dirty="0"/>
              <a:t>  </a:t>
            </a:r>
            <a:endParaRPr lang="en-US" altLang="zh-TW" dirty="0"/>
          </a:p>
          <a:p>
            <a:pPr marL="0" indent="0">
              <a:buNone/>
            </a:pPr>
            <a:r>
              <a:rPr lang="en-US" altLang="zh-CN" dirty="0"/>
              <a:t>’</a:t>
            </a:r>
            <a:r>
              <a:rPr lang="en-US" dirty="0"/>
              <a:t>IP01_</a:t>
            </a:r>
            <a:r>
              <a:rPr lang="zh-CN" altLang="en-US" dirty="0"/>
              <a:t>成本</a:t>
            </a:r>
            <a:r>
              <a:rPr lang="en-US" altLang="zh-CN" dirty="0"/>
              <a:t>/</a:t>
            </a:r>
            <a:r>
              <a:rPr lang="zh-CN" altLang="en-US" dirty="0"/>
              <a:t>產能變動或資本支出</a:t>
            </a:r>
            <a:r>
              <a:rPr lang="en-US" altLang="zh-CN" dirty="0"/>
              <a:t>‘</a:t>
            </a:r>
            <a:r>
              <a:rPr lang="zh-TW" altLang="en-US" dirty="0"/>
              <a:t>   </a:t>
            </a:r>
            <a:r>
              <a:rPr lang="en-US" altLang="zh-CN" dirty="0"/>
              <a:t> ’</a:t>
            </a:r>
            <a:r>
              <a:rPr lang="en-US" dirty="0"/>
              <a:t>IS01_</a:t>
            </a:r>
            <a:r>
              <a:rPr lang="zh-CN" altLang="en-US" dirty="0"/>
              <a:t>營收變動或客戶</a:t>
            </a:r>
            <a:r>
              <a:rPr lang="en-US" altLang="zh-CN" dirty="0"/>
              <a:t>/</a:t>
            </a:r>
            <a:r>
              <a:rPr lang="zh-CN" altLang="en-US" dirty="0"/>
              <a:t>商品</a:t>
            </a:r>
            <a:r>
              <a:rPr lang="en-US" altLang="zh-CN" dirty="0"/>
              <a:t>/</a:t>
            </a:r>
            <a:r>
              <a:rPr lang="zh-CN" altLang="en-US" dirty="0"/>
              <a:t>通路策略</a:t>
            </a:r>
            <a:r>
              <a:rPr lang="en-US" altLang="zh-CN" dirty="0"/>
              <a:t>‘ </a:t>
            </a:r>
            <a:r>
              <a:rPr lang="zh-TW" altLang="en-US" dirty="0"/>
              <a:t>   </a:t>
            </a:r>
            <a:r>
              <a:rPr lang="en-US" altLang="zh-CN" dirty="0"/>
              <a:t>’</a:t>
            </a:r>
            <a:r>
              <a:rPr lang="en-US" dirty="0"/>
              <a:t>MT02_</a:t>
            </a:r>
            <a:r>
              <a:rPr lang="zh-CN" altLang="en-US" dirty="0"/>
              <a:t>董監異動</a:t>
            </a:r>
            <a:r>
              <a:rPr lang="en-US" altLang="zh-CN" dirty="0"/>
              <a:t>‘ </a:t>
            </a:r>
            <a:r>
              <a:rPr lang="zh-TW" altLang="en-US" dirty="0"/>
              <a:t>  </a:t>
            </a:r>
            <a:endParaRPr lang="en-US" altLang="zh-TW" dirty="0"/>
          </a:p>
          <a:p>
            <a:pPr marL="0" indent="0">
              <a:buNone/>
            </a:pPr>
            <a:r>
              <a:rPr lang="en-US" altLang="zh-CN" dirty="0"/>
              <a:t>’</a:t>
            </a:r>
            <a:r>
              <a:rPr lang="en-US" dirty="0"/>
              <a:t>MT06_</a:t>
            </a:r>
            <a:r>
              <a:rPr lang="zh-CN" altLang="en-US" dirty="0"/>
              <a:t>高管異動</a:t>
            </a:r>
            <a:r>
              <a:rPr lang="en-US" altLang="zh-CN" dirty="0"/>
              <a:t>‘ </a:t>
            </a:r>
            <a:r>
              <a:rPr lang="zh-TW" altLang="en-US" dirty="0"/>
              <a:t>   </a:t>
            </a:r>
            <a:r>
              <a:rPr lang="en-US" altLang="zh-CN" dirty="0"/>
              <a:t>’</a:t>
            </a:r>
            <a:r>
              <a:rPr lang="en-US" dirty="0"/>
              <a:t>RB01_TCRI</a:t>
            </a:r>
            <a:r>
              <a:rPr lang="zh-CN" altLang="en-US" dirty="0"/>
              <a:t>負向觀察</a:t>
            </a:r>
            <a:r>
              <a:rPr lang="en-US" altLang="zh-CN" dirty="0"/>
              <a:t>‘ </a:t>
            </a:r>
            <a:r>
              <a:rPr lang="zh-TW" altLang="en-US" dirty="0"/>
              <a:t>   </a:t>
            </a:r>
            <a:r>
              <a:rPr lang="en-US" altLang="zh-CN" dirty="0"/>
              <a:t>’</a:t>
            </a:r>
            <a:r>
              <a:rPr lang="en-US" dirty="0"/>
              <a:t>RB02_TCRI</a:t>
            </a:r>
            <a:r>
              <a:rPr lang="zh-CN" altLang="en-US" dirty="0"/>
              <a:t>降等</a:t>
            </a:r>
            <a:r>
              <a:rPr lang="en-US" altLang="zh-CN" dirty="0"/>
              <a:t>‘ </a:t>
            </a:r>
            <a:r>
              <a:rPr lang="zh-TW" altLang="en-US" dirty="0"/>
              <a:t>  </a:t>
            </a:r>
            <a:endParaRPr lang="en-US" altLang="zh-TW" dirty="0"/>
          </a:p>
          <a:p>
            <a:pPr marL="0" indent="0">
              <a:buNone/>
            </a:pPr>
            <a:r>
              <a:rPr lang="en-US" altLang="zh-CN" dirty="0"/>
              <a:t>’</a:t>
            </a:r>
            <a:r>
              <a:rPr lang="zh-CN" altLang="en-US" dirty="0"/>
              <a:t>危機</a:t>
            </a:r>
            <a:r>
              <a:rPr lang="en-US" altLang="zh-CN" dirty="0"/>
              <a:t>_</a:t>
            </a:r>
            <a:r>
              <a:rPr lang="zh-CN" altLang="en-US" dirty="0"/>
              <a:t>其他</a:t>
            </a:r>
            <a:r>
              <a:rPr lang="en-US" altLang="zh-CN" dirty="0"/>
              <a:t>‘ </a:t>
            </a:r>
            <a:r>
              <a:rPr lang="zh-TW" altLang="en-US" dirty="0"/>
              <a:t>   </a:t>
            </a:r>
            <a:r>
              <a:rPr lang="en-US" altLang="zh-CN" dirty="0"/>
              <a:t>’</a:t>
            </a:r>
            <a:r>
              <a:rPr lang="zh-CN" altLang="en-US" dirty="0"/>
              <a:t>市場交易</a:t>
            </a:r>
            <a:r>
              <a:rPr lang="en-US" altLang="zh-CN" dirty="0"/>
              <a:t>_</a:t>
            </a:r>
            <a:r>
              <a:rPr lang="zh-CN" altLang="en-US" dirty="0"/>
              <a:t>其他</a:t>
            </a:r>
            <a:r>
              <a:rPr lang="en-US" altLang="zh-CN" dirty="0"/>
              <a:t>‘</a:t>
            </a:r>
            <a:r>
              <a:rPr lang="zh-TW" altLang="en-US" dirty="0"/>
              <a:t>   </a:t>
            </a:r>
            <a:r>
              <a:rPr lang="en-US" altLang="zh-CN" dirty="0"/>
              <a:t> ’</a:t>
            </a:r>
            <a:r>
              <a:rPr lang="zh-CN" altLang="en-US" dirty="0"/>
              <a:t>會計</a:t>
            </a:r>
            <a:r>
              <a:rPr lang="en-US" altLang="zh-CN" dirty="0"/>
              <a:t>/</a:t>
            </a:r>
            <a:r>
              <a:rPr lang="zh-CN" altLang="en-US" dirty="0"/>
              <a:t>財報分析</a:t>
            </a:r>
            <a:r>
              <a:rPr lang="en-US" altLang="zh-CN" dirty="0"/>
              <a:t>_</a:t>
            </a:r>
            <a:r>
              <a:rPr lang="zh-CN" altLang="en-US" dirty="0"/>
              <a:t>其他</a:t>
            </a:r>
            <a:r>
              <a:rPr lang="en-US" altLang="zh-CN" dirty="0"/>
              <a:t>‘</a:t>
            </a:r>
            <a:r>
              <a:rPr lang="zh-TW" altLang="en-US" dirty="0"/>
              <a:t>   </a:t>
            </a:r>
            <a:r>
              <a:rPr lang="en-US" altLang="zh-CN" dirty="0"/>
              <a:t> ’</a:t>
            </a:r>
            <a:r>
              <a:rPr lang="zh-CN" altLang="en-US" dirty="0"/>
              <a:t>產業前景</a:t>
            </a:r>
            <a:r>
              <a:rPr lang="en-US" altLang="zh-CN" dirty="0"/>
              <a:t>_</a:t>
            </a:r>
            <a:r>
              <a:rPr lang="zh-CN" altLang="en-US" dirty="0"/>
              <a:t>其他</a:t>
            </a:r>
            <a:r>
              <a:rPr lang="en-US" altLang="zh-CN" dirty="0"/>
              <a:t>‘ </a:t>
            </a:r>
            <a:r>
              <a:rPr lang="zh-TW" altLang="en-US" dirty="0"/>
              <a:t>   </a:t>
            </a:r>
            <a:r>
              <a:rPr lang="en-US" altLang="zh-CN" dirty="0"/>
              <a:t>'</a:t>
            </a:r>
            <a:r>
              <a:rPr lang="zh-CN" altLang="en-US" dirty="0"/>
              <a:t>經營層</a:t>
            </a:r>
            <a:r>
              <a:rPr lang="en-US" altLang="zh-CN" dirty="0"/>
              <a:t>_</a:t>
            </a:r>
            <a:r>
              <a:rPr lang="zh-CN" altLang="en-US" dirty="0"/>
              <a:t>其他</a:t>
            </a:r>
            <a:r>
              <a:rPr lang="en-US" altLang="zh-CN" dirty="0"/>
              <a:t>'</a:t>
            </a:r>
          </a:p>
        </p:txBody>
      </p:sp>
    </p:spTree>
    <p:extLst>
      <p:ext uri="{BB962C8B-B14F-4D97-AF65-F5344CB8AC3E}">
        <p14:creationId xmlns:p14="http://schemas.microsoft.com/office/powerpoint/2010/main" val="25884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t>小事件分類器：資料分割</a:t>
            </a:r>
            <a:endParaRPr lang="en-US" dirty="0"/>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t>所有資料的</a:t>
            </a:r>
            <a:r>
              <a:rPr lang="en-US" altLang="zh-TW" dirty="0"/>
              <a:t>64%</a:t>
            </a:r>
            <a:r>
              <a:rPr lang="zh-CN" altLang="en-US" dirty="0"/>
              <a:t>作為訓練資料（</a:t>
            </a:r>
            <a:r>
              <a:rPr lang="en-US" altLang="zh-TW" dirty="0"/>
              <a:t>training</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16%</a:t>
            </a:r>
            <a:r>
              <a:rPr lang="zh-CN" altLang="en-US" dirty="0"/>
              <a:t>作為驗證集（</a:t>
            </a:r>
            <a:r>
              <a:rPr lang="en-US" altLang="zh-TW" dirty="0"/>
              <a:t>validation</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20%</a:t>
            </a:r>
            <a:r>
              <a:rPr lang="zh-CN" altLang="en-US" dirty="0"/>
              <a:t>作為測試集（</a:t>
            </a:r>
            <a:r>
              <a:rPr lang="en-US" altLang="zh-TW" dirty="0"/>
              <a:t>testing</a:t>
            </a:r>
            <a:r>
              <a:rPr lang="zh-TW" altLang="en-US" dirty="0"/>
              <a:t> </a:t>
            </a:r>
            <a:r>
              <a:rPr lang="en-US" altLang="zh-TW" dirty="0"/>
              <a:t>set</a:t>
            </a:r>
            <a:r>
              <a:rPr lang="zh-CN" altLang="en-US" dirty="0"/>
              <a:t>）</a:t>
            </a:r>
            <a:endParaRPr lang="en-US" dirty="0"/>
          </a:p>
        </p:txBody>
      </p:sp>
    </p:spTree>
    <p:extLst>
      <p:ext uri="{BB962C8B-B14F-4D97-AF65-F5344CB8AC3E}">
        <p14:creationId xmlns:p14="http://schemas.microsoft.com/office/powerpoint/2010/main" val="166316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dirty="0"/>
              <a:t>小事件分類器：處理“不平衡資料”</a:t>
            </a:r>
            <a:r>
              <a:rPr lang="en-US" dirty="0"/>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由於小事件類別的分布相當不平衡，所以我們使用了以下兩種方法來處理資料不平衡的問題</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使用</a:t>
            </a:r>
            <a:r>
              <a:rPr lang="en-US" altLang="zh-TW" dirty="0">
                <a:solidFill>
                  <a:schemeClr val="tx1"/>
                </a:solidFill>
                <a:latin typeface="Microsoft JhengHei" panose="020B0604030504040204" pitchFamily="34" charset="-120"/>
                <a:ea typeface="Microsoft JhengHei" panose="020B0604030504040204" pitchFamily="34" charset="-120"/>
              </a:rPr>
              <a:t>Oversampling</a:t>
            </a:r>
          </a:p>
          <a:p>
            <a:r>
              <a:rPr lang="en-US" dirty="0">
                <a:solidFill>
                  <a:schemeClr val="tx1"/>
                </a:solidFill>
                <a:latin typeface="Microsoft JhengHei" panose="020B0604030504040204" pitchFamily="34" charset="-120"/>
                <a:ea typeface="Microsoft JhengHei" panose="020B0604030504040204" pitchFamily="34" charset="-120"/>
              </a:rPr>
              <a:t>2. </a:t>
            </a:r>
            <a:r>
              <a:rPr lang="zh-CN" altLang="en-US" dirty="0">
                <a:solidFill>
                  <a:schemeClr val="tx1"/>
                </a:solidFill>
                <a:latin typeface="Microsoft JhengHei" panose="020B0604030504040204" pitchFamily="34" charset="-120"/>
                <a:ea typeface="Microsoft JhengHei" panose="020B0604030504040204" pitchFamily="34" charset="-120"/>
              </a:rPr>
              <a:t>調整損失函數（</a:t>
            </a:r>
            <a:r>
              <a:rPr lang="en-US" altLang="zh-CN" dirty="0">
                <a:solidFill>
                  <a:schemeClr val="tx1"/>
                </a:solidFill>
                <a:latin typeface="Microsoft JhengHei" panose="020B0604030504040204" pitchFamily="34" charset="-120"/>
                <a:ea typeface="Microsoft JhengHei" panose="020B0604030504040204" pitchFamily="34" charset="-120"/>
              </a:rPr>
              <a:t>loss function</a:t>
            </a:r>
            <a:r>
              <a:rPr lang="zh-CN" altLang="en-US" dirty="0">
                <a:solidFill>
                  <a:schemeClr val="tx1"/>
                </a:solidFill>
                <a:latin typeface="Microsoft JhengHei" panose="020B0604030504040204" pitchFamily="34" charset="-120"/>
                <a:ea typeface="Microsoft JhengHei" panose="020B0604030504040204" pitchFamily="34" charset="-120"/>
              </a:rPr>
              <a:t>）的權重</a:t>
            </a:r>
            <a:endParaRPr lang="en-US" dirty="0"/>
          </a:p>
          <a:p>
            <a:endParaRPr lang="en-US" dirty="0"/>
          </a:p>
        </p:txBody>
      </p:sp>
    </p:spTree>
    <p:extLst>
      <p:ext uri="{BB962C8B-B14F-4D97-AF65-F5344CB8AC3E}">
        <p14:creationId xmlns:p14="http://schemas.microsoft.com/office/powerpoint/2010/main" val="74911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t>小事件分類器：模型架構</a:t>
            </a:r>
            <a:endParaRPr lang="en-US" dirty="0"/>
          </a:p>
        </p:txBody>
      </p:sp>
      <p:pic>
        <p:nvPicPr>
          <p:cNvPr id="7" name="Content Placeholder 6">
            <a:extLst>
              <a:ext uri="{FF2B5EF4-FFF2-40B4-BE49-F238E27FC236}">
                <a16:creationId xmlns:a16="http://schemas.microsoft.com/office/drawing/2014/main" id="{136324E4-349C-1247-8130-6418383B463D}"/>
              </a:ext>
            </a:extLst>
          </p:cNvPr>
          <p:cNvPicPr>
            <a:picLocks noGrp="1" noChangeAspect="1"/>
          </p:cNvPicPr>
          <p:nvPr>
            <p:ph idx="1"/>
          </p:nvPr>
        </p:nvPicPr>
        <p:blipFill>
          <a:blip r:embed="rId2"/>
          <a:stretch>
            <a:fillRect/>
          </a:stretch>
        </p:blipFill>
        <p:spPr>
          <a:xfrm>
            <a:off x="1033373" y="1838785"/>
            <a:ext cx="10125253" cy="4807674"/>
          </a:xfrm>
        </p:spPr>
      </p:pic>
    </p:spTree>
    <p:extLst>
      <p:ext uri="{BB962C8B-B14F-4D97-AF65-F5344CB8AC3E}">
        <p14:creationId xmlns:p14="http://schemas.microsoft.com/office/powerpoint/2010/main" val="3211091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t>小事件分類器：模型架構</a:t>
            </a:r>
            <a:endParaRPr lang="en-US" dirty="0"/>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t>Embedding layer: </a:t>
            </a:r>
            <a:r>
              <a:rPr lang="zh-CN" altLang="en-US" dirty="0"/>
              <a:t>用來進行詞嵌入（</a:t>
            </a:r>
            <a:r>
              <a:rPr lang="en-US" altLang="zh-TW" dirty="0"/>
              <a:t>word</a:t>
            </a:r>
            <a:r>
              <a:rPr lang="zh-TW" altLang="en-US" dirty="0"/>
              <a:t> </a:t>
            </a:r>
            <a:r>
              <a:rPr lang="en-US" altLang="zh-TW" dirty="0"/>
              <a:t>embedding</a:t>
            </a:r>
            <a:r>
              <a:rPr lang="zh-TW" altLang="en-US" dirty="0"/>
              <a:t> ）</a:t>
            </a:r>
            <a:endParaRPr lang="en-US" altLang="zh-TW" dirty="0"/>
          </a:p>
          <a:p>
            <a:r>
              <a:rPr lang="en-US" dirty="0"/>
              <a:t>LSTM layer: </a:t>
            </a:r>
            <a:r>
              <a:rPr lang="zh-CN" altLang="en-US" dirty="0"/>
              <a:t>長短期記憶模型</a:t>
            </a:r>
            <a:endParaRPr lang="en-US" altLang="zh-CN" dirty="0"/>
          </a:p>
          <a:p>
            <a:r>
              <a:rPr lang="en-US" altLang="zh-CN" dirty="0"/>
              <a:t>Dense layers (3 dense layers): </a:t>
            </a:r>
            <a:r>
              <a:rPr lang="zh-CN" altLang="en-US" dirty="0"/>
              <a:t>進行小事件類別的分類</a:t>
            </a:r>
            <a:endParaRPr lang="en-US" altLang="zh-CN" dirty="0"/>
          </a:p>
        </p:txBody>
      </p:sp>
    </p:spTree>
    <p:extLst>
      <p:ext uri="{BB962C8B-B14F-4D97-AF65-F5344CB8AC3E}">
        <p14:creationId xmlns:p14="http://schemas.microsoft.com/office/powerpoint/2010/main" val="378139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a:xfrm>
            <a:off x="581192" y="2180496"/>
            <a:ext cx="11029615" cy="3678303"/>
          </a:xfrm>
        </p:spPr>
        <p:txBody>
          <a:bodyPr>
            <a:normAutofit/>
          </a:bodyPr>
          <a:lstStyle/>
          <a:p>
            <a:pPr marL="0" indent="0">
              <a:buNone/>
            </a:pPr>
            <a:r>
              <a:rPr lang="en-US" dirty="0"/>
              <a:t>accuracy: 0.90</a:t>
            </a:r>
            <a:r>
              <a:rPr lang="en-US" altLang="zh-TW" dirty="0"/>
              <a:t>5</a:t>
            </a:r>
          </a:p>
          <a:p>
            <a:pPr marL="0" indent="0">
              <a:buNone/>
            </a:pPr>
            <a:r>
              <a:rPr lang="en-US" sz="1600" dirty="0"/>
              <a:t>[‘AF05_</a:t>
            </a:r>
            <a:r>
              <a:rPr lang="zh-CN" altLang="en-US" sz="1600" dirty="0"/>
              <a:t>財務警示</a:t>
            </a:r>
            <a:r>
              <a:rPr lang="en-US" altLang="zh-CN" sz="1600" dirty="0"/>
              <a:t>‘</a:t>
            </a:r>
            <a:r>
              <a:rPr lang="zh-TW" altLang="en-US" sz="1600" dirty="0"/>
              <a:t>   </a:t>
            </a:r>
            <a:r>
              <a:rPr lang="en-US" altLang="zh-CN" sz="1600" dirty="0"/>
              <a:t>’</a:t>
            </a:r>
            <a:r>
              <a:rPr lang="en-US" sz="1600" dirty="0"/>
              <a:t>AI01_</a:t>
            </a:r>
            <a:r>
              <a:rPr lang="zh-CN" altLang="en-US" sz="1600" dirty="0"/>
              <a:t>延遲公告</a:t>
            </a:r>
            <a:r>
              <a:rPr lang="en-US" altLang="zh-CN" sz="1600" dirty="0"/>
              <a:t>‘</a:t>
            </a:r>
            <a:r>
              <a:rPr lang="zh-TW" altLang="en-US" sz="1600" dirty="0"/>
              <a:t>   </a:t>
            </a:r>
            <a:r>
              <a:rPr lang="en-US" altLang="zh-CN" sz="1600" dirty="0"/>
              <a:t>’</a:t>
            </a:r>
            <a:r>
              <a:rPr lang="en-US" sz="1600" dirty="0"/>
              <a:t>FS02_</a:t>
            </a:r>
            <a:r>
              <a:rPr lang="zh-CN" altLang="en-US" sz="1600" dirty="0"/>
              <a:t>股價暴跌或異常</a:t>
            </a:r>
            <a:r>
              <a:rPr lang="en-US" altLang="zh-CN" sz="1600" dirty="0"/>
              <a:t>‘</a:t>
            </a:r>
            <a:r>
              <a:rPr lang="zh-TW" altLang="en-US" sz="1600" dirty="0"/>
              <a:t>   </a:t>
            </a:r>
            <a:r>
              <a:rPr lang="en-US" altLang="zh-CN" sz="1600" dirty="0"/>
              <a:t>’</a:t>
            </a:r>
            <a:r>
              <a:rPr lang="en-US" sz="1600" dirty="0"/>
              <a:t>FS03_</a:t>
            </a:r>
            <a:r>
              <a:rPr lang="zh-CN" altLang="en-US" sz="1600" dirty="0"/>
              <a:t>其他市場交易議題</a:t>
            </a:r>
            <a:r>
              <a:rPr lang="en-US" altLang="zh-CN" sz="1600" dirty="0"/>
              <a:t>‘</a:t>
            </a:r>
            <a:r>
              <a:rPr lang="zh-TW" altLang="en-US" sz="1600" dirty="0"/>
              <a:t>   </a:t>
            </a:r>
            <a:r>
              <a:rPr lang="en-US" altLang="zh-CN" sz="1600" dirty="0"/>
              <a:t>’</a:t>
            </a:r>
            <a:r>
              <a:rPr lang="en-US" sz="1600" dirty="0"/>
              <a:t>IP01_</a:t>
            </a:r>
            <a:r>
              <a:rPr lang="zh-CN" altLang="en-US" sz="1600" dirty="0"/>
              <a:t>成本</a:t>
            </a:r>
            <a:r>
              <a:rPr lang="en-US" altLang="zh-CN" sz="1600" dirty="0"/>
              <a:t>/</a:t>
            </a:r>
            <a:r>
              <a:rPr lang="zh-CN" altLang="en-US" sz="1600" dirty="0"/>
              <a:t>產能變動或資本支出</a:t>
            </a:r>
            <a:r>
              <a:rPr lang="en-US" altLang="zh-CN" sz="1600" dirty="0"/>
              <a:t>‘</a:t>
            </a:r>
            <a:r>
              <a:rPr lang="zh-TW" altLang="en-US" sz="1600" dirty="0"/>
              <a:t>   </a:t>
            </a:r>
            <a:r>
              <a:rPr lang="en-US" altLang="zh-CN" sz="1600" dirty="0"/>
              <a:t>’</a:t>
            </a:r>
            <a:r>
              <a:rPr lang="en-US" sz="1600" dirty="0"/>
              <a:t>IS01_</a:t>
            </a:r>
            <a:r>
              <a:rPr lang="zh-CN" altLang="en-US" sz="1600" dirty="0"/>
              <a:t>營收變動或客戶</a:t>
            </a:r>
            <a:r>
              <a:rPr lang="en-US" altLang="zh-CN" sz="1600" dirty="0"/>
              <a:t>/</a:t>
            </a:r>
            <a:r>
              <a:rPr lang="zh-CN" altLang="en-US" sz="1600" dirty="0"/>
              <a:t>商品</a:t>
            </a:r>
            <a:r>
              <a:rPr lang="en-US" altLang="zh-CN" sz="1600" dirty="0"/>
              <a:t>/</a:t>
            </a:r>
            <a:r>
              <a:rPr lang="zh-CN" altLang="en-US" sz="1600" dirty="0"/>
              <a:t>通路策略</a:t>
            </a:r>
            <a:r>
              <a:rPr lang="en-US" altLang="zh-CN" sz="1600" dirty="0"/>
              <a:t>‘</a:t>
            </a:r>
            <a:r>
              <a:rPr lang="zh-TW" altLang="en-US" sz="1600" dirty="0"/>
              <a:t>   </a:t>
            </a:r>
            <a:r>
              <a:rPr lang="en-US" altLang="zh-CN" sz="1600" dirty="0"/>
              <a:t>’</a:t>
            </a:r>
            <a:r>
              <a:rPr lang="en-US" sz="1600" dirty="0"/>
              <a:t>MT02_</a:t>
            </a:r>
            <a:r>
              <a:rPr lang="zh-CN" altLang="en-US" sz="1600" dirty="0"/>
              <a:t>董監異動</a:t>
            </a:r>
            <a:r>
              <a:rPr lang="en-US" altLang="zh-CN" sz="1600" dirty="0"/>
              <a:t>‘</a:t>
            </a:r>
            <a:r>
              <a:rPr lang="zh-TW" altLang="en-US" sz="1600" dirty="0"/>
              <a:t>   </a:t>
            </a:r>
            <a:r>
              <a:rPr lang="en-US" altLang="zh-CN" sz="1600" dirty="0"/>
              <a:t>’</a:t>
            </a:r>
            <a:r>
              <a:rPr lang="en-US" sz="1600" dirty="0"/>
              <a:t>MT06_</a:t>
            </a:r>
            <a:r>
              <a:rPr lang="zh-CN" altLang="en-US" sz="1600" dirty="0"/>
              <a:t>高管異動</a:t>
            </a:r>
            <a:r>
              <a:rPr lang="en-US" altLang="zh-CN" sz="1600" dirty="0"/>
              <a:t>‘</a:t>
            </a:r>
            <a:r>
              <a:rPr lang="zh-TW" altLang="en-US" sz="1600" dirty="0"/>
              <a:t>   </a:t>
            </a:r>
            <a:r>
              <a:rPr lang="en-US" altLang="zh-CN" sz="1600" dirty="0"/>
              <a:t>’</a:t>
            </a:r>
            <a:r>
              <a:rPr lang="en-US" sz="1600" dirty="0"/>
              <a:t>RB01_TCRI</a:t>
            </a:r>
            <a:r>
              <a:rPr lang="zh-CN" altLang="en-US" sz="1600" dirty="0"/>
              <a:t>負向觀察</a:t>
            </a:r>
            <a:r>
              <a:rPr lang="en-US" altLang="zh-CN" sz="1600" dirty="0"/>
              <a:t>‘</a:t>
            </a:r>
            <a:r>
              <a:rPr lang="zh-TW" altLang="en-US" sz="1600" dirty="0"/>
              <a:t>   </a:t>
            </a:r>
            <a:r>
              <a:rPr lang="en-US" altLang="zh-CN" sz="1600" dirty="0"/>
              <a:t>’</a:t>
            </a:r>
            <a:r>
              <a:rPr lang="en-US" sz="1600" dirty="0"/>
              <a:t>RB02_TCRI</a:t>
            </a:r>
            <a:r>
              <a:rPr lang="zh-CN" altLang="en-US" sz="1600" dirty="0"/>
              <a:t>降等</a:t>
            </a:r>
            <a:r>
              <a:rPr lang="en-US" altLang="zh-CN" sz="1600" dirty="0"/>
              <a:t>‘</a:t>
            </a:r>
            <a:r>
              <a:rPr lang="zh-TW" altLang="en-US" sz="1600" dirty="0"/>
              <a:t>  </a:t>
            </a:r>
            <a:r>
              <a:rPr lang="en-US" altLang="zh-CN" sz="1600" dirty="0"/>
              <a:t>’</a:t>
            </a:r>
            <a:r>
              <a:rPr lang="zh-CN" altLang="en-US" sz="1600" dirty="0"/>
              <a:t>危機</a:t>
            </a:r>
            <a:r>
              <a:rPr lang="en-US" altLang="zh-CN" sz="1600" dirty="0"/>
              <a:t>_</a:t>
            </a:r>
            <a:r>
              <a:rPr lang="zh-CN" altLang="en-US" sz="1600" dirty="0"/>
              <a:t>其他</a:t>
            </a:r>
            <a:r>
              <a:rPr lang="en-US" altLang="zh-CN" sz="1600" dirty="0"/>
              <a:t>‘</a:t>
            </a:r>
            <a:r>
              <a:rPr lang="zh-TW" altLang="en-US" sz="1600" dirty="0"/>
              <a:t>   </a:t>
            </a:r>
            <a:r>
              <a:rPr lang="en-US" altLang="zh-CN" sz="1600" dirty="0"/>
              <a:t>’</a:t>
            </a:r>
            <a:r>
              <a:rPr lang="zh-CN" altLang="en-US" sz="1600" dirty="0"/>
              <a:t>市場交易</a:t>
            </a:r>
            <a:r>
              <a:rPr lang="en-US" altLang="zh-CN" sz="1600" dirty="0"/>
              <a:t>_</a:t>
            </a:r>
            <a:r>
              <a:rPr lang="zh-CN" altLang="en-US" sz="1600" dirty="0"/>
              <a:t>其他</a:t>
            </a:r>
            <a:r>
              <a:rPr lang="en-US" altLang="zh-CN" sz="1600" dirty="0"/>
              <a:t>‘</a:t>
            </a:r>
            <a:r>
              <a:rPr lang="zh-TW" altLang="en-US" sz="1600" dirty="0"/>
              <a:t>   </a:t>
            </a:r>
            <a:r>
              <a:rPr lang="en-US" altLang="zh-CN" sz="1600" dirty="0"/>
              <a:t>’</a:t>
            </a:r>
            <a:r>
              <a:rPr lang="zh-CN" altLang="en-US" sz="1600" dirty="0"/>
              <a:t>會計</a:t>
            </a:r>
            <a:r>
              <a:rPr lang="en-US" altLang="zh-CN" sz="1600" dirty="0"/>
              <a:t>/</a:t>
            </a:r>
            <a:r>
              <a:rPr lang="zh-CN" altLang="en-US" sz="1600" dirty="0"/>
              <a:t>財報分析</a:t>
            </a:r>
            <a:r>
              <a:rPr lang="en-US" altLang="zh-CN" sz="1600" dirty="0"/>
              <a:t>_</a:t>
            </a:r>
            <a:r>
              <a:rPr lang="zh-CN" altLang="en-US" sz="1600" dirty="0"/>
              <a:t>其他</a:t>
            </a:r>
            <a:r>
              <a:rPr lang="en-US" altLang="zh-CN" sz="1600" dirty="0"/>
              <a:t>‘</a:t>
            </a:r>
            <a:r>
              <a:rPr lang="zh-TW" altLang="en-US" sz="1600" dirty="0"/>
              <a:t>   </a:t>
            </a:r>
            <a:r>
              <a:rPr lang="en-US" altLang="zh-CN" sz="1600" dirty="0"/>
              <a:t>’</a:t>
            </a:r>
            <a:r>
              <a:rPr lang="zh-CN" altLang="en-US" sz="1600" dirty="0"/>
              <a:t>產業前景</a:t>
            </a:r>
            <a:r>
              <a:rPr lang="en-US" altLang="zh-CN" sz="1600" dirty="0"/>
              <a:t>_</a:t>
            </a:r>
            <a:r>
              <a:rPr lang="zh-CN" altLang="en-US" sz="1600" dirty="0"/>
              <a:t>其他</a:t>
            </a:r>
            <a:r>
              <a:rPr lang="en-US" altLang="zh-CN" sz="1600" dirty="0"/>
              <a:t>‘</a:t>
            </a:r>
            <a:r>
              <a:rPr lang="zh-TW" altLang="en-US" sz="1600" dirty="0"/>
              <a:t>  </a:t>
            </a:r>
            <a:r>
              <a:rPr lang="zh-CN" altLang="en-US" sz="1600" dirty="0"/>
              <a:t>經營層</a:t>
            </a:r>
            <a:r>
              <a:rPr lang="en-US" altLang="zh-CN" sz="1600" dirty="0"/>
              <a:t>_</a:t>
            </a:r>
            <a:r>
              <a:rPr lang="zh-CN" altLang="en-US" sz="1600" dirty="0"/>
              <a:t>其他</a:t>
            </a:r>
            <a:r>
              <a:rPr lang="en-US" altLang="zh-CN" sz="1600" dirty="0"/>
              <a:t>']</a:t>
            </a:r>
            <a:endParaRPr lang="en-US" sz="1600" dirty="0"/>
          </a:p>
          <a:p>
            <a:pPr marL="0" indent="0">
              <a:buNone/>
            </a:pPr>
            <a:r>
              <a:rPr lang="en-US" dirty="0"/>
              <a:t>precision: [0.12</a:t>
            </a:r>
            <a:r>
              <a:rPr lang="en-US" altLang="zh-TW" dirty="0"/>
              <a:t>8</a:t>
            </a:r>
            <a:r>
              <a:rPr lang="en-US" dirty="0"/>
              <a:t> 1. 1. 0.8 0.797 0.943 1. 1. 0.806 0.888 0.941 0.8 0.7 0.759 0.907] </a:t>
            </a:r>
          </a:p>
          <a:p>
            <a:pPr marL="0" indent="0">
              <a:buNone/>
            </a:pPr>
            <a:r>
              <a:rPr lang="en-US" dirty="0"/>
              <a:t>recall: 	[0.451 0.375 0.999 0.333 0.701 0.945 0.995 0.995 0.78</a:t>
            </a:r>
            <a:r>
              <a:rPr lang="en-US" altLang="zh-TW" dirty="0"/>
              <a:t>1</a:t>
            </a:r>
            <a:r>
              <a:rPr lang="en-US" dirty="0"/>
              <a:t> 0.8 0.592 0.470 0.491 0.839 0.870] </a:t>
            </a:r>
          </a:p>
          <a:p>
            <a:pPr marL="0" indent="0">
              <a:buNone/>
            </a:pPr>
            <a:r>
              <a:rPr lang="en-US" dirty="0"/>
              <a:t>F1 score: [0.191 0.545 0.999 0.470 0.746 0.944 0.997 0.997 0.793 0.842 0.727 0.592 0.577 0.797 0.888]</a:t>
            </a:r>
          </a:p>
          <a:p>
            <a:pPr marL="0" indent="0">
              <a:buNone/>
            </a:pPr>
            <a:endParaRPr lang="en-US" dirty="0">
              <a:latin typeface="Microsoft JhengHei" panose="020B0604030504040204" pitchFamily="34" charset="-120"/>
              <a:ea typeface="Microsoft JhengHei" panose="020B0604030504040204" pitchFamily="34" charset="-120"/>
            </a:endParaRPr>
          </a:p>
          <a:p>
            <a:pPr marL="0" indent="0">
              <a:buNone/>
            </a:pPr>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dirty="0">
              <a:latin typeface="Microsoft JhengHei" panose="020B0604030504040204" pitchFamily="34" charset="-120"/>
              <a:ea typeface="Microsoft JhengHei" panose="020B0604030504040204" pitchFamily="34" charset="-120"/>
              <a:cs typeface="Microsoft Himalaya" pitchFamily="2" charset="0"/>
            </a:endParaRPr>
          </a:p>
          <a:p>
            <a:pPr marL="0" indent="0">
              <a:buNone/>
            </a:pP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4638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F51-3E2D-5F4B-9B8B-BE9F78FCE7C5}"/>
              </a:ext>
            </a:extLst>
          </p:cNvPr>
          <p:cNvSpPr>
            <a:spLocks noGrp="1"/>
          </p:cNvSpPr>
          <p:nvPr>
            <p:ph type="title"/>
          </p:nvPr>
        </p:nvSpPr>
        <p:spPr/>
        <p:txBody>
          <a:bodyPr/>
          <a:lstStyle/>
          <a:p>
            <a:r>
              <a:rPr lang="zh-CN" altLang="en-US" dirty="0"/>
              <a:t>事件強度分類器</a:t>
            </a:r>
            <a:endParaRPr lang="en-US" dirty="0"/>
          </a:p>
        </p:txBody>
      </p:sp>
      <p:sp>
        <p:nvSpPr>
          <p:cNvPr id="3" name="Content Placeholder 2">
            <a:extLst>
              <a:ext uri="{FF2B5EF4-FFF2-40B4-BE49-F238E27FC236}">
                <a16:creationId xmlns:a16="http://schemas.microsoft.com/office/drawing/2014/main" id="{7B057EB4-D1F9-5243-B16E-D91EEA46A89F}"/>
              </a:ext>
            </a:extLst>
          </p:cNvPr>
          <p:cNvSpPr>
            <a:spLocks noGrp="1"/>
          </p:cNvSpPr>
          <p:nvPr>
            <p:ph idx="1"/>
          </p:nvPr>
        </p:nvSpPr>
        <p:spPr/>
        <p:txBody>
          <a:bodyPr/>
          <a:lstStyle/>
          <a:p>
            <a:pPr marL="0" indent="0">
              <a:buNone/>
            </a:pPr>
            <a:r>
              <a:rPr lang="zh-CN" altLang="en-US" dirty="0"/>
              <a:t>利用新聞中的文字資料，將新聞分類為以下七個事件強度：</a:t>
            </a:r>
            <a:endParaRPr lang="en-US" altLang="zh-CN" dirty="0"/>
          </a:p>
          <a:p>
            <a:r>
              <a:rPr lang="en-US" altLang="zh-TW" dirty="0"/>
              <a:t>-3,</a:t>
            </a:r>
            <a:r>
              <a:rPr lang="zh-TW" altLang="en-US" dirty="0"/>
              <a:t>  </a:t>
            </a:r>
            <a:r>
              <a:rPr lang="en-US" altLang="zh-TW" dirty="0"/>
              <a:t>-2,</a:t>
            </a:r>
            <a:r>
              <a:rPr lang="zh-TW" altLang="en-US" dirty="0"/>
              <a:t>  </a:t>
            </a:r>
            <a:r>
              <a:rPr lang="en-US" altLang="zh-TW" dirty="0"/>
              <a:t>-1,</a:t>
            </a:r>
            <a:r>
              <a:rPr lang="zh-TW" altLang="en-US" dirty="0"/>
              <a:t>  </a:t>
            </a:r>
            <a:r>
              <a:rPr lang="en-US" altLang="zh-TW" dirty="0"/>
              <a:t>0,</a:t>
            </a:r>
            <a:r>
              <a:rPr lang="zh-TW" altLang="en-US" dirty="0"/>
              <a:t>  </a:t>
            </a:r>
            <a:r>
              <a:rPr lang="en-US" altLang="zh-TW" dirty="0"/>
              <a:t>1,</a:t>
            </a:r>
            <a:r>
              <a:rPr lang="zh-TW" altLang="en-US" dirty="0"/>
              <a:t>  </a:t>
            </a:r>
            <a:r>
              <a:rPr lang="en-US" altLang="zh-TW" dirty="0"/>
              <a:t>2,</a:t>
            </a:r>
            <a:r>
              <a:rPr lang="zh-TW" altLang="en-US" dirty="0"/>
              <a:t>  </a:t>
            </a:r>
            <a:r>
              <a:rPr lang="en-US" altLang="zh-TW" dirty="0"/>
              <a:t>3</a:t>
            </a:r>
          </a:p>
          <a:p>
            <a:endParaRPr lang="en-US" dirty="0"/>
          </a:p>
        </p:txBody>
      </p:sp>
    </p:spTree>
    <p:extLst>
      <p:ext uri="{BB962C8B-B14F-4D97-AF65-F5344CB8AC3E}">
        <p14:creationId xmlns:p14="http://schemas.microsoft.com/office/powerpoint/2010/main" val="356750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t>事件強度分類器：資料分割</a:t>
            </a:r>
            <a:endParaRPr lang="en-US" dirty="0"/>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t>所有資料的</a:t>
            </a:r>
            <a:r>
              <a:rPr lang="en-US" altLang="zh-TW" dirty="0"/>
              <a:t>64%</a:t>
            </a:r>
            <a:r>
              <a:rPr lang="zh-CN" altLang="en-US" dirty="0"/>
              <a:t>作為訓練資料（</a:t>
            </a:r>
            <a:r>
              <a:rPr lang="en-US" altLang="zh-TW" dirty="0"/>
              <a:t>training</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16%</a:t>
            </a:r>
            <a:r>
              <a:rPr lang="zh-CN" altLang="en-US" dirty="0"/>
              <a:t>作為驗證集（</a:t>
            </a:r>
            <a:r>
              <a:rPr lang="en-US" altLang="zh-TW" dirty="0"/>
              <a:t>validation</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20%</a:t>
            </a:r>
            <a:r>
              <a:rPr lang="zh-CN" altLang="en-US" dirty="0"/>
              <a:t>作為測試集（</a:t>
            </a:r>
            <a:r>
              <a:rPr lang="en-US" altLang="zh-TW" dirty="0"/>
              <a:t>testing</a:t>
            </a:r>
            <a:r>
              <a:rPr lang="zh-TW" altLang="en-US" dirty="0"/>
              <a:t> </a:t>
            </a:r>
            <a:r>
              <a:rPr lang="en-US" altLang="zh-TW" dirty="0"/>
              <a:t>set</a:t>
            </a:r>
            <a:r>
              <a:rPr lang="zh-CN" altLang="en-US" dirty="0"/>
              <a:t>）</a:t>
            </a:r>
            <a:endParaRPr lang="en-US" dirty="0"/>
          </a:p>
        </p:txBody>
      </p:sp>
    </p:spTree>
    <p:extLst>
      <p:ext uri="{BB962C8B-B14F-4D97-AF65-F5344CB8AC3E}">
        <p14:creationId xmlns:p14="http://schemas.microsoft.com/office/powerpoint/2010/main" val="18001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dirty="0"/>
              <a:t>事件強度分類器：處理“不平衡資料”</a:t>
            </a:r>
            <a:r>
              <a:rPr lang="en-US" dirty="0"/>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rPr>
              <a:t>由於事件強度的分布相當不平衡（極端事件：</a:t>
            </a:r>
            <a:r>
              <a:rPr lang="en-US" altLang="zh-TW" dirty="0">
                <a:solidFill>
                  <a:schemeClr val="tx1"/>
                </a:solidFill>
                <a:latin typeface="Microsoft JhengHei" panose="020B0604030504040204" pitchFamily="34" charset="-120"/>
                <a:ea typeface="Microsoft JhengHei" panose="020B0604030504040204" pitchFamily="34" charset="-120"/>
              </a:rPr>
              <a:t>-3,</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-2,</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+2,</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+3</a:t>
            </a:r>
            <a:r>
              <a:rPr lang="zh-TW" altLang="en-US" dirty="0">
                <a:solidFill>
                  <a:schemeClr val="tx1"/>
                </a:solidFill>
                <a:latin typeface="Microsoft JhengHei" panose="020B0604030504040204" pitchFamily="34" charset="-120"/>
                <a:ea typeface="Microsoft JhengHei" panose="020B0604030504040204" pitchFamily="34" charset="-120"/>
              </a:rPr>
              <a:t> 出現的頻率相對較少</a:t>
            </a:r>
            <a:r>
              <a:rPr lang="zh-CN" altLang="en-US" dirty="0">
                <a:solidFill>
                  <a:schemeClr val="tx1"/>
                </a:solidFill>
                <a:latin typeface="Microsoft JhengHei" panose="020B0604030504040204" pitchFamily="34" charset="-120"/>
                <a:ea typeface="Microsoft JhengHei" panose="020B0604030504040204" pitchFamily="34" charset="-120"/>
              </a:rPr>
              <a:t>），所以我們使用了以下兩種方法來處理資料不平衡的問題</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使用</a:t>
            </a:r>
            <a:r>
              <a:rPr lang="en-US" altLang="zh-TW" dirty="0">
                <a:solidFill>
                  <a:schemeClr val="tx1"/>
                </a:solidFill>
                <a:latin typeface="Microsoft JhengHei" panose="020B0604030504040204" pitchFamily="34" charset="-120"/>
                <a:ea typeface="Microsoft JhengHei" panose="020B0604030504040204" pitchFamily="34" charset="-120"/>
              </a:rPr>
              <a:t>Oversampling</a:t>
            </a:r>
          </a:p>
          <a:p>
            <a:r>
              <a:rPr lang="en-US" dirty="0">
                <a:solidFill>
                  <a:schemeClr val="tx1"/>
                </a:solidFill>
                <a:latin typeface="Microsoft JhengHei" panose="020B0604030504040204" pitchFamily="34" charset="-120"/>
                <a:ea typeface="Microsoft JhengHei" panose="020B0604030504040204" pitchFamily="34" charset="-120"/>
              </a:rPr>
              <a:t>2. </a:t>
            </a:r>
            <a:r>
              <a:rPr lang="zh-CN" altLang="en-US" dirty="0">
                <a:solidFill>
                  <a:schemeClr val="tx1"/>
                </a:solidFill>
                <a:latin typeface="Microsoft JhengHei" panose="020B0604030504040204" pitchFamily="34" charset="-120"/>
                <a:ea typeface="Microsoft JhengHei" panose="020B0604030504040204" pitchFamily="34" charset="-120"/>
              </a:rPr>
              <a:t>調整損失函數（</a:t>
            </a:r>
            <a:r>
              <a:rPr lang="en-US" altLang="zh-CN" dirty="0">
                <a:solidFill>
                  <a:schemeClr val="tx1"/>
                </a:solidFill>
                <a:latin typeface="Microsoft JhengHei" panose="020B0604030504040204" pitchFamily="34" charset="-120"/>
                <a:ea typeface="Microsoft JhengHei" panose="020B0604030504040204" pitchFamily="34" charset="-120"/>
              </a:rPr>
              <a:t>loss function</a:t>
            </a:r>
            <a:r>
              <a:rPr lang="zh-CN" altLang="en-US" dirty="0">
                <a:solidFill>
                  <a:schemeClr val="tx1"/>
                </a:solidFill>
                <a:latin typeface="Microsoft JhengHei" panose="020B0604030504040204" pitchFamily="34" charset="-120"/>
                <a:ea typeface="Microsoft JhengHei" panose="020B0604030504040204" pitchFamily="34" charset="-120"/>
              </a:rPr>
              <a:t>）的權重</a:t>
            </a:r>
            <a:endParaRPr lang="en-US" dirty="0"/>
          </a:p>
          <a:p>
            <a:endParaRPr lang="en-US" dirty="0"/>
          </a:p>
        </p:txBody>
      </p:sp>
    </p:spTree>
    <p:extLst>
      <p:ext uri="{BB962C8B-B14F-4D97-AF65-F5344CB8AC3E}">
        <p14:creationId xmlns:p14="http://schemas.microsoft.com/office/powerpoint/2010/main" val="230074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t>事件強度分類器：模型架構</a:t>
            </a:r>
            <a:endParaRPr lang="en-US" dirty="0"/>
          </a:p>
        </p:txBody>
      </p:sp>
      <p:pic>
        <p:nvPicPr>
          <p:cNvPr id="7" name="Content Placeholder 6">
            <a:extLst>
              <a:ext uri="{FF2B5EF4-FFF2-40B4-BE49-F238E27FC236}">
                <a16:creationId xmlns:a16="http://schemas.microsoft.com/office/drawing/2014/main" id="{BBB97739-0D95-534C-8A1C-CBFF1BDE681E}"/>
              </a:ext>
            </a:extLst>
          </p:cNvPr>
          <p:cNvPicPr>
            <a:picLocks noGrp="1" noChangeAspect="1"/>
          </p:cNvPicPr>
          <p:nvPr>
            <p:ph idx="1"/>
          </p:nvPr>
        </p:nvPicPr>
        <p:blipFill>
          <a:blip r:embed="rId2"/>
          <a:stretch>
            <a:fillRect/>
          </a:stretch>
        </p:blipFill>
        <p:spPr>
          <a:xfrm>
            <a:off x="469548" y="1961615"/>
            <a:ext cx="11252903" cy="4166229"/>
          </a:xfrm>
        </p:spPr>
      </p:pic>
    </p:spTree>
    <p:extLst>
      <p:ext uri="{BB962C8B-B14F-4D97-AF65-F5344CB8AC3E}">
        <p14:creationId xmlns:p14="http://schemas.microsoft.com/office/powerpoint/2010/main" val="223383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看門狗資料簡介與切詞處理</a:t>
            </a:r>
          </a:p>
        </p:txBody>
      </p:sp>
    </p:spTree>
    <p:extLst>
      <p:ext uri="{BB962C8B-B14F-4D97-AF65-F5344CB8AC3E}">
        <p14:creationId xmlns:p14="http://schemas.microsoft.com/office/powerpoint/2010/main" val="405104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t>事件強度分類器：模型架構</a:t>
            </a:r>
            <a:endParaRPr lang="en-US" dirty="0"/>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t>Embedding layer: </a:t>
            </a:r>
            <a:r>
              <a:rPr lang="zh-CN" altLang="en-US" dirty="0"/>
              <a:t>用來進行詞嵌入（</a:t>
            </a:r>
            <a:r>
              <a:rPr lang="en-US" altLang="zh-TW" dirty="0"/>
              <a:t>word</a:t>
            </a:r>
            <a:r>
              <a:rPr lang="zh-TW" altLang="en-US" dirty="0"/>
              <a:t> </a:t>
            </a:r>
            <a:r>
              <a:rPr lang="en-US" altLang="zh-TW" dirty="0"/>
              <a:t>embedding</a:t>
            </a:r>
            <a:r>
              <a:rPr lang="zh-TW" altLang="en-US" dirty="0"/>
              <a:t> ）</a:t>
            </a:r>
            <a:endParaRPr lang="en-US" altLang="zh-TW" dirty="0"/>
          </a:p>
          <a:p>
            <a:r>
              <a:rPr lang="en-US" dirty="0"/>
              <a:t>LSTM layer: </a:t>
            </a:r>
            <a:r>
              <a:rPr lang="zh-CN" altLang="en-US" dirty="0"/>
              <a:t>長短期記憶模型</a:t>
            </a:r>
            <a:endParaRPr lang="en-US" altLang="zh-CN" dirty="0"/>
          </a:p>
          <a:p>
            <a:r>
              <a:rPr lang="en-US" altLang="zh-CN" dirty="0"/>
              <a:t>Dense layer: </a:t>
            </a:r>
            <a:r>
              <a:rPr lang="zh-CN" altLang="en-US" dirty="0"/>
              <a:t>作為此模型的</a:t>
            </a:r>
            <a:r>
              <a:rPr lang="en-US" altLang="zh-TW" dirty="0"/>
              <a:t>output</a:t>
            </a:r>
            <a:r>
              <a:rPr lang="zh-TW" altLang="en-US" dirty="0"/>
              <a:t> </a:t>
            </a:r>
            <a:r>
              <a:rPr lang="en-US" altLang="zh-TW" dirty="0"/>
              <a:t>layer</a:t>
            </a:r>
            <a:endParaRPr lang="en-US" altLang="zh-CN" dirty="0"/>
          </a:p>
          <a:p>
            <a:endParaRPr lang="en-US" dirty="0"/>
          </a:p>
        </p:txBody>
      </p:sp>
    </p:spTree>
    <p:extLst>
      <p:ext uri="{BB962C8B-B14F-4D97-AF65-F5344CB8AC3E}">
        <p14:creationId xmlns:p14="http://schemas.microsoft.com/office/powerpoint/2010/main" val="21600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dirty="0"/>
              <a:t>事件強度分類器：模型表現（在驗證集上）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normAutofit/>
          </a:bodyPr>
          <a:lstStyle/>
          <a:p>
            <a:r>
              <a:rPr lang="en-US" dirty="0">
                <a:latin typeface="Microsoft JhengHei" panose="020B0604030504040204" pitchFamily="34" charset="-120"/>
                <a:ea typeface="Microsoft JhengHei" panose="020B0604030504040204" pitchFamily="34" charset="-120"/>
              </a:rPr>
              <a:t>accuracy: 0.8779956427015251</a:t>
            </a:r>
          </a:p>
          <a:p>
            <a:pPr marL="0" indent="0">
              <a:buNone/>
            </a:pPr>
            <a:r>
              <a:rPr lang="en-US" dirty="0">
                <a:latin typeface="Microsoft JhengHei" panose="020B0604030504040204" pitchFamily="34" charset="-120"/>
                <a:ea typeface="Microsoft JhengHei" panose="020B0604030504040204" pitchFamily="34" charset="-120"/>
              </a:rPr>
              <a:t> </a:t>
            </a:r>
          </a:p>
          <a:p>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[-3,</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altLang="zh-TW"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2,</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altLang="zh-TW" dirty="0">
                <a:solidFill>
                  <a:srgbClr val="FF0000"/>
                </a:solidFill>
                <a:latin typeface="Microsoft JhengHei" panose="020B0604030504040204" pitchFamily="34" charset="-120"/>
                <a:ea typeface="Microsoft JhengHei" panose="020B0604030504040204" pitchFamily="34" charset="-120"/>
              </a:rPr>
              <a:t>		</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3</a:t>
            </a:r>
            <a:r>
              <a:rPr lang="en-US" dirty="0">
                <a:latin typeface="Microsoft JhengHei" panose="020B0604030504040204" pitchFamily="34" charset="-120"/>
                <a:ea typeface="Microsoft JhengHei" panose="020B0604030504040204" pitchFamily="34" charset="-120"/>
              </a:rPr>
              <a:t>]</a:t>
            </a:r>
          </a:p>
          <a:p>
            <a:r>
              <a:rPr lang="en-US" dirty="0">
                <a:latin typeface="Microsoft JhengHei" panose="020B0604030504040204" pitchFamily="34" charset="-120"/>
                <a:ea typeface="Microsoft JhengHei" panose="020B0604030504040204" pitchFamily="34" charset="-120"/>
              </a:rPr>
              <a:t>precision: [0.333</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0.957</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0.82</a:t>
            </a:r>
            <a:r>
              <a:rPr lang="en-US" altLang="zh-TW" dirty="0">
                <a:latin typeface="Microsoft JhengHei" panose="020B0604030504040204" pitchFamily="34" charset="-120"/>
                <a:ea typeface="Microsoft JhengHei" panose="020B0604030504040204" pitchFamily="34" charset="-120"/>
              </a:rPr>
              <a:t>9</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0.78</a:t>
            </a:r>
            <a:r>
              <a:rPr lang="en-US" altLang="zh-TW" dirty="0">
                <a:latin typeface="Microsoft JhengHei" panose="020B0604030504040204" pitchFamily="34" charset="-120"/>
                <a:ea typeface="Microsoft JhengHei" panose="020B0604030504040204" pitchFamily="34" charset="-120"/>
              </a:rPr>
              <a:t>9</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 ] </a:t>
            </a:r>
          </a:p>
          <a:p>
            <a:r>
              <a:rPr lang="en-US" dirty="0">
                <a:latin typeface="Microsoft JhengHei" panose="020B0604030504040204" pitchFamily="34" charset="-120"/>
                <a:ea typeface="Microsoft JhengHei" panose="020B0604030504040204" pitchFamily="34" charset="-120"/>
              </a:rPr>
              <a:t>recall: 	[</a:t>
            </a:r>
            <a:r>
              <a:rPr lang="en-US" b="1" dirty="0">
                <a:solidFill>
                  <a:srgbClr val="FF0000"/>
                </a:solidFill>
                <a:latin typeface="Microsoft JhengHei" panose="020B0604030504040204" pitchFamily="34" charset="-120"/>
                <a:ea typeface="Microsoft JhengHei" panose="020B0604030504040204" pitchFamily="34" charset="-120"/>
              </a:rPr>
              <a:t>0.710 </a:t>
            </a:r>
            <a:r>
              <a:rPr lang="zh-TW" altLang="en-US" b="1" dirty="0">
                <a:solidFill>
                  <a:srgbClr val="FF0000"/>
                </a:solidFill>
                <a:latin typeface="Microsoft JhengHei" panose="020B0604030504040204" pitchFamily="34" charset="-120"/>
                <a:ea typeface="Microsoft JhengHei" panose="020B0604030504040204" pitchFamily="34" charset="-120"/>
              </a:rPr>
              <a:t>  </a:t>
            </a:r>
            <a:r>
              <a:rPr lang="en-US" altLang="zh-TW" b="1" dirty="0">
                <a:solidFill>
                  <a:srgbClr val="FF0000"/>
                </a:solidFill>
                <a:latin typeface="Microsoft JhengHei" panose="020B0604030504040204" pitchFamily="34" charset="-120"/>
                <a:ea typeface="Microsoft JhengHei" panose="020B0604030504040204" pitchFamily="34" charset="-120"/>
              </a:rPr>
              <a:t>			</a:t>
            </a:r>
            <a:r>
              <a:rPr lang="en-US" b="1" dirty="0">
                <a:solidFill>
                  <a:srgbClr val="FF0000"/>
                </a:solidFill>
                <a:latin typeface="Microsoft JhengHei" panose="020B0604030504040204" pitchFamily="34" charset="-120"/>
                <a:ea typeface="Microsoft JhengHei" panose="020B0604030504040204" pitchFamily="34" charset="-120"/>
              </a:rPr>
              <a:t>0.54</a:t>
            </a:r>
            <a:r>
              <a:rPr lang="en-US" altLang="zh-TW" b="1" dirty="0">
                <a:solidFill>
                  <a:srgbClr val="FF0000"/>
                </a:solidFill>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0.941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0.84</a:t>
            </a:r>
            <a:r>
              <a:rPr lang="en-US" altLang="zh-TW" dirty="0">
                <a:latin typeface="Microsoft JhengHei" panose="020B0604030504040204" pitchFamily="34" charset="-120"/>
                <a:ea typeface="Microsoft JhengHei" panose="020B0604030504040204" pitchFamily="34" charset="-120"/>
              </a:rPr>
              <a:t>3</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0.770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b="1" dirty="0">
                <a:solidFill>
                  <a:srgbClr val="FF0000"/>
                </a:solidFill>
                <a:latin typeface="Microsoft JhengHei" panose="020B0604030504040204" pitchFamily="34" charset="-120"/>
                <a:ea typeface="Microsoft JhengHei" panose="020B0604030504040204" pitchFamily="34" charset="-120"/>
              </a:rPr>
              <a:t>0.5 </a:t>
            </a:r>
            <a:r>
              <a:rPr lang="zh-TW" altLang="en-US" b="1" dirty="0">
                <a:solidFill>
                  <a:srgbClr val="FF0000"/>
                </a:solidFill>
                <a:latin typeface="Microsoft JhengHei" panose="020B0604030504040204" pitchFamily="34" charset="-120"/>
                <a:ea typeface="Microsoft JhengHei" panose="020B0604030504040204" pitchFamily="34" charset="-120"/>
              </a:rPr>
              <a:t>           </a:t>
            </a:r>
            <a:r>
              <a:rPr lang="en-US" b="1" dirty="0">
                <a:solidFill>
                  <a:srgbClr val="FF0000"/>
                </a:solidFill>
                <a:latin typeface="Microsoft JhengHei" panose="020B0604030504040204" pitchFamily="34" charset="-120"/>
                <a:ea typeface="Microsoft JhengHei" panose="020B0604030504040204" pitchFamily="34" charset="-120"/>
              </a:rPr>
              <a:t>1.</a:t>
            </a:r>
            <a:r>
              <a:rPr lang="en-US" dirty="0">
                <a:latin typeface="Microsoft JhengHei" panose="020B0604030504040204" pitchFamily="34" charset="-120"/>
                <a:ea typeface="Microsoft JhengHei" panose="020B0604030504040204" pitchFamily="34" charset="-120"/>
              </a:rPr>
              <a:t> ] </a:t>
            </a:r>
          </a:p>
          <a:p>
            <a:r>
              <a:rPr lang="en-US" dirty="0">
                <a:latin typeface="Microsoft JhengHei" panose="020B0604030504040204" pitchFamily="34" charset="-120"/>
                <a:ea typeface="Microsoft JhengHei" panose="020B0604030504040204" pitchFamily="34" charset="-120"/>
              </a:rPr>
              <a:t>F1 score: 	[0.45</a:t>
            </a:r>
            <a:r>
              <a:rPr lang="en-US" altLang="zh-TW" dirty="0">
                <a:latin typeface="Microsoft JhengHei" panose="020B0604030504040204" pitchFamily="34" charset="-120"/>
                <a:ea typeface="Microsoft JhengHei" panose="020B0604030504040204" pitchFamily="34" charset="-120"/>
              </a:rPr>
              <a:t>4</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0.582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0.949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0.83</a:t>
            </a:r>
            <a:r>
              <a:rPr lang="en-US" altLang="zh-TW" dirty="0">
                <a:latin typeface="Microsoft JhengHei" panose="020B0604030504040204" pitchFamily="34" charset="-120"/>
                <a:ea typeface="Microsoft JhengHei" panose="020B0604030504040204" pitchFamily="34" charset="-120"/>
              </a:rPr>
              <a:t>6</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0.779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0.63</a:t>
            </a:r>
            <a:r>
              <a:rPr lang="en-US" altLang="zh-TW" dirty="0">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 ]</a:t>
            </a:r>
          </a:p>
          <a:p>
            <a:pPr marL="0" indent="0">
              <a:buNone/>
            </a:pPr>
            <a:endParaRPr lang="en-US" dirty="0">
              <a:latin typeface="Microsoft JhengHei" panose="020B0604030504040204" pitchFamily="34" charset="-120"/>
              <a:ea typeface="Microsoft JhengHei" panose="020B0604030504040204" pitchFamily="34" charset="-120"/>
            </a:endParaRPr>
          </a:p>
          <a:p>
            <a:pPr marL="0" indent="0">
              <a:buNone/>
            </a:pPr>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（為了維持易讀性，將所以數字取四捨五入到小數點後三位數。）</a:t>
            </a:r>
            <a:endParaRPr lang="en-US" dirty="0">
              <a:latin typeface="Microsoft JhengHei" panose="020B0604030504040204" pitchFamily="34" charset="-120"/>
              <a:ea typeface="Microsoft JhengHei" panose="020B0604030504040204" pitchFamily="34" charset="-120"/>
            </a:endParaRPr>
          </a:p>
          <a:p>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1536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F51-3E2D-5F4B-9B8B-BE9F78FCE7C5}"/>
              </a:ext>
            </a:extLst>
          </p:cNvPr>
          <p:cNvSpPr>
            <a:spLocks noGrp="1"/>
          </p:cNvSpPr>
          <p:nvPr>
            <p:ph type="title"/>
          </p:nvPr>
        </p:nvSpPr>
        <p:spPr/>
        <p:txBody>
          <a:bodyPr/>
          <a:lstStyle/>
          <a:p>
            <a:r>
              <a:rPr lang="zh-CN" altLang="en-US" dirty="0"/>
              <a:t>股價異常報酬分類器</a:t>
            </a:r>
            <a:endParaRPr lang="en-US" dirty="0"/>
          </a:p>
        </p:txBody>
      </p:sp>
      <p:sp>
        <p:nvSpPr>
          <p:cNvPr id="3" name="Content Placeholder 2">
            <a:extLst>
              <a:ext uri="{FF2B5EF4-FFF2-40B4-BE49-F238E27FC236}">
                <a16:creationId xmlns:a16="http://schemas.microsoft.com/office/drawing/2014/main" id="{7B057EB4-D1F9-5243-B16E-D91EEA46A89F}"/>
              </a:ext>
            </a:extLst>
          </p:cNvPr>
          <p:cNvSpPr>
            <a:spLocks noGrp="1"/>
          </p:cNvSpPr>
          <p:nvPr>
            <p:ph idx="1"/>
          </p:nvPr>
        </p:nvSpPr>
        <p:spPr/>
        <p:txBody>
          <a:bodyPr/>
          <a:lstStyle/>
          <a:p>
            <a:r>
              <a:rPr lang="zh-CN" altLang="en-US" dirty="0"/>
              <a:t>預測股價的異常報酬為正值或負值</a:t>
            </a:r>
            <a:r>
              <a:rPr lang="zh-TW" altLang="en-US" dirty="0"/>
              <a:t> （請見下一個章節「股價預測」的投影片）</a:t>
            </a:r>
            <a:endParaRPr lang="en-US" altLang="zh-TW"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lang="en-US" altLang="zh-CN" dirty="0"/>
          </a:p>
        </p:txBody>
      </p:sp>
    </p:spTree>
    <p:extLst>
      <p:ext uri="{BB962C8B-B14F-4D97-AF65-F5344CB8AC3E}">
        <p14:creationId xmlns:p14="http://schemas.microsoft.com/office/powerpoint/2010/main" val="156122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t>股價異常報酬分類器：資料分割</a:t>
            </a:r>
            <a:endParaRPr lang="en-US" dirty="0"/>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t>所有資料的</a:t>
            </a:r>
            <a:r>
              <a:rPr lang="en-US" altLang="zh-TW" dirty="0"/>
              <a:t>64%</a:t>
            </a:r>
            <a:r>
              <a:rPr lang="zh-CN" altLang="en-US" dirty="0"/>
              <a:t>作為訓練資料（</a:t>
            </a:r>
            <a:r>
              <a:rPr lang="en-US" altLang="zh-TW" dirty="0"/>
              <a:t>training</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16%</a:t>
            </a:r>
            <a:r>
              <a:rPr lang="zh-CN" altLang="en-US" dirty="0"/>
              <a:t>作為驗證集（</a:t>
            </a:r>
            <a:r>
              <a:rPr lang="en-US" altLang="zh-TW" dirty="0"/>
              <a:t>validation</a:t>
            </a:r>
            <a:r>
              <a:rPr lang="zh-TW" altLang="en-US" dirty="0"/>
              <a:t> </a:t>
            </a:r>
            <a:r>
              <a:rPr lang="en-US" altLang="zh-TW" dirty="0"/>
              <a:t>set</a:t>
            </a:r>
            <a:r>
              <a:rPr lang="zh-CN" altLang="en-US" dirty="0"/>
              <a:t>）</a:t>
            </a:r>
            <a:endParaRPr lang="en-US" altLang="zh-CN" dirty="0"/>
          </a:p>
          <a:p>
            <a:r>
              <a:rPr lang="zh-CN" altLang="en-US" dirty="0"/>
              <a:t>所有資料的</a:t>
            </a:r>
            <a:r>
              <a:rPr lang="en-US" altLang="zh-TW" dirty="0"/>
              <a:t>20%</a:t>
            </a:r>
            <a:r>
              <a:rPr lang="zh-CN" altLang="en-US" dirty="0"/>
              <a:t>作為測試集（</a:t>
            </a:r>
            <a:r>
              <a:rPr lang="en-US" altLang="zh-TW" dirty="0"/>
              <a:t>testing</a:t>
            </a:r>
            <a:r>
              <a:rPr lang="zh-TW" altLang="en-US" dirty="0"/>
              <a:t> </a:t>
            </a:r>
            <a:r>
              <a:rPr lang="en-US" altLang="zh-TW" dirty="0"/>
              <a:t>set</a:t>
            </a:r>
            <a:r>
              <a:rPr lang="zh-CN" altLang="en-US" dirty="0"/>
              <a:t>）</a:t>
            </a:r>
            <a:endParaRPr lang="en-US" dirty="0"/>
          </a:p>
        </p:txBody>
      </p:sp>
    </p:spTree>
    <p:extLst>
      <p:ext uri="{BB962C8B-B14F-4D97-AF65-F5344CB8AC3E}">
        <p14:creationId xmlns:p14="http://schemas.microsoft.com/office/powerpoint/2010/main" val="1677348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t>股價異常報酬分類器：模型架構</a:t>
            </a:r>
            <a:endParaRPr lang="en-US" dirty="0"/>
          </a:p>
        </p:txBody>
      </p:sp>
      <p:pic>
        <p:nvPicPr>
          <p:cNvPr id="6" name="Content Placeholder 5">
            <a:extLst>
              <a:ext uri="{FF2B5EF4-FFF2-40B4-BE49-F238E27FC236}">
                <a16:creationId xmlns:a16="http://schemas.microsoft.com/office/drawing/2014/main" id="{32E153BD-F250-6541-A7BF-1E0795C02653}"/>
              </a:ext>
            </a:extLst>
          </p:cNvPr>
          <p:cNvPicPr>
            <a:picLocks noGrp="1" noChangeAspect="1"/>
          </p:cNvPicPr>
          <p:nvPr>
            <p:ph idx="1"/>
          </p:nvPr>
        </p:nvPicPr>
        <p:blipFill>
          <a:blip r:embed="rId2"/>
          <a:stretch>
            <a:fillRect/>
          </a:stretch>
        </p:blipFill>
        <p:spPr>
          <a:xfrm>
            <a:off x="1169921" y="1812733"/>
            <a:ext cx="9011307" cy="4763119"/>
          </a:xfrm>
        </p:spPr>
      </p:pic>
    </p:spTree>
    <p:extLst>
      <p:ext uri="{BB962C8B-B14F-4D97-AF65-F5344CB8AC3E}">
        <p14:creationId xmlns:p14="http://schemas.microsoft.com/office/powerpoint/2010/main" val="391454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t>股價異常報酬分類器：模型架構</a:t>
            </a:r>
            <a:endParaRPr lang="en-US" dirty="0"/>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t>Embedding layer: </a:t>
            </a:r>
            <a:r>
              <a:rPr lang="zh-CN" altLang="en-US" dirty="0"/>
              <a:t>用來進行詞嵌入（</a:t>
            </a:r>
            <a:r>
              <a:rPr lang="en-US" altLang="zh-TW" dirty="0"/>
              <a:t>word</a:t>
            </a:r>
            <a:r>
              <a:rPr lang="zh-TW" altLang="en-US" dirty="0"/>
              <a:t> </a:t>
            </a:r>
            <a:r>
              <a:rPr lang="en-US" altLang="zh-TW" dirty="0"/>
              <a:t>embedding</a:t>
            </a:r>
            <a:r>
              <a:rPr lang="zh-TW" altLang="en-US" dirty="0"/>
              <a:t> ）</a:t>
            </a:r>
            <a:endParaRPr lang="en-US" altLang="zh-TW" dirty="0"/>
          </a:p>
          <a:p>
            <a:r>
              <a:rPr lang="en-US" dirty="0"/>
              <a:t>LSTM layer: </a:t>
            </a:r>
            <a:r>
              <a:rPr lang="zh-CN" altLang="en-US" dirty="0"/>
              <a:t>長短期記憶模型</a:t>
            </a:r>
            <a:endParaRPr lang="en-US" altLang="zh-CN" dirty="0"/>
          </a:p>
          <a:p>
            <a:r>
              <a:rPr lang="en-US" altLang="zh-CN" dirty="0"/>
              <a:t>Dense layers (4 dense layers): </a:t>
            </a:r>
            <a:r>
              <a:rPr lang="zh-CN" altLang="en-US" dirty="0"/>
              <a:t>進行股價異常報酬的分類</a:t>
            </a:r>
            <a:endParaRPr lang="en-US" altLang="zh-CN" dirty="0"/>
          </a:p>
        </p:txBody>
      </p:sp>
    </p:spTree>
    <p:extLst>
      <p:ext uri="{BB962C8B-B14F-4D97-AF65-F5344CB8AC3E}">
        <p14:creationId xmlns:p14="http://schemas.microsoft.com/office/powerpoint/2010/main" val="1981865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dirty="0"/>
              <a:t>股價異常報酬分類器：模型表現（在驗證集上）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normAutofit/>
          </a:bodyPr>
          <a:lstStyle/>
          <a:p>
            <a:r>
              <a:rPr lang="en-US" dirty="0">
                <a:latin typeface="Microsoft JhengHei" panose="020B0604030504040204" pitchFamily="34" charset="-120"/>
                <a:ea typeface="Microsoft JhengHei" panose="020B0604030504040204" pitchFamily="34" charset="-120"/>
              </a:rPr>
              <a:t>accuracy:</a:t>
            </a:r>
            <a:r>
              <a:rPr lang="en-US" dirty="0"/>
              <a:t> </a:t>
            </a:r>
            <a:r>
              <a:rPr lang="en-US" dirty="0">
                <a:latin typeface="Microsoft JhengHei" panose="020B0604030504040204" pitchFamily="34" charset="-120"/>
                <a:ea typeface="Microsoft JhengHei" panose="020B0604030504040204" pitchFamily="34" charset="-120"/>
              </a:rPr>
              <a:t>0.596</a:t>
            </a:r>
          </a:p>
          <a:p>
            <a:endParaRPr lang="en-US"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負</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正</a:t>
            </a:r>
            <a:r>
              <a:rPr lang="en-US" altLang="zh-TW" dirty="0">
                <a:latin typeface="Microsoft JhengHei" panose="020B0604030504040204" pitchFamily="34" charset="-120"/>
                <a:ea typeface="Microsoft JhengHei" panose="020B0604030504040204" pitchFamily="34" charset="-120"/>
              </a:rPr>
              <a:t>]</a:t>
            </a:r>
          </a:p>
          <a:p>
            <a:r>
              <a:rPr lang="en-US" dirty="0">
                <a:latin typeface="Microsoft JhengHei" panose="020B0604030504040204" pitchFamily="34" charset="-120"/>
                <a:ea typeface="Microsoft JhengHei" panose="020B0604030504040204" pitchFamily="34" charset="-120"/>
              </a:rPr>
              <a:t>precision: [0.582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0.619] </a:t>
            </a:r>
          </a:p>
          <a:p>
            <a:r>
              <a:rPr lang="en-US" dirty="0">
                <a:latin typeface="Microsoft JhengHei" panose="020B0604030504040204" pitchFamily="34" charset="-120"/>
                <a:ea typeface="Microsoft JhengHei" panose="020B0604030504040204" pitchFamily="34" charset="-120"/>
              </a:rPr>
              <a:t>recall: 	[0.716 	0.474] </a:t>
            </a:r>
          </a:p>
          <a:p>
            <a:r>
              <a:rPr lang="en-US" dirty="0">
                <a:latin typeface="Microsoft JhengHei" panose="020B0604030504040204" pitchFamily="34" charset="-120"/>
                <a:ea typeface="Microsoft JhengHei" panose="020B0604030504040204" pitchFamily="34" charset="-120"/>
              </a:rPr>
              <a:t>F1 score: 	[0.642 	0.537]</a:t>
            </a:r>
          </a:p>
          <a:p>
            <a:endParaRPr lang="en-US" dirty="0">
              <a:latin typeface="Microsoft JhengHei" panose="020B0604030504040204" pitchFamily="34" charset="-120"/>
              <a:ea typeface="Microsoft JhengHei" panose="020B0604030504040204" pitchFamily="34" charset="-120"/>
            </a:endParaRPr>
          </a:p>
          <a:p>
            <a:pPr marL="0" indent="0">
              <a:buNone/>
            </a:pPr>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dirty="0">
              <a:latin typeface="Microsoft JhengHei" panose="020B0604030504040204" pitchFamily="34" charset="-120"/>
              <a:ea typeface="Microsoft JhengHei" panose="020B0604030504040204" pitchFamily="34" charset="-120"/>
            </a:endParaRPr>
          </a:p>
          <a:p>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17065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股價預測</a:t>
            </a:r>
          </a:p>
        </p:txBody>
      </p:sp>
    </p:spTree>
    <p:extLst>
      <p:ext uri="{BB962C8B-B14F-4D97-AF65-F5344CB8AC3E}">
        <p14:creationId xmlns:p14="http://schemas.microsoft.com/office/powerpoint/2010/main" val="3957975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latin typeface="Microsoft JhengHei" panose="020B0604030504040204" pitchFamily="34" charset="-120"/>
              <a:ea typeface="Microsoft JhengHei" panose="020B0604030504040204" pitchFamily="34" charset="-120"/>
            </a:endParaRPr>
          </a:p>
        </p:txBody>
      </p:sp>
      <p:sp>
        <p:nvSpPr>
          <p:cNvPr id="5" name="矩形 4">
            <a:extLst>
              <a:ext uri="{FF2B5EF4-FFF2-40B4-BE49-F238E27FC236}">
                <a16:creationId xmlns:a16="http://schemas.microsoft.com/office/drawing/2014/main" id="{B53A5F1F-5CBB-0A4B-BF63-EE6128EA2FD2}"/>
              </a:ext>
            </a:extLst>
          </p:cNvPr>
          <p:cNvSpPr/>
          <p:nvPr/>
        </p:nvSpPr>
        <p:spPr>
          <a:xfrm>
            <a:off x="1045029" y="2113810"/>
            <a:ext cx="10022774" cy="1306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圓角矩形 5">
            <a:extLst>
              <a:ext uri="{FF2B5EF4-FFF2-40B4-BE49-F238E27FC236}">
                <a16:creationId xmlns:a16="http://schemas.microsoft.com/office/drawing/2014/main" id="{2EDA09EA-D3A2-7B4B-8E60-158C8A001201}"/>
              </a:ext>
            </a:extLst>
          </p:cNvPr>
          <p:cNvSpPr/>
          <p:nvPr/>
        </p:nvSpPr>
        <p:spPr>
          <a:xfrm>
            <a:off x="1448790" y="193667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何謂事件研究？</a:t>
            </a:r>
          </a:p>
        </p:txBody>
      </p:sp>
      <p:sp>
        <p:nvSpPr>
          <p:cNvPr id="8" name="矩形 7">
            <a:extLst>
              <a:ext uri="{FF2B5EF4-FFF2-40B4-BE49-F238E27FC236}">
                <a16:creationId xmlns:a16="http://schemas.microsoft.com/office/drawing/2014/main" id="{6A3E6D28-69B7-F24C-9045-E71AF526957D}"/>
              </a:ext>
            </a:extLst>
          </p:cNvPr>
          <p:cNvSpPr/>
          <p:nvPr/>
        </p:nvSpPr>
        <p:spPr>
          <a:xfrm>
            <a:off x="1045029" y="3706094"/>
            <a:ext cx="10022774" cy="107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圓角矩形 8">
            <a:extLst>
              <a:ext uri="{FF2B5EF4-FFF2-40B4-BE49-F238E27FC236}">
                <a16:creationId xmlns:a16="http://schemas.microsoft.com/office/drawing/2014/main" id="{F5722591-7AE3-6A4F-B663-050911798C38}"/>
              </a:ext>
            </a:extLst>
          </p:cNvPr>
          <p:cNvSpPr/>
          <p:nvPr/>
        </p:nvSpPr>
        <p:spPr>
          <a:xfrm>
            <a:off x="1448790" y="3528954"/>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事件研究的目的？</a:t>
            </a:r>
          </a:p>
        </p:txBody>
      </p:sp>
      <p:sp>
        <p:nvSpPr>
          <p:cNvPr id="10" name="矩形 9">
            <a:extLst>
              <a:ext uri="{FF2B5EF4-FFF2-40B4-BE49-F238E27FC236}">
                <a16:creationId xmlns:a16="http://schemas.microsoft.com/office/drawing/2014/main" id="{BCBD64FB-B977-CF4A-A37C-26CE6BDFDCC2}"/>
              </a:ext>
            </a:extLst>
          </p:cNvPr>
          <p:cNvSpPr/>
          <p:nvPr/>
        </p:nvSpPr>
        <p:spPr>
          <a:xfrm>
            <a:off x="1060863" y="5061857"/>
            <a:ext cx="10022774" cy="101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64624" y="4884716"/>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事件研究流程</a:t>
            </a:r>
          </a:p>
        </p:txBody>
      </p:sp>
      <p:sp>
        <p:nvSpPr>
          <p:cNvPr id="12" name="文字方塊 11">
            <a:extLst>
              <a:ext uri="{FF2B5EF4-FFF2-40B4-BE49-F238E27FC236}">
                <a16:creationId xmlns:a16="http://schemas.microsoft.com/office/drawing/2014/main" id="{FE86416D-00E3-1B4A-B3EB-ACECE5E87B7D}"/>
              </a:ext>
            </a:extLst>
          </p:cNvPr>
          <p:cNvSpPr txBox="1"/>
          <p:nvPr/>
        </p:nvSpPr>
        <p:spPr>
          <a:xfrm>
            <a:off x="1464624" y="2393857"/>
            <a:ext cx="9389423"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90E38120-D38A-5345-917B-02FC2652E4F4}"/>
              </a:ext>
            </a:extLst>
          </p:cNvPr>
          <p:cNvSpPr txBox="1"/>
          <p:nvPr/>
        </p:nvSpPr>
        <p:spPr>
          <a:xfrm>
            <a:off x="1448790" y="3986141"/>
            <a:ext cx="9389423" cy="646331"/>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464625" y="5343883"/>
            <a:ext cx="2430482" cy="646331"/>
          </a:xfrm>
          <a:prstGeom prst="rect">
            <a:avLst/>
          </a:prstGeom>
          <a:noFill/>
        </p:spPr>
        <p:txBody>
          <a:bodyPr wrap="square" rtlCol="0">
            <a:spAutoFit/>
          </a:bodyPr>
          <a:lstStyle/>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
        <p:nvSpPr>
          <p:cNvPr id="16" name="文字方塊 15">
            <a:extLst>
              <a:ext uri="{FF2B5EF4-FFF2-40B4-BE49-F238E27FC236}">
                <a16:creationId xmlns:a16="http://schemas.microsoft.com/office/drawing/2014/main" id="{B0FD68F5-9154-FB45-BE93-F5A4CE665B49}"/>
              </a:ext>
            </a:extLst>
          </p:cNvPr>
          <p:cNvSpPr txBox="1"/>
          <p:nvPr/>
        </p:nvSpPr>
        <p:spPr>
          <a:xfrm>
            <a:off x="4841175" y="5343882"/>
            <a:ext cx="2430482"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3.   </a:t>
            </a:r>
            <a:r>
              <a:rPr kumimoji="1" lang="zh-CN" altLang="en-US" dirty="0">
                <a:latin typeface="Microsoft JhengHei" panose="020B0604030504040204" pitchFamily="34" charset="-120"/>
                <a:ea typeface="Microsoft JhengHei" panose="020B0604030504040204" pitchFamily="34" charset="-120"/>
              </a:rPr>
              <a:t>檢定異常報酬率</a:t>
            </a:r>
            <a:endParaRPr kumimoji="1" lang="en-US" altLang="zh-TW" dirty="0">
              <a:latin typeface="Microsoft JhengHei" panose="020B0604030504040204" pitchFamily="34" charset="-120"/>
              <a:ea typeface="Microsoft JhengHei" panose="020B0604030504040204" pitchFamily="34" charset="-120"/>
            </a:endParaRPr>
          </a:p>
          <a:p>
            <a:r>
              <a:rPr kumimoji="1" lang="en-US" altLang="zh-TW" dirty="0">
                <a:latin typeface="Microsoft JhengHei" panose="020B0604030504040204" pitchFamily="34" charset="-120"/>
                <a:ea typeface="Microsoft JhengHei" panose="020B0604030504040204" pitchFamily="34" charset="-120"/>
              </a:rPr>
              <a:t>4.   </a:t>
            </a:r>
            <a:r>
              <a:rPr kumimoji="1" lang="zh-CN" altLang="en-US" dirty="0">
                <a:latin typeface="Microsoft JhengHei" panose="020B0604030504040204" pitchFamily="34" charset="-120"/>
                <a:ea typeface="Microsoft JhengHei" panose="020B0604030504040204" pitchFamily="34" charset="-120"/>
              </a:rPr>
              <a:t>分析結果及解釋</a:t>
            </a:r>
            <a:endParaRPr kumimoji="1" lang="zh-TW" altLang="en-US"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81192" y="6329547"/>
            <a:ext cx="3598922" cy="369332"/>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資料來源：</a:t>
            </a:r>
            <a:r>
              <a:rPr kumimoji="1" lang="en-US" altLang="zh-TW" dirty="0">
                <a:latin typeface="Microsoft JhengHei" panose="020B0604030504040204" pitchFamily="34" charset="-120"/>
                <a:ea typeface="Microsoft JhengHei" panose="020B0604030504040204" pitchFamily="34" charset="-120"/>
              </a:rPr>
              <a:t>TEJ</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96955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事件日、事件期、估計期</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BCBD64FB-B977-CF4A-A37C-26CE6BDFDCC2}"/>
              </a:ext>
            </a:extLst>
          </p:cNvPr>
          <p:cNvSpPr/>
          <p:nvPr/>
        </p:nvSpPr>
        <p:spPr>
          <a:xfrm>
            <a:off x="1084613" y="3428999"/>
            <a:ext cx="10022774" cy="285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88374" y="325186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如何設定事件期、估計期長度</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235034" y="3711027"/>
            <a:ext cx="9785267" cy="2831544"/>
          </a:xfrm>
          <a:prstGeom prst="rect">
            <a:avLst/>
          </a:prstGeom>
          <a:noFill/>
        </p:spPr>
        <p:txBody>
          <a:bodyPr wrap="square" rtlCol="0">
            <a:spAutoFit/>
          </a:bodyPr>
          <a:lstStyle/>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73275" y="6379402"/>
            <a:ext cx="3598922" cy="369332"/>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資料來源：</a:t>
            </a:r>
            <a:r>
              <a:rPr kumimoji="1" lang="en-US" altLang="zh-TW" dirty="0">
                <a:latin typeface="Microsoft JhengHei" panose="020B0604030504040204" pitchFamily="34" charset="-120"/>
                <a:ea typeface="Microsoft JhengHei" panose="020B0604030504040204" pitchFamily="34" charset="-120"/>
              </a:rPr>
              <a:t>TEJ</a:t>
            </a:r>
            <a:endParaRPr kumimoji="1" lang="zh-TW" altLang="en-US" dirty="0">
              <a:latin typeface="Microsoft JhengHei" panose="020B0604030504040204" pitchFamily="34" charset="-120"/>
              <a:ea typeface="Microsoft JhengHei" panose="020B0604030504040204" pitchFamily="34" charset="-120"/>
            </a:endParaRPr>
          </a:p>
        </p:txBody>
      </p:sp>
      <p:grpSp>
        <p:nvGrpSpPr>
          <p:cNvPr id="23" name="群組 22">
            <a:extLst>
              <a:ext uri="{FF2B5EF4-FFF2-40B4-BE49-F238E27FC236}">
                <a16:creationId xmlns:a16="http://schemas.microsoft.com/office/drawing/2014/main" id="{FFF4B0E7-7346-C54E-90F4-C5C97CDCF4B3}"/>
              </a:ext>
            </a:extLst>
          </p:cNvPr>
          <p:cNvGrpSpPr/>
          <p:nvPr/>
        </p:nvGrpSpPr>
        <p:grpSpPr>
          <a:xfrm>
            <a:off x="1448790" y="2216220"/>
            <a:ext cx="9294420" cy="658572"/>
            <a:chOff x="1464624" y="2018805"/>
            <a:chExt cx="9294420" cy="658572"/>
          </a:xfrm>
        </p:grpSpPr>
        <p:cxnSp>
          <p:nvCxnSpPr>
            <p:cNvPr id="4" name="直線箭頭接點 3">
              <a:extLst>
                <a:ext uri="{FF2B5EF4-FFF2-40B4-BE49-F238E27FC236}">
                  <a16:creationId xmlns:a16="http://schemas.microsoft.com/office/drawing/2014/main" id="{F5820C27-5A70-8D4F-A1AE-5366D064504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12BF1EB-84E4-6D41-9ECC-E56765C0868C}"/>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1947317-9D8E-8843-8D05-745D7EFAEF2B}"/>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99A693A1-E478-A846-B754-7067006E39FB}"/>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4001A76-6CFE-6543-B6EB-ACDC21564F63}"/>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38893C34-09AB-064C-8ED6-35D1B6233298}"/>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4" name="左-右雙向箭號 23">
            <a:extLst>
              <a:ext uri="{FF2B5EF4-FFF2-40B4-BE49-F238E27FC236}">
                <a16:creationId xmlns:a16="http://schemas.microsoft.com/office/drawing/2014/main" id="{2B7297DB-267E-004D-9DAC-4BDA01BB2C9F}"/>
              </a:ext>
            </a:extLst>
          </p:cNvPr>
          <p:cNvSpPr/>
          <p:nvPr/>
        </p:nvSpPr>
        <p:spPr>
          <a:xfrm>
            <a:off x="1935678" y="1893097"/>
            <a:ext cx="3728852"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F7F54092-DD92-FC4B-8055-9FBBFFC2C67A}"/>
              </a:ext>
            </a:extLst>
          </p:cNvPr>
          <p:cNvSpPr txBox="1"/>
          <p:nvPr/>
        </p:nvSpPr>
        <p:spPr>
          <a:xfrm>
            <a:off x="3302951" y="2092034"/>
            <a:ext cx="877163" cy="369332"/>
          </a:xfrm>
          <a:prstGeom prst="rect">
            <a:avLst/>
          </a:prstGeom>
          <a:noFill/>
        </p:spPr>
        <p:txBody>
          <a:bodyPr wrap="none" rtlCol="0">
            <a:spAutoFit/>
          </a:bodyPr>
          <a:lstStyle/>
          <a:p>
            <a:r>
              <a:rPr kumimoji="1" lang="zh-TW" altLang="en-US" dirty="0"/>
              <a:t>估計期</a:t>
            </a:r>
          </a:p>
        </p:txBody>
      </p:sp>
      <p:sp>
        <p:nvSpPr>
          <p:cNvPr id="27" name="左-右雙向箭號 26">
            <a:extLst>
              <a:ext uri="{FF2B5EF4-FFF2-40B4-BE49-F238E27FC236}">
                <a16:creationId xmlns:a16="http://schemas.microsoft.com/office/drawing/2014/main" id="{943707A2-0FBF-B646-A572-5A2FE66E0E75}"/>
              </a:ext>
            </a:extLst>
          </p:cNvPr>
          <p:cNvSpPr/>
          <p:nvPr/>
        </p:nvSpPr>
        <p:spPr>
          <a:xfrm>
            <a:off x="8368145" y="1808728"/>
            <a:ext cx="1660559"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15569C56-A572-5449-ADB2-05E1D55B6F40}"/>
              </a:ext>
            </a:extLst>
          </p:cNvPr>
          <p:cNvSpPr txBox="1"/>
          <p:nvPr/>
        </p:nvSpPr>
        <p:spPr>
          <a:xfrm>
            <a:off x="8789361" y="2031553"/>
            <a:ext cx="1466961" cy="369332"/>
          </a:xfrm>
          <a:prstGeom prst="rect">
            <a:avLst/>
          </a:prstGeom>
          <a:noFill/>
        </p:spPr>
        <p:txBody>
          <a:bodyPr wrap="square" rtlCol="0">
            <a:spAutoFit/>
          </a:bodyPr>
          <a:lstStyle/>
          <a:p>
            <a:r>
              <a:rPr kumimoji="1" lang="zh-TW" altLang="en-US" dirty="0"/>
              <a:t>事件期</a:t>
            </a:r>
          </a:p>
        </p:txBody>
      </p:sp>
      <p:sp>
        <p:nvSpPr>
          <p:cNvPr id="30" name="文字方塊 29">
            <a:extLst>
              <a:ext uri="{FF2B5EF4-FFF2-40B4-BE49-F238E27FC236}">
                <a16:creationId xmlns:a16="http://schemas.microsoft.com/office/drawing/2014/main" id="{C1F1C371-56F2-2444-A852-D6234C4EB760}"/>
              </a:ext>
            </a:extLst>
          </p:cNvPr>
          <p:cNvSpPr txBox="1"/>
          <p:nvPr/>
        </p:nvSpPr>
        <p:spPr>
          <a:xfrm>
            <a:off x="8284024" y="2961560"/>
            <a:ext cx="1828800" cy="369332"/>
          </a:xfrm>
          <a:prstGeom prst="rect">
            <a:avLst/>
          </a:prstGeom>
          <a:noFill/>
        </p:spPr>
        <p:txBody>
          <a:bodyPr wrap="square" rtlCol="0">
            <a:spAutoFit/>
          </a:bodyPr>
          <a:lstStyle/>
          <a:p>
            <a:pPr algn="ctr"/>
            <a:r>
              <a:rPr kumimoji="1" lang="zh-TW" altLang="en-US" dirty="0"/>
              <a:t>事件日</a:t>
            </a:r>
          </a:p>
        </p:txBody>
      </p:sp>
      <p:sp>
        <p:nvSpPr>
          <p:cNvPr id="3" name="文字方塊 2">
            <a:extLst>
              <a:ext uri="{FF2B5EF4-FFF2-40B4-BE49-F238E27FC236}">
                <a16:creationId xmlns:a16="http://schemas.microsoft.com/office/drawing/2014/main" id="{BC85F905-E6CF-F34A-83C7-D801894BDCEA}"/>
              </a:ext>
            </a:extLst>
          </p:cNvPr>
          <p:cNvSpPr txBox="1"/>
          <p:nvPr/>
        </p:nvSpPr>
        <p:spPr>
          <a:xfrm>
            <a:off x="4315968" y="-1621536"/>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56775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973EF-A763-4568-8657-C26EAF1BF315}"/>
              </a:ext>
            </a:extLst>
          </p:cNvPr>
          <p:cNvSpPr>
            <a:spLocks noGrp="1"/>
          </p:cNvSpPr>
          <p:nvPr>
            <p:ph type="title"/>
          </p:nvPr>
        </p:nvSpPr>
        <p:spPr/>
        <p:txBody>
          <a:bodyPr/>
          <a:lstStyle/>
          <a:p>
            <a:r>
              <a:rPr lang="zh-TW" altLang="en-US" dirty="0"/>
              <a:t>資料與問題定義</a:t>
            </a:r>
          </a:p>
        </p:txBody>
      </p:sp>
      <p:pic>
        <p:nvPicPr>
          <p:cNvPr id="4" name="內容版面配置區 3">
            <a:extLst>
              <a:ext uri="{FF2B5EF4-FFF2-40B4-BE49-F238E27FC236}">
                <a16:creationId xmlns:a16="http://schemas.microsoft.com/office/drawing/2014/main" id="{7DEFA0AC-4C60-4AAF-A3A3-4317D5B0B744}"/>
              </a:ext>
            </a:extLst>
          </p:cNvPr>
          <p:cNvPicPr>
            <a:picLocks noGrp="1" noChangeAspect="1"/>
          </p:cNvPicPr>
          <p:nvPr>
            <p:ph idx="1"/>
          </p:nvPr>
        </p:nvPicPr>
        <p:blipFill>
          <a:blip r:embed="rId2"/>
          <a:stretch>
            <a:fillRect/>
          </a:stretch>
        </p:blipFill>
        <p:spPr>
          <a:xfrm>
            <a:off x="434888" y="1914144"/>
            <a:ext cx="11269432" cy="4486656"/>
          </a:xfrm>
          <a:prstGeom prst="rect">
            <a:avLst/>
          </a:prstGeom>
        </p:spPr>
      </p:pic>
    </p:spTree>
    <p:extLst>
      <p:ext uri="{BB962C8B-B14F-4D97-AF65-F5344CB8AC3E}">
        <p14:creationId xmlns:p14="http://schemas.microsoft.com/office/powerpoint/2010/main" val="29172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latin typeface="Microsoft JhengHei" panose="020B0604030504040204" pitchFamily="34" charset="-120"/>
              <a:ea typeface="Microsoft JhengHei" panose="020B0604030504040204" pitchFamily="34" charset="-120"/>
            </a:endParaRPr>
          </a:p>
        </p:txBody>
      </p:sp>
      <p:pic>
        <p:nvPicPr>
          <p:cNvPr id="5" name="圖片 4" descr="一張含有 文字, 大, 電腦 的圖片&#10;&#10;自動產生的描述">
            <a:extLst>
              <a:ext uri="{FF2B5EF4-FFF2-40B4-BE49-F238E27FC236}">
                <a16:creationId xmlns:a16="http://schemas.microsoft.com/office/drawing/2014/main" id="{9ED3D618-4EEF-E042-A222-8A8335208F1F}"/>
              </a:ext>
            </a:extLst>
          </p:cNvPr>
          <p:cNvPicPr>
            <a:picLocks noChangeAspect="1"/>
          </p:cNvPicPr>
          <p:nvPr/>
        </p:nvPicPr>
        <p:blipFill>
          <a:blip r:embed="rId2"/>
          <a:stretch>
            <a:fillRect/>
          </a:stretch>
        </p:blipFill>
        <p:spPr>
          <a:xfrm>
            <a:off x="333439" y="1967995"/>
            <a:ext cx="11636887" cy="4600818"/>
          </a:xfrm>
          <a:prstGeom prst="rect">
            <a:avLst/>
          </a:prstGeom>
        </p:spPr>
      </p:pic>
    </p:spTree>
    <p:extLst>
      <p:ext uri="{BB962C8B-B14F-4D97-AF65-F5344CB8AC3E}">
        <p14:creationId xmlns:p14="http://schemas.microsoft.com/office/powerpoint/2010/main" val="3543930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結果分析</a:t>
            </a:r>
            <a:endParaRPr kumimoji="1" lang="zh-TW" altLang="en-US" dirty="0">
              <a:latin typeface="Microsoft JhengHei" panose="020B0604030504040204" pitchFamily="34" charset="-120"/>
              <a:ea typeface="Microsoft JhengHei" panose="020B0604030504040204" pitchFamily="34" charset="-120"/>
            </a:endParaRPr>
          </a:p>
        </p:txBody>
      </p:sp>
      <p:sp>
        <p:nvSpPr>
          <p:cNvPr id="3" name="文字方塊 2">
            <a:extLst>
              <a:ext uri="{FF2B5EF4-FFF2-40B4-BE49-F238E27FC236}">
                <a16:creationId xmlns:a16="http://schemas.microsoft.com/office/drawing/2014/main" id="{832C8F92-20AE-154A-AB72-C4EF44E52B22}"/>
              </a:ext>
            </a:extLst>
          </p:cNvPr>
          <p:cNvSpPr txBox="1"/>
          <p:nvPr/>
        </p:nvSpPr>
        <p:spPr>
          <a:xfrm>
            <a:off x="930235" y="2554391"/>
            <a:ext cx="9900062" cy="1477328"/>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若將評分與異常報酬做簡單迴歸分析，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0.58</a:t>
            </a:r>
            <a:r>
              <a:rPr kumimoji="1" lang="zh-CN" altLang="en-US" dirty="0">
                <a:latin typeface="Microsoft JhengHei" panose="020B0604030504040204" pitchFamily="34" charset="-120"/>
                <a:ea typeface="Microsoft JhengHei" panose="020B0604030504040204" pitchFamily="34" charset="-120"/>
              </a:rPr>
              <a:t>，預測力不足</a:t>
            </a: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1DE1BA78-74DF-F844-A214-ECDDBEA525AA}"/>
              </a:ext>
            </a:extLst>
          </p:cNvPr>
          <p:cNvSpPr/>
          <p:nvPr/>
        </p:nvSpPr>
        <p:spPr>
          <a:xfrm>
            <a:off x="930234" y="2320660"/>
            <a:ext cx="10022774" cy="1455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圓角矩形 6">
            <a:extLst>
              <a:ext uri="{FF2B5EF4-FFF2-40B4-BE49-F238E27FC236}">
                <a16:creationId xmlns:a16="http://schemas.microsoft.com/office/drawing/2014/main" id="{76A332B1-3E56-F64E-8D81-1C3AB3F71949}"/>
              </a:ext>
            </a:extLst>
          </p:cNvPr>
          <p:cNvSpPr/>
          <p:nvPr/>
        </p:nvSpPr>
        <p:spPr>
          <a:xfrm>
            <a:off x="1333995" y="2143519"/>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模型結果</a:t>
            </a:r>
          </a:p>
        </p:txBody>
      </p:sp>
      <p:sp>
        <p:nvSpPr>
          <p:cNvPr id="9" name="文字方塊 8">
            <a:extLst>
              <a:ext uri="{FF2B5EF4-FFF2-40B4-BE49-F238E27FC236}">
                <a16:creationId xmlns:a16="http://schemas.microsoft.com/office/drawing/2014/main" id="{275861A1-1B75-DC43-96C9-9C3A12FD458D}"/>
              </a:ext>
            </a:extLst>
          </p:cNvPr>
          <p:cNvSpPr txBox="1"/>
          <p:nvPr/>
        </p:nvSpPr>
        <p:spPr>
          <a:xfrm>
            <a:off x="930235" y="4578063"/>
            <a:ext cx="9900062"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 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10" name="矩形 9">
            <a:extLst>
              <a:ext uri="{FF2B5EF4-FFF2-40B4-BE49-F238E27FC236}">
                <a16:creationId xmlns:a16="http://schemas.microsoft.com/office/drawing/2014/main" id="{1379F1C1-5B13-1A48-AA30-7E6E4EA0ED06}"/>
              </a:ext>
            </a:extLst>
          </p:cNvPr>
          <p:cNvSpPr/>
          <p:nvPr/>
        </p:nvSpPr>
        <p:spPr>
          <a:xfrm>
            <a:off x="930234" y="4307773"/>
            <a:ext cx="10022774" cy="22949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CE8C7B99-843A-B242-B27D-D719AB548EE6}"/>
              </a:ext>
            </a:extLst>
          </p:cNvPr>
          <p:cNvSpPr/>
          <p:nvPr/>
        </p:nvSpPr>
        <p:spPr>
          <a:xfrm>
            <a:off x="1333995" y="4130633"/>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結果解釋</a:t>
            </a:r>
          </a:p>
        </p:txBody>
      </p:sp>
    </p:spTree>
    <p:extLst>
      <p:ext uri="{BB962C8B-B14F-4D97-AF65-F5344CB8AC3E}">
        <p14:creationId xmlns:p14="http://schemas.microsoft.com/office/powerpoint/2010/main" val="87212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資料庫建立與網頁呈現</a:t>
            </a:r>
          </a:p>
        </p:txBody>
      </p:sp>
    </p:spTree>
    <p:extLst>
      <p:ext uri="{BB962C8B-B14F-4D97-AF65-F5344CB8AC3E}">
        <p14:creationId xmlns:p14="http://schemas.microsoft.com/office/powerpoint/2010/main" val="3506128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FA0770-AC73-5D4D-B875-9678C172202A}"/>
              </a:ext>
            </a:extLst>
          </p:cNvPr>
          <p:cNvSpPr>
            <a:spLocks noGrp="1"/>
          </p:cNvSpPr>
          <p:nvPr>
            <p:ph type="title"/>
          </p:nvPr>
        </p:nvSpPr>
        <p:spPr/>
        <p:txBody>
          <a:bodyPr/>
          <a:lstStyle/>
          <a:p>
            <a:r>
              <a:rPr kumimoji="1" lang="zh-TW" altLang="en-US" dirty="0"/>
              <a:t>資料庫建立</a:t>
            </a:r>
          </a:p>
        </p:txBody>
      </p:sp>
      <p:pic>
        <p:nvPicPr>
          <p:cNvPr id="5" name="圖片 4" descr="一張含有 食物 的圖片&#10;&#10;自動產生的描述">
            <a:extLst>
              <a:ext uri="{FF2B5EF4-FFF2-40B4-BE49-F238E27FC236}">
                <a16:creationId xmlns:a16="http://schemas.microsoft.com/office/drawing/2014/main" id="{A2FBFB2E-2181-C348-AC13-180DB3E0C4D7}"/>
              </a:ext>
            </a:extLst>
          </p:cNvPr>
          <p:cNvPicPr>
            <a:picLocks noChangeAspect="1"/>
          </p:cNvPicPr>
          <p:nvPr/>
        </p:nvPicPr>
        <p:blipFill rotWithShape="1">
          <a:blip r:embed="rId2"/>
          <a:srcRect l="1127" t="21573" r="130" b="21855"/>
          <a:stretch/>
        </p:blipFill>
        <p:spPr>
          <a:xfrm>
            <a:off x="8238910" y="2299389"/>
            <a:ext cx="3280155" cy="1879270"/>
          </a:xfrm>
          <a:prstGeom prst="rect">
            <a:avLst/>
          </a:prstGeom>
        </p:spPr>
      </p:pic>
      <p:pic>
        <p:nvPicPr>
          <p:cNvPr id="7" name="圖片 6" descr="一張含有 畫畫 的圖片&#10;&#10;自動產生的描述">
            <a:extLst>
              <a:ext uri="{FF2B5EF4-FFF2-40B4-BE49-F238E27FC236}">
                <a16:creationId xmlns:a16="http://schemas.microsoft.com/office/drawing/2014/main" id="{EA0769D7-3D78-B64F-BA4A-5190D08EC1A9}"/>
              </a:ext>
            </a:extLst>
          </p:cNvPr>
          <p:cNvPicPr>
            <a:picLocks noChangeAspect="1"/>
          </p:cNvPicPr>
          <p:nvPr/>
        </p:nvPicPr>
        <p:blipFill rotWithShape="1">
          <a:blip r:embed="rId3"/>
          <a:srcRect l="20710" t="4930" r="22564" b="8241"/>
          <a:stretch/>
        </p:blipFill>
        <p:spPr>
          <a:xfrm>
            <a:off x="4916374" y="2146479"/>
            <a:ext cx="2161320" cy="2161339"/>
          </a:xfrm>
          <a:prstGeom prst="rect">
            <a:avLst/>
          </a:prstGeom>
        </p:spPr>
      </p:pic>
      <p:sp>
        <p:nvSpPr>
          <p:cNvPr id="3" name="文字方塊 2">
            <a:extLst>
              <a:ext uri="{FF2B5EF4-FFF2-40B4-BE49-F238E27FC236}">
                <a16:creationId xmlns:a16="http://schemas.microsoft.com/office/drawing/2014/main" id="{C3A9BD94-CC2F-254C-8A17-7E8929685CFD}"/>
              </a:ext>
            </a:extLst>
          </p:cNvPr>
          <p:cNvSpPr txBox="1"/>
          <p:nvPr/>
        </p:nvSpPr>
        <p:spPr>
          <a:xfrm>
            <a:off x="3990109" y="4512623"/>
            <a:ext cx="3764478" cy="2031325"/>
          </a:xfrm>
          <a:prstGeom prst="rect">
            <a:avLst/>
          </a:prstGeom>
          <a:noFill/>
        </p:spPr>
        <p:txBody>
          <a:bodyPr wrap="square" rtlCol="0">
            <a:spAutoFit/>
          </a:bodyPr>
          <a:lstStyle/>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可使用</a:t>
            </a:r>
            <a:r>
              <a:rPr kumimoji="1" lang="zh-TW" altLang="en-US" dirty="0">
                <a:latin typeface="Microsoft JhengHei" panose="020B0604030504040204" pitchFamily="34" charset="-120"/>
                <a:ea typeface="Microsoft JhengHei" panose="020B0604030504040204" pitchFamily="34" charset="-120"/>
              </a:rPr>
              <a:t> </a:t>
            </a:r>
            <a:r>
              <a:rPr kumimoji="1" lang="en" altLang="zh-CN" dirty="0" err="1">
                <a:latin typeface="Microsoft JhengHei" panose="020B0604030504040204" pitchFamily="34" charset="-120"/>
                <a:ea typeface="Microsoft JhengHei" panose="020B0604030504040204" pitchFamily="34" charset="-120"/>
              </a:rPr>
              <a:t>gspread</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套件與</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python</a:t>
            </a:r>
            <a:r>
              <a:rPr kumimoji="1" lang="zh-CN" altLang="en-US" dirty="0">
                <a:latin typeface="Microsoft JhengHei" panose="020B0604030504040204" pitchFamily="34" charset="-120"/>
                <a:ea typeface="Microsoft JhengHei" panose="020B0604030504040204" pitchFamily="34" charset="-120"/>
              </a:rPr>
              <a:t>做連接</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有容量限制，不適合放大量數據</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每 </a:t>
            </a:r>
            <a:r>
              <a:rPr kumimoji="1" lang="en-US" altLang="zh-TW" dirty="0">
                <a:latin typeface="Microsoft JhengHei" panose="020B0604030504040204" pitchFamily="34" charset="-120"/>
                <a:ea typeface="Microsoft JhengHei" panose="020B0604030504040204" pitchFamily="34" charset="-120"/>
              </a:rPr>
              <a:t>100</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免費試用期一年，之後要收費</a:t>
            </a:r>
            <a:endParaRPr kumimoji="1" lang="en-US" altLang="zh-CN" dirty="0">
              <a:latin typeface="Microsoft JhengHei" panose="020B0604030504040204" pitchFamily="34" charset="-120"/>
              <a:ea typeface="Microsoft JhengHei" panose="020B0604030504040204" pitchFamily="34" charset="-120"/>
            </a:endParaRPr>
          </a:p>
          <a:p>
            <a:pPr marL="342900" indent="-342900">
              <a:buFont typeface="+mj-lt"/>
              <a:buAutoNum type="arabicPeriod"/>
            </a:pPr>
            <a:endParaRPr kumimoji="1" lang="zh-TW" altLang="en-US" dirty="0">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058DC86-5396-6B40-B588-18D0655CA9F2}"/>
              </a:ext>
            </a:extLst>
          </p:cNvPr>
          <p:cNvSpPr txBox="1"/>
          <p:nvPr/>
        </p:nvSpPr>
        <p:spPr>
          <a:xfrm>
            <a:off x="7754587" y="4524498"/>
            <a:ext cx="3764478" cy="1754326"/>
          </a:xfrm>
          <a:prstGeom prst="rect">
            <a:avLst/>
          </a:prstGeom>
          <a:noFill/>
        </p:spPr>
        <p:txBody>
          <a:bodyPr wrap="square" rtlCol="0">
            <a:spAutoFit/>
          </a:bodyPr>
          <a:lstStyle/>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可使用</a:t>
            </a:r>
            <a:r>
              <a:rPr kumimoji="1" lang="zh-TW" altLang="en-US" dirty="0">
                <a:latin typeface="Microsoft JhengHei" panose="020B0604030504040204" pitchFamily="34" charset="-120"/>
                <a:ea typeface="Microsoft JhengHei" panose="020B0604030504040204" pitchFamily="34" charset="-120"/>
              </a:rPr>
              <a:t> </a:t>
            </a:r>
            <a:r>
              <a:rPr kumimoji="1" lang="en" altLang="zh-CN" dirty="0" err="1">
                <a:latin typeface="Microsoft JhengHei" panose="020B0604030504040204" pitchFamily="34" charset="-120"/>
                <a:ea typeface="Microsoft JhengHei" panose="020B0604030504040204" pitchFamily="34" charset="-120"/>
              </a:rPr>
              <a:t>pymysql</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套件與</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python</a:t>
            </a:r>
            <a:r>
              <a:rPr kumimoji="1" lang="zh-CN" altLang="en-US" dirty="0">
                <a:latin typeface="Microsoft JhengHei" panose="020B0604030504040204" pitchFamily="34" charset="-120"/>
                <a:ea typeface="Microsoft JhengHei" panose="020B0604030504040204" pitchFamily="34" charset="-120"/>
              </a:rPr>
              <a:t>做連接</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無容量限制，適合放大量數據</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無資料存取量限制，</a:t>
            </a:r>
            <a:r>
              <a:rPr kumimoji="1" lang="zh-CN" altLang="en-US" dirty="0">
                <a:latin typeface="Microsoft JhengHei" panose="020B0604030504040204" pitchFamily="34" charset="-120"/>
                <a:ea typeface="Microsoft JhengHei" panose="020B0604030504040204" pitchFamily="34" charset="-120"/>
              </a:rPr>
              <a:t>適合作為存取頻繁的資料庫</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開源軟體，免費使用</a:t>
            </a:r>
          </a:p>
        </p:txBody>
      </p:sp>
      <p:sp>
        <p:nvSpPr>
          <p:cNvPr id="4" name="文字方塊 3">
            <a:extLst>
              <a:ext uri="{FF2B5EF4-FFF2-40B4-BE49-F238E27FC236}">
                <a16:creationId xmlns:a16="http://schemas.microsoft.com/office/drawing/2014/main" id="{AF491EC5-FE57-224A-8920-0DC5E256ECEE}"/>
              </a:ext>
            </a:extLst>
          </p:cNvPr>
          <p:cNvSpPr txBox="1"/>
          <p:nvPr/>
        </p:nvSpPr>
        <p:spPr>
          <a:xfrm>
            <a:off x="660352" y="2193500"/>
            <a:ext cx="3094805" cy="3970318"/>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異常報酬</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等資料存放在資料庫中，未來公司需要做使用即可直接做存取</a:t>
            </a:r>
          </a:p>
        </p:txBody>
      </p:sp>
    </p:spTree>
    <p:extLst>
      <p:ext uri="{BB962C8B-B14F-4D97-AF65-F5344CB8AC3E}">
        <p14:creationId xmlns:p14="http://schemas.microsoft.com/office/powerpoint/2010/main" val="4078552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EC13103F-FA15-4EE5-A436-ED13C1FD5F8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zh-TW" altLang="en-US" sz="3600" dirty="0">
                <a:solidFill>
                  <a:srgbClr val="FFFFFF"/>
                </a:solidFill>
              </a:rPr>
              <a:t>結果呈現</a:t>
            </a:r>
          </a:p>
        </p:txBody>
      </p:sp>
      <p:pic>
        <p:nvPicPr>
          <p:cNvPr id="14" name="圖片 13" descr="一張含有 螢幕擷取畫面 的圖片&#10;&#10;自動產生的描述">
            <a:extLst>
              <a:ext uri="{FF2B5EF4-FFF2-40B4-BE49-F238E27FC236}">
                <a16:creationId xmlns:a16="http://schemas.microsoft.com/office/drawing/2014/main" id="{1488CCBB-15E2-E541-BD1E-5C8E12549823}"/>
              </a:ext>
            </a:extLst>
          </p:cNvPr>
          <p:cNvPicPr>
            <a:picLocks noChangeAspect="1"/>
          </p:cNvPicPr>
          <p:nvPr/>
        </p:nvPicPr>
        <p:blipFill>
          <a:blip r:embed="rId2"/>
          <a:stretch>
            <a:fillRect/>
          </a:stretch>
        </p:blipFill>
        <p:spPr>
          <a:xfrm>
            <a:off x="2417954" y="2549447"/>
            <a:ext cx="1962793" cy="3925585"/>
          </a:xfrm>
          <a:prstGeom prst="rect">
            <a:avLst/>
          </a:prstGeom>
        </p:spPr>
      </p:pic>
      <p:pic>
        <p:nvPicPr>
          <p:cNvPr id="22" name="圖片 21" descr="一張含有 山, 標誌 的圖片&#10;&#10;自動產生的描述">
            <a:extLst>
              <a:ext uri="{FF2B5EF4-FFF2-40B4-BE49-F238E27FC236}">
                <a16:creationId xmlns:a16="http://schemas.microsoft.com/office/drawing/2014/main" id="{07F759B5-069A-DB45-8D3B-D8114FE4AD59}"/>
              </a:ext>
            </a:extLst>
          </p:cNvPr>
          <p:cNvPicPr>
            <a:picLocks noChangeAspect="1"/>
          </p:cNvPicPr>
          <p:nvPr/>
        </p:nvPicPr>
        <p:blipFill>
          <a:blip r:embed="rId3"/>
          <a:stretch>
            <a:fillRect/>
          </a:stretch>
        </p:blipFill>
        <p:spPr>
          <a:xfrm>
            <a:off x="123690" y="2545986"/>
            <a:ext cx="2005907" cy="3912100"/>
          </a:xfrm>
          <a:prstGeom prst="rect">
            <a:avLst/>
          </a:prstGeom>
        </p:spPr>
      </p:pic>
      <p:pic>
        <p:nvPicPr>
          <p:cNvPr id="4" name="內容版面配置區 3">
            <a:extLst>
              <a:ext uri="{FF2B5EF4-FFF2-40B4-BE49-F238E27FC236}">
                <a16:creationId xmlns:a16="http://schemas.microsoft.com/office/drawing/2014/main" id="{4A7859FB-A725-C640-901A-4FA021E41996}"/>
              </a:ext>
            </a:extLst>
          </p:cNvPr>
          <p:cNvPicPr>
            <a:picLocks noGrp="1" noChangeAspect="1"/>
          </p:cNvPicPr>
          <p:nvPr>
            <p:ph idx="1"/>
          </p:nvPr>
        </p:nvPicPr>
        <p:blipFill>
          <a:blip r:embed="rId4"/>
          <a:stretch>
            <a:fillRect/>
          </a:stretch>
        </p:blipFill>
        <p:spPr>
          <a:xfrm>
            <a:off x="4381022" y="2545986"/>
            <a:ext cx="3788189" cy="3925585"/>
          </a:xfrm>
          <a:prstGeom prst="rect">
            <a:avLst/>
          </a:prstGeom>
        </p:spPr>
      </p:pic>
      <p:sp>
        <p:nvSpPr>
          <p:cNvPr id="39" name="文字方塊 38">
            <a:extLst>
              <a:ext uri="{FF2B5EF4-FFF2-40B4-BE49-F238E27FC236}">
                <a16:creationId xmlns:a16="http://schemas.microsoft.com/office/drawing/2014/main" id="{3F91DAB0-9AEC-F14A-BD85-1D96F1E5CAF0}"/>
              </a:ext>
            </a:extLst>
          </p:cNvPr>
          <p:cNvSpPr txBox="1"/>
          <p:nvPr/>
        </p:nvSpPr>
        <p:spPr>
          <a:xfrm>
            <a:off x="598630" y="757780"/>
            <a:ext cx="7102447" cy="1754326"/>
          </a:xfrm>
          <a:prstGeom prst="rect">
            <a:avLst/>
          </a:prstGeom>
          <a:noFill/>
        </p:spPr>
        <p:txBody>
          <a:bodyPr wrap="square" rtlCol="0">
            <a:spAutoFit/>
          </a:bodyPr>
          <a:lstStyle/>
          <a:p>
            <a:pPr marL="285750" indent="-285750">
              <a:buFont typeface="Wingdings" pitchFamily="2" charset="2"/>
              <a:buChar char="Ø"/>
            </a:pPr>
            <a:r>
              <a:rPr lang="zh-CN" altLang="en-US" dirty="0">
                <a:latin typeface="Microsoft JhengHei" panose="020B0604030504040204" pitchFamily="34" charset="-120"/>
                <a:ea typeface="Microsoft JhengHei" panose="020B0604030504040204" pitchFamily="34" charset="-120"/>
              </a:rPr>
              <a:t>採用</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AWS</a:t>
            </a:r>
            <a:r>
              <a:rPr lang="zh-TW" altLang="en-US" dirty="0">
                <a:latin typeface="Microsoft JhengHei" panose="020B0604030504040204" pitchFamily="34" charset="-120"/>
                <a:ea typeface="Microsoft JhengHei" panose="020B0604030504040204" pitchFamily="34" charset="-120"/>
              </a:rPr>
              <a:t> </a:t>
            </a:r>
            <a:r>
              <a:rPr lang="zh-CN" altLang="en-US" dirty="0">
                <a:latin typeface="Microsoft JhengHei" panose="020B0604030504040204" pitchFamily="34" charset="-120"/>
                <a:ea typeface="Microsoft JhengHei" panose="020B0604030504040204" pitchFamily="34" charset="-120"/>
              </a:rPr>
              <a:t>與</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WordPress</a:t>
            </a:r>
            <a:r>
              <a:rPr lang="zh-TW" altLang="en-US" dirty="0">
                <a:latin typeface="Microsoft JhengHei" panose="020B0604030504040204" pitchFamily="34" charset="-120"/>
                <a:ea typeface="Microsoft JhengHei" panose="020B0604030504040204" pitchFamily="34" charset="-120"/>
              </a:rPr>
              <a:t> </a:t>
            </a:r>
            <a:r>
              <a:rPr lang="zh-CN" altLang="en-US" dirty="0">
                <a:latin typeface="Microsoft JhengHei" panose="020B0604030504040204" pitchFamily="34" charset="-120"/>
                <a:ea typeface="Microsoft JhengHei" panose="020B0604030504040204" pitchFamily="34" charset="-120"/>
              </a:rPr>
              <a:t>架構個股新聞評分系統網站，並利用</a:t>
            </a:r>
            <a:r>
              <a:rPr lang="en" altLang="zh-CN" dirty="0" err="1">
                <a:latin typeface="Microsoft JhengHei" panose="020B0604030504040204" pitchFamily="34" charset="-120"/>
                <a:ea typeface="Microsoft JhengHei" panose="020B0604030504040204" pitchFamily="34" charset="-120"/>
              </a:rPr>
              <a:t>wordpress-xmlrpc</a:t>
            </a:r>
            <a:r>
              <a:rPr lang="zh-TW" altLang="en-US" dirty="0">
                <a:latin typeface="Microsoft JhengHei" panose="020B0604030504040204" pitchFamily="34" charset="-120"/>
                <a:ea typeface="Microsoft JhengHei" panose="020B0604030504040204" pitchFamily="34" charset="-120"/>
              </a:rPr>
              <a:t> 套件完成自動發文的功能</a:t>
            </a:r>
            <a:endParaRPr lang="en-US" altLang="zh-TW" dirty="0">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endParaRPr lang="en-US" altLang="zh-TW" dirty="0">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r>
              <a:rPr lang="zh-CN" altLang="en-US" dirty="0">
                <a:latin typeface="Microsoft JhengHei" panose="020B0604030504040204" pitchFamily="34" charset="-120"/>
                <a:ea typeface="Microsoft JhengHei" panose="020B0604030504040204" pitchFamily="34" charset="-120"/>
              </a:rPr>
              <a:t>我們預期將使用爬蟲爬取最新新聞內容後，經過我們的評分與股價預測系統模型預測，將重要的新聞（評分絕對值大於</a:t>
            </a:r>
            <a:r>
              <a:rPr lang="en-US" altLang="zh-CN" dirty="0">
                <a:latin typeface="Microsoft JhengHei" panose="020B0604030504040204" pitchFamily="34" charset="-120"/>
                <a:ea typeface="Microsoft JhengHei" panose="020B0604030504040204" pitchFamily="34" charset="-120"/>
              </a:rPr>
              <a:t>2</a:t>
            </a:r>
            <a:r>
              <a:rPr lang="zh-CN" altLang="en-US" dirty="0">
                <a:latin typeface="Microsoft JhengHei" panose="020B0604030504040204" pitchFamily="34" charset="-120"/>
                <a:ea typeface="Microsoft JhengHei" panose="020B0604030504040204" pitchFamily="34" charset="-120"/>
              </a:rPr>
              <a:t>的新聞）呈現在我們的網站中</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04389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5E644A-F53A-4E40-9AC7-7FCF866CD89B}"/>
              </a:ext>
            </a:extLst>
          </p:cNvPr>
          <p:cNvSpPr>
            <a:spLocks noGrp="1"/>
          </p:cNvSpPr>
          <p:nvPr>
            <p:ph type="title"/>
          </p:nvPr>
        </p:nvSpPr>
        <p:spPr/>
        <p:txBody>
          <a:bodyPr/>
          <a:lstStyle/>
          <a:p>
            <a:r>
              <a:rPr lang="zh-TW" altLang="en-US" dirty="0"/>
              <a:t>小組分工</a:t>
            </a:r>
          </a:p>
        </p:txBody>
      </p:sp>
      <p:sp>
        <p:nvSpPr>
          <p:cNvPr id="3" name="內容版面配置區 2">
            <a:extLst>
              <a:ext uri="{FF2B5EF4-FFF2-40B4-BE49-F238E27FC236}">
                <a16:creationId xmlns:a16="http://schemas.microsoft.com/office/drawing/2014/main" id="{CD4DDD4F-5FB1-4CA4-B194-771A6E57E32B}"/>
              </a:ext>
            </a:extLst>
          </p:cNvPr>
          <p:cNvSpPr>
            <a:spLocks noGrp="1"/>
          </p:cNvSpPr>
          <p:nvPr>
            <p:ph idx="1"/>
          </p:nvPr>
        </p:nvSpPr>
        <p:spPr>
          <a:xfrm>
            <a:off x="1487857" y="2482413"/>
            <a:ext cx="10122951" cy="2429799"/>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err="1">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endParaRPr lang="zh-TW" altLang="en-US"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F3F96F8B-C5CD-420F-B418-0DE93EF5BE90}"/>
              </a:ext>
            </a:extLst>
          </p:cNvPr>
          <p:cNvSpPr txBox="1"/>
          <p:nvPr/>
        </p:nvSpPr>
        <p:spPr>
          <a:xfrm>
            <a:off x="1457739" y="5678669"/>
            <a:ext cx="8852452" cy="923330"/>
          </a:xfrm>
          <a:prstGeom prst="rect">
            <a:avLst/>
          </a:prstGeom>
          <a:noFill/>
        </p:spPr>
        <p:txBody>
          <a:bodyPr wrap="square" rtlCol="0">
            <a:spAutoFit/>
          </a:bodyPr>
          <a:lstStyle/>
          <a:p>
            <a:r>
              <a:rPr lang="en-US" altLang="zh-TW" dirty="0"/>
              <a:t>Trello</a:t>
            </a:r>
            <a:r>
              <a:rPr lang="zh-TW" altLang="en-US" dirty="0"/>
              <a:t>連結</a:t>
            </a:r>
            <a:r>
              <a:rPr lang="en-US" altLang="zh-TW" dirty="0"/>
              <a:t>:</a:t>
            </a:r>
            <a:r>
              <a:rPr lang="en-US" altLang="zh-TW" dirty="0">
                <a:hlinkClick r:id="rId2"/>
              </a:rPr>
              <a:t> https://trello.com/b/sVGChbne/%E7%8E%89%E5%B1%B1%E7%AC%AC%E4%B8%80%E9%A1%8C%EF%BC%8D%E5%8A%89%E5%93%81%E5%A6%A4</a:t>
            </a:r>
            <a:endParaRPr lang="zh-TW" altLang="en-US" dirty="0"/>
          </a:p>
        </p:txBody>
      </p:sp>
    </p:spTree>
    <p:extLst>
      <p:ext uri="{BB962C8B-B14F-4D97-AF65-F5344CB8AC3E}">
        <p14:creationId xmlns:p14="http://schemas.microsoft.com/office/powerpoint/2010/main" val="1633671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1FE360-A2D1-4ED7-9AAC-01ADAA08DF6C}"/>
              </a:ext>
            </a:extLst>
          </p:cNvPr>
          <p:cNvSpPr>
            <a:spLocks noGrp="1"/>
          </p:cNvSpPr>
          <p:nvPr>
            <p:ph type="title"/>
          </p:nvPr>
        </p:nvSpPr>
        <p:spPr>
          <a:xfrm>
            <a:off x="581192" y="2680246"/>
            <a:ext cx="11029615" cy="1497507"/>
          </a:xfrm>
        </p:spPr>
        <p:txBody>
          <a:bodyPr/>
          <a:lstStyle/>
          <a:p>
            <a:pPr algn="ctr"/>
            <a:r>
              <a:rPr lang="zh-TW" altLang="en-US" dirty="0"/>
              <a:t>感謝聆聽</a:t>
            </a:r>
          </a:p>
        </p:txBody>
      </p:sp>
      <p:sp>
        <p:nvSpPr>
          <p:cNvPr id="4" name="矩形 3">
            <a:extLst>
              <a:ext uri="{FF2B5EF4-FFF2-40B4-BE49-F238E27FC236}">
                <a16:creationId xmlns:a16="http://schemas.microsoft.com/office/drawing/2014/main" id="{F7332778-2F88-4143-9E11-B913332E9DA2}"/>
              </a:ext>
            </a:extLst>
          </p:cNvPr>
          <p:cNvSpPr/>
          <p:nvPr/>
        </p:nvSpPr>
        <p:spPr>
          <a:xfrm>
            <a:off x="450574" y="437322"/>
            <a:ext cx="11290852" cy="1630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1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33744F-355F-4E62-93B1-0E0D111EEFF2}"/>
              </a:ext>
            </a:extLst>
          </p:cNvPr>
          <p:cNvSpPr>
            <a:spLocks noGrp="1"/>
          </p:cNvSpPr>
          <p:nvPr>
            <p:ph type="title"/>
          </p:nvPr>
        </p:nvSpPr>
        <p:spPr/>
        <p:txBody>
          <a:bodyPr/>
          <a:lstStyle/>
          <a:p>
            <a:r>
              <a:rPr lang="zh-TW" altLang="en-US" dirty="0"/>
              <a:t>資料預處理</a:t>
            </a:r>
            <a:r>
              <a:rPr lang="en-US" altLang="zh-TW" dirty="0"/>
              <a:t>(</a:t>
            </a:r>
            <a:r>
              <a:rPr lang="zh-TW" altLang="en-US" dirty="0"/>
              <a:t>斷詞</a:t>
            </a:r>
            <a:r>
              <a:rPr lang="en-US" altLang="zh-TW" dirty="0"/>
              <a:t>)</a:t>
            </a:r>
            <a:endParaRPr lang="zh-TW" altLang="en-US" dirty="0"/>
          </a:p>
        </p:txBody>
      </p:sp>
      <p:sp>
        <p:nvSpPr>
          <p:cNvPr id="3" name="內容版面配置區 2">
            <a:extLst>
              <a:ext uri="{FF2B5EF4-FFF2-40B4-BE49-F238E27FC236}">
                <a16:creationId xmlns:a16="http://schemas.microsoft.com/office/drawing/2014/main" id="{FA4255ED-0988-48EE-8BEB-93C74B3C54EA}"/>
              </a:ext>
            </a:extLst>
          </p:cNvPr>
          <p:cNvSpPr>
            <a:spLocks noGrp="1"/>
          </p:cNvSpPr>
          <p:nvPr>
            <p:ph idx="1"/>
          </p:nvPr>
        </p:nvSpPr>
        <p:spPr/>
        <p:txBody>
          <a:bodyPr/>
          <a:lstStyle/>
          <a:p>
            <a:r>
              <a:rPr lang="zh-TW" altLang="en-US" sz="2200" dirty="0">
                <a:solidFill>
                  <a:schemeClr val="tx1"/>
                </a:solidFill>
                <a:latin typeface="Microsoft JhengHei" panose="020B0604030504040204" pitchFamily="34" charset="-120"/>
                <a:ea typeface="Microsoft JhengHei" panose="020B0604030504040204" pitchFamily="34" charset="-120"/>
              </a:rPr>
              <a:t>詞是最小有意義且可以自由使用的語言單位</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本次報告須做處理的部分為新聞的內容</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分別使用</a:t>
            </a:r>
            <a:r>
              <a:rPr lang="en-US" altLang="zh-TW" sz="2200" dirty="0">
                <a:solidFill>
                  <a:schemeClr val="tx1"/>
                </a:solidFill>
                <a:latin typeface="Microsoft JhengHei" panose="020B0604030504040204" pitchFamily="34" charset="-120"/>
                <a:ea typeface="Microsoft JhengHei" panose="020B0604030504040204" pitchFamily="34" charset="-120"/>
              </a:rPr>
              <a:t>2</a:t>
            </a:r>
            <a:r>
              <a:rPr lang="zh-TW" altLang="en-US" sz="2200" dirty="0">
                <a:solidFill>
                  <a:schemeClr val="tx1"/>
                </a:solidFill>
                <a:latin typeface="Microsoft JhengHei" panose="020B0604030504040204" pitchFamily="34" charset="-120"/>
                <a:ea typeface="Microsoft JhengHei" panose="020B0604030504040204" pitchFamily="34" charset="-120"/>
              </a:rPr>
              <a:t>種不同的斷詞系統做新聞斷詞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91280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4E5A1-1531-444B-83C8-7CB2B4004589}"/>
              </a:ext>
            </a:extLst>
          </p:cNvPr>
          <p:cNvSpPr>
            <a:spLocks noGrp="1"/>
          </p:cNvSpPr>
          <p:nvPr>
            <p:ph type="title"/>
          </p:nvPr>
        </p:nvSpPr>
        <p:spPr/>
        <p:txBody>
          <a:bodyPr/>
          <a:lstStyle/>
          <a:p>
            <a:r>
              <a:rPr lang="en-US" altLang="zh-TW" dirty="0" err="1"/>
              <a:t>jieba</a:t>
            </a:r>
            <a:endParaRPr lang="zh-TW" altLang="en-US" dirty="0"/>
          </a:p>
        </p:txBody>
      </p:sp>
      <p:sp>
        <p:nvSpPr>
          <p:cNvPr id="3" name="內容版面配置區 2">
            <a:extLst>
              <a:ext uri="{FF2B5EF4-FFF2-40B4-BE49-F238E27FC236}">
                <a16:creationId xmlns:a16="http://schemas.microsoft.com/office/drawing/2014/main" id="{34BE8477-578E-4D05-825C-49059D5EB209}"/>
              </a:ext>
            </a:extLst>
          </p:cNvPr>
          <p:cNvSpPr>
            <a:spLocks noGrp="1"/>
          </p:cNvSpPr>
          <p:nvPr>
            <p:ph idx="1"/>
          </p:nvPr>
        </p:nvSpPr>
        <p:spPr/>
        <p:txBody>
          <a:bodyPr/>
          <a:lstStyle/>
          <a:p>
            <a:r>
              <a:rPr lang="en-US" altLang="zh-TW" sz="2200" dirty="0" err="1">
                <a:solidFill>
                  <a:schemeClr val="tx1"/>
                </a:solidFill>
                <a:latin typeface="Microsoft JhengHei" panose="020B0604030504040204" pitchFamily="34" charset="-120"/>
                <a:ea typeface="Microsoft JhengHei" panose="020B0604030504040204" pitchFamily="34" charset="-120"/>
              </a:rPr>
              <a:t>Jieba</a:t>
            </a:r>
            <a:r>
              <a:rPr lang="en-US" altLang="zh-TW" sz="2200" dirty="0">
                <a:solidFill>
                  <a:schemeClr val="tx1"/>
                </a:solidFill>
                <a:latin typeface="Microsoft JhengHei" panose="020B0604030504040204" pitchFamily="34" charset="-120"/>
                <a:ea typeface="Microsoft JhengHei" panose="020B0604030504040204" pitchFamily="34" charset="-120"/>
              </a:rPr>
              <a:t> </a:t>
            </a:r>
            <a:r>
              <a:rPr lang="zh-TW" altLang="en-US" sz="2200" dirty="0">
                <a:solidFill>
                  <a:schemeClr val="tx1"/>
                </a:solidFill>
                <a:latin typeface="Microsoft JhengHei" panose="020B0604030504040204" pitchFamily="34" charset="-120"/>
                <a:ea typeface="Microsoft JhengHei" panose="020B0604030504040204" pitchFamily="34" charset="-120"/>
              </a:rPr>
              <a:t>這個中文斷詞程式是由中國開發者所開發</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可同時支援簡體與繁體的斷詞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
        <p:nvSpPr>
          <p:cNvPr id="4" name="Rectangle 1">
            <a:extLst>
              <a:ext uri="{FF2B5EF4-FFF2-40B4-BE49-F238E27FC236}">
                <a16:creationId xmlns:a16="http://schemas.microsoft.com/office/drawing/2014/main" id="{925BF4A3-9C65-469A-8552-A01770959CE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 支援簡體中文和</a:t>
            </a:r>
            <a:r>
              <a:rPr kumimoji="0" lang="zh-TW" altLang="zh-TW" sz="1000" b="0" i="0" u="none" strike="noStrike" cap="none" normalizeH="0" baseline="0">
                <a:ln>
                  <a:noFill/>
                </a:ln>
                <a:solidFill>
                  <a:srgbClr val="DD4B39"/>
                </a:solidFill>
                <a:effectLst/>
                <a:latin typeface="Arial" panose="020B0604020202020204" pitchFamily="34" charset="0"/>
                <a:cs typeface="Arial" panose="020B0604020202020204" pitchFamily="34" charset="0"/>
              </a:rPr>
              <a:t>繁體</a:t>
            </a: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中文</a:t>
            </a:r>
            <a:r>
              <a:rPr kumimoji="0" lang="zh-TW" altLang="zh-TW" sz="5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11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0532C-7D5C-41D0-8D10-FBED44126544}"/>
              </a:ext>
            </a:extLst>
          </p:cNvPr>
          <p:cNvSpPr>
            <a:spLocks noGrp="1"/>
          </p:cNvSpPr>
          <p:nvPr>
            <p:ph type="title"/>
          </p:nvPr>
        </p:nvSpPr>
        <p:spPr/>
        <p:txBody>
          <a:bodyPr/>
          <a:lstStyle/>
          <a:p>
            <a:r>
              <a:rPr lang="en-US" altLang="zh-TW" dirty="0" err="1"/>
              <a:t>ckiptagger</a:t>
            </a:r>
            <a:endParaRPr lang="zh-TW" altLang="en-US" dirty="0"/>
          </a:p>
        </p:txBody>
      </p:sp>
      <p:sp>
        <p:nvSpPr>
          <p:cNvPr id="3" name="內容版面配置區 2">
            <a:extLst>
              <a:ext uri="{FF2B5EF4-FFF2-40B4-BE49-F238E27FC236}">
                <a16:creationId xmlns:a16="http://schemas.microsoft.com/office/drawing/2014/main" id="{E6676F62-3A39-4A7E-912A-7643BC59D22B}"/>
              </a:ext>
            </a:extLst>
          </p:cNvPr>
          <p:cNvSpPr>
            <a:spLocks noGrp="1"/>
          </p:cNvSpPr>
          <p:nvPr>
            <p:ph idx="1"/>
          </p:nvPr>
        </p:nvSpPr>
        <p:spPr/>
        <p:txBody>
          <a:bodyPr/>
          <a:lstStyle/>
          <a:p>
            <a:r>
              <a:rPr lang="zh-TW" altLang="en-US" sz="2200" dirty="0">
                <a:solidFill>
                  <a:schemeClr val="tx1"/>
                </a:solidFill>
                <a:latin typeface="Microsoft JhengHei" panose="020B0604030504040204" pitchFamily="34" charset="-120"/>
                <a:ea typeface="Microsoft JhengHei" panose="020B0604030504040204" pitchFamily="34" charset="-120"/>
              </a:rPr>
              <a:t>研究的中研院</a:t>
            </a:r>
            <a:r>
              <a:rPr lang="en-US" altLang="zh-TW" sz="2200" dirty="0">
                <a:solidFill>
                  <a:schemeClr val="tx1"/>
                </a:solidFill>
                <a:latin typeface="Microsoft JhengHei" panose="020B0604030504040204" pitchFamily="34" charset="-120"/>
                <a:ea typeface="Microsoft JhengHei" panose="020B0604030504040204" pitchFamily="34" charset="-120"/>
              </a:rPr>
              <a:t>CKIP Lab</a:t>
            </a:r>
            <a:r>
              <a:rPr lang="zh-TW" altLang="en-US" sz="2200" dirty="0">
                <a:solidFill>
                  <a:schemeClr val="tx1"/>
                </a:solidFill>
                <a:latin typeface="Microsoft JhengHei" panose="020B0604030504040204" pitchFamily="34" charset="-120"/>
                <a:ea typeface="Microsoft JhengHei" panose="020B0604030504040204" pitchFamily="34" charset="-120"/>
              </a:rPr>
              <a:t>中文詞知識庫小組開發之中文斷詞工具</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en-US" altLang="zh-TW" sz="2200" dirty="0" err="1">
                <a:solidFill>
                  <a:schemeClr val="tx1"/>
                </a:solidFill>
                <a:latin typeface="Microsoft JhengHei" panose="020B0604030504040204" pitchFamily="34" charset="-120"/>
                <a:ea typeface="Microsoft JhengHei" panose="020B0604030504040204" pitchFamily="34" charset="-120"/>
              </a:rPr>
              <a:t>CkipTagger</a:t>
            </a:r>
            <a:r>
              <a:rPr lang="zh-TW" altLang="en-US" sz="2200" dirty="0">
                <a:solidFill>
                  <a:schemeClr val="tx1"/>
                </a:solidFill>
                <a:latin typeface="Microsoft JhengHei" panose="020B0604030504040204" pitchFamily="34" charset="-120"/>
                <a:ea typeface="Microsoft JhengHei" panose="020B0604030504040204" pitchFamily="34" charset="-120"/>
              </a:rPr>
              <a:t>表現遠高於中國的結巴，中研院在中文斷詞準確度可達到</a:t>
            </a:r>
            <a:r>
              <a:rPr lang="en-US" altLang="zh-TW" sz="2200" dirty="0">
                <a:solidFill>
                  <a:schemeClr val="tx1"/>
                </a:solidFill>
                <a:latin typeface="Microsoft JhengHei" panose="020B0604030504040204" pitchFamily="34" charset="-120"/>
                <a:ea typeface="Microsoft JhengHei" panose="020B0604030504040204" pitchFamily="34" charset="-120"/>
              </a:rPr>
              <a:t>97.49%</a:t>
            </a:r>
            <a:r>
              <a:rPr lang="zh-TW" altLang="en-US" sz="2200" dirty="0">
                <a:solidFill>
                  <a:schemeClr val="tx1"/>
                </a:solidFill>
                <a:latin typeface="Microsoft JhengHei" panose="020B0604030504040204" pitchFamily="34" charset="-120"/>
                <a:ea typeface="Microsoft JhengHei" panose="020B0604030504040204" pitchFamily="34" charset="-120"/>
              </a:rPr>
              <a:t>，相較之下，中國的結巴只有</a:t>
            </a:r>
            <a:r>
              <a:rPr lang="en-US" altLang="zh-TW" sz="2200" dirty="0">
                <a:solidFill>
                  <a:schemeClr val="tx1"/>
                </a:solidFill>
                <a:latin typeface="Microsoft JhengHei" panose="020B0604030504040204" pitchFamily="34" charset="-120"/>
                <a:ea typeface="Microsoft JhengHei" panose="020B0604030504040204" pitchFamily="34" charset="-120"/>
              </a:rPr>
              <a:t>90.51%</a:t>
            </a:r>
            <a:endParaRPr lang="zh-TW" altLang="en-US" sz="2200"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1858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90B8A-6A6D-411E-AC9F-A916690A92FE}"/>
              </a:ext>
            </a:extLst>
          </p:cNvPr>
          <p:cNvSpPr>
            <a:spLocks noGrp="1"/>
          </p:cNvSpPr>
          <p:nvPr>
            <p:ph type="title"/>
          </p:nvPr>
        </p:nvSpPr>
        <p:spPr/>
        <p:txBody>
          <a:bodyPr/>
          <a:lstStyle/>
          <a:p>
            <a:r>
              <a:rPr lang="zh-TW" altLang="en-US" dirty="0"/>
              <a:t>資料預處理</a:t>
            </a:r>
            <a:r>
              <a:rPr lang="en-US" altLang="zh-TW" dirty="0"/>
              <a:t>(</a:t>
            </a:r>
            <a:r>
              <a:rPr lang="zh-TW" altLang="en-US" dirty="0"/>
              <a:t>斷詞 </a:t>
            </a:r>
            <a:r>
              <a:rPr lang="en-US" altLang="zh-TW" dirty="0" err="1"/>
              <a:t>jieba</a:t>
            </a:r>
            <a:r>
              <a:rPr lang="zh-TW" altLang="en-US" dirty="0"/>
              <a:t> </a:t>
            </a:r>
            <a:r>
              <a:rPr lang="en-US" altLang="zh-TW" dirty="0"/>
              <a:t> V.S. </a:t>
            </a:r>
            <a:r>
              <a:rPr lang="zh-TW" altLang="en-US" dirty="0"/>
              <a:t> </a:t>
            </a:r>
            <a:r>
              <a:rPr lang="en-US" altLang="zh-TW" dirty="0" err="1"/>
              <a:t>ckiptagger</a:t>
            </a:r>
            <a:r>
              <a:rPr lang="en-US" altLang="zh-TW" dirty="0"/>
              <a:t>)</a:t>
            </a:r>
            <a:endParaRPr lang="zh-TW" altLang="en-US" dirty="0"/>
          </a:p>
        </p:txBody>
      </p:sp>
      <p:graphicFrame>
        <p:nvGraphicFramePr>
          <p:cNvPr id="8" name="表格 8">
            <a:extLst>
              <a:ext uri="{FF2B5EF4-FFF2-40B4-BE49-F238E27FC236}">
                <a16:creationId xmlns:a16="http://schemas.microsoft.com/office/drawing/2014/main" id="{AB723756-1167-4779-98EB-0EE4B1172BCD}"/>
              </a:ext>
            </a:extLst>
          </p:cNvPr>
          <p:cNvGraphicFramePr>
            <a:graphicFrameLocks noGrp="1"/>
          </p:cNvGraphicFramePr>
          <p:nvPr>
            <p:ph idx="1"/>
          </p:nvPr>
        </p:nvGraphicFramePr>
        <p:xfrm>
          <a:off x="580693" y="2225829"/>
          <a:ext cx="11029948" cy="374060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140071139"/>
                    </a:ext>
                  </a:extLst>
                </a:gridCol>
                <a:gridCol w="2757487">
                  <a:extLst>
                    <a:ext uri="{9D8B030D-6E8A-4147-A177-3AD203B41FA5}">
                      <a16:colId xmlns:a16="http://schemas.microsoft.com/office/drawing/2014/main" val="3753979472"/>
                    </a:ext>
                  </a:extLst>
                </a:gridCol>
                <a:gridCol w="2757487">
                  <a:extLst>
                    <a:ext uri="{9D8B030D-6E8A-4147-A177-3AD203B41FA5}">
                      <a16:colId xmlns:a16="http://schemas.microsoft.com/office/drawing/2014/main" val="3066015653"/>
                    </a:ext>
                  </a:extLst>
                </a:gridCol>
                <a:gridCol w="2757487">
                  <a:extLst>
                    <a:ext uri="{9D8B030D-6E8A-4147-A177-3AD203B41FA5}">
                      <a16:colId xmlns:a16="http://schemas.microsoft.com/office/drawing/2014/main" val="2845227364"/>
                    </a:ext>
                  </a:extLst>
                </a:gridCol>
              </a:tblGrid>
              <a:tr h="1246868">
                <a:tc>
                  <a:txBody>
                    <a:bodyPr/>
                    <a:lstStyle/>
                    <a:p>
                      <a:pPr algn="ctr"/>
                      <a:r>
                        <a:rPr lang="en-US" altLang="zh-TW" sz="2800" b="0" kern="1200" cap="all" dirty="0">
                          <a:solidFill>
                            <a:schemeClr val="bg1"/>
                          </a:solidFill>
                          <a:latin typeface="+mj-lt"/>
                          <a:ea typeface="+mj-ea"/>
                          <a:cs typeface="+mj-cs"/>
                        </a:rPr>
                        <a:t>Tool</a:t>
                      </a:r>
                      <a:endParaRPr lang="zh-TW" altLang="en-US" sz="2800" b="0" kern="1200" cap="all" dirty="0">
                        <a:solidFill>
                          <a:schemeClr val="bg1"/>
                        </a:solidFill>
                        <a:latin typeface="+mj-lt"/>
                        <a:ea typeface="+mj-ea"/>
                        <a:cs typeface="+mj-cs"/>
                      </a:endParaRPr>
                    </a:p>
                  </a:txBody>
                  <a:tcPr/>
                </a:tc>
                <a:tc>
                  <a:txBody>
                    <a:bodyPr/>
                    <a:lstStyle/>
                    <a:p>
                      <a:pPr algn="ctr"/>
                      <a:r>
                        <a:rPr lang="en-US" altLang="zh-TW" sz="2800" b="0" kern="1200" cap="all" dirty="0">
                          <a:solidFill>
                            <a:schemeClr val="bg1"/>
                          </a:solidFill>
                          <a:latin typeface="+mj-lt"/>
                          <a:ea typeface="+mj-ea"/>
                          <a:cs typeface="+mj-cs"/>
                        </a:rPr>
                        <a:t>(WS)</a:t>
                      </a:r>
                      <a:r>
                        <a:rPr lang="en-US" altLang="zh-TW" sz="2800" b="0" kern="1200" cap="all" dirty="0" err="1">
                          <a:solidFill>
                            <a:schemeClr val="bg1"/>
                          </a:solidFill>
                          <a:latin typeface="+mj-lt"/>
                          <a:ea typeface="+mj-ea"/>
                          <a:cs typeface="+mj-cs"/>
                        </a:rPr>
                        <a:t>prec</a:t>
                      </a:r>
                      <a:endParaRPr lang="zh-TW" altLang="en-US" sz="2800" b="0" kern="1200" cap="all" dirty="0">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j-lt"/>
                          <a:ea typeface="+mj-ea"/>
                          <a:cs typeface="+mj-cs"/>
                        </a:rPr>
                        <a:t>(WS)rec</a:t>
                      </a:r>
                      <a:endParaRPr lang="zh-TW" altLang="en-US" sz="2800" b="0" kern="1200" cap="all" dirty="0">
                        <a:solidFill>
                          <a:schemeClr val="bg1"/>
                        </a:solidFill>
                        <a:latin typeface="+mj-lt"/>
                        <a:ea typeface="+mj-ea"/>
                        <a:cs typeface="+mj-cs"/>
                      </a:endParaRPr>
                    </a:p>
                    <a:p>
                      <a:pPr algn="ctr"/>
                      <a:endParaRPr lang="zh-TW" altLang="en-US" sz="2800" b="0" kern="1200" cap="all" dirty="0">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j-lt"/>
                          <a:ea typeface="+mj-ea"/>
                          <a:cs typeface="+mj-cs"/>
                        </a:rPr>
                        <a:t>(WS)f1</a:t>
                      </a:r>
                      <a:endParaRPr lang="zh-TW" altLang="en-US" sz="2800" b="0" kern="1200" cap="all" dirty="0">
                        <a:solidFill>
                          <a:schemeClr val="bg1"/>
                        </a:solidFill>
                        <a:latin typeface="+mj-lt"/>
                        <a:ea typeface="+mj-ea"/>
                        <a:cs typeface="+mj-cs"/>
                      </a:endParaRPr>
                    </a:p>
                  </a:txBody>
                  <a:tcPr/>
                </a:tc>
                <a:extLst>
                  <a:ext uri="{0D108BD9-81ED-4DB2-BD59-A6C34878D82A}">
                    <a16:rowId xmlns:a16="http://schemas.microsoft.com/office/drawing/2014/main" val="966637902"/>
                  </a:ext>
                </a:extLst>
              </a:tr>
              <a:tr h="1246868">
                <a:tc>
                  <a:txBody>
                    <a:bodyPr/>
                    <a:lstStyle/>
                    <a:p>
                      <a:pPr algn="ctr"/>
                      <a:r>
                        <a:rPr lang="en-US" altLang="zh-TW" sz="2200" kern="1200" dirty="0" err="1">
                          <a:solidFill>
                            <a:schemeClr val="tx2"/>
                          </a:solidFill>
                          <a:latin typeface="STZhongsong" panose="02010600040101010101" pitchFamily="2" charset="-122"/>
                          <a:ea typeface="STZhongsong" panose="02010600040101010101" pitchFamily="2" charset="-122"/>
                          <a:cs typeface="+mn-cs"/>
                        </a:rPr>
                        <a:t>CkipTagger</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97.49%</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97.17%</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97.33%</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488851807"/>
                  </a:ext>
                </a:extLst>
              </a:tr>
              <a:tr h="1246868">
                <a:tc>
                  <a:txBody>
                    <a:bodyPr/>
                    <a:lstStyle/>
                    <a:p>
                      <a:pPr algn="ctr"/>
                      <a:r>
                        <a:rPr lang="en-US" altLang="zh-TW" sz="2200" kern="1200" dirty="0" err="1">
                          <a:solidFill>
                            <a:schemeClr val="tx2"/>
                          </a:solidFill>
                          <a:latin typeface="STZhongsong" panose="02010600040101010101" pitchFamily="2" charset="-122"/>
                          <a:ea typeface="STZhongsong" panose="02010600040101010101" pitchFamily="2" charset="-122"/>
                          <a:cs typeface="+mn-cs"/>
                        </a:rPr>
                        <a:t>jieba</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90.51%</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89.10%</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89.80%</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1278670052"/>
                  </a:ext>
                </a:extLst>
              </a:tr>
            </a:tbl>
          </a:graphicData>
        </a:graphic>
      </p:graphicFrame>
    </p:spTree>
    <p:extLst>
      <p:ext uri="{BB962C8B-B14F-4D97-AF65-F5344CB8AC3E}">
        <p14:creationId xmlns:p14="http://schemas.microsoft.com/office/powerpoint/2010/main" val="234101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11938-EB51-4AC4-AF15-B57E9957790F}"/>
              </a:ext>
            </a:extLst>
          </p:cNvPr>
          <p:cNvSpPr>
            <a:spLocks noGrp="1"/>
          </p:cNvSpPr>
          <p:nvPr>
            <p:ph type="title"/>
          </p:nvPr>
        </p:nvSpPr>
        <p:spPr/>
        <p:txBody>
          <a:bodyPr/>
          <a:lstStyle/>
          <a:p>
            <a:r>
              <a:rPr lang="zh-TW" altLang="en-US" dirty="0"/>
              <a:t>資料預處理</a:t>
            </a:r>
            <a:r>
              <a:rPr lang="en-US" altLang="zh-TW" dirty="0"/>
              <a:t>(</a:t>
            </a:r>
            <a:r>
              <a:rPr lang="zh-TW" altLang="en-US" dirty="0"/>
              <a:t>斷詞 </a:t>
            </a:r>
            <a:r>
              <a:rPr lang="en-US" altLang="zh-TW" dirty="0" err="1"/>
              <a:t>jieba</a:t>
            </a:r>
            <a:r>
              <a:rPr lang="zh-TW" altLang="en-US" dirty="0"/>
              <a:t> </a:t>
            </a:r>
            <a:r>
              <a:rPr lang="en-US" altLang="zh-TW" dirty="0"/>
              <a:t> V.S. </a:t>
            </a:r>
            <a:r>
              <a:rPr lang="zh-TW" altLang="en-US" dirty="0"/>
              <a:t> </a:t>
            </a:r>
            <a:r>
              <a:rPr lang="en-US" altLang="zh-TW" dirty="0" err="1"/>
              <a:t>ckiptagger</a:t>
            </a:r>
            <a:r>
              <a:rPr lang="en-US" altLang="zh-TW" dirty="0"/>
              <a:t>)</a:t>
            </a:r>
            <a:endParaRPr lang="zh-TW" altLang="en-US" dirty="0"/>
          </a:p>
        </p:txBody>
      </p:sp>
      <p:pic>
        <p:nvPicPr>
          <p:cNvPr id="4" name="圖片 3">
            <a:extLst>
              <a:ext uri="{FF2B5EF4-FFF2-40B4-BE49-F238E27FC236}">
                <a16:creationId xmlns:a16="http://schemas.microsoft.com/office/drawing/2014/main" id="{862A8B44-E6DB-4EA6-876E-826356B48F88}"/>
              </a:ext>
            </a:extLst>
          </p:cNvPr>
          <p:cNvPicPr>
            <a:picLocks noChangeAspect="1"/>
          </p:cNvPicPr>
          <p:nvPr/>
        </p:nvPicPr>
        <p:blipFill>
          <a:blip r:embed="rId2"/>
          <a:stretch>
            <a:fillRect/>
          </a:stretch>
        </p:blipFill>
        <p:spPr>
          <a:xfrm>
            <a:off x="1037188" y="2180496"/>
            <a:ext cx="3961295" cy="4333670"/>
          </a:xfrm>
          <a:prstGeom prst="rect">
            <a:avLst/>
          </a:prstGeom>
        </p:spPr>
      </p:pic>
      <p:pic>
        <p:nvPicPr>
          <p:cNvPr id="5" name="圖片 4">
            <a:extLst>
              <a:ext uri="{FF2B5EF4-FFF2-40B4-BE49-F238E27FC236}">
                <a16:creationId xmlns:a16="http://schemas.microsoft.com/office/drawing/2014/main" id="{23DA1417-2AB1-4ED1-A163-16FBE47A6D46}"/>
              </a:ext>
            </a:extLst>
          </p:cNvPr>
          <p:cNvPicPr>
            <a:picLocks noChangeAspect="1"/>
          </p:cNvPicPr>
          <p:nvPr/>
        </p:nvPicPr>
        <p:blipFill>
          <a:blip r:embed="rId3"/>
          <a:stretch>
            <a:fillRect/>
          </a:stretch>
        </p:blipFill>
        <p:spPr>
          <a:xfrm>
            <a:off x="5777946" y="2180496"/>
            <a:ext cx="5316707" cy="4333670"/>
          </a:xfrm>
          <a:prstGeom prst="rect">
            <a:avLst/>
          </a:prstGeom>
        </p:spPr>
      </p:pic>
      <p:grpSp>
        <p:nvGrpSpPr>
          <p:cNvPr id="10" name="群組 9">
            <a:extLst>
              <a:ext uri="{FF2B5EF4-FFF2-40B4-BE49-F238E27FC236}">
                <a16:creationId xmlns:a16="http://schemas.microsoft.com/office/drawing/2014/main" id="{FD2CD7F9-817C-4CF8-B1FC-5EF26DD9C9D4}"/>
              </a:ext>
            </a:extLst>
          </p:cNvPr>
          <p:cNvGrpSpPr/>
          <p:nvPr/>
        </p:nvGrpSpPr>
        <p:grpSpPr>
          <a:xfrm>
            <a:off x="8242852" y="1437817"/>
            <a:ext cx="619057" cy="556277"/>
            <a:chOff x="7964557" y="1524314"/>
            <a:chExt cx="619057" cy="556277"/>
          </a:xfrm>
        </p:grpSpPr>
        <p:sp>
          <p:nvSpPr>
            <p:cNvPr id="7" name="直角三角形 6">
              <a:extLst>
                <a:ext uri="{FF2B5EF4-FFF2-40B4-BE49-F238E27FC236}">
                  <a16:creationId xmlns:a16="http://schemas.microsoft.com/office/drawing/2014/main" id="{6197B504-D5FF-4934-BE49-617B1B2E4A3C}"/>
                </a:ext>
              </a:extLst>
            </p:cNvPr>
            <p:cNvSpPr/>
            <p:nvPr/>
          </p:nvSpPr>
          <p:spPr>
            <a:xfrm>
              <a:off x="7964557" y="153725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直角三角形 7">
              <a:extLst>
                <a:ext uri="{FF2B5EF4-FFF2-40B4-BE49-F238E27FC236}">
                  <a16:creationId xmlns:a16="http://schemas.microsoft.com/office/drawing/2014/main" id="{4583CE65-F5B7-4116-A537-E7445561C8F6}"/>
                </a:ext>
              </a:extLst>
            </p:cNvPr>
            <p:cNvSpPr/>
            <p:nvPr/>
          </p:nvSpPr>
          <p:spPr>
            <a:xfrm rot="16200000">
              <a:off x="8060154" y="154419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等腰三角形 8">
              <a:extLst>
                <a:ext uri="{FF2B5EF4-FFF2-40B4-BE49-F238E27FC236}">
                  <a16:creationId xmlns:a16="http://schemas.microsoft.com/office/drawing/2014/main" id="{AACA88B7-E3FC-499B-8934-8B1F69D3818A}"/>
                </a:ext>
              </a:extLst>
            </p:cNvPr>
            <p:cNvSpPr/>
            <p:nvPr/>
          </p:nvSpPr>
          <p:spPr>
            <a:xfrm>
              <a:off x="8104995" y="1524314"/>
              <a:ext cx="331304" cy="543339"/>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811088994"/>
      </p:ext>
    </p:extLst>
  </p:cSld>
  <p:clrMapOvr>
    <a:masterClrMapping/>
  </p:clrMapOvr>
</p:sld>
</file>

<file path=ppt/theme/theme1.xml><?xml version="1.0" encoding="utf-8"?>
<a:theme xmlns:a="http://schemas.openxmlformats.org/drawingml/2006/main" name="股利">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otalTime>3994</TotalTime>
  <Words>2727</Words>
  <Application>Microsoft Macintosh PowerPoint</Application>
  <PresentationFormat>Widescreen</PresentationFormat>
  <Paragraphs>209</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Microsoft JhengHei</vt:lpstr>
      <vt:lpstr>Microsoft JhengHei</vt:lpstr>
      <vt:lpstr>STZhongsong</vt:lpstr>
      <vt:lpstr>STZhongsong</vt:lpstr>
      <vt:lpstr>Arial</vt:lpstr>
      <vt:lpstr>Gill Sans MT</vt:lpstr>
      <vt:lpstr>Microsoft Himalaya</vt:lpstr>
      <vt:lpstr>Wingdings</vt:lpstr>
      <vt:lpstr>Wingdings 2</vt:lpstr>
      <vt:lpstr>股利</vt:lpstr>
      <vt:lpstr>第二次進度報告</vt:lpstr>
      <vt:lpstr>專案流程圖</vt:lpstr>
      <vt:lpstr>看門狗資料簡介與切詞處理</vt:lpstr>
      <vt:lpstr>資料與問題定義</vt:lpstr>
      <vt:lpstr>資料預處理(斷詞)</vt:lpstr>
      <vt:lpstr>jieba</vt:lpstr>
      <vt:lpstr>ckiptagger</vt:lpstr>
      <vt:lpstr>資料預處理(斷詞 jieba  V.S.  ckiptagger)</vt:lpstr>
      <vt:lpstr>資料預處理(斷詞 jieba  V.S.  ckiptagger)</vt:lpstr>
      <vt:lpstr>新聞資料爬蟲</vt:lpstr>
      <vt:lpstr>新聞資料爬蟲</vt:lpstr>
      <vt:lpstr>機器學習建模</vt:lpstr>
      <vt:lpstr>模型建立</vt:lpstr>
      <vt:lpstr>大事件分類器</vt:lpstr>
      <vt:lpstr>大事件分類器：資料分割</vt:lpstr>
      <vt:lpstr>大事件分類器：處理“不平衡資料” (Imbalanced Data)</vt:lpstr>
      <vt:lpstr>大事件分類器：模型架構</vt:lpstr>
      <vt:lpstr>大事件分類器：模型架構</vt:lpstr>
      <vt:lpstr>大事件類別分類器：模型表現（在驗證集上）</vt:lpstr>
      <vt:lpstr>小事件分類器</vt:lpstr>
      <vt:lpstr>小事件分類器：資料分割</vt:lpstr>
      <vt:lpstr>小事件分類器：處理“不平衡資料” (Imbalanced Data)</vt:lpstr>
      <vt:lpstr>小事件分類器：模型架構</vt:lpstr>
      <vt:lpstr>小事件分類器：模型架構</vt:lpstr>
      <vt:lpstr>小事件類別分類器：模型表現（在驗證集上）</vt:lpstr>
      <vt:lpstr>事件強度分類器</vt:lpstr>
      <vt:lpstr>事件強度分類器：資料分割</vt:lpstr>
      <vt:lpstr>事件強度分類器：處理“不平衡資料” (Imbalanced Data)</vt:lpstr>
      <vt:lpstr>事件強度分類器：模型架構</vt:lpstr>
      <vt:lpstr>事件強度分類器：模型架構</vt:lpstr>
      <vt:lpstr>事件強度分類器：模型表現（在驗證集上）</vt:lpstr>
      <vt:lpstr>股價異常報酬分類器</vt:lpstr>
      <vt:lpstr>股價異常報酬分類器：資料分割</vt:lpstr>
      <vt:lpstr>股價異常報酬分類器：模型架構</vt:lpstr>
      <vt:lpstr>股價異常報酬分類器：模型架構</vt:lpstr>
      <vt:lpstr>股價異常報酬分類器：模型表現（在驗證集上）</vt:lpstr>
      <vt:lpstr>股價預測</vt:lpstr>
      <vt:lpstr>股價預測——事件研究法</vt:lpstr>
      <vt:lpstr>股價預測——事件日、事件期、估計期</vt:lpstr>
      <vt:lpstr>股價預測——異常報酬計算結果</vt:lpstr>
      <vt:lpstr>股價預測——結果分析</vt:lpstr>
      <vt:lpstr>資料庫建立與網頁呈現</vt:lpstr>
      <vt:lpstr>資料庫建立</vt:lpstr>
      <vt:lpstr>結果呈現</vt:lpstr>
      <vt:lpstr>小組分工</vt:lpstr>
      <vt:lpstr>感謝聆聽</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第二次進度報告</dc:title>
  <dc:creator>昱達 王</dc:creator>
  <cp:lastModifiedBy>Microsoft Office User</cp:lastModifiedBy>
  <cp:revision>38</cp:revision>
  <dcterms:created xsi:type="dcterms:W3CDTF">2020-05-06T13:35:14Z</dcterms:created>
  <dcterms:modified xsi:type="dcterms:W3CDTF">2020-06-16T14:16:30Z</dcterms:modified>
</cp:coreProperties>
</file>