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6"/>
  </p:notesMasterIdLst>
  <p:handoutMasterIdLst>
    <p:handoutMasterId r:id="rId17"/>
  </p:handoutMasterIdLst>
  <p:sldIdLst>
    <p:sldId id="257" r:id="rId2"/>
    <p:sldId id="287" r:id="rId3"/>
    <p:sldId id="289" r:id="rId4"/>
    <p:sldId id="290" r:id="rId5"/>
    <p:sldId id="291" r:id="rId6"/>
    <p:sldId id="292" r:id="rId7"/>
    <p:sldId id="293" r:id="rId8"/>
    <p:sldId id="294" r:id="rId9"/>
    <p:sldId id="295" r:id="rId10"/>
    <p:sldId id="296" r:id="rId11"/>
    <p:sldId id="297" r:id="rId12"/>
    <p:sldId id="298" r:id="rId13"/>
    <p:sldId id="299" r:id="rId14"/>
    <p:sldId id="300"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呂明諺" initials="呂明諺" lastIdx="1" clrIdx="0">
    <p:extLst>
      <p:ext uri="{19B8F6BF-5375-455C-9EA6-DF929625EA0E}">
        <p15:presenceInfo xmlns:p15="http://schemas.microsoft.com/office/powerpoint/2012/main" userId="呂明諺"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D5CB"/>
    <a:srgbClr val="479793"/>
    <a:srgbClr val="C8E9E5"/>
    <a:srgbClr val="409889"/>
    <a:srgbClr val="A9C37F"/>
    <a:srgbClr val="51BBA9"/>
    <a:srgbClr val="92D4CB"/>
    <a:srgbClr val="4AAC99"/>
    <a:srgbClr val="43B1F1"/>
    <a:srgbClr val="2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中等深淺樣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76"/>
    <p:restoredTop sz="94277" autoAdjust="0"/>
  </p:normalViewPr>
  <p:slideViewPr>
    <p:cSldViewPr snapToGrid="0" snapToObjects="1">
      <p:cViewPr varScale="1">
        <p:scale>
          <a:sx n="88" d="100"/>
          <a:sy n="88" d="100"/>
        </p:scale>
        <p:origin x="1149" y="60"/>
      </p:cViewPr>
      <p:guideLst/>
    </p:cSldViewPr>
  </p:slideViewPr>
  <p:notesTextViewPr>
    <p:cViewPr>
      <p:scale>
        <a:sx n="120" d="100"/>
        <a:sy n="120" d="100"/>
      </p:scale>
      <p:origin x="0" y="0"/>
    </p:cViewPr>
  </p:notesTextViewPr>
  <p:notesViewPr>
    <p:cSldViewPr snapToGrid="0" snapToObjects="1">
      <p:cViewPr varScale="1">
        <p:scale>
          <a:sx n="82" d="100"/>
          <a:sy n="82" d="100"/>
        </p:scale>
        <p:origin x="214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2CA8F52C-ECAE-DA48-A81D-BFEC0C9E5D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a:extLst>
              <a:ext uri="{FF2B5EF4-FFF2-40B4-BE49-F238E27FC236}">
                <a16:creationId xmlns:a16="http://schemas.microsoft.com/office/drawing/2014/main" id="{6871CA99-AF77-254F-ADD5-EF0DAA4D39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2E485A-1DF2-EF4F-9782-8568C33662D6}" type="datetimeFigureOut">
              <a:rPr kumimoji="1" lang="zh-TW" altLang="en-US" smtClean="0"/>
              <a:t>2020/6/18</a:t>
            </a:fld>
            <a:endParaRPr kumimoji="1" lang="zh-TW" altLang="en-US"/>
          </a:p>
        </p:txBody>
      </p:sp>
      <p:sp>
        <p:nvSpPr>
          <p:cNvPr id="4" name="頁尾版面配置區 3">
            <a:extLst>
              <a:ext uri="{FF2B5EF4-FFF2-40B4-BE49-F238E27FC236}">
                <a16:creationId xmlns:a16="http://schemas.microsoft.com/office/drawing/2014/main" id="{F723F703-8E2A-A04C-9288-C5CEC58C970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5" name="投影片編號版面配置區 4">
            <a:extLst>
              <a:ext uri="{FF2B5EF4-FFF2-40B4-BE49-F238E27FC236}">
                <a16:creationId xmlns:a16="http://schemas.microsoft.com/office/drawing/2014/main" id="{E49251DB-583D-DB47-BD78-A993285F125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5281A8-0C9B-CD43-AD94-F264A8018518}" type="slidenum">
              <a:rPr kumimoji="1" lang="zh-TW" altLang="en-US" smtClean="0"/>
              <a:t>‹#›</a:t>
            </a:fld>
            <a:endParaRPr kumimoji="1" lang="zh-TW" altLang="en-US"/>
          </a:p>
        </p:txBody>
      </p:sp>
    </p:spTree>
    <p:extLst>
      <p:ext uri="{BB962C8B-B14F-4D97-AF65-F5344CB8AC3E}">
        <p14:creationId xmlns:p14="http://schemas.microsoft.com/office/powerpoint/2010/main" val="4032609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4483AA-B877-7C45-B5CE-2B8D690179FA}" type="datetimeFigureOut">
              <a:rPr kumimoji="1" lang="zh-TW" altLang="en-US" smtClean="0"/>
              <a:t>2020/6/18</a:t>
            </a:fld>
            <a:endParaRPr kumimoji="1"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TW" altLang="en-US"/>
              <a:t>編輯母片文字樣式
第二層
第三層
第四層
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2C49C3-4E91-8A4A-A347-48761D4C246F}" type="slidenum">
              <a:rPr kumimoji="1" lang="zh-TW" altLang="en-US" smtClean="0"/>
              <a:t>‹#›</a:t>
            </a:fld>
            <a:endParaRPr kumimoji="1" lang="zh-TW" altLang="en-US"/>
          </a:p>
        </p:txBody>
      </p:sp>
    </p:spTree>
    <p:extLst>
      <p:ext uri="{BB962C8B-B14F-4D97-AF65-F5344CB8AC3E}">
        <p14:creationId xmlns:p14="http://schemas.microsoft.com/office/powerpoint/2010/main" val="3436017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89DF796-A944-441F-8AC6-42CBC275A43C}" type="slidenum">
              <a:rPr lang="zh-CN" altLang="en-US" smtClean="0"/>
              <a:t>1</a:t>
            </a:fld>
            <a:endParaRPr lang="zh-CN" altLang="en-US"/>
          </a:p>
        </p:txBody>
      </p:sp>
    </p:spTree>
    <p:extLst>
      <p:ext uri="{BB962C8B-B14F-4D97-AF65-F5344CB8AC3E}">
        <p14:creationId xmlns:p14="http://schemas.microsoft.com/office/powerpoint/2010/main" val="17066727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D0B0C21-D21B-6C41-A4FB-06394871C441}"/>
              </a:ext>
            </a:extLst>
          </p:cNvPr>
          <p:cNvSpPr/>
          <p:nvPr userDrawn="1"/>
        </p:nvSpPr>
        <p:spPr>
          <a:xfrm flipV="1">
            <a:off x="0" y="6548554"/>
            <a:ext cx="9144000" cy="309447"/>
          </a:xfrm>
          <a:prstGeom prst="rect">
            <a:avLst/>
          </a:prstGeom>
          <a:solidFill>
            <a:srgbClr val="4AAC99">
              <a:alpha val="50588"/>
            </a:srgbClr>
          </a:solidFill>
          <a:ln w="25400" cap="flat" cmpd="sng" algn="ctr">
            <a:noFill/>
            <a:prstDash val="solid"/>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 name="Title 1"/>
          <p:cNvSpPr>
            <a:spLocks noGrp="1"/>
          </p:cNvSpPr>
          <p:nvPr>
            <p:ph type="title"/>
          </p:nvPr>
        </p:nvSpPr>
        <p:spPr>
          <a:xfrm>
            <a:off x="628650" y="214109"/>
            <a:ext cx="7886700" cy="599076"/>
          </a:xfrm>
        </p:spPr>
        <p:txBody>
          <a:bodyPr>
            <a:normAutofit/>
          </a:bodyPr>
          <a:lstStyle>
            <a:lvl1pPr>
              <a:defRPr lang="zh-TW" altLang="en-US" sz="2400" b="1" kern="1200" spc="-5" dirty="0" smtClean="0">
                <a:solidFill>
                  <a:srgbClr val="4AAC99"/>
                </a:solidFill>
                <a:latin typeface="微軟正黑體" pitchFamily="34" charset="-120"/>
                <a:ea typeface="微軟正黑體" pitchFamily="34" charset="-120"/>
                <a:cs typeface="+mj-cs"/>
              </a:defRPr>
            </a:lvl1pPr>
          </a:lstStyle>
          <a:p>
            <a:r>
              <a:rPr lang="zh-TW" altLang="en-US" dirty="0"/>
              <a:t>按一下以編輯母片標題樣式</a:t>
            </a:r>
            <a:endParaRPr lang="en-US" dirty="0"/>
          </a:p>
        </p:txBody>
      </p:sp>
      <p:sp>
        <p:nvSpPr>
          <p:cNvPr id="3" name="Content Placeholder 2"/>
          <p:cNvSpPr>
            <a:spLocks noGrp="1"/>
          </p:cNvSpPr>
          <p:nvPr>
            <p:ph idx="1"/>
          </p:nvPr>
        </p:nvSpPr>
        <p:spPr>
          <a:xfrm>
            <a:off x="628650" y="1012948"/>
            <a:ext cx="7886700" cy="5094352"/>
          </a:xfrm>
        </p:spPr>
        <p:txBody>
          <a:bodyPr>
            <a:normAutofit/>
          </a:bodyPr>
          <a:lstStyle>
            <a:lvl1pPr>
              <a:lnSpc>
                <a:spcPct val="100000"/>
              </a:lnSpc>
              <a:defRPr sz="2000"/>
            </a:lvl1pPr>
            <a:lvl2pPr>
              <a:lnSpc>
                <a:spcPct val="100000"/>
              </a:lnSpc>
              <a:defRPr sz="1800"/>
            </a:lvl2pPr>
            <a:lvl3pPr>
              <a:lnSpc>
                <a:spcPct val="100000"/>
              </a:lnSpc>
              <a:defRPr sz="1600"/>
            </a:lvl3pPr>
            <a:lvl4pPr>
              <a:lnSpc>
                <a:spcPct val="100000"/>
              </a:lnSpc>
              <a:defRPr sz="1400"/>
            </a:lvl4pPr>
            <a:lvl5pPr>
              <a:lnSpc>
                <a:spcPct val="100000"/>
              </a:lnSpc>
              <a:defRPr sz="1400"/>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10"/>
          </p:nvPr>
        </p:nvSpPr>
        <p:spPr>
          <a:xfrm>
            <a:off x="628650" y="6506826"/>
            <a:ext cx="20574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fld id="{868F4FC5-FE50-A64D-A7E3-22233A0C6925}" type="datetime1">
              <a:rPr kumimoji="1" lang="zh-TW" altLang="en-US" smtClean="0"/>
              <a:pPr/>
              <a:t>2020/6/18</a:t>
            </a:fld>
            <a:endParaRPr kumimoji="1" lang="zh-TW" altLang="en-US" dirty="0"/>
          </a:p>
        </p:txBody>
      </p:sp>
      <p:sp>
        <p:nvSpPr>
          <p:cNvPr id="5" name="Footer Placeholder 4"/>
          <p:cNvSpPr>
            <a:spLocks noGrp="1"/>
          </p:cNvSpPr>
          <p:nvPr>
            <p:ph type="ftr" sz="quarter" idx="11"/>
          </p:nvPr>
        </p:nvSpPr>
        <p:spPr>
          <a:xfrm>
            <a:off x="3028950" y="6506826"/>
            <a:ext cx="30861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endParaRPr kumimoji="1" lang="zh-TW" altLang="en-US" dirty="0"/>
          </a:p>
        </p:txBody>
      </p:sp>
      <p:sp>
        <p:nvSpPr>
          <p:cNvPr id="6" name="Slide Number Placeholder 5"/>
          <p:cNvSpPr>
            <a:spLocks noGrp="1"/>
          </p:cNvSpPr>
          <p:nvPr>
            <p:ph type="sldNum" sz="quarter" idx="12"/>
          </p:nvPr>
        </p:nvSpPr>
        <p:spPr>
          <a:xfrm>
            <a:off x="6457950" y="6506826"/>
            <a:ext cx="20574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fld id="{80929F01-733D-5847-83A7-C9CEA74310DB}" type="slidenum">
              <a:rPr kumimoji="1" lang="zh-TW" altLang="en-US" smtClean="0"/>
              <a:pPr/>
              <a:t>‹#›</a:t>
            </a:fld>
            <a:endParaRPr kumimoji="1" lang="zh-TW" altLang="en-US" dirty="0"/>
          </a:p>
        </p:txBody>
      </p:sp>
      <p:sp>
        <p:nvSpPr>
          <p:cNvPr id="8" name="任意多边形: 形状 416">
            <a:extLst>
              <a:ext uri="{FF2B5EF4-FFF2-40B4-BE49-F238E27FC236}">
                <a16:creationId xmlns:a16="http://schemas.microsoft.com/office/drawing/2014/main" id="{F1EDD145-B926-014C-A397-E5FCD7C4A12B}"/>
              </a:ext>
            </a:extLst>
          </p:cNvPr>
          <p:cNvSpPr/>
          <p:nvPr userDrawn="1"/>
        </p:nvSpPr>
        <p:spPr>
          <a:xfrm>
            <a:off x="1" y="6046749"/>
            <a:ext cx="634190" cy="811252"/>
          </a:xfrm>
          <a:custGeom>
            <a:avLst/>
            <a:gdLst>
              <a:gd name="connsiteX0" fmla="*/ 0 w 1789793"/>
              <a:gd name="connsiteY0" fmla="*/ 0 h 1789793"/>
              <a:gd name="connsiteX1" fmla="*/ 1789793 w 1789793"/>
              <a:gd name="connsiteY1" fmla="*/ 1789793 h 1789793"/>
              <a:gd name="connsiteX2" fmla="*/ 0 w 1789793"/>
              <a:gd name="connsiteY2" fmla="*/ 1789793 h 1789793"/>
            </a:gdLst>
            <a:ahLst/>
            <a:cxnLst>
              <a:cxn ang="0">
                <a:pos x="connsiteX0" y="connsiteY0"/>
              </a:cxn>
              <a:cxn ang="0">
                <a:pos x="connsiteX1" y="connsiteY1"/>
              </a:cxn>
              <a:cxn ang="0">
                <a:pos x="connsiteX2" y="connsiteY2"/>
              </a:cxn>
            </a:cxnLst>
            <a:rect l="l" t="t" r="r" b="b"/>
            <a:pathLst>
              <a:path w="1789793" h="1789793">
                <a:moveTo>
                  <a:pt x="0" y="0"/>
                </a:moveTo>
                <a:lnTo>
                  <a:pt x="1789793" y="1789793"/>
                </a:lnTo>
                <a:lnTo>
                  <a:pt x="0" y="1789793"/>
                </a:lnTo>
                <a:close/>
              </a:path>
            </a:pathLst>
          </a:custGeom>
          <a:solidFill>
            <a:srgbClr val="92D4CB">
              <a:alpha val="50196"/>
            </a:srgbClr>
          </a:solidFill>
          <a:ln>
            <a:noFill/>
          </a:ln>
          <a:effectLst/>
        </p:spPr>
        <p:txBody>
          <a:bodyPr rtlCol="0" anchor="ctr"/>
          <a:lstStyle/>
          <a:p>
            <a:pPr algn="ctr" defTabSz="514350">
              <a:defRPr/>
            </a:pPr>
            <a:endParaRPr lang="zh-CN" altLang="en-US" sz="1013" kern="0" dirty="0">
              <a:solidFill>
                <a:srgbClr val="FFFFFF"/>
              </a:solidFill>
              <a:latin typeface="Arial"/>
              <a:ea typeface="微软雅黑"/>
            </a:endParaRPr>
          </a:p>
        </p:txBody>
      </p:sp>
      <p:sp>
        <p:nvSpPr>
          <p:cNvPr id="9" name="任意多边形: 形状 410">
            <a:extLst>
              <a:ext uri="{FF2B5EF4-FFF2-40B4-BE49-F238E27FC236}">
                <a16:creationId xmlns:a16="http://schemas.microsoft.com/office/drawing/2014/main" id="{BD903240-FD76-654A-81E9-6F3DB9B18087}"/>
              </a:ext>
            </a:extLst>
          </p:cNvPr>
          <p:cNvSpPr/>
          <p:nvPr userDrawn="1"/>
        </p:nvSpPr>
        <p:spPr>
          <a:xfrm>
            <a:off x="146071" y="6264198"/>
            <a:ext cx="349462" cy="562811"/>
          </a:xfrm>
          <a:custGeom>
            <a:avLst/>
            <a:gdLst>
              <a:gd name="connsiteX0" fmla="*/ 1540086 w 1540086"/>
              <a:gd name="connsiteY0" fmla="*/ 0 h 3080171"/>
              <a:gd name="connsiteX1" fmla="*/ 1540086 w 1540086"/>
              <a:gd name="connsiteY1" fmla="*/ 3080171 h 3080171"/>
              <a:gd name="connsiteX2" fmla="*/ 0 w 1540086"/>
              <a:gd name="connsiteY2" fmla="*/ 1540086 h 3080171"/>
            </a:gdLst>
            <a:ahLst/>
            <a:cxnLst>
              <a:cxn ang="0">
                <a:pos x="connsiteX0" y="connsiteY0"/>
              </a:cxn>
              <a:cxn ang="0">
                <a:pos x="connsiteX1" y="connsiteY1"/>
              </a:cxn>
              <a:cxn ang="0">
                <a:pos x="connsiteX2" y="connsiteY2"/>
              </a:cxn>
            </a:cxnLst>
            <a:rect l="l" t="t" r="r" b="b"/>
            <a:pathLst>
              <a:path w="1540086" h="3080171">
                <a:moveTo>
                  <a:pt x="1540086" y="0"/>
                </a:moveTo>
                <a:lnTo>
                  <a:pt x="1540086" y="3080171"/>
                </a:lnTo>
                <a:lnTo>
                  <a:pt x="0" y="1540086"/>
                </a:lnTo>
                <a:close/>
              </a:path>
            </a:pathLst>
          </a:custGeom>
          <a:solidFill>
            <a:srgbClr val="479793"/>
          </a:solidFill>
          <a:ln w="25400" cap="flat" cmpd="sng" algn="ctr">
            <a:noFill/>
            <a:prstDash val="solid"/>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D91A6930-8844-2744-8B07-89B6B3B36339}"/>
              </a:ext>
            </a:extLst>
          </p:cNvPr>
          <p:cNvSpPr/>
          <p:nvPr userDrawn="1"/>
        </p:nvSpPr>
        <p:spPr>
          <a:xfrm>
            <a:off x="-73036" y="365126"/>
            <a:ext cx="146071" cy="1325563"/>
          </a:xfrm>
          <a:prstGeom prst="rect">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sz="1350" dirty="0">
              <a:cs typeface="+mn-ea"/>
              <a:sym typeface="+mn-lt"/>
            </a:endParaRPr>
          </a:p>
        </p:txBody>
      </p:sp>
      <p:pic>
        <p:nvPicPr>
          <p:cNvPr id="14" name="圖片 13" descr="一張含有 擊中, 球, 選手, 握住 的圖片&#10;&#10;自動產生的描述">
            <a:extLst>
              <a:ext uri="{FF2B5EF4-FFF2-40B4-BE49-F238E27FC236}">
                <a16:creationId xmlns:a16="http://schemas.microsoft.com/office/drawing/2014/main" id="{2304200B-83F4-9742-806F-C9C3FDA8B137}"/>
              </a:ext>
            </a:extLst>
          </p:cNvPr>
          <p:cNvPicPr>
            <a:picLocks noChangeAspect="1"/>
          </p:cNvPicPr>
          <p:nvPr userDrawn="1"/>
        </p:nvPicPr>
        <p:blipFill>
          <a:blip r:embed="rId2"/>
          <a:stretch>
            <a:fillRect/>
          </a:stretch>
        </p:blipFill>
        <p:spPr>
          <a:xfrm>
            <a:off x="7187237" y="484076"/>
            <a:ext cx="1215984" cy="233736"/>
          </a:xfrm>
          <a:prstGeom prst="rect">
            <a:avLst/>
          </a:prstGeom>
        </p:spPr>
      </p:pic>
    </p:spTree>
    <p:extLst>
      <p:ext uri="{BB962C8B-B14F-4D97-AF65-F5344CB8AC3E}">
        <p14:creationId xmlns:p14="http://schemas.microsoft.com/office/powerpoint/2010/main" val="2419989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5A1C85-714F-B24C-9B17-2FF40524DF07}"/>
              </a:ext>
            </a:extLst>
          </p:cNvPr>
          <p:cNvSpPr>
            <a:spLocks noGrp="1"/>
          </p:cNvSpPr>
          <p:nvPr>
            <p:ph type="ctrTitle"/>
          </p:nvPr>
        </p:nvSpPr>
        <p:spPr>
          <a:xfrm>
            <a:off x="1143000" y="1122363"/>
            <a:ext cx="6858000" cy="2387600"/>
          </a:xfrm>
        </p:spPr>
        <p:txBody>
          <a:bodyPr anchor="b"/>
          <a:lstStyle>
            <a:lvl1pPr algn="ctr">
              <a:defRPr sz="45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BAA39B23-8288-F546-8CE5-9C09C652AF0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7B7108E6-BDB0-0744-99A9-290E2760275D}"/>
              </a:ext>
            </a:extLst>
          </p:cNvPr>
          <p:cNvSpPr>
            <a:spLocks noGrp="1"/>
          </p:cNvSpPr>
          <p:nvPr>
            <p:ph type="dt" sz="half" idx="10"/>
          </p:nvPr>
        </p:nvSpPr>
        <p:spPr/>
        <p:txBody>
          <a:bodyPr/>
          <a:lstStyle/>
          <a:p>
            <a:fld id="{FAC3B233-0F11-2949-9778-845E9C940E45}" type="datetime1">
              <a:rPr kumimoji="1" lang="zh-TW" altLang="en-US" smtClean="0"/>
              <a:t>2020/6/18</a:t>
            </a:fld>
            <a:endParaRPr kumimoji="1" lang="zh-TW" altLang="en-US"/>
          </a:p>
        </p:txBody>
      </p:sp>
      <p:sp>
        <p:nvSpPr>
          <p:cNvPr id="5" name="頁尾版面配置區 4">
            <a:extLst>
              <a:ext uri="{FF2B5EF4-FFF2-40B4-BE49-F238E27FC236}">
                <a16:creationId xmlns:a16="http://schemas.microsoft.com/office/drawing/2014/main" id="{7B3E59FD-3285-8C42-9932-1CA0FAE8B541}"/>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E62CDA7E-71DD-3A40-BF6B-DBAC9D099056}"/>
              </a:ext>
            </a:extLst>
          </p:cNvPr>
          <p:cNvSpPr>
            <a:spLocks noGrp="1"/>
          </p:cNvSpPr>
          <p:nvPr>
            <p:ph type="sldNum" sz="quarter" idx="12"/>
          </p:nvPr>
        </p:nvSpPr>
        <p:spPr/>
        <p:txBody>
          <a:bodyPr/>
          <a:lstStyle/>
          <a:p>
            <a:fld id="{80929F01-733D-5847-83A7-C9CEA74310DB}" type="slidenum">
              <a:rPr kumimoji="1" lang="zh-TW" altLang="en-US" smtClean="0"/>
              <a:t>‹#›</a:t>
            </a:fld>
            <a:endParaRPr kumimoji="1" lang="zh-TW" altLang="en-US"/>
          </a:p>
        </p:txBody>
      </p:sp>
    </p:spTree>
    <p:extLst>
      <p:ext uri="{BB962C8B-B14F-4D97-AF65-F5344CB8AC3E}">
        <p14:creationId xmlns:p14="http://schemas.microsoft.com/office/powerpoint/2010/main" val="28555962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fld id="{B1502A10-1194-924D-B7D1-E321F36876AD}" type="datetime1">
              <a:rPr kumimoji="1" lang="zh-TW" altLang="en-US" smtClean="0"/>
              <a:t>2020/6/18</a:t>
            </a:fld>
            <a:endParaRPr kumimoji="1"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endParaRPr kumimoji="1"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fld id="{80929F01-733D-5847-83A7-C9CEA74310DB}" type="slidenum">
              <a:rPr kumimoji="1" lang="zh-TW" altLang="en-US" smtClean="0"/>
              <a:pPr/>
              <a:t>‹#›</a:t>
            </a:fld>
            <a:endParaRPr kumimoji="1" lang="zh-TW" altLang="en-US" dirty="0"/>
          </a:p>
        </p:txBody>
      </p:sp>
    </p:spTree>
    <p:extLst>
      <p:ext uri="{BB962C8B-B14F-4D97-AF65-F5344CB8AC3E}">
        <p14:creationId xmlns:p14="http://schemas.microsoft.com/office/powerpoint/2010/main" val="2174631203"/>
      </p:ext>
    </p:extLst>
  </p:cSld>
  <p:clrMap bg1="lt1" tx1="dk1" bg2="lt2" tx2="dk2" accent1="accent1" accent2="accent2" accent3="accent3" accent4="accent4" accent5="accent5" accent6="accent6" hlink="hlink" folHlink="folHlink"/>
  <p:sldLayoutIdLst>
    <p:sldLayoutId id="2147483686" r:id="rId1"/>
    <p:sldLayoutId id="2147483687" r:id="rId2"/>
  </p:sldLayoutIdLst>
  <p:hf hdr="0" ftr="0"/>
  <p:txStyles>
    <p:titleStyle>
      <a:lvl1pPr algn="l" defTabSz="914400" rtl="0" eaLnBrk="1" latinLnBrk="0" hangingPunct="1">
        <a:lnSpc>
          <a:spcPct val="90000"/>
        </a:lnSpc>
        <a:spcBef>
          <a:spcPct val="0"/>
        </a:spcBef>
        <a:buNone/>
        <a:defRPr sz="4400" kern="1200">
          <a:solidFill>
            <a:schemeClr val="tx1"/>
          </a:solidFill>
          <a:latin typeface="Microsoft JhengHei" panose="020B0604030504040204" pitchFamily="34" charset="-120"/>
          <a:ea typeface="Microsoft JhengHei"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JhengHei" panose="020B0604030504040204" pitchFamily="34" charset="-120"/>
          <a:ea typeface="Microsoft JhengHe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JhengHei" panose="020B0604030504040204" pitchFamily="34" charset="-120"/>
          <a:ea typeface="Microsoft JhengHe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JhengHei" panose="020B0604030504040204" pitchFamily="34" charset="-120"/>
          <a:ea typeface="Microsoft JhengHe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panose="020B0604030504040204" pitchFamily="34" charset="-120"/>
          <a:ea typeface="Microsoft JhengHe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panose="020B0604030504040204" pitchFamily="34" charset="-120"/>
          <a:ea typeface="Microsoft JhengHe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5" Type="http://schemas.openxmlformats.org/officeDocument/2006/relationships/image" Target="../media/image27.sv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sv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sv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21.sv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矩形 4"/>
          <p:cNvSpPr/>
          <p:nvPr/>
        </p:nvSpPr>
        <p:spPr>
          <a:xfrm>
            <a:off x="1" y="1103142"/>
            <a:ext cx="9143999" cy="3835400"/>
          </a:xfrm>
          <a:prstGeom prst="rect">
            <a:avLst/>
          </a:prstGeom>
          <a:solidFill>
            <a:srgbClr val="51B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dirty="0">
              <a:cs typeface="+mn-ea"/>
              <a:sym typeface="+mn-lt"/>
            </a:endParaRPr>
          </a:p>
        </p:txBody>
      </p:sp>
      <p:sp>
        <p:nvSpPr>
          <p:cNvPr id="11" name="矩形 10"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1827652" y="2616653"/>
            <a:ext cx="6003530" cy="1065997"/>
          </a:xfrm>
          <a:prstGeom prst="rect">
            <a:avLst/>
          </a:prstGeom>
        </p:spPr>
        <p:txBody>
          <a:bodyPr wrap="square">
            <a:spAutoFit/>
          </a:bodyPr>
          <a:lstStyle/>
          <a:p>
            <a:pPr defTabSz="1806718" fontAlgn="base">
              <a:lnSpc>
                <a:spcPct val="110000"/>
              </a:lnSpc>
              <a:spcBef>
                <a:spcPct val="0"/>
              </a:spcBef>
              <a:spcAft>
                <a:spcPct val="0"/>
              </a:spcAft>
              <a:defRPr/>
            </a:pPr>
            <a:r>
              <a:rPr lang="en-US" altLang="zh-TW" sz="2000" dirty="0">
                <a:latin typeface="微软雅黑" panose="020B0503020204020204" pitchFamily="34" charset="-122"/>
                <a:ea typeface="微软雅黑" panose="020B0503020204020204" pitchFamily="34" charset="-122"/>
                <a:cs typeface="Arial Unicode MS" panose="020B0604020202020204" pitchFamily="34" charset="-122"/>
                <a:sym typeface="微软雅黑" panose="020B0503020204020204" pitchFamily="34" charset="-122"/>
              </a:rPr>
              <a:t>Fintech-Text Mining and Machine Learning</a:t>
            </a:r>
          </a:p>
          <a:p>
            <a:pPr defTabSz="1806718" fontAlgn="base">
              <a:lnSpc>
                <a:spcPct val="110000"/>
              </a:lnSpc>
              <a:spcBef>
                <a:spcPct val="0"/>
              </a:spcBef>
              <a:spcAft>
                <a:spcPct val="0"/>
              </a:spcAft>
              <a:defRPr/>
            </a:pPr>
            <a:r>
              <a:rPr lang="zh-CN" altLang="en-US" sz="4033"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sym typeface="微软雅黑" panose="020B0503020204020204" pitchFamily="34" charset="-122"/>
              </a:rPr>
              <a:t>智能新聞評分系統 </a:t>
            </a:r>
          </a:p>
        </p:txBody>
      </p:sp>
      <p:cxnSp>
        <p:nvCxnSpPr>
          <p:cNvPr id="18" name="直接连接符 17"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CxnSpPr>
            <a:cxnSpLocks/>
          </p:cNvCxnSpPr>
          <p:nvPr/>
        </p:nvCxnSpPr>
        <p:spPr>
          <a:xfrm flipV="1">
            <a:off x="1927552" y="3789499"/>
            <a:ext cx="3906734" cy="3121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任意多边形 5"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1309298" y="1324964"/>
            <a:ext cx="2494699" cy="3391756"/>
          </a:xfrm>
          <a:custGeom>
            <a:avLst/>
            <a:gdLst>
              <a:gd name="connsiteX0" fmla="*/ 2343150 w 2343150"/>
              <a:gd name="connsiteY0" fmla="*/ 1543050 h 4800600"/>
              <a:gd name="connsiteX1" fmla="*/ 2343150 w 2343150"/>
              <a:gd name="connsiteY1" fmla="*/ 0 h 4800600"/>
              <a:gd name="connsiteX2" fmla="*/ 0 w 2343150"/>
              <a:gd name="connsiteY2" fmla="*/ 0 h 4800600"/>
              <a:gd name="connsiteX3" fmla="*/ 0 w 2343150"/>
              <a:gd name="connsiteY3" fmla="*/ 4800600 h 4800600"/>
              <a:gd name="connsiteX4" fmla="*/ 2343150 w 2343150"/>
              <a:gd name="connsiteY4" fmla="*/ 4800600 h 4800600"/>
              <a:gd name="connsiteX5" fmla="*/ 2343150 w 2343150"/>
              <a:gd name="connsiteY5" fmla="*/ 417195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3150" h="4800600">
                <a:moveTo>
                  <a:pt x="2343150" y="1543050"/>
                </a:moveTo>
                <a:lnTo>
                  <a:pt x="2343150" y="0"/>
                </a:lnTo>
                <a:lnTo>
                  <a:pt x="0" y="0"/>
                </a:lnTo>
                <a:lnTo>
                  <a:pt x="0" y="4800600"/>
                </a:lnTo>
                <a:lnTo>
                  <a:pt x="2343150" y="4800600"/>
                </a:lnTo>
                <a:lnTo>
                  <a:pt x="2343150" y="4171950"/>
                </a:lnTo>
              </a:path>
            </a:pathLst>
          </a:custGeom>
          <a:noFill/>
          <a:ln w="762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grpSp>
        <p:nvGrpSpPr>
          <p:cNvPr id="44" name="组合 43"/>
          <p:cNvGrpSpPr/>
          <p:nvPr/>
        </p:nvGrpSpPr>
        <p:grpSpPr>
          <a:xfrm>
            <a:off x="1318241" y="349854"/>
            <a:ext cx="185780" cy="191115"/>
            <a:chOff x="1620407" y="1473313"/>
            <a:chExt cx="248785" cy="255929"/>
          </a:xfrm>
        </p:grpSpPr>
        <p:sp>
          <p:nvSpPr>
            <p:cNvPr id="41" name="矩形 40"/>
            <p:cNvSpPr/>
            <p:nvPr/>
          </p:nvSpPr>
          <p:spPr>
            <a:xfrm>
              <a:off x="1620407" y="1473313"/>
              <a:ext cx="248785" cy="28575"/>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sp>
          <p:nvSpPr>
            <p:cNvPr id="43" name="矩形 42"/>
            <p:cNvSpPr/>
            <p:nvPr/>
          </p:nvSpPr>
          <p:spPr>
            <a:xfrm rot="16200000">
              <a:off x="1510302" y="1590562"/>
              <a:ext cx="248785" cy="28575"/>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grpSp>
      <p:sp>
        <p:nvSpPr>
          <p:cNvPr id="8" name="投影片編號版面配置區 7">
            <a:extLst>
              <a:ext uri="{FF2B5EF4-FFF2-40B4-BE49-F238E27FC236}">
                <a16:creationId xmlns:a16="http://schemas.microsoft.com/office/drawing/2014/main" id="{F96E0B1F-C23C-1A4F-9608-F5E1D878B011}"/>
              </a:ext>
            </a:extLst>
          </p:cNvPr>
          <p:cNvSpPr>
            <a:spLocks noGrp="1"/>
          </p:cNvSpPr>
          <p:nvPr>
            <p:ph type="sldNum" sz="quarter" idx="12"/>
          </p:nvPr>
        </p:nvSpPr>
        <p:spPr/>
        <p:txBody>
          <a:bodyPr/>
          <a:lstStyle/>
          <a:p>
            <a:fld id="{80929F01-733D-5847-83A7-C9CEA74310DB}" type="slidenum">
              <a:rPr kumimoji="1" lang="zh-TW" altLang="en-US" smtClean="0"/>
              <a:t>1</a:t>
            </a:fld>
            <a:endParaRPr kumimoji="1" lang="zh-TW" altLang="en-US"/>
          </a:p>
        </p:txBody>
      </p:sp>
      <p:sp>
        <p:nvSpPr>
          <p:cNvPr id="3" name="日期版面配置區 2">
            <a:extLst>
              <a:ext uri="{FF2B5EF4-FFF2-40B4-BE49-F238E27FC236}">
                <a16:creationId xmlns:a16="http://schemas.microsoft.com/office/drawing/2014/main" id="{60A075C6-84D2-ED4E-8721-1772136D7CE4}"/>
              </a:ext>
            </a:extLst>
          </p:cNvPr>
          <p:cNvSpPr>
            <a:spLocks noGrp="1"/>
          </p:cNvSpPr>
          <p:nvPr>
            <p:ph type="dt" sz="half" idx="10"/>
          </p:nvPr>
        </p:nvSpPr>
        <p:spPr>
          <a:xfrm>
            <a:off x="1927552" y="4063458"/>
            <a:ext cx="2057400" cy="365125"/>
          </a:xfrm>
        </p:spPr>
        <p:txBody>
          <a:bodyPr/>
          <a:lstStyle/>
          <a:p>
            <a:fld id="{2FA1B51A-B7AA-8947-95A0-631FA29C698C}" type="datetime1">
              <a:rPr kumimoji="1" lang="zh-TW" altLang="en-US" smtClean="0">
                <a:solidFill>
                  <a:schemeClr val="tx1"/>
                </a:solidFill>
              </a:rPr>
              <a:t>2020/6/18</a:t>
            </a:fld>
            <a:endParaRPr kumimoji="1" lang="zh-TW" altLang="en-US" dirty="0">
              <a:solidFill>
                <a:schemeClr val="tx1"/>
              </a:solidFill>
            </a:endParaRPr>
          </a:p>
        </p:txBody>
      </p:sp>
      <p:sp>
        <p:nvSpPr>
          <p:cNvPr id="16" name="矩形 15">
            <a:extLst>
              <a:ext uri="{FF2B5EF4-FFF2-40B4-BE49-F238E27FC236}">
                <a16:creationId xmlns:a16="http://schemas.microsoft.com/office/drawing/2014/main" id="{10941D4B-3F9F-874D-8CB7-558586BDDC25}"/>
              </a:ext>
            </a:extLst>
          </p:cNvPr>
          <p:cNvSpPr/>
          <p:nvPr/>
        </p:nvSpPr>
        <p:spPr>
          <a:xfrm>
            <a:off x="2556647" y="5100605"/>
            <a:ext cx="4801314" cy="400110"/>
          </a:xfrm>
          <a:prstGeom prst="rect">
            <a:avLst/>
          </a:prstGeom>
        </p:spPr>
        <p:txBody>
          <a:bodyPr wrap="none">
            <a:spAutoFit/>
          </a:bodyPr>
          <a:lstStyle/>
          <a:p>
            <a:r>
              <a:rPr lang="zh-TW" altLang="en-US" sz="2000" dirty="0">
                <a:latin typeface="Microsoft JhengHei" panose="020B0604030504040204" pitchFamily="34" charset="-120"/>
                <a:ea typeface="Microsoft JhengHei" panose="020B0604030504040204" pitchFamily="34" charset="-120"/>
              </a:rPr>
              <a:t>組員：劉品妤、王昱達、楊廣元、呂明諺</a:t>
            </a:r>
          </a:p>
        </p:txBody>
      </p:sp>
      <p:sp>
        <p:nvSpPr>
          <p:cNvPr id="14" name="矩形 13">
            <a:extLst>
              <a:ext uri="{FF2B5EF4-FFF2-40B4-BE49-F238E27FC236}">
                <a16:creationId xmlns:a16="http://schemas.microsoft.com/office/drawing/2014/main" id="{53940ABB-C29D-7B44-9A6A-9B356940A50C}"/>
              </a:ext>
            </a:extLst>
          </p:cNvPr>
          <p:cNvSpPr/>
          <p:nvPr/>
        </p:nvSpPr>
        <p:spPr>
          <a:xfrm>
            <a:off x="2556647" y="5554803"/>
            <a:ext cx="2106154" cy="400110"/>
          </a:xfrm>
          <a:prstGeom prst="rect">
            <a:avLst/>
          </a:prstGeom>
        </p:spPr>
        <p:txBody>
          <a:bodyPr wrap="none">
            <a:spAutoFit/>
          </a:bodyPr>
          <a:lstStyle/>
          <a:p>
            <a:r>
              <a:rPr lang="en-US" altLang="zh-TW" sz="2000" dirty="0">
                <a:latin typeface="Microsoft JhengHei" panose="020B0604030504040204" pitchFamily="34" charset="-120"/>
                <a:ea typeface="Microsoft JhengHei" panose="020B0604030504040204" pitchFamily="34" charset="-120"/>
              </a:rPr>
              <a:t>Mentor</a:t>
            </a:r>
            <a:r>
              <a:rPr lang="zh-TW" altLang="en-US" sz="2000" dirty="0">
                <a:latin typeface="Microsoft JhengHei" panose="020B0604030504040204" pitchFamily="34" charset="-120"/>
                <a:ea typeface="Microsoft JhengHei" panose="020B0604030504040204" pitchFamily="34" charset="-120"/>
              </a:rPr>
              <a:t>：詹益安</a:t>
            </a:r>
          </a:p>
        </p:txBody>
      </p:sp>
      <p:sp>
        <p:nvSpPr>
          <p:cNvPr id="15" name="矩形 14">
            <a:extLst>
              <a:ext uri="{FF2B5EF4-FFF2-40B4-BE49-F238E27FC236}">
                <a16:creationId xmlns:a16="http://schemas.microsoft.com/office/drawing/2014/main" id="{DC06A40A-2797-0A4D-BCD3-1B9503E09BD8}"/>
              </a:ext>
            </a:extLst>
          </p:cNvPr>
          <p:cNvSpPr/>
          <p:nvPr/>
        </p:nvSpPr>
        <p:spPr>
          <a:xfrm>
            <a:off x="2556647" y="6008409"/>
            <a:ext cx="2236510" cy="400110"/>
          </a:xfrm>
          <a:prstGeom prst="rect">
            <a:avLst/>
          </a:prstGeom>
        </p:spPr>
        <p:txBody>
          <a:bodyPr wrap="none">
            <a:spAutoFit/>
          </a:bodyPr>
          <a:lstStyle/>
          <a:p>
            <a:r>
              <a:rPr lang="zh-TW" altLang="en-US" sz="2000" dirty="0">
                <a:latin typeface="Microsoft JhengHei" panose="020B0604030504040204" pitchFamily="34" charset="-120"/>
                <a:ea typeface="Microsoft JhengHei" panose="020B0604030504040204" pitchFamily="34" charset="-120"/>
              </a:rPr>
              <a:t>指導老師：蔡芸琤</a:t>
            </a:r>
          </a:p>
        </p:txBody>
      </p:sp>
      <p:pic>
        <p:nvPicPr>
          <p:cNvPr id="19" name="圖片 18" descr="一張含有 球, 選手, 標誌, 搖擺 的圖片&#10;&#10;自動產生的描述">
            <a:extLst>
              <a:ext uri="{FF2B5EF4-FFF2-40B4-BE49-F238E27FC236}">
                <a16:creationId xmlns:a16="http://schemas.microsoft.com/office/drawing/2014/main" id="{B742392A-B681-7649-A495-43EC82E85C76}"/>
              </a:ext>
            </a:extLst>
          </p:cNvPr>
          <p:cNvPicPr>
            <a:picLocks noChangeAspect="1"/>
          </p:cNvPicPr>
          <p:nvPr/>
        </p:nvPicPr>
        <p:blipFill>
          <a:blip r:embed="rId3"/>
          <a:stretch>
            <a:fillRect/>
          </a:stretch>
        </p:blipFill>
        <p:spPr>
          <a:xfrm>
            <a:off x="6568939" y="332447"/>
            <a:ext cx="2057400" cy="389887"/>
          </a:xfrm>
          <a:prstGeom prst="rect">
            <a:avLst/>
          </a:prstGeom>
        </p:spPr>
      </p:pic>
    </p:spTree>
    <p:extLst>
      <p:ext uri="{BB962C8B-B14F-4D97-AF65-F5344CB8AC3E}">
        <p14:creationId xmlns:p14="http://schemas.microsoft.com/office/powerpoint/2010/main" val="38496778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E180D4A7-C9FB-4DFB-919C-405C955672EB}">
      <p14:showEvtLst xmlns:p14="http://schemas.microsoft.com/office/powerpoint/2010/main">
        <p14:playEvt time="9"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p:txBody>
          <a:bodyPr>
            <a:normAutofit/>
          </a:bodyPr>
          <a:lstStyle/>
          <a:p>
            <a:r>
              <a:rPr kumimoji="1" lang="zh-TW" altLang="en-US" dirty="0"/>
              <a:t>斷詞工具選擇</a:t>
            </a:r>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sp>
        <p:nvSpPr>
          <p:cNvPr id="16" name="矩形: 圓角 15">
            <a:extLst>
              <a:ext uri="{FF2B5EF4-FFF2-40B4-BE49-F238E27FC236}">
                <a16:creationId xmlns:a16="http://schemas.microsoft.com/office/drawing/2014/main" id="{3C5C4A58-35FA-4AAA-855F-059DAD96975C}"/>
              </a:ext>
            </a:extLst>
          </p:cNvPr>
          <p:cNvSpPr/>
          <p:nvPr/>
        </p:nvSpPr>
        <p:spPr>
          <a:xfrm>
            <a:off x="351064" y="2111830"/>
            <a:ext cx="8441872" cy="2525485"/>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a typeface="微軟正黑體" panose="020B0604030504040204" pitchFamily="34" charset="-120"/>
            </a:endParaRPr>
          </a:p>
        </p:txBody>
      </p:sp>
      <p:sp>
        <p:nvSpPr>
          <p:cNvPr id="9" name="文字方塊 8">
            <a:extLst>
              <a:ext uri="{FF2B5EF4-FFF2-40B4-BE49-F238E27FC236}">
                <a16:creationId xmlns:a16="http://schemas.microsoft.com/office/drawing/2014/main" id="{F4169A6B-9E59-4F68-893A-890C2E1DAA3B}"/>
              </a:ext>
            </a:extLst>
          </p:cNvPr>
          <p:cNvSpPr txBox="1"/>
          <p:nvPr/>
        </p:nvSpPr>
        <p:spPr>
          <a:xfrm>
            <a:off x="3369129" y="2311430"/>
            <a:ext cx="2999014" cy="584775"/>
          </a:xfrm>
          <a:prstGeom prst="rect">
            <a:avLst/>
          </a:prstGeom>
          <a:noFill/>
        </p:spPr>
        <p:txBody>
          <a:bodyPr wrap="square" rtlCol="0">
            <a:spAutoFit/>
          </a:bodyPr>
          <a:lstStyle/>
          <a:p>
            <a:r>
              <a:rPr lang="en-US" altLang="zh-TW" sz="3200" b="1" dirty="0" err="1">
                <a:solidFill>
                  <a:schemeClr val="bg1"/>
                </a:solidFill>
                <a:latin typeface="微軟正黑體" panose="020B0604030504040204" pitchFamily="34" charset="-120"/>
                <a:ea typeface="微軟正黑體" panose="020B0604030504040204" pitchFamily="34" charset="-120"/>
              </a:rPr>
              <a:t>ckiptagger</a:t>
            </a:r>
            <a:endParaRPr lang="zh-TW" altLang="en-US" sz="3200" b="1" dirty="0">
              <a:solidFill>
                <a:schemeClr val="bg1"/>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4B6FE020-57DF-4573-B172-2C5F76B62591}"/>
              </a:ext>
            </a:extLst>
          </p:cNvPr>
          <p:cNvCxnSpPr/>
          <p:nvPr/>
        </p:nvCxnSpPr>
        <p:spPr>
          <a:xfrm>
            <a:off x="2502000" y="3013756"/>
            <a:ext cx="414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文字方塊 11">
            <a:extLst>
              <a:ext uri="{FF2B5EF4-FFF2-40B4-BE49-F238E27FC236}">
                <a16:creationId xmlns:a16="http://schemas.microsoft.com/office/drawing/2014/main" id="{FDD42F23-8C63-4BB2-ACD3-D9E736B76E5D}"/>
              </a:ext>
            </a:extLst>
          </p:cNvPr>
          <p:cNvSpPr txBox="1"/>
          <p:nvPr/>
        </p:nvSpPr>
        <p:spPr>
          <a:xfrm>
            <a:off x="1804637" y="3270799"/>
            <a:ext cx="6781800" cy="1200329"/>
          </a:xfrm>
          <a:prstGeom prst="rect">
            <a:avLst/>
          </a:prstGeom>
          <a:noFill/>
        </p:spPr>
        <p:txBody>
          <a:bodyPr wrap="square" rtlCol="0">
            <a:spAutoFit/>
          </a:bodyPr>
          <a:lstStyle/>
          <a:p>
            <a:pPr marL="285750" indent="-285750">
              <a:buFont typeface="Arial" panose="020B0604020202020204" pitchFamily="34" charset="0"/>
              <a:buChar char="•"/>
            </a:pPr>
            <a:r>
              <a:rPr lang="en-US" altLang="zh-TW" b="1" dirty="0" err="1">
                <a:solidFill>
                  <a:schemeClr val="bg1">
                    <a:lumMod val="95000"/>
                  </a:schemeClr>
                </a:solidFill>
                <a:latin typeface="微軟正黑體" panose="020B0604030504040204" pitchFamily="34" charset="-120"/>
                <a:ea typeface="微軟正黑體" panose="020B0604030504040204" pitchFamily="34" charset="-120"/>
              </a:rPr>
              <a:t>Ckiptagger</a:t>
            </a:r>
            <a:r>
              <a:rPr lang="en-US" altLang="zh-TW" b="1" dirty="0">
                <a:solidFill>
                  <a:schemeClr val="bg1">
                    <a:lumMod val="95000"/>
                  </a:schemeClr>
                </a:solidFill>
                <a:latin typeface="微軟正黑體" panose="020B0604030504040204" pitchFamily="34" charset="-120"/>
                <a:ea typeface="微軟正黑體" panose="020B0604030504040204" pitchFamily="34" charset="-120"/>
              </a:rPr>
              <a:t> </a:t>
            </a:r>
            <a:r>
              <a:rPr lang="zh-TW" altLang="en-US" b="1" dirty="0">
                <a:solidFill>
                  <a:schemeClr val="bg1">
                    <a:lumMod val="95000"/>
                  </a:schemeClr>
                </a:solidFill>
                <a:latin typeface="微軟正黑體" panose="020B0604030504040204" pitchFamily="34" charset="-120"/>
                <a:ea typeface="微軟正黑體" panose="020B0604030504040204" pitchFamily="34" charset="-120"/>
              </a:rPr>
              <a:t>斷詞結果較準確</a:t>
            </a:r>
            <a:endParaRPr lang="en-US" altLang="zh-TW"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lumMod val="95000"/>
                  </a:schemeClr>
                </a:solidFill>
                <a:latin typeface="微軟正黑體" panose="020B0604030504040204" pitchFamily="34" charset="-120"/>
                <a:ea typeface="微軟正黑體" panose="020B0604030504040204" pitchFamily="34" charset="-120"/>
              </a:rPr>
              <a:t>使用</a:t>
            </a:r>
            <a:r>
              <a:rPr lang="en-US" altLang="zh-TW" b="1" dirty="0" err="1">
                <a:solidFill>
                  <a:schemeClr val="bg1">
                    <a:lumMod val="95000"/>
                  </a:schemeClr>
                </a:solidFill>
                <a:latin typeface="微軟正黑體" panose="020B0604030504040204" pitchFamily="34" charset="-120"/>
                <a:ea typeface="微軟正黑體" panose="020B0604030504040204" pitchFamily="34" charset="-120"/>
              </a:rPr>
              <a:t>Ckiptagger</a:t>
            </a:r>
            <a:r>
              <a:rPr lang="en-US" altLang="zh-TW" b="1" dirty="0">
                <a:solidFill>
                  <a:schemeClr val="bg1">
                    <a:lumMod val="95000"/>
                  </a:schemeClr>
                </a:solidFill>
                <a:latin typeface="微軟正黑體" panose="020B0604030504040204" pitchFamily="34" charset="-120"/>
                <a:ea typeface="微軟正黑體" panose="020B0604030504040204" pitchFamily="34" charset="-120"/>
              </a:rPr>
              <a:t> </a:t>
            </a:r>
            <a:r>
              <a:rPr lang="zh-TW" altLang="en-US" b="1" dirty="0">
                <a:solidFill>
                  <a:schemeClr val="bg1">
                    <a:lumMod val="95000"/>
                  </a:schemeClr>
                </a:solidFill>
                <a:latin typeface="微軟正黑體" panose="020B0604030504040204" pitchFamily="34" charset="-120"/>
                <a:ea typeface="微軟正黑體" panose="020B0604030504040204" pitchFamily="34" charset="-120"/>
              </a:rPr>
              <a:t>斷詞後模型預測結果較佳</a:t>
            </a:r>
            <a:endParaRPr lang="en-US" altLang="zh-TW"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lumMod val="95000"/>
                  </a:schemeClr>
                </a:solidFill>
                <a:latin typeface="微軟正黑體" panose="020B0604030504040204" pitchFamily="34" charset="-120"/>
                <a:ea typeface="微軟正黑體" panose="020B0604030504040204" pitchFamily="34" charset="-120"/>
              </a:rPr>
              <a:t>再切詞工具方面我們選擇</a:t>
            </a:r>
            <a:r>
              <a:rPr lang="en-US" altLang="zh-TW" b="1" dirty="0" err="1">
                <a:solidFill>
                  <a:schemeClr val="bg1">
                    <a:lumMod val="95000"/>
                  </a:schemeClr>
                </a:solidFill>
                <a:latin typeface="微軟正黑體" panose="020B0604030504040204" pitchFamily="34" charset="-120"/>
                <a:ea typeface="微軟正黑體" panose="020B0604030504040204" pitchFamily="34" charset="-120"/>
              </a:rPr>
              <a:t>ckiptagger</a:t>
            </a:r>
            <a:endParaRPr lang="zh-TW" altLang="en-US"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zh-TW" altLang="en-US" dirty="0"/>
          </a:p>
        </p:txBody>
      </p:sp>
      <p:pic>
        <p:nvPicPr>
          <p:cNvPr id="20" name="圖形 19">
            <a:extLst>
              <a:ext uri="{FF2B5EF4-FFF2-40B4-BE49-F238E27FC236}">
                <a16:creationId xmlns:a16="http://schemas.microsoft.com/office/drawing/2014/main" id="{2A5D4140-62B4-43DD-95DF-239FB3039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34381" y="2219685"/>
            <a:ext cx="584777" cy="584777"/>
          </a:xfrm>
          <a:prstGeom prst="rect">
            <a:avLst/>
          </a:prstGeom>
        </p:spPr>
      </p:pic>
    </p:spTree>
    <p:extLst>
      <p:ext uri="{BB962C8B-B14F-4D97-AF65-F5344CB8AC3E}">
        <p14:creationId xmlns:p14="http://schemas.microsoft.com/office/powerpoint/2010/main" val="3417481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p:txBody>
          <a:bodyPr>
            <a:normAutofit/>
          </a:bodyPr>
          <a:lstStyle/>
          <a:p>
            <a:r>
              <a:rPr lang="zh-CN" altLang="en-US" dirty="0">
                <a:latin typeface="Microsoft JhengHei" panose="020B0604030504040204" pitchFamily="34" charset="-120"/>
                <a:ea typeface="Microsoft JhengHei" panose="020B0604030504040204" pitchFamily="34" charset="-120"/>
              </a:rPr>
              <a:t>模型建立</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sp>
        <p:nvSpPr>
          <p:cNvPr id="3" name="文字方塊 2">
            <a:extLst>
              <a:ext uri="{FF2B5EF4-FFF2-40B4-BE49-F238E27FC236}">
                <a16:creationId xmlns:a16="http://schemas.microsoft.com/office/drawing/2014/main" id="{083B44CC-C55E-4B2A-813D-9EE0122B6EF5}"/>
              </a:ext>
            </a:extLst>
          </p:cNvPr>
          <p:cNvSpPr txBox="1"/>
          <p:nvPr/>
        </p:nvSpPr>
        <p:spPr>
          <a:xfrm>
            <a:off x="1657350" y="1361497"/>
            <a:ext cx="5600699" cy="461665"/>
          </a:xfrm>
          <a:prstGeom prst="rect">
            <a:avLst/>
          </a:prstGeom>
          <a:noFill/>
        </p:spPr>
        <p:txBody>
          <a:bodyPr wrap="square" rtlCol="0">
            <a:spAutoFit/>
          </a:bodyPr>
          <a:lstStyle/>
          <a:p>
            <a:r>
              <a:rPr lang="zh-CN" altLang="en-US" sz="2400" dirty="0">
                <a:latin typeface="Microsoft JhengHei" panose="020B0604030504040204" pitchFamily="34" charset="-120"/>
                <a:ea typeface="Microsoft JhengHei" panose="020B0604030504040204" pitchFamily="34" charset="-120"/>
              </a:rPr>
              <a:t>利用長短期記憶模型（</a:t>
            </a:r>
            <a:r>
              <a:rPr lang="en-US" altLang="zh-CN" sz="2400" dirty="0">
                <a:latin typeface="Microsoft JhengHei" panose="020B0604030504040204" pitchFamily="34" charset="-120"/>
                <a:ea typeface="Microsoft JhengHei" panose="020B0604030504040204" pitchFamily="34" charset="-120"/>
              </a:rPr>
              <a:t>LSTM</a:t>
            </a:r>
            <a:r>
              <a:rPr lang="zh-CN" altLang="en-US" sz="2400" dirty="0">
                <a:latin typeface="Microsoft JhengHei" panose="020B0604030504040204" pitchFamily="34" charset="-120"/>
                <a:ea typeface="Microsoft JhengHei" panose="020B0604030504040204" pitchFamily="34" charset="-120"/>
              </a:rPr>
              <a:t>）建立：</a:t>
            </a:r>
            <a:endParaRPr lang="en-US" altLang="zh-TW" sz="2400" dirty="0">
              <a:latin typeface="Microsoft JhengHei" panose="020B0604030504040204" pitchFamily="34" charset="-120"/>
              <a:ea typeface="Microsoft JhengHei" panose="020B0604030504040204" pitchFamily="34" charset="-120"/>
            </a:endParaRPr>
          </a:p>
        </p:txBody>
      </p:sp>
      <p:sp>
        <p:nvSpPr>
          <p:cNvPr id="5" name="矩形: 圓角 4">
            <a:extLst>
              <a:ext uri="{FF2B5EF4-FFF2-40B4-BE49-F238E27FC236}">
                <a16:creationId xmlns:a16="http://schemas.microsoft.com/office/drawing/2014/main" id="{3601BB00-2CC9-4287-81CF-B3F11AD21E91}"/>
              </a:ext>
            </a:extLst>
          </p:cNvPr>
          <p:cNvSpPr/>
          <p:nvPr/>
        </p:nvSpPr>
        <p:spPr>
          <a:xfrm>
            <a:off x="898071" y="2371474"/>
            <a:ext cx="2993572" cy="1213758"/>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tx1"/>
                </a:solidFill>
                <a:latin typeface="Microsoft JhengHei" panose="020B0604030504040204" pitchFamily="34" charset="-120"/>
                <a:ea typeface="Microsoft JhengHei" panose="020B0604030504040204" pitchFamily="34" charset="-120"/>
              </a:rPr>
              <a:t>大事件類別分類器</a:t>
            </a:r>
            <a:endParaRPr lang="en-US" altLang="zh-TW" b="1" dirty="0">
              <a:solidFill>
                <a:schemeClr val="tx1"/>
              </a:solidFill>
              <a:latin typeface="Microsoft JhengHei" panose="020B0604030504040204" pitchFamily="34" charset="-120"/>
              <a:ea typeface="Microsoft JhengHei" panose="020B0604030504040204" pitchFamily="34" charset="-120"/>
            </a:endParaRPr>
          </a:p>
        </p:txBody>
      </p:sp>
      <p:sp>
        <p:nvSpPr>
          <p:cNvPr id="11" name="矩形: 圓角 10">
            <a:extLst>
              <a:ext uri="{FF2B5EF4-FFF2-40B4-BE49-F238E27FC236}">
                <a16:creationId xmlns:a16="http://schemas.microsoft.com/office/drawing/2014/main" id="{9F091798-CA5B-46E3-80A3-1B46403FAFE3}"/>
              </a:ext>
            </a:extLst>
          </p:cNvPr>
          <p:cNvSpPr/>
          <p:nvPr/>
        </p:nvSpPr>
        <p:spPr>
          <a:xfrm>
            <a:off x="4762500" y="2371474"/>
            <a:ext cx="2993572" cy="1213758"/>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icrosoft JhengHei" panose="020B0604030504040204" pitchFamily="34" charset="-120"/>
                <a:ea typeface="Microsoft JhengHei" panose="020B0604030504040204" pitchFamily="34" charset="-120"/>
              </a:rPr>
              <a:t>小事件類別分類器</a:t>
            </a:r>
            <a:endParaRPr lang="en-US" altLang="zh-CN" b="1" dirty="0">
              <a:solidFill>
                <a:schemeClr val="tx1"/>
              </a:solidFill>
              <a:latin typeface="Microsoft JhengHei" panose="020B0604030504040204" pitchFamily="34" charset="-120"/>
              <a:ea typeface="Microsoft JhengHei" panose="020B0604030504040204" pitchFamily="34" charset="-120"/>
            </a:endParaRPr>
          </a:p>
        </p:txBody>
      </p:sp>
      <p:sp>
        <p:nvSpPr>
          <p:cNvPr id="13" name="矩形: 圓角 12">
            <a:extLst>
              <a:ext uri="{FF2B5EF4-FFF2-40B4-BE49-F238E27FC236}">
                <a16:creationId xmlns:a16="http://schemas.microsoft.com/office/drawing/2014/main" id="{43CD4A81-D454-4F58-84CF-A9036DE4D4F2}"/>
              </a:ext>
            </a:extLst>
          </p:cNvPr>
          <p:cNvSpPr/>
          <p:nvPr/>
        </p:nvSpPr>
        <p:spPr>
          <a:xfrm>
            <a:off x="4762500" y="4129211"/>
            <a:ext cx="2993572" cy="1213758"/>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icrosoft JhengHei" panose="020B0604030504040204" pitchFamily="34" charset="-120"/>
                <a:ea typeface="Microsoft JhengHei" panose="020B0604030504040204" pitchFamily="34" charset="-120"/>
              </a:rPr>
              <a:t>股價異常報酬分類器</a:t>
            </a:r>
            <a:endParaRPr lang="zh-TW" altLang="en-US" b="1" dirty="0"/>
          </a:p>
        </p:txBody>
      </p:sp>
      <p:sp>
        <p:nvSpPr>
          <p:cNvPr id="14" name="矩形: 圓角 13">
            <a:extLst>
              <a:ext uri="{FF2B5EF4-FFF2-40B4-BE49-F238E27FC236}">
                <a16:creationId xmlns:a16="http://schemas.microsoft.com/office/drawing/2014/main" id="{41584F6D-04C5-49EC-BCC0-35213A9DB8FA}"/>
              </a:ext>
            </a:extLst>
          </p:cNvPr>
          <p:cNvSpPr/>
          <p:nvPr/>
        </p:nvSpPr>
        <p:spPr>
          <a:xfrm>
            <a:off x="898071" y="4133544"/>
            <a:ext cx="2993572" cy="1213758"/>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icrosoft JhengHei" panose="020B0604030504040204" pitchFamily="34" charset="-120"/>
                <a:ea typeface="Microsoft JhengHei" panose="020B0604030504040204" pitchFamily="34" charset="-120"/>
              </a:rPr>
              <a:t>事件強度分類器</a:t>
            </a:r>
            <a:endParaRPr lang="en-US" altLang="zh-CN" b="1" dirty="0">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394321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圓角 22">
            <a:extLst>
              <a:ext uri="{FF2B5EF4-FFF2-40B4-BE49-F238E27FC236}">
                <a16:creationId xmlns:a16="http://schemas.microsoft.com/office/drawing/2014/main" id="{35290AE0-F6CE-4E0C-982F-AF0B88911F27}"/>
              </a:ext>
            </a:extLst>
          </p:cNvPr>
          <p:cNvSpPr/>
          <p:nvPr/>
        </p:nvSpPr>
        <p:spPr>
          <a:xfrm>
            <a:off x="6232071" y="952501"/>
            <a:ext cx="2741244" cy="52904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a:xfrm>
            <a:off x="234043" y="214109"/>
            <a:ext cx="8281307"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大事件分類器：資料分割</a:t>
            </a:r>
            <a:r>
              <a:rPr lang="zh-TW" altLang="en-US" dirty="0"/>
              <a:t>與</a:t>
            </a:r>
            <a:r>
              <a:rPr lang="zh-CN" altLang="en-US" dirty="0"/>
              <a:t>不平衡資料</a:t>
            </a:r>
            <a:r>
              <a:rPr lang="zh-TW" altLang="en-US" dirty="0"/>
              <a:t>處理</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sp>
        <p:nvSpPr>
          <p:cNvPr id="9" name="矩形: 圓角 8">
            <a:extLst>
              <a:ext uri="{FF2B5EF4-FFF2-40B4-BE49-F238E27FC236}">
                <a16:creationId xmlns:a16="http://schemas.microsoft.com/office/drawing/2014/main" id="{5FBDA77C-CAA0-47C4-B999-595F9A2795D0}"/>
              </a:ext>
            </a:extLst>
          </p:cNvPr>
          <p:cNvSpPr/>
          <p:nvPr/>
        </p:nvSpPr>
        <p:spPr>
          <a:xfrm>
            <a:off x="3233052" y="952500"/>
            <a:ext cx="2741244" cy="5290457"/>
          </a:xfrm>
          <a:prstGeom prst="roundRect">
            <a:avLst>
              <a:gd name="adj" fmla="val 17459"/>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08FC025C-F893-44DC-B65F-8C2D95396F24}"/>
              </a:ext>
            </a:extLst>
          </p:cNvPr>
          <p:cNvSpPr/>
          <p:nvPr/>
        </p:nvSpPr>
        <p:spPr>
          <a:xfrm>
            <a:off x="3812089" y="1062013"/>
            <a:ext cx="1620957"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資料分割</a:t>
            </a:r>
            <a:endParaRPr lang="zh-TW" altLang="en-US" sz="2800" b="1" dirty="0">
              <a:solidFill>
                <a:schemeClr val="bg1"/>
              </a:solidFill>
            </a:endParaRPr>
          </a:p>
        </p:txBody>
      </p:sp>
      <p:sp>
        <p:nvSpPr>
          <p:cNvPr id="15" name="矩形 14">
            <a:extLst>
              <a:ext uri="{FF2B5EF4-FFF2-40B4-BE49-F238E27FC236}">
                <a16:creationId xmlns:a16="http://schemas.microsoft.com/office/drawing/2014/main" id="{A6702843-60E8-4C64-BE62-93D9D2850984}"/>
              </a:ext>
            </a:extLst>
          </p:cNvPr>
          <p:cNvSpPr/>
          <p:nvPr/>
        </p:nvSpPr>
        <p:spPr>
          <a:xfrm>
            <a:off x="6293357" y="1048406"/>
            <a:ext cx="2698175"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不平衡資料</a:t>
            </a:r>
            <a:r>
              <a:rPr lang="zh-TW" altLang="en-US" sz="2800" b="1" dirty="0">
                <a:latin typeface="Microsoft JhengHei" panose="020B0604030504040204" pitchFamily="34" charset="-120"/>
                <a:ea typeface="Microsoft JhengHei" panose="020B0604030504040204" pitchFamily="34" charset="-120"/>
              </a:rPr>
              <a:t>處理</a:t>
            </a:r>
          </a:p>
        </p:txBody>
      </p:sp>
      <p:cxnSp>
        <p:nvCxnSpPr>
          <p:cNvPr id="18" name="直線接點 17">
            <a:extLst>
              <a:ext uri="{FF2B5EF4-FFF2-40B4-BE49-F238E27FC236}">
                <a16:creationId xmlns:a16="http://schemas.microsoft.com/office/drawing/2014/main" id="{0FCA609D-5EE1-49A8-AE96-8BB3CE31FF68}"/>
              </a:ext>
            </a:extLst>
          </p:cNvPr>
          <p:cNvCxnSpPr/>
          <p:nvPr/>
        </p:nvCxnSpPr>
        <p:spPr>
          <a:xfrm>
            <a:off x="3578893" y="3020711"/>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B2012D1D-4E39-481F-A70E-F32ECE5F222D}"/>
              </a:ext>
            </a:extLst>
          </p:cNvPr>
          <p:cNvCxnSpPr/>
          <p:nvPr/>
        </p:nvCxnSpPr>
        <p:spPr>
          <a:xfrm>
            <a:off x="6600792" y="3020711"/>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7" name="圖片 6">
            <a:extLst>
              <a:ext uri="{FF2B5EF4-FFF2-40B4-BE49-F238E27FC236}">
                <a16:creationId xmlns:a16="http://schemas.microsoft.com/office/drawing/2014/main" id="{B4189500-41AE-4D96-8307-ECB67C5A3C80}"/>
              </a:ext>
            </a:extLst>
          </p:cNvPr>
          <p:cNvPicPr>
            <a:picLocks noChangeAspect="1"/>
          </p:cNvPicPr>
          <p:nvPr/>
        </p:nvPicPr>
        <p:blipFill>
          <a:blip r:embed="rId2"/>
          <a:stretch>
            <a:fillRect/>
          </a:stretch>
        </p:blipFill>
        <p:spPr>
          <a:xfrm>
            <a:off x="4096162" y="1694746"/>
            <a:ext cx="1068582" cy="1068582"/>
          </a:xfrm>
          <a:prstGeom prst="rect">
            <a:avLst/>
          </a:prstGeom>
        </p:spPr>
      </p:pic>
      <p:pic>
        <p:nvPicPr>
          <p:cNvPr id="22" name="圖片 21">
            <a:extLst>
              <a:ext uri="{FF2B5EF4-FFF2-40B4-BE49-F238E27FC236}">
                <a16:creationId xmlns:a16="http://schemas.microsoft.com/office/drawing/2014/main" id="{DF341343-B914-4ED8-B358-4195ED9B63EA}"/>
              </a:ext>
            </a:extLst>
          </p:cNvPr>
          <p:cNvPicPr>
            <a:picLocks noChangeAspect="1"/>
          </p:cNvPicPr>
          <p:nvPr/>
        </p:nvPicPr>
        <p:blipFill>
          <a:blip r:embed="rId3"/>
          <a:stretch>
            <a:fillRect/>
          </a:stretch>
        </p:blipFill>
        <p:spPr>
          <a:xfrm>
            <a:off x="6983567" y="1585233"/>
            <a:ext cx="1238250" cy="1238250"/>
          </a:xfrm>
          <a:prstGeom prst="rect">
            <a:avLst/>
          </a:prstGeom>
        </p:spPr>
      </p:pic>
      <p:sp>
        <p:nvSpPr>
          <p:cNvPr id="24" name="矩形: 圓角 23">
            <a:extLst>
              <a:ext uri="{FF2B5EF4-FFF2-40B4-BE49-F238E27FC236}">
                <a16:creationId xmlns:a16="http://schemas.microsoft.com/office/drawing/2014/main" id="{105DE2BE-12CE-4556-B7E4-0D71A8C80543}"/>
              </a:ext>
            </a:extLst>
          </p:cNvPr>
          <p:cNvSpPr/>
          <p:nvPr/>
        </p:nvSpPr>
        <p:spPr>
          <a:xfrm>
            <a:off x="231971" y="952500"/>
            <a:ext cx="2741244" cy="5290457"/>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a:extLst>
              <a:ext uri="{FF2B5EF4-FFF2-40B4-BE49-F238E27FC236}">
                <a16:creationId xmlns:a16="http://schemas.microsoft.com/office/drawing/2014/main" id="{1338A67D-284A-439F-BD6E-1A5ED7295320}"/>
              </a:ext>
            </a:extLst>
          </p:cNvPr>
          <p:cNvSpPr/>
          <p:nvPr/>
        </p:nvSpPr>
        <p:spPr>
          <a:xfrm>
            <a:off x="474855" y="1062013"/>
            <a:ext cx="2339102"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大事件分類器</a:t>
            </a:r>
            <a:endParaRPr lang="zh-TW" altLang="en-US" sz="2800" b="1" dirty="0">
              <a:latin typeface="Microsoft JhengHei" panose="020B0604030504040204" pitchFamily="34" charset="-120"/>
              <a:ea typeface="Microsoft JhengHei" panose="020B0604030504040204" pitchFamily="34" charset="-120"/>
            </a:endParaRPr>
          </a:p>
        </p:txBody>
      </p:sp>
      <p:cxnSp>
        <p:nvCxnSpPr>
          <p:cNvPr id="26" name="直線接點 25">
            <a:extLst>
              <a:ext uri="{FF2B5EF4-FFF2-40B4-BE49-F238E27FC236}">
                <a16:creationId xmlns:a16="http://schemas.microsoft.com/office/drawing/2014/main" id="{8E2AD147-2599-4402-B403-CFD9ABA7BAD5}"/>
              </a:ext>
            </a:extLst>
          </p:cNvPr>
          <p:cNvCxnSpPr/>
          <p:nvPr/>
        </p:nvCxnSpPr>
        <p:spPr>
          <a:xfrm>
            <a:off x="582930" y="3020711"/>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9" name="圖形 28">
            <a:extLst>
              <a:ext uri="{FF2B5EF4-FFF2-40B4-BE49-F238E27FC236}">
                <a16:creationId xmlns:a16="http://schemas.microsoft.com/office/drawing/2014/main" id="{85496D95-866A-4EAA-8EE7-9D3FE03281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22183" y="1558381"/>
            <a:ext cx="1181090" cy="1204947"/>
          </a:xfrm>
          <a:prstGeom prst="rect">
            <a:avLst/>
          </a:prstGeom>
        </p:spPr>
      </p:pic>
      <p:sp>
        <p:nvSpPr>
          <p:cNvPr id="30" name="文字方塊 29">
            <a:extLst>
              <a:ext uri="{FF2B5EF4-FFF2-40B4-BE49-F238E27FC236}">
                <a16:creationId xmlns:a16="http://schemas.microsoft.com/office/drawing/2014/main" id="{E72CD3CA-97AD-4840-9446-5D4BA6A826AC}"/>
              </a:ext>
            </a:extLst>
          </p:cNvPr>
          <p:cNvSpPr txBox="1"/>
          <p:nvPr/>
        </p:nvSpPr>
        <p:spPr>
          <a:xfrm>
            <a:off x="365266" y="3364185"/>
            <a:ext cx="2454728" cy="1815882"/>
          </a:xfrm>
          <a:prstGeom prst="rect">
            <a:avLst/>
          </a:prstGeom>
          <a:noFill/>
        </p:spPr>
        <p:txBody>
          <a:bodyPr wrap="square" rtlCol="0">
            <a:spAutoFit/>
          </a:bodyPr>
          <a:lstStyle/>
          <a:p>
            <a:r>
              <a:rPr lang="zh-CN" altLang="en-US" sz="1600" b="1" dirty="0">
                <a:latin typeface="微軟正黑體" panose="020B0604030504040204" pitchFamily="34" charset="-120"/>
                <a:ea typeface="微軟正黑體" panose="020B0604030504040204" pitchFamily="34" charset="-120"/>
              </a:rPr>
              <a:t>將新聞分類為以下五個大事件類別：</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en-US" altLang="zh-TW" sz="1600" b="1" dirty="0">
                <a:latin typeface="微軟正黑體" panose="020B0604030504040204" pitchFamily="34" charset="-120"/>
                <a:ea typeface="微軟正黑體" panose="020B0604030504040204" pitchFamily="34" charset="-120"/>
              </a:rPr>
              <a:t>'A_</a:t>
            </a:r>
            <a:r>
              <a:rPr lang="zh-CN" altLang="en-US" sz="1600" b="1" dirty="0">
                <a:latin typeface="微軟正黑體" panose="020B0604030504040204" pitchFamily="34" charset="-120"/>
                <a:ea typeface="微軟正黑體" panose="020B0604030504040204" pitchFamily="34" charset="-120"/>
              </a:rPr>
              <a:t>會計</a:t>
            </a:r>
            <a:r>
              <a:rPr lang="en-US" altLang="zh-CN" sz="1600" b="1" dirty="0">
                <a:latin typeface="微軟正黑體" panose="020B0604030504040204" pitchFamily="34" charset="-120"/>
                <a:ea typeface="微軟正黑體" panose="020B0604030504040204" pitchFamily="34" charset="-120"/>
              </a:rPr>
              <a:t>/</a:t>
            </a:r>
            <a:r>
              <a:rPr lang="zh-CN" altLang="en-US" sz="1600" b="1" dirty="0">
                <a:latin typeface="微軟正黑體" panose="020B0604030504040204" pitchFamily="34" charset="-120"/>
                <a:ea typeface="微軟正黑體" panose="020B0604030504040204" pitchFamily="34" charset="-120"/>
              </a:rPr>
              <a:t>財報分析</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F_</a:t>
            </a:r>
            <a:r>
              <a:rPr lang="zh-CN" altLang="en-US" sz="1600" b="1" dirty="0">
                <a:latin typeface="微軟正黑體" panose="020B0604030504040204" pitchFamily="34" charset="-120"/>
                <a:ea typeface="微軟正黑體" panose="020B0604030504040204" pitchFamily="34" charset="-120"/>
              </a:rPr>
              <a:t>市場交易</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I_</a:t>
            </a:r>
            <a:r>
              <a:rPr lang="zh-CN" altLang="en-US" sz="1600" b="1" dirty="0">
                <a:latin typeface="微軟正黑體" panose="020B0604030504040204" pitchFamily="34" charset="-120"/>
                <a:ea typeface="微軟正黑體" panose="020B0604030504040204" pitchFamily="34" charset="-120"/>
              </a:rPr>
              <a:t>產業前景</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M_</a:t>
            </a:r>
            <a:r>
              <a:rPr lang="zh-CN" altLang="en-US" sz="1600" b="1" dirty="0">
                <a:latin typeface="微軟正黑體" panose="020B0604030504040204" pitchFamily="34" charset="-120"/>
                <a:ea typeface="微軟正黑體" panose="020B0604030504040204" pitchFamily="34" charset="-120"/>
              </a:rPr>
              <a:t>經營層</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R_</a:t>
            </a:r>
            <a:r>
              <a:rPr lang="zh-CN" altLang="en-US" sz="1600" b="1" dirty="0">
                <a:latin typeface="微軟正黑體" panose="020B0604030504040204" pitchFamily="34" charset="-120"/>
                <a:ea typeface="微軟正黑體" panose="020B0604030504040204" pitchFamily="34" charset="-120"/>
              </a:rPr>
              <a:t>危機</a:t>
            </a:r>
            <a:r>
              <a:rPr lang="en-US" altLang="zh-CN" sz="1600" b="1" dirty="0">
                <a:latin typeface="微軟正黑體" panose="020B0604030504040204" pitchFamily="34" charset="-120"/>
                <a:ea typeface="微軟正黑體" panose="020B0604030504040204" pitchFamily="34" charset="-120"/>
              </a:rPr>
              <a:t>'</a:t>
            </a:r>
          </a:p>
        </p:txBody>
      </p:sp>
      <p:sp>
        <p:nvSpPr>
          <p:cNvPr id="31" name="文字方塊 30">
            <a:extLst>
              <a:ext uri="{FF2B5EF4-FFF2-40B4-BE49-F238E27FC236}">
                <a16:creationId xmlns:a16="http://schemas.microsoft.com/office/drawing/2014/main" id="{B735336D-B490-41A5-85ED-AF0DFED0E2B8}"/>
              </a:ext>
            </a:extLst>
          </p:cNvPr>
          <p:cNvSpPr txBox="1"/>
          <p:nvPr/>
        </p:nvSpPr>
        <p:spPr>
          <a:xfrm>
            <a:off x="3188094" y="3353299"/>
            <a:ext cx="2884719"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64%</a:t>
            </a:r>
            <a:r>
              <a:rPr lang="zh-CN" altLang="en-US" sz="1600" b="1" dirty="0">
                <a:latin typeface="微軟正黑體" panose="020B0604030504040204" pitchFamily="34" charset="-120"/>
                <a:ea typeface="微軟正黑體" panose="020B0604030504040204" pitchFamily="34" charset="-120"/>
              </a:rPr>
              <a:t>作為訓練資料</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16%</a:t>
            </a:r>
            <a:r>
              <a:rPr lang="zh-CN" altLang="en-US" sz="1600" b="1" dirty="0">
                <a:latin typeface="微軟正黑體" panose="020B0604030504040204" pitchFamily="34" charset="-120"/>
                <a:ea typeface="微軟正黑體" panose="020B0604030504040204" pitchFamily="34" charset="-120"/>
              </a:rPr>
              <a:t>作為驗證集</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20%</a:t>
            </a:r>
            <a:r>
              <a:rPr lang="zh-CN" altLang="en-US" sz="1600" b="1" dirty="0">
                <a:latin typeface="微軟正黑體" panose="020B0604030504040204" pitchFamily="34" charset="-120"/>
                <a:ea typeface="微軟正黑體" panose="020B0604030504040204" pitchFamily="34" charset="-120"/>
              </a:rPr>
              <a:t>作為測試集</a:t>
            </a:r>
            <a:endParaRPr lang="zh-TW" altLang="en-US" dirty="0"/>
          </a:p>
        </p:txBody>
      </p:sp>
      <p:sp>
        <p:nvSpPr>
          <p:cNvPr id="32" name="文字方塊 31">
            <a:extLst>
              <a:ext uri="{FF2B5EF4-FFF2-40B4-BE49-F238E27FC236}">
                <a16:creationId xmlns:a16="http://schemas.microsoft.com/office/drawing/2014/main" id="{77280B50-6D01-49CB-8B18-D919F903FB83}"/>
              </a:ext>
            </a:extLst>
          </p:cNvPr>
          <p:cNvSpPr txBox="1"/>
          <p:nvPr/>
        </p:nvSpPr>
        <p:spPr>
          <a:xfrm>
            <a:off x="6415350" y="3242358"/>
            <a:ext cx="2454187" cy="2862322"/>
          </a:xfrm>
          <a:prstGeom prst="rect">
            <a:avLst/>
          </a:prstGeom>
          <a:noFill/>
        </p:spPr>
        <p:txBody>
          <a:bodyPr wrap="square" rtlCol="0">
            <a:spAutoFit/>
          </a:bodyPr>
          <a:lstStyle/>
          <a:p>
            <a:r>
              <a:rPr lang="zh-CN" altLang="en-US" b="1" dirty="0">
                <a:latin typeface="微軟正黑體" panose="020B0604030504040204" pitchFamily="34" charset="-120"/>
                <a:ea typeface="微軟正黑體" panose="020B0604030504040204" pitchFamily="34" charset="-120"/>
              </a:rPr>
              <a:t>由於大事件類別的分布相當不平衡，所以我們使用了以下兩種方法來處理資料不平衡的問題</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 使用</a:t>
            </a:r>
            <a:r>
              <a:rPr lang="en-US" altLang="zh-TW" b="1" dirty="0">
                <a:latin typeface="微軟正黑體" panose="020B0604030504040204" pitchFamily="34" charset="-120"/>
                <a:ea typeface="微軟正黑體" panose="020B0604030504040204" pitchFamily="34" charset="-120"/>
              </a:rPr>
              <a:t>Oversampling</a:t>
            </a:r>
          </a:p>
          <a:p>
            <a:r>
              <a:rPr lang="en-US" altLang="zh-TW" b="1" dirty="0">
                <a:latin typeface="微軟正黑體" panose="020B0604030504040204" pitchFamily="34" charset="-120"/>
                <a:ea typeface="微軟正黑體" panose="020B0604030504040204" pitchFamily="34" charset="-120"/>
              </a:rPr>
              <a:t>2. </a:t>
            </a:r>
            <a:r>
              <a:rPr lang="zh-CN" altLang="en-US" b="1" dirty="0">
                <a:latin typeface="微軟正黑體" panose="020B0604030504040204" pitchFamily="34" charset="-120"/>
                <a:ea typeface="微軟正黑體" panose="020B0604030504040204" pitchFamily="34" charset="-120"/>
              </a:rPr>
              <a:t>調整損失函數（</a:t>
            </a:r>
            <a:r>
              <a:rPr lang="en-US" altLang="zh-CN" b="1" dirty="0">
                <a:latin typeface="微軟正黑體" panose="020B0604030504040204" pitchFamily="34" charset="-120"/>
                <a:ea typeface="微軟正黑體" panose="020B0604030504040204" pitchFamily="34" charset="-120"/>
              </a:rPr>
              <a:t>loss function</a:t>
            </a:r>
            <a:r>
              <a:rPr lang="zh-CN" altLang="en-US" b="1" dirty="0">
                <a:latin typeface="微軟正黑體" panose="020B0604030504040204" pitchFamily="34" charset="-120"/>
                <a:ea typeface="微軟正黑體" panose="020B0604030504040204" pitchFamily="34" charset="-120"/>
              </a:rPr>
              <a:t>）的權重</a:t>
            </a:r>
            <a:endParaRPr lang="en-US" altLang="zh-TW" b="1" dirty="0">
              <a:latin typeface="微軟正黑體" panose="020B0604030504040204" pitchFamily="34" charset="-120"/>
              <a:ea typeface="微軟正黑體" panose="020B0604030504040204" pitchFamily="34" charset="-120"/>
            </a:endParaRPr>
          </a:p>
          <a:p>
            <a:endParaRPr lang="zh-TW" altLang="en-US" dirty="0"/>
          </a:p>
        </p:txBody>
      </p:sp>
    </p:spTree>
    <p:extLst>
      <p:ext uri="{BB962C8B-B14F-4D97-AF65-F5344CB8AC3E}">
        <p14:creationId xmlns:p14="http://schemas.microsoft.com/office/powerpoint/2010/main" val="2454878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大事件分類器：</a:t>
            </a:r>
            <a:r>
              <a:rPr lang="zh-CN" altLang="en-US" dirty="0"/>
              <a:t>模型架構</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pic>
        <p:nvPicPr>
          <p:cNvPr id="20" name="Content Placeholder 4">
            <a:extLst>
              <a:ext uri="{FF2B5EF4-FFF2-40B4-BE49-F238E27FC236}">
                <a16:creationId xmlns:a16="http://schemas.microsoft.com/office/drawing/2014/main" id="{C1809937-E0E1-4C0D-9796-C0827F5FAFD4}"/>
              </a:ext>
            </a:extLst>
          </p:cNvPr>
          <p:cNvPicPr>
            <a:picLocks noGrp="1" noChangeAspect="1"/>
          </p:cNvPicPr>
          <p:nvPr>
            <p:ph idx="1"/>
          </p:nvPr>
        </p:nvPicPr>
        <p:blipFill>
          <a:blip r:embed="rId2"/>
          <a:stretch>
            <a:fillRect/>
          </a:stretch>
        </p:blipFill>
        <p:spPr>
          <a:xfrm>
            <a:off x="261257" y="1220281"/>
            <a:ext cx="4272643" cy="4769660"/>
          </a:xfrm>
        </p:spPr>
      </p:pic>
      <p:graphicFrame>
        <p:nvGraphicFramePr>
          <p:cNvPr id="6" name="表格 7">
            <a:extLst>
              <a:ext uri="{FF2B5EF4-FFF2-40B4-BE49-F238E27FC236}">
                <a16:creationId xmlns:a16="http://schemas.microsoft.com/office/drawing/2014/main" id="{CE90F3BB-4059-4699-8D9C-645086DE4494}"/>
              </a:ext>
            </a:extLst>
          </p:cNvPr>
          <p:cNvGraphicFramePr>
            <a:graphicFrameLocks noGrp="1"/>
          </p:cNvGraphicFramePr>
          <p:nvPr>
            <p:extLst>
              <p:ext uri="{D42A27DB-BD31-4B8C-83A1-F6EECF244321}">
                <p14:modId xmlns:p14="http://schemas.microsoft.com/office/powerpoint/2010/main" val="4264184900"/>
              </p:ext>
            </p:extLst>
          </p:nvPr>
        </p:nvGraphicFramePr>
        <p:xfrm>
          <a:off x="4746170" y="1220281"/>
          <a:ext cx="4272643" cy="4786770"/>
        </p:xfrm>
        <a:graphic>
          <a:graphicData uri="http://schemas.openxmlformats.org/drawingml/2006/table">
            <a:tbl>
              <a:tblPr firstRow="1" bandRow="1">
                <a:tableStyleId>{8EC20E35-A176-4012-BC5E-935CFFF8708E}</a:tableStyleId>
              </a:tblPr>
              <a:tblGrid>
                <a:gridCol w="1533378">
                  <a:extLst>
                    <a:ext uri="{9D8B030D-6E8A-4147-A177-3AD203B41FA5}">
                      <a16:colId xmlns:a16="http://schemas.microsoft.com/office/drawing/2014/main" val="1169201645"/>
                    </a:ext>
                  </a:extLst>
                </a:gridCol>
                <a:gridCol w="2739265">
                  <a:extLst>
                    <a:ext uri="{9D8B030D-6E8A-4147-A177-3AD203B41FA5}">
                      <a16:colId xmlns:a16="http://schemas.microsoft.com/office/drawing/2014/main" val="981368104"/>
                    </a:ext>
                  </a:extLst>
                </a:gridCol>
              </a:tblGrid>
              <a:tr h="1595590">
                <a:tc>
                  <a:txBody>
                    <a:bodyPr/>
                    <a:lstStyle/>
                    <a:p>
                      <a:r>
                        <a:rPr lang="en-US" altLang="zh-TW" sz="1800" kern="1200" dirty="0">
                          <a:solidFill>
                            <a:schemeClr val="dk1"/>
                          </a:solidFill>
                          <a:latin typeface="Microsoft JhengHei" panose="020B0604030504040204" pitchFamily="34" charset="-120"/>
                          <a:ea typeface="Microsoft JhengHei" panose="020B0604030504040204" pitchFamily="34" charset="-120"/>
                          <a:cs typeface="+mn-cs"/>
                        </a:rPr>
                        <a:t>Embedding layer</a:t>
                      </a:r>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icrosoft JhengHei" panose="020B0604030504040204" pitchFamily="34" charset="-120"/>
                          <a:ea typeface="Microsoft JhengHei" panose="020B0604030504040204" pitchFamily="34" charset="-120"/>
                          <a:cs typeface="+mn-cs"/>
                        </a:rPr>
                        <a:t>用來進行詞嵌入</a:t>
                      </a:r>
                      <a:endParaRPr lang="en-US" altLang="zh-TW" sz="1800" kern="1200" dirty="0">
                        <a:solidFill>
                          <a:schemeClr val="dk1"/>
                        </a:solidFill>
                        <a:latin typeface="Microsoft JhengHei" panose="020B0604030504040204" pitchFamily="34" charset="-120"/>
                        <a:ea typeface="Microsoft JhengHei" panose="020B0604030504040204" pitchFamily="34" charset="-120"/>
                        <a:cs typeface="+mn-cs"/>
                      </a:endParaRPr>
                    </a:p>
                    <a:p>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extLst>
                  <a:ext uri="{0D108BD9-81ED-4DB2-BD59-A6C34878D82A}">
                    <a16:rowId xmlns:a16="http://schemas.microsoft.com/office/drawing/2014/main" val="1556906360"/>
                  </a:ext>
                </a:extLst>
              </a:tr>
              <a:tr h="1595590">
                <a:tc>
                  <a:txBody>
                    <a:bodyPr/>
                    <a:lstStyle/>
                    <a:p>
                      <a:r>
                        <a:rPr lang="en-US" altLang="zh-TW" dirty="0">
                          <a:latin typeface="Microsoft JhengHei" panose="020B0604030504040204" pitchFamily="34" charset="-120"/>
                          <a:ea typeface="Microsoft JhengHei" panose="020B0604030504040204" pitchFamily="34" charset="-120"/>
                        </a:rPr>
                        <a:t>LSTM layer</a:t>
                      </a:r>
                      <a:endParaRPr lang="zh-TW" altLang="en-US" dirty="0"/>
                    </a:p>
                  </a:txBody>
                  <a:tcPr anchor="ctr">
                    <a:lnB w="28575" cap="flat" cmpd="sng" algn="ctr">
                      <a:solidFill>
                        <a:schemeClr val="tx1"/>
                      </a:solidFill>
                      <a:prstDash val="solid"/>
                      <a:round/>
                      <a:headEnd type="none" w="med" len="med"/>
                      <a:tailEnd type="none" w="med" len="med"/>
                    </a:lnB>
                  </a:tcPr>
                </a:tc>
                <a:tc>
                  <a:txBody>
                    <a:bodyPr/>
                    <a:lstStyle/>
                    <a:p>
                      <a:r>
                        <a:rPr lang="zh-CN" altLang="en-US" dirty="0">
                          <a:latin typeface="Microsoft JhengHei" panose="020B0604030504040204" pitchFamily="34" charset="-120"/>
                          <a:ea typeface="Microsoft JhengHei" panose="020B0604030504040204" pitchFamily="34" charset="-120"/>
                        </a:rPr>
                        <a:t>長短期記憶模型</a:t>
                      </a:r>
                      <a:endParaRPr lang="zh-TW" altLang="en-US" dirty="0"/>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517141"/>
                  </a:ext>
                </a:extLst>
              </a:tr>
              <a:tr h="1595590">
                <a:tc>
                  <a:txBody>
                    <a:bodyPr/>
                    <a:lstStyle/>
                    <a:p>
                      <a:r>
                        <a:rPr lang="en-US" altLang="zh-CN" dirty="0">
                          <a:latin typeface="Microsoft JhengHei" panose="020B0604030504040204" pitchFamily="34" charset="-120"/>
                          <a:ea typeface="Microsoft JhengHei" panose="020B0604030504040204" pitchFamily="34" charset="-120"/>
                        </a:rPr>
                        <a:t>Dense layer</a:t>
                      </a:r>
                      <a:endParaRPr lang="zh-TW" altLang="en-US" dirty="0"/>
                    </a:p>
                  </a:txBody>
                  <a:tcPr anchor="ctr">
                    <a:lnT w="28575" cap="flat" cmpd="sng" algn="ctr">
                      <a:solidFill>
                        <a:schemeClr val="tx1"/>
                      </a:solidFill>
                      <a:prstDash val="solid"/>
                      <a:round/>
                      <a:headEnd type="none" w="med" len="med"/>
                      <a:tailEnd type="none" w="med" len="med"/>
                    </a:lnT>
                  </a:tcPr>
                </a:tc>
                <a:tc>
                  <a:txBody>
                    <a:bodyPr/>
                    <a:lstStyle/>
                    <a:p>
                      <a:r>
                        <a:rPr lang="zh-CN" altLang="en-US" dirty="0">
                          <a:latin typeface="Microsoft JhengHei" panose="020B0604030504040204" pitchFamily="34" charset="-120"/>
                          <a:ea typeface="Microsoft JhengHei" panose="020B0604030504040204" pitchFamily="34" charset="-120"/>
                        </a:rPr>
                        <a:t>作為此模型的</a:t>
                      </a:r>
                      <a:r>
                        <a:rPr lang="en-US" altLang="zh-TW" dirty="0">
                          <a:latin typeface="Microsoft JhengHei" panose="020B0604030504040204" pitchFamily="34" charset="-120"/>
                          <a:ea typeface="Microsoft JhengHei" panose="020B0604030504040204" pitchFamily="34" charset="-120"/>
                        </a:rPr>
                        <a:t>output</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layer</a:t>
                      </a:r>
                      <a:endParaRPr lang="zh-TW" altLang="en-US" dirty="0"/>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18717231"/>
                  </a:ext>
                </a:extLst>
              </a:tr>
            </a:tbl>
          </a:graphicData>
        </a:graphic>
      </p:graphicFrame>
    </p:spTree>
    <p:extLst>
      <p:ext uri="{BB962C8B-B14F-4D97-AF65-F5344CB8AC3E}">
        <p14:creationId xmlns:p14="http://schemas.microsoft.com/office/powerpoint/2010/main" val="2361819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大事件分類器：模型表現（在驗證集上）</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graphicFrame>
        <p:nvGraphicFramePr>
          <p:cNvPr id="10" name="表格 10">
            <a:extLst>
              <a:ext uri="{FF2B5EF4-FFF2-40B4-BE49-F238E27FC236}">
                <a16:creationId xmlns:a16="http://schemas.microsoft.com/office/drawing/2014/main" id="{B817FE57-B960-46EB-AD55-8406A498C304}"/>
              </a:ext>
            </a:extLst>
          </p:cNvPr>
          <p:cNvGraphicFramePr>
            <a:graphicFrameLocks noGrp="1"/>
          </p:cNvGraphicFramePr>
          <p:nvPr>
            <p:ph idx="1"/>
            <p:extLst>
              <p:ext uri="{D42A27DB-BD31-4B8C-83A1-F6EECF244321}">
                <p14:modId xmlns:p14="http://schemas.microsoft.com/office/powerpoint/2010/main" val="2606703877"/>
              </p:ext>
            </p:extLst>
          </p:nvPr>
        </p:nvGraphicFramePr>
        <p:xfrm>
          <a:off x="122679" y="1534885"/>
          <a:ext cx="8912466" cy="4648199"/>
        </p:xfrm>
        <a:graphic>
          <a:graphicData uri="http://schemas.openxmlformats.org/drawingml/2006/table">
            <a:tbl>
              <a:tblPr firstRow="1" bandRow="1">
                <a:tableStyleId>{8EC20E35-A176-4012-BC5E-935CFFF8708E}</a:tableStyleId>
              </a:tblPr>
              <a:tblGrid>
                <a:gridCol w="1485411">
                  <a:extLst>
                    <a:ext uri="{9D8B030D-6E8A-4147-A177-3AD203B41FA5}">
                      <a16:colId xmlns:a16="http://schemas.microsoft.com/office/drawing/2014/main" val="2457621786"/>
                    </a:ext>
                  </a:extLst>
                </a:gridCol>
                <a:gridCol w="1485411">
                  <a:extLst>
                    <a:ext uri="{9D8B030D-6E8A-4147-A177-3AD203B41FA5}">
                      <a16:colId xmlns:a16="http://schemas.microsoft.com/office/drawing/2014/main" val="3358545346"/>
                    </a:ext>
                  </a:extLst>
                </a:gridCol>
                <a:gridCol w="1485411">
                  <a:extLst>
                    <a:ext uri="{9D8B030D-6E8A-4147-A177-3AD203B41FA5}">
                      <a16:colId xmlns:a16="http://schemas.microsoft.com/office/drawing/2014/main" val="2283937809"/>
                    </a:ext>
                  </a:extLst>
                </a:gridCol>
                <a:gridCol w="1485411">
                  <a:extLst>
                    <a:ext uri="{9D8B030D-6E8A-4147-A177-3AD203B41FA5}">
                      <a16:colId xmlns:a16="http://schemas.microsoft.com/office/drawing/2014/main" val="3596225516"/>
                    </a:ext>
                  </a:extLst>
                </a:gridCol>
                <a:gridCol w="1485411">
                  <a:extLst>
                    <a:ext uri="{9D8B030D-6E8A-4147-A177-3AD203B41FA5}">
                      <a16:colId xmlns:a16="http://schemas.microsoft.com/office/drawing/2014/main" val="1730954313"/>
                    </a:ext>
                  </a:extLst>
                </a:gridCol>
                <a:gridCol w="1485411">
                  <a:extLst>
                    <a:ext uri="{9D8B030D-6E8A-4147-A177-3AD203B41FA5}">
                      <a16:colId xmlns:a16="http://schemas.microsoft.com/office/drawing/2014/main" val="4111329078"/>
                    </a:ext>
                  </a:extLst>
                </a:gridCol>
              </a:tblGrid>
              <a:tr h="1150070">
                <a:tc>
                  <a:txBody>
                    <a:bodyPr/>
                    <a:lstStyle/>
                    <a:p>
                      <a:pPr algn="ct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A_</a:t>
                      </a:r>
                      <a:r>
                        <a:rPr lang="zh-CN" altLang="en-US" dirty="0">
                          <a:solidFill>
                            <a:schemeClr val="tx1"/>
                          </a:solidFill>
                          <a:latin typeface="微軟正黑體" panose="020B0604030504040204" pitchFamily="34" charset="-120"/>
                          <a:ea typeface="微軟正黑體" panose="020B0604030504040204" pitchFamily="34" charset="-120"/>
                        </a:rPr>
                        <a:t>會計</a:t>
                      </a:r>
                      <a:r>
                        <a:rPr lang="en-US" altLang="zh-CN" dirty="0">
                          <a:solidFill>
                            <a:schemeClr val="tx1"/>
                          </a:solidFill>
                          <a:latin typeface="微軟正黑體" panose="020B0604030504040204" pitchFamily="34" charset="-120"/>
                          <a:ea typeface="微軟正黑體" panose="020B0604030504040204" pitchFamily="34" charset="-120"/>
                        </a:rPr>
                        <a:t>/</a:t>
                      </a:r>
                      <a:r>
                        <a:rPr lang="zh-CN" altLang="en-US" dirty="0">
                          <a:solidFill>
                            <a:schemeClr val="tx1"/>
                          </a:solidFill>
                          <a:latin typeface="微軟正黑體" panose="020B0604030504040204" pitchFamily="34" charset="-120"/>
                          <a:ea typeface="微軟正黑體" panose="020B0604030504040204" pitchFamily="34" charset="-120"/>
                        </a:rPr>
                        <a:t>財報分析</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F_</a:t>
                      </a:r>
                      <a:r>
                        <a:rPr lang="zh-CN" altLang="en-US" dirty="0">
                          <a:solidFill>
                            <a:schemeClr val="tx1"/>
                          </a:solidFill>
                          <a:latin typeface="微軟正黑體" panose="020B0604030504040204" pitchFamily="34" charset="-120"/>
                          <a:ea typeface="微軟正黑體" panose="020B0604030504040204" pitchFamily="34" charset="-120"/>
                        </a:rPr>
                        <a:t>市場交易</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I_</a:t>
                      </a:r>
                      <a:r>
                        <a:rPr lang="zh-CN" altLang="en-US" dirty="0">
                          <a:solidFill>
                            <a:schemeClr val="tx1"/>
                          </a:solidFill>
                          <a:latin typeface="微軟正黑體" panose="020B0604030504040204" pitchFamily="34" charset="-120"/>
                          <a:ea typeface="微軟正黑體" panose="020B0604030504040204" pitchFamily="34" charset="-120"/>
                        </a:rPr>
                        <a:t>產業前景</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M_</a:t>
                      </a:r>
                      <a:r>
                        <a:rPr lang="zh-CN" altLang="en-US" dirty="0">
                          <a:solidFill>
                            <a:schemeClr val="tx1"/>
                          </a:solidFill>
                          <a:latin typeface="微軟正黑體" panose="020B0604030504040204" pitchFamily="34" charset="-120"/>
                          <a:ea typeface="微軟正黑體" panose="020B0604030504040204" pitchFamily="34" charset="-120"/>
                        </a:rPr>
                        <a:t>經營層</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b="1" u="none" dirty="0">
                          <a:solidFill>
                            <a:schemeClr val="tx1"/>
                          </a:solidFill>
                          <a:latin typeface="微軟正黑體" panose="020B0604030504040204" pitchFamily="34" charset="-120"/>
                          <a:ea typeface="微軟正黑體" panose="020B0604030504040204" pitchFamily="34" charset="-120"/>
                        </a:rPr>
                        <a:t>R_</a:t>
                      </a:r>
                      <a:r>
                        <a:rPr lang="zh-CN" altLang="en-US" b="1" u="none" dirty="0">
                          <a:solidFill>
                            <a:schemeClr val="tx1"/>
                          </a:solidFill>
                          <a:latin typeface="微軟正黑體" panose="020B0604030504040204" pitchFamily="34" charset="-120"/>
                          <a:ea typeface="微軟正黑體" panose="020B0604030504040204" pitchFamily="34" charset="-120"/>
                        </a:rPr>
                        <a:t>危機</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1166043">
                <a:tc>
                  <a:txBody>
                    <a:bodyPr/>
                    <a:lstStyle/>
                    <a:p>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0.672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0.995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0.979</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0.959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0.888</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1680509122"/>
                  </a:ext>
                </a:extLst>
              </a:tr>
              <a:tr h="1166043">
                <a:tc>
                  <a:txBody>
                    <a:bodyPr/>
                    <a:lstStyle/>
                    <a:p>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[0.741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0.974</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0.960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u="none" dirty="0">
                          <a:solidFill>
                            <a:schemeClr val="tx1"/>
                          </a:solidFill>
                          <a:latin typeface="微軟正黑體" panose="020B0604030504040204" pitchFamily="34" charset="-120"/>
                          <a:ea typeface="微軟正黑體" panose="020B0604030504040204" pitchFamily="34" charset="-120"/>
                          <a:cs typeface="Microsoft Himalaya" pitchFamily="2" charset="0"/>
                        </a:rPr>
                        <a:t>0.879</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1166043">
                <a:tc>
                  <a:txBody>
                    <a:bodyPr/>
                    <a:lstStyle/>
                    <a:p>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F1 score: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[0.705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0.984</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0.980 </a:t>
                      </a:r>
                      <a:r>
                        <a:rPr lang="zh-TW" altLang="en-US" dirty="0">
                          <a:solidFill>
                            <a:schemeClr val="tx1"/>
                          </a:solidFill>
                          <a:latin typeface="微軟正黑體" panose="020B0604030504040204" pitchFamily="34" charset="-120"/>
                          <a:ea typeface="微軟正黑體" panose="020B0604030504040204" pitchFamily="34" charset="-120"/>
                          <a:cs typeface="Microsoft Himalaya" pitchFamily="2" charset="0"/>
                        </a:rPr>
                        <a:t> </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0.960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0.883</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12" name="文字方塊 11">
            <a:extLst>
              <a:ext uri="{FF2B5EF4-FFF2-40B4-BE49-F238E27FC236}">
                <a16:creationId xmlns:a16="http://schemas.microsoft.com/office/drawing/2014/main" id="{F9690678-153C-43FD-84B9-28BFC6812104}"/>
              </a:ext>
            </a:extLst>
          </p:cNvPr>
          <p:cNvSpPr txBox="1"/>
          <p:nvPr/>
        </p:nvSpPr>
        <p:spPr>
          <a:xfrm>
            <a:off x="122679" y="832757"/>
            <a:ext cx="3276600" cy="861774"/>
          </a:xfrm>
          <a:prstGeom prst="rect">
            <a:avLst/>
          </a:prstGeom>
          <a:noFill/>
        </p:spPr>
        <p:txBody>
          <a:bodyPr wrap="square" rtlCol="0">
            <a:spAutoFit/>
          </a:bodyPr>
          <a:lstStyle/>
          <a:p>
            <a:r>
              <a:rPr lang="en-US" altLang="zh-TW" sz="3200" dirty="0">
                <a:latin typeface="微軟正黑體" panose="020B0604030504040204" pitchFamily="34" charset="-120"/>
                <a:ea typeface="微軟正黑體" panose="020B0604030504040204" pitchFamily="34" charset="-120"/>
                <a:cs typeface="Microsoft Himalaya" pitchFamily="2" charset="0"/>
              </a:rPr>
              <a:t>accuracy: 0.971</a:t>
            </a:r>
            <a:endParaRPr lang="en-US" altLang="zh-TW" sz="3200" dirty="0">
              <a:latin typeface="微軟正黑體" panose="020B0604030504040204" pitchFamily="34" charset="-120"/>
              <a:ea typeface="微軟正黑體" panose="020B0604030504040204" pitchFamily="34" charset="-120"/>
            </a:endParaRPr>
          </a:p>
          <a:p>
            <a:endParaRPr lang="zh-TW" altLang="en-US" dirty="0"/>
          </a:p>
        </p:txBody>
      </p:sp>
    </p:spTree>
    <p:extLst>
      <p:ext uri="{BB962C8B-B14F-4D97-AF65-F5344CB8AC3E}">
        <p14:creationId xmlns:p14="http://schemas.microsoft.com/office/powerpoint/2010/main" val="2830138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3">
            <a:extLst>
              <a:ext uri="{FF2B5EF4-FFF2-40B4-BE49-F238E27FC236}">
                <a16:creationId xmlns:a16="http://schemas.microsoft.com/office/drawing/2014/main" id="{939374B4-00BF-41D3-A166-BA96FC1AB7E3}"/>
              </a:ext>
            </a:extLst>
          </p:cNvPr>
          <p:cNvSpPr/>
          <p:nvPr/>
        </p:nvSpPr>
        <p:spPr>
          <a:xfrm>
            <a:off x="4917168" y="3003809"/>
            <a:ext cx="108000" cy="1730121"/>
          </a:xfrm>
          <a:prstGeom prst="rect">
            <a:avLst/>
          </a:prstGeom>
          <a:solidFill>
            <a:srgbClr val="4098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p:txBody>
          <a:bodyPr/>
          <a:lstStyle/>
          <a:p>
            <a:r>
              <a:rPr kumimoji="1" lang="zh-TW" altLang="en-US" dirty="0"/>
              <a:t>問題描述</a:t>
            </a:r>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sp>
        <p:nvSpPr>
          <p:cNvPr id="5" name="投影片編號版面配置區 4">
            <a:extLst>
              <a:ext uri="{FF2B5EF4-FFF2-40B4-BE49-F238E27FC236}">
                <a16:creationId xmlns:a16="http://schemas.microsoft.com/office/drawing/2014/main" id="{DABF132B-1148-4041-B62C-1765B1EFCE4B}"/>
              </a:ext>
            </a:extLst>
          </p:cNvPr>
          <p:cNvSpPr>
            <a:spLocks noGrp="1"/>
          </p:cNvSpPr>
          <p:nvPr>
            <p:ph type="sldNum" sz="quarter" idx="12"/>
          </p:nvPr>
        </p:nvSpPr>
        <p:spPr>
          <a:xfrm>
            <a:off x="4933950" y="6087726"/>
            <a:ext cx="2057400" cy="365125"/>
          </a:xfrm>
        </p:spPr>
        <p:txBody>
          <a:bodyPr/>
          <a:lstStyle/>
          <a:p>
            <a:fld id="{80929F01-733D-5847-83A7-C9CEA74310DB}" type="slidenum">
              <a:rPr kumimoji="1" lang="zh-TW" altLang="en-US" smtClean="0"/>
              <a:pPr/>
              <a:t>2</a:t>
            </a:fld>
            <a:endParaRPr kumimoji="1" lang="zh-TW" altLang="en-US" dirty="0"/>
          </a:p>
        </p:txBody>
      </p:sp>
      <p:sp>
        <p:nvSpPr>
          <p:cNvPr id="34" name="Rectangle 2">
            <a:extLst>
              <a:ext uri="{FF2B5EF4-FFF2-40B4-BE49-F238E27FC236}">
                <a16:creationId xmlns:a16="http://schemas.microsoft.com/office/drawing/2014/main" id="{5D774B52-56D1-4D99-A7B1-8FB396E2110A}"/>
              </a:ext>
            </a:extLst>
          </p:cNvPr>
          <p:cNvSpPr/>
          <p:nvPr/>
        </p:nvSpPr>
        <p:spPr>
          <a:xfrm>
            <a:off x="4511783" y="2521208"/>
            <a:ext cx="108000" cy="2054795"/>
          </a:xfrm>
          <a:prstGeom prst="rect">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5" name="Rectangle 3">
            <a:extLst>
              <a:ext uri="{FF2B5EF4-FFF2-40B4-BE49-F238E27FC236}">
                <a16:creationId xmlns:a16="http://schemas.microsoft.com/office/drawing/2014/main" id="{27A93ECB-056B-4FE0-AB59-8CC3A7643428}"/>
              </a:ext>
            </a:extLst>
          </p:cNvPr>
          <p:cNvSpPr/>
          <p:nvPr/>
        </p:nvSpPr>
        <p:spPr>
          <a:xfrm>
            <a:off x="4106398" y="2845882"/>
            <a:ext cx="108000" cy="1730121"/>
          </a:xfrm>
          <a:prstGeom prst="rect">
            <a:avLst/>
          </a:prstGeom>
          <a:solidFill>
            <a:srgbClr val="4098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9" name="Freeform 18">
            <a:extLst>
              <a:ext uri="{FF2B5EF4-FFF2-40B4-BE49-F238E27FC236}">
                <a16:creationId xmlns:a16="http://schemas.microsoft.com/office/drawing/2014/main" id="{B476AA9F-42D1-4CD5-960F-40BEB69C4ADB}"/>
              </a:ext>
            </a:extLst>
          </p:cNvPr>
          <p:cNvSpPr>
            <a:spLocks/>
          </p:cNvSpPr>
          <p:nvPr/>
        </p:nvSpPr>
        <p:spPr bwMode="auto">
          <a:xfrm flipH="1">
            <a:off x="3544173" y="4387747"/>
            <a:ext cx="2304256" cy="1690935"/>
          </a:xfrm>
          <a:custGeom>
            <a:avLst/>
            <a:gdLst/>
            <a:ahLst/>
            <a:cxnLst/>
            <a:rect l="l" t="t" r="r" b="b"/>
            <a:pathLst>
              <a:path w="2304256" h="1690935">
                <a:moveTo>
                  <a:pt x="2302739" y="0"/>
                </a:moveTo>
                <a:lnTo>
                  <a:pt x="270214" y="0"/>
                </a:lnTo>
                <a:lnTo>
                  <a:pt x="270214" y="25876"/>
                </a:lnTo>
                <a:lnTo>
                  <a:pt x="266297" y="60666"/>
                </a:lnTo>
                <a:lnTo>
                  <a:pt x="254549" y="96265"/>
                </a:lnTo>
                <a:lnTo>
                  <a:pt x="233402" y="139146"/>
                </a:lnTo>
                <a:lnTo>
                  <a:pt x="207556" y="178790"/>
                </a:lnTo>
                <a:lnTo>
                  <a:pt x="179359" y="213579"/>
                </a:lnTo>
                <a:lnTo>
                  <a:pt x="149597" y="249179"/>
                </a:lnTo>
                <a:lnTo>
                  <a:pt x="118268" y="281542"/>
                </a:lnTo>
                <a:lnTo>
                  <a:pt x="86938" y="313904"/>
                </a:lnTo>
                <a:lnTo>
                  <a:pt x="57176" y="349503"/>
                </a:lnTo>
                <a:lnTo>
                  <a:pt x="46994" y="359212"/>
                </a:lnTo>
                <a:lnTo>
                  <a:pt x="34462" y="371348"/>
                </a:lnTo>
                <a:lnTo>
                  <a:pt x="21148" y="385911"/>
                </a:lnTo>
                <a:lnTo>
                  <a:pt x="10182" y="400475"/>
                </a:lnTo>
                <a:lnTo>
                  <a:pt x="3134" y="418274"/>
                </a:lnTo>
                <a:lnTo>
                  <a:pt x="0" y="437691"/>
                </a:lnTo>
                <a:lnTo>
                  <a:pt x="3916" y="457918"/>
                </a:lnTo>
                <a:lnTo>
                  <a:pt x="14099" y="477336"/>
                </a:lnTo>
                <a:lnTo>
                  <a:pt x="31329" y="493517"/>
                </a:lnTo>
                <a:lnTo>
                  <a:pt x="50910" y="504844"/>
                </a:lnTo>
                <a:lnTo>
                  <a:pt x="75190" y="515362"/>
                </a:lnTo>
                <a:lnTo>
                  <a:pt x="101037" y="524261"/>
                </a:lnTo>
                <a:lnTo>
                  <a:pt x="126883" y="533162"/>
                </a:lnTo>
                <a:lnTo>
                  <a:pt x="151947" y="542060"/>
                </a:lnTo>
                <a:lnTo>
                  <a:pt x="176227" y="552579"/>
                </a:lnTo>
                <a:lnTo>
                  <a:pt x="198157" y="563906"/>
                </a:lnTo>
                <a:lnTo>
                  <a:pt x="213822" y="578469"/>
                </a:lnTo>
                <a:lnTo>
                  <a:pt x="209123" y="597886"/>
                </a:lnTo>
                <a:lnTo>
                  <a:pt x="200507" y="615686"/>
                </a:lnTo>
                <a:lnTo>
                  <a:pt x="191891" y="634295"/>
                </a:lnTo>
                <a:lnTo>
                  <a:pt x="182493" y="652094"/>
                </a:lnTo>
                <a:lnTo>
                  <a:pt x="173877" y="669893"/>
                </a:lnTo>
                <a:lnTo>
                  <a:pt x="167611" y="687693"/>
                </a:lnTo>
                <a:lnTo>
                  <a:pt x="165262" y="703874"/>
                </a:lnTo>
                <a:lnTo>
                  <a:pt x="166828" y="721673"/>
                </a:lnTo>
                <a:lnTo>
                  <a:pt x="175443" y="737855"/>
                </a:lnTo>
                <a:lnTo>
                  <a:pt x="191108" y="754036"/>
                </a:lnTo>
                <a:lnTo>
                  <a:pt x="213822" y="770218"/>
                </a:lnTo>
                <a:lnTo>
                  <a:pt x="209123" y="783163"/>
                </a:lnTo>
                <a:lnTo>
                  <a:pt x="202073" y="796108"/>
                </a:lnTo>
                <a:lnTo>
                  <a:pt x="196591" y="811480"/>
                </a:lnTo>
                <a:lnTo>
                  <a:pt x="195024" y="827661"/>
                </a:lnTo>
                <a:lnTo>
                  <a:pt x="198157" y="843843"/>
                </a:lnTo>
                <a:lnTo>
                  <a:pt x="206773" y="858406"/>
                </a:lnTo>
                <a:lnTo>
                  <a:pt x="217738" y="869733"/>
                </a:lnTo>
                <a:lnTo>
                  <a:pt x="231836" y="880250"/>
                </a:lnTo>
                <a:lnTo>
                  <a:pt x="245934" y="887532"/>
                </a:lnTo>
                <a:lnTo>
                  <a:pt x="259249" y="896432"/>
                </a:lnTo>
                <a:lnTo>
                  <a:pt x="271781" y="908568"/>
                </a:lnTo>
                <a:lnTo>
                  <a:pt x="278829" y="921513"/>
                </a:lnTo>
                <a:lnTo>
                  <a:pt x="285878" y="944976"/>
                </a:lnTo>
                <a:lnTo>
                  <a:pt x="285878" y="971675"/>
                </a:lnTo>
                <a:lnTo>
                  <a:pt x="283529" y="996756"/>
                </a:lnTo>
                <a:lnTo>
                  <a:pt x="277263" y="1022646"/>
                </a:lnTo>
                <a:lnTo>
                  <a:pt x="271781" y="1047727"/>
                </a:lnTo>
                <a:lnTo>
                  <a:pt x="267865" y="1070381"/>
                </a:lnTo>
                <a:lnTo>
                  <a:pt x="264732" y="1102744"/>
                </a:lnTo>
                <a:lnTo>
                  <a:pt x="267865" y="1131870"/>
                </a:lnTo>
                <a:lnTo>
                  <a:pt x="276480" y="1158569"/>
                </a:lnTo>
                <a:lnTo>
                  <a:pt x="287445" y="1182033"/>
                </a:lnTo>
                <a:lnTo>
                  <a:pt x="303109" y="1200640"/>
                </a:lnTo>
                <a:lnTo>
                  <a:pt x="323474" y="1218440"/>
                </a:lnTo>
                <a:lnTo>
                  <a:pt x="343054" y="1233004"/>
                </a:lnTo>
                <a:lnTo>
                  <a:pt x="365767" y="1245140"/>
                </a:lnTo>
                <a:lnTo>
                  <a:pt x="388482" y="1255658"/>
                </a:lnTo>
                <a:lnTo>
                  <a:pt x="411195" y="1261321"/>
                </a:lnTo>
                <a:lnTo>
                  <a:pt x="452706" y="1268603"/>
                </a:lnTo>
                <a:lnTo>
                  <a:pt x="496567" y="1271839"/>
                </a:lnTo>
                <a:lnTo>
                  <a:pt x="542777" y="1270221"/>
                </a:lnTo>
                <a:lnTo>
                  <a:pt x="588205" y="1265367"/>
                </a:lnTo>
                <a:lnTo>
                  <a:pt x="633632" y="1259702"/>
                </a:lnTo>
                <a:lnTo>
                  <a:pt x="676710" y="1250803"/>
                </a:lnTo>
                <a:lnTo>
                  <a:pt x="715087" y="1240286"/>
                </a:lnTo>
                <a:lnTo>
                  <a:pt x="748766" y="1228958"/>
                </a:lnTo>
                <a:lnTo>
                  <a:pt x="762864" y="1224104"/>
                </a:lnTo>
                <a:lnTo>
                  <a:pt x="781662" y="1218440"/>
                </a:lnTo>
                <a:lnTo>
                  <a:pt x="802025" y="1212777"/>
                </a:lnTo>
                <a:lnTo>
                  <a:pt x="823173" y="1207113"/>
                </a:lnTo>
                <a:lnTo>
                  <a:pt x="845886" y="1203877"/>
                </a:lnTo>
                <a:lnTo>
                  <a:pt x="868600" y="1202259"/>
                </a:lnTo>
                <a:lnTo>
                  <a:pt x="888180" y="1205495"/>
                </a:lnTo>
                <a:lnTo>
                  <a:pt x="905412" y="1212777"/>
                </a:lnTo>
                <a:lnTo>
                  <a:pt x="921076" y="1227340"/>
                </a:lnTo>
                <a:lnTo>
                  <a:pt x="935175" y="1250803"/>
                </a:lnTo>
                <a:lnTo>
                  <a:pt x="948489" y="1280738"/>
                </a:lnTo>
                <a:lnTo>
                  <a:pt x="961021" y="1315528"/>
                </a:lnTo>
                <a:lnTo>
                  <a:pt x="971203" y="1355173"/>
                </a:lnTo>
                <a:lnTo>
                  <a:pt x="981385" y="1396435"/>
                </a:lnTo>
                <a:lnTo>
                  <a:pt x="990000" y="1439316"/>
                </a:lnTo>
                <a:lnTo>
                  <a:pt x="997832" y="1483005"/>
                </a:lnTo>
                <a:lnTo>
                  <a:pt x="1005665" y="1525886"/>
                </a:lnTo>
                <a:lnTo>
                  <a:pt x="1011148" y="1565530"/>
                </a:lnTo>
                <a:lnTo>
                  <a:pt x="1018196" y="1602747"/>
                </a:lnTo>
                <a:lnTo>
                  <a:pt x="1023680" y="1633491"/>
                </a:lnTo>
                <a:lnTo>
                  <a:pt x="1028379" y="1660191"/>
                </a:lnTo>
                <a:lnTo>
                  <a:pt x="1134898" y="1678799"/>
                </a:lnTo>
                <a:lnTo>
                  <a:pt x="1242983" y="1689317"/>
                </a:lnTo>
                <a:lnTo>
                  <a:pt x="1354201" y="1690935"/>
                </a:lnTo>
                <a:lnTo>
                  <a:pt x="1467769" y="1685272"/>
                </a:lnTo>
                <a:lnTo>
                  <a:pt x="1585253" y="1669090"/>
                </a:lnTo>
                <a:lnTo>
                  <a:pt x="1705871" y="1646436"/>
                </a:lnTo>
                <a:lnTo>
                  <a:pt x="1829621" y="1615692"/>
                </a:lnTo>
                <a:lnTo>
                  <a:pt x="1959636" y="1577666"/>
                </a:lnTo>
                <a:lnTo>
                  <a:pt x="2093568" y="1533168"/>
                </a:lnTo>
                <a:lnTo>
                  <a:pt x="2078686" y="1496759"/>
                </a:lnTo>
                <a:lnTo>
                  <a:pt x="2064589" y="1455497"/>
                </a:lnTo>
                <a:lnTo>
                  <a:pt x="2052057" y="1410189"/>
                </a:lnTo>
                <a:lnTo>
                  <a:pt x="2039525" y="1365691"/>
                </a:lnTo>
                <a:lnTo>
                  <a:pt x="2027777" y="1326046"/>
                </a:lnTo>
                <a:lnTo>
                  <a:pt x="2015246" y="1293683"/>
                </a:lnTo>
                <a:lnTo>
                  <a:pt x="2006630" y="1271839"/>
                </a:lnTo>
                <a:lnTo>
                  <a:pt x="1996448" y="1241903"/>
                </a:lnTo>
                <a:lnTo>
                  <a:pt x="1986266" y="1207922"/>
                </a:lnTo>
                <a:lnTo>
                  <a:pt x="1975300" y="1169896"/>
                </a:lnTo>
                <a:lnTo>
                  <a:pt x="1965119" y="1130252"/>
                </a:lnTo>
                <a:lnTo>
                  <a:pt x="1954937" y="1088990"/>
                </a:lnTo>
                <a:lnTo>
                  <a:pt x="1946321" y="1047727"/>
                </a:lnTo>
                <a:lnTo>
                  <a:pt x="1940839" y="1009701"/>
                </a:lnTo>
                <a:lnTo>
                  <a:pt x="1936923" y="973293"/>
                </a:lnTo>
                <a:lnTo>
                  <a:pt x="1935356" y="943358"/>
                </a:lnTo>
                <a:lnTo>
                  <a:pt x="1936923" y="918276"/>
                </a:lnTo>
                <a:lnTo>
                  <a:pt x="1949455" y="865687"/>
                </a:lnTo>
                <a:lnTo>
                  <a:pt x="1965119" y="817143"/>
                </a:lnTo>
                <a:lnTo>
                  <a:pt x="1984700" y="771026"/>
                </a:lnTo>
                <a:lnTo>
                  <a:pt x="2008980" y="730573"/>
                </a:lnTo>
                <a:lnTo>
                  <a:pt x="2045008" y="680412"/>
                </a:lnTo>
                <a:lnTo>
                  <a:pt x="2081820" y="630249"/>
                </a:lnTo>
                <a:lnTo>
                  <a:pt x="2118631" y="581705"/>
                </a:lnTo>
                <a:lnTo>
                  <a:pt x="2156226" y="529925"/>
                </a:lnTo>
                <a:lnTo>
                  <a:pt x="2189904" y="477336"/>
                </a:lnTo>
                <a:lnTo>
                  <a:pt x="2222800" y="423128"/>
                </a:lnTo>
                <a:lnTo>
                  <a:pt x="2250214" y="364066"/>
                </a:lnTo>
                <a:lnTo>
                  <a:pt x="2272927" y="300959"/>
                </a:lnTo>
                <a:lnTo>
                  <a:pt x="2290158" y="227334"/>
                </a:lnTo>
                <a:lnTo>
                  <a:pt x="2299557" y="152091"/>
                </a:lnTo>
                <a:lnTo>
                  <a:pt x="2304256" y="75229"/>
                </a:lnTo>
                <a:close/>
              </a:path>
            </a:pathLst>
          </a:custGeom>
          <a:solidFill>
            <a:srgbClr val="A3D5CB"/>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42" name="TextBox 10">
            <a:extLst>
              <a:ext uri="{FF2B5EF4-FFF2-40B4-BE49-F238E27FC236}">
                <a16:creationId xmlns:a16="http://schemas.microsoft.com/office/drawing/2014/main" id="{599E9DFF-D071-4588-A1FB-F6BD55DB3604}"/>
              </a:ext>
            </a:extLst>
          </p:cNvPr>
          <p:cNvSpPr txBox="1"/>
          <p:nvPr/>
        </p:nvSpPr>
        <p:spPr>
          <a:xfrm>
            <a:off x="5774179" y="3518074"/>
            <a:ext cx="2234214" cy="1477328"/>
          </a:xfrm>
          <a:prstGeom prst="rect">
            <a:avLst/>
          </a:prstGeom>
          <a:noFill/>
        </p:spPr>
        <p:txBody>
          <a:bodyPr wrap="square" rtlCol="0">
            <a:spAutoFit/>
          </a:bodyPr>
          <a:lstStyle/>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專家經驗判斷⽔平 不⼀致</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沒有一致的評斷標準</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44" name="Pentagon 14">
            <a:extLst>
              <a:ext uri="{FF2B5EF4-FFF2-40B4-BE49-F238E27FC236}">
                <a16:creationId xmlns:a16="http://schemas.microsoft.com/office/drawing/2014/main" id="{2691BF91-6D50-4D02-81EF-1622473F007E}"/>
              </a:ext>
            </a:extLst>
          </p:cNvPr>
          <p:cNvSpPr/>
          <p:nvPr/>
        </p:nvSpPr>
        <p:spPr>
          <a:xfrm>
            <a:off x="4933950" y="2845882"/>
            <a:ext cx="2736000" cy="504000"/>
          </a:xfrm>
          <a:prstGeom prst="homePlate">
            <a:avLst/>
          </a:prstGeom>
          <a:solidFill>
            <a:schemeClr val="bg1"/>
          </a:solidFill>
          <a:ln w="38100">
            <a:solidFill>
              <a:srgbClr val="409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6" name="Pentagon 16">
            <a:extLst>
              <a:ext uri="{FF2B5EF4-FFF2-40B4-BE49-F238E27FC236}">
                <a16:creationId xmlns:a16="http://schemas.microsoft.com/office/drawing/2014/main" id="{AFF1B9AB-ADF4-4B7F-B18D-D37BD78A4A89}"/>
              </a:ext>
            </a:extLst>
          </p:cNvPr>
          <p:cNvSpPr/>
          <p:nvPr/>
        </p:nvSpPr>
        <p:spPr>
          <a:xfrm flipH="1">
            <a:off x="1464808" y="2836838"/>
            <a:ext cx="2736000" cy="504000"/>
          </a:xfrm>
          <a:prstGeom prst="homePlate">
            <a:avLst/>
          </a:prstGeom>
          <a:solidFill>
            <a:schemeClr val="bg1"/>
          </a:solidFill>
          <a:ln w="38100">
            <a:solidFill>
              <a:srgbClr val="409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8" name="TextBox 16">
            <a:extLst>
              <a:ext uri="{FF2B5EF4-FFF2-40B4-BE49-F238E27FC236}">
                <a16:creationId xmlns:a16="http://schemas.microsoft.com/office/drawing/2014/main" id="{0B080F01-C740-419B-92F9-C258FDDDC015}"/>
              </a:ext>
            </a:extLst>
          </p:cNvPr>
          <p:cNvSpPr txBox="1"/>
          <p:nvPr/>
        </p:nvSpPr>
        <p:spPr>
          <a:xfrm>
            <a:off x="1161588" y="3512769"/>
            <a:ext cx="2382585" cy="1477328"/>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現有系統每⽇下午才發佈對最近⼀ ⽇的新聞評價</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285750" indent="-2857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無法及時掌握新聞之影響</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p:txBody>
      </p:sp>
      <p:sp>
        <p:nvSpPr>
          <p:cNvPr id="56" name="Pentagon 30">
            <a:extLst>
              <a:ext uri="{FF2B5EF4-FFF2-40B4-BE49-F238E27FC236}">
                <a16:creationId xmlns:a16="http://schemas.microsoft.com/office/drawing/2014/main" id="{CB8D9EDE-2B73-4CDB-BB54-B47F4F1839E7}"/>
              </a:ext>
            </a:extLst>
          </p:cNvPr>
          <p:cNvSpPr/>
          <p:nvPr/>
        </p:nvSpPr>
        <p:spPr>
          <a:xfrm>
            <a:off x="2952002" y="2051760"/>
            <a:ext cx="3211003" cy="484632"/>
          </a:xfrm>
          <a:custGeom>
            <a:avLst/>
            <a:gdLst/>
            <a:ahLst/>
            <a:cxnLst/>
            <a:rect l="l" t="t" r="r" b="b"/>
            <a:pathLst>
              <a:path w="3211003" h="484632">
                <a:moveTo>
                  <a:pt x="242316" y="0"/>
                </a:moveTo>
                <a:lnTo>
                  <a:pt x="1591003" y="0"/>
                </a:lnTo>
                <a:lnTo>
                  <a:pt x="1620000" y="0"/>
                </a:lnTo>
                <a:lnTo>
                  <a:pt x="2968687" y="0"/>
                </a:lnTo>
                <a:lnTo>
                  <a:pt x="3211003" y="242316"/>
                </a:lnTo>
                <a:lnTo>
                  <a:pt x="2968687" y="484632"/>
                </a:lnTo>
                <a:lnTo>
                  <a:pt x="1620000" y="484632"/>
                </a:lnTo>
                <a:lnTo>
                  <a:pt x="1591003" y="484632"/>
                </a:lnTo>
                <a:lnTo>
                  <a:pt x="242316" y="484632"/>
                </a:lnTo>
                <a:lnTo>
                  <a:pt x="0" y="242316"/>
                </a:lnTo>
                <a:close/>
              </a:path>
            </a:pathLst>
          </a:custGeom>
          <a:solidFill>
            <a:srgbClr val="A3D5CB"/>
          </a:solidFill>
          <a:ln w="38100">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7" name="TextBox 28">
            <a:extLst>
              <a:ext uri="{FF2B5EF4-FFF2-40B4-BE49-F238E27FC236}">
                <a16:creationId xmlns:a16="http://schemas.microsoft.com/office/drawing/2014/main" id="{BB784CA9-2528-4FE6-B759-C9893BBFBC2A}"/>
              </a:ext>
            </a:extLst>
          </p:cNvPr>
          <p:cNvSpPr txBox="1"/>
          <p:nvPr/>
        </p:nvSpPr>
        <p:spPr>
          <a:xfrm>
            <a:off x="3761230" y="2138471"/>
            <a:ext cx="1609106" cy="369332"/>
          </a:xfrm>
          <a:prstGeom prst="rect">
            <a:avLst/>
          </a:prstGeom>
          <a:noFill/>
        </p:spPr>
        <p:txBody>
          <a:bodyPr wrap="square" rtlCol="0">
            <a:spAutoFit/>
          </a:bodyPr>
          <a:lstStyle/>
          <a:p>
            <a:pPr algn="ctr"/>
            <a:r>
              <a:rPr lang="zh-TW" altLang="en-US" b="1" dirty="0">
                <a:solidFill>
                  <a:schemeClr val="bg1"/>
                </a:solidFill>
                <a:latin typeface="微軟正黑體" panose="020B0604030504040204" pitchFamily="34" charset="-120"/>
                <a:ea typeface="微軟正黑體" panose="020B0604030504040204" pitchFamily="34" charset="-120"/>
                <a:cs typeface="Arial" pitchFamily="34" charset="0"/>
              </a:rPr>
              <a:t>海量新聞資訊</a:t>
            </a:r>
            <a:endParaRPr lang="ko-KR" altLang="en-US" b="1" dirty="0">
              <a:solidFill>
                <a:schemeClr val="bg1"/>
              </a:solidFill>
              <a:latin typeface="微軟正黑體" panose="020B0604030504040204" pitchFamily="34" charset="-120"/>
              <a:cs typeface="Arial" pitchFamily="34" charset="0"/>
            </a:endParaRPr>
          </a:p>
        </p:txBody>
      </p:sp>
      <p:sp>
        <p:nvSpPr>
          <p:cNvPr id="58" name="TextBox 29">
            <a:extLst>
              <a:ext uri="{FF2B5EF4-FFF2-40B4-BE49-F238E27FC236}">
                <a16:creationId xmlns:a16="http://schemas.microsoft.com/office/drawing/2014/main" id="{51AB7592-B4A0-4689-A27D-D160910D6F05}"/>
              </a:ext>
            </a:extLst>
          </p:cNvPr>
          <p:cNvSpPr txBox="1"/>
          <p:nvPr/>
        </p:nvSpPr>
        <p:spPr>
          <a:xfrm>
            <a:off x="1891500" y="2913216"/>
            <a:ext cx="1966742" cy="369332"/>
          </a:xfrm>
          <a:prstGeom prst="rect">
            <a:avLst/>
          </a:prstGeom>
          <a:noFill/>
        </p:spPr>
        <p:txBody>
          <a:bodyPr wrap="square" rtlCol="0">
            <a:spAutoFit/>
          </a:bodyPr>
          <a:lstStyle/>
          <a:p>
            <a:pPr algn="ct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評分延遲</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61" name="TextBox 32">
            <a:extLst>
              <a:ext uri="{FF2B5EF4-FFF2-40B4-BE49-F238E27FC236}">
                <a16:creationId xmlns:a16="http://schemas.microsoft.com/office/drawing/2014/main" id="{01D5DF32-DBB6-4E6F-AD03-BED23715AF99}"/>
              </a:ext>
            </a:extLst>
          </p:cNvPr>
          <p:cNvSpPr txBox="1"/>
          <p:nvPr/>
        </p:nvSpPr>
        <p:spPr>
          <a:xfrm>
            <a:off x="5143862" y="2913216"/>
            <a:ext cx="2108638" cy="369332"/>
          </a:xfrm>
          <a:prstGeom prst="rect">
            <a:avLst/>
          </a:prstGeom>
          <a:noFill/>
        </p:spPr>
        <p:txBody>
          <a:bodyPr wrap="square" rtlCol="0">
            <a:spAutoFit/>
          </a:bodyPr>
          <a:lstStyle/>
          <a:p>
            <a:pPr algn="ct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專家看法不一致</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93" name="TextBox 19">
            <a:extLst>
              <a:ext uri="{FF2B5EF4-FFF2-40B4-BE49-F238E27FC236}">
                <a16:creationId xmlns:a16="http://schemas.microsoft.com/office/drawing/2014/main" id="{D713466E-5639-46CE-A336-DAD97429C001}"/>
              </a:ext>
            </a:extLst>
          </p:cNvPr>
          <p:cNvSpPr txBox="1"/>
          <p:nvPr/>
        </p:nvSpPr>
        <p:spPr>
          <a:xfrm>
            <a:off x="3544173" y="1153795"/>
            <a:ext cx="2903751" cy="646331"/>
          </a:xfrm>
          <a:prstGeom prst="rect">
            <a:avLst/>
          </a:prstGeom>
          <a:noFill/>
        </p:spPr>
        <p:txBody>
          <a:bodyPr wrap="square" rtlCol="0">
            <a:spAutoFit/>
          </a:bodyPr>
          <a:lstStyle/>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訊息來源眾多</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那些新聞重要</a:t>
            </a:r>
            <a:r>
              <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Tree>
    <p:extLst>
      <p:ext uri="{BB962C8B-B14F-4D97-AF65-F5344CB8AC3E}">
        <p14:creationId xmlns:p14="http://schemas.microsoft.com/office/powerpoint/2010/main" val="3654779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p:txBody>
          <a:bodyPr>
            <a:normAutofit/>
          </a:bodyPr>
          <a:lstStyle/>
          <a:p>
            <a:r>
              <a:rPr lang="zh-TW" altLang="en-US" dirty="0"/>
              <a:t>智能新聞評分系統</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sp>
        <p:nvSpPr>
          <p:cNvPr id="5" name="投影片編號版面配置區 4">
            <a:extLst>
              <a:ext uri="{FF2B5EF4-FFF2-40B4-BE49-F238E27FC236}">
                <a16:creationId xmlns:a16="http://schemas.microsoft.com/office/drawing/2014/main" id="{DABF132B-1148-4041-B62C-1765B1EFCE4B}"/>
              </a:ext>
            </a:extLst>
          </p:cNvPr>
          <p:cNvSpPr>
            <a:spLocks noGrp="1"/>
          </p:cNvSpPr>
          <p:nvPr>
            <p:ph type="sldNum" sz="quarter" idx="12"/>
          </p:nvPr>
        </p:nvSpPr>
        <p:spPr>
          <a:xfrm>
            <a:off x="3317421" y="5664499"/>
            <a:ext cx="2057400" cy="365125"/>
          </a:xfrm>
        </p:spPr>
        <p:txBody>
          <a:bodyPr/>
          <a:lstStyle/>
          <a:p>
            <a:fld id="{80929F01-733D-5847-83A7-C9CEA74310DB}" type="slidenum">
              <a:rPr kumimoji="1" lang="zh-TW" altLang="en-US" smtClean="0"/>
              <a:pPr/>
              <a:t>3</a:t>
            </a:fld>
            <a:endParaRPr kumimoji="1" lang="zh-TW" altLang="en-US" dirty="0"/>
          </a:p>
        </p:txBody>
      </p:sp>
      <p:sp>
        <p:nvSpPr>
          <p:cNvPr id="18" name="矩形: 圓角 17">
            <a:extLst>
              <a:ext uri="{FF2B5EF4-FFF2-40B4-BE49-F238E27FC236}">
                <a16:creationId xmlns:a16="http://schemas.microsoft.com/office/drawing/2014/main" id="{10E691B8-349B-497A-ADA3-DE29AAE7C2E1}"/>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圓角 18">
            <a:extLst>
              <a:ext uri="{FF2B5EF4-FFF2-40B4-BE49-F238E27FC236}">
                <a16:creationId xmlns:a16="http://schemas.microsoft.com/office/drawing/2014/main" id="{F842659E-8366-45A6-9871-7D605A1E68A6}"/>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0" name="矩形 19">
            <a:extLst>
              <a:ext uri="{FF2B5EF4-FFF2-40B4-BE49-F238E27FC236}">
                <a16:creationId xmlns:a16="http://schemas.microsoft.com/office/drawing/2014/main" id="{4B0549B0-887E-43C0-8F51-204A431FDF36}"/>
              </a:ext>
            </a:extLst>
          </p:cNvPr>
          <p:cNvSpPr/>
          <p:nvPr/>
        </p:nvSpPr>
        <p:spPr>
          <a:xfrm>
            <a:off x="1554917" y="1553847"/>
            <a:ext cx="2339103"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海量新聞資訊</a:t>
            </a:r>
            <a:endParaRPr lang="ko-KR" altLang="en-US" sz="2800" b="1" dirty="0">
              <a:solidFill>
                <a:schemeClr val="bg1"/>
              </a:solidFill>
              <a:latin typeface="微軟正黑體" panose="020B0604030504040204" pitchFamily="34" charset="-120"/>
              <a:cs typeface="Arial" pitchFamily="34" charset="0"/>
            </a:endParaRPr>
          </a:p>
        </p:txBody>
      </p:sp>
      <p:sp>
        <p:nvSpPr>
          <p:cNvPr id="21" name="矩形 20">
            <a:extLst>
              <a:ext uri="{FF2B5EF4-FFF2-40B4-BE49-F238E27FC236}">
                <a16:creationId xmlns:a16="http://schemas.microsoft.com/office/drawing/2014/main" id="{09582A5B-3453-4618-AD4E-59A44E8A4985}"/>
              </a:ext>
            </a:extLst>
          </p:cNvPr>
          <p:cNvSpPr/>
          <p:nvPr/>
        </p:nvSpPr>
        <p:spPr>
          <a:xfrm>
            <a:off x="4736013" y="1553847"/>
            <a:ext cx="3180059" cy="523220"/>
          </a:xfrm>
          <a:prstGeom prst="rect">
            <a:avLst/>
          </a:prstGeom>
        </p:spPr>
        <p:txBody>
          <a:bodyPr wrap="square">
            <a:spAutoFit/>
          </a:bodyPr>
          <a:lstStyle/>
          <a:p>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重要新聞篩選機制</a:t>
            </a:r>
          </a:p>
        </p:txBody>
      </p:sp>
      <p:sp>
        <p:nvSpPr>
          <p:cNvPr id="22" name="矩形 21">
            <a:extLst>
              <a:ext uri="{FF2B5EF4-FFF2-40B4-BE49-F238E27FC236}">
                <a16:creationId xmlns:a16="http://schemas.microsoft.com/office/drawing/2014/main" id="{B5C121C9-1F39-4D40-A50E-B2C760204A33}"/>
              </a:ext>
            </a:extLst>
          </p:cNvPr>
          <p:cNvSpPr/>
          <p:nvPr/>
        </p:nvSpPr>
        <p:spPr>
          <a:xfrm>
            <a:off x="1245912" y="4124780"/>
            <a:ext cx="2957114" cy="707886"/>
          </a:xfrm>
          <a:prstGeom prst="rect">
            <a:avLst/>
          </a:prstGeom>
        </p:spPr>
        <p:txBody>
          <a:bodyPr wrap="square">
            <a:spAutoFit/>
          </a:bodyPr>
          <a:lstStyle/>
          <a:p>
            <a:pPr algn="ctr"/>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那些新聞重要</a:t>
            </a:r>
            <a:r>
              <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a:t>
            </a:r>
            <a:endParaRPr lang="ko-KR" altLang="en-US" sz="2000" b="1" dirty="0">
              <a:solidFill>
                <a:schemeClr val="tx1">
                  <a:lumMod val="75000"/>
                  <a:lumOff val="25000"/>
                </a:schemeClr>
              </a:solidFill>
              <a:latin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24" name="直線接點 23">
            <a:extLst>
              <a:ext uri="{FF2B5EF4-FFF2-40B4-BE49-F238E27FC236}">
                <a16:creationId xmlns:a16="http://schemas.microsoft.com/office/drawing/2014/main" id="{F0CF4B5F-62D3-4A4F-AADD-1E6F0F429FCA}"/>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57FA8200-1752-4F0A-9B86-6963388EC601}"/>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28" name="圖形 27" descr="目標對象">
            <a:extLst>
              <a:ext uri="{FF2B5EF4-FFF2-40B4-BE49-F238E27FC236}">
                <a16:creationId xmlns:a16="http://schemas.microsoft.com/office/drawing/2014/main" id="{163CD058-570B-401F-BDA5-594BBEC288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96042" y="2323284"/>
            <a:ext cx="1260000" cy="1260000"/>
          </a:xfrm>
          <a:prstGeom prst="rect">
            <a:avLst/>
          </a:prstGeom>
        </p:spPr>
      </p:pic>
      <p:sp>
        <p:nvSpPr>
          <p:cNvPr id="7"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ED584FE7-2743-463F-8859-550DB6147F42}"/>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0" name="箭號: 向右 9">
            <a:extLst>
              <a:ext uri="{FF2B5EF4-FFF2-40B4-BE49-F238E27FC236}">
                <a16:creationId xmlns:a16="http://schemas.microsoft.com/office/drawing/2014/main" id="{F7C76E3F-6DE1-49A7-ACB8-2CC4DE556217}"/>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79832523-3672-4F1F-854E-645D8E11C7F5}"/>
              </a:ext>
            </a:extLst>
          </p:cNvPr>
          <p:cNvSpPr txBox="1"/>
          <p:nvPr/>
        </p:nvSpPr>
        <p:spPr>
          <a:xfrm>
            <a:off x="4848666" y="4124780"/>
            <a:ext cx="2771616" cy="707886"/>
          </a:xfrm>
          <a:prstGeom prst="rect">
            <a:avLst/>
          </a:prstGeom>
          <a:noFill/>
        </p:spPr>
        <p:txBody>
          <a:bodyPr wrap="square" rtlCol="0">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系統只展現重要的新聞內容及評分</a:t>
            </a:r>
            <a:r>
              <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(-3.-2.2.3)</a:t>
            </a:r>
            <a:endPar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p:txBody>
      </p:sp>
      <p:pic>
        <p:nvPicPr>
          <p:cNvPr id="15" name="圖形 14">
            <a:extLst>
              <a:ext uri="{FF2B5EF4-FFF2-40B4-BE49-F238E27FC236}">
                <a16:creationId xmlns:a16="http://schemas.microsoft.com/office/drawing/2014/main" id="{C587C9A6-44F1-4A38-893C-D572F9AB6B7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50624" y="2323284"/>
            <a:ext cx="1258633" cy="1258633"/>
          </a:xfrm>
          <a:prstGeom prst="rect">
            <a:avLst/>
          </a:prstGeom>
        </p:spPr>
      </p:pic>
    </p:spTree>
    <p:extLst>
      <p:ext uri="{BB962C8B-B14F-4D97-AF65-F5344CB8AC3E}">
        <p14:creationId xmlns:p14="http://schemas.microsoft.com/office/powerpoint/2010/main" val="3990154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p:txBody>
          <a:bodyPr>
            <a:normAutofit/>
          </a:bodyPr>
          <a:lstStyle/>
          <a:p>
            <a:r>
              <a:rPr lang="zh-TW" altLang="en-US" dirty="0"/>
              <a:t>智能新聞評分系統</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sp>
        <p:nvSpPr>
          <p:cNvPr id="5" name="投影片編號版面配置區 4">
            <a:extLst>
              <a:ext uri="{FF2B5EF4-FFF2-40B4-BE49-F238E27FC236}">
                <a16:creationId xmlns:a16="http://schemas.microsoft.com/office/drawing/2014/main" id="{DABF132B-1148-4041-B62C-1765B1EFCE4B}"/>
              </a:ext>
            </a:extLst>
          </p:cNvPr>
          <p:cNvSpPr>
            <a:spLocks noGrp="1"/>
          </p:cNvSpPr>
          <p:nvPr>
            <p:ph type="sldNum" sz="quarter" idx="12"/>
          </p:nvPr>
        </p:nvSpPr>
        <p:spPr>
          <a:xfrm>
            <a:off x="3317421" y="5664499"/>
            <a:ext cx="2057400" cy="365125"/>
          </a:xfrm>
        </p:spPr>
        <p:txBody>
          <a:bodyPr/>
          <a:lstStyle/>
          <a:p>
            <a:fld id="{80929F01-733D-5847-83A7-C9CEA74310DB}" type="slidenum">
              <a:rPr kumimoji="1" lang="zh-TW" altLang="en-US" smtClean="0"/>
              <a:pPr/>
              <a:t>4</a:t>
            </a:fld>
            <a:endParaRPr kumimoji="1" lang="zh-TW" altLang="en-US" dirty="0"/>
          </a:p>
        </p:txBody>
      </p:sp>
      <p:sp>
        <p:nvSpPr>
          <p:cNvPr id="18" name="矩形: 圓角 17">
            <a:extLst>
              <a:ext uri="{FF2B5EF4-FFF2-40B4-BE49-F238E27FC236}">
                <a16:creationId xmlns:a16="http://schemas.microsoft.com/office/drawing/2014/main" id="{10E691B8-349B-497A-ADA3-DE29AAE7C2E1}"/>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圓角 18">
            <a:extLst>
              <a:ext uri="{FF2B5EF4-FFF2-40B4-BE49-F238E27FC236}">
                <a16:creationId xmlns:a16="http://schemas.microsoft.com/office/drawing/2014/main" id="{F842659E-8366-45A6-9871-7D605A1E68A6}"/>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a:extLst>
              <a:ext uri="{FF2B5EF4-FFF2-40B4-BE49-F238E27FC236}">
                <a16:creationId xmlns:a16="http://schemas.microsoft.com/office/drawing/2014/main" id="{4B0549B0-887E-43C0-8F51-204A431FDF36}"/>
              </a:ext>
            </a:extLst>
          </p:cNvPr>
          <p:cNvSpPr/>
          <p:nvPr/>
        </p:nvSpPr>
        <p:spPr>
          <a:xfrm>
            <a:off x="1957032" y="1543272"/>
            <a:ext cx="1620958"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評分延遲</a:t>
            </a:r>
            <a:endParaRPr lang="ko-KR" altLang="en-US" sz="2800" b="1" dirty="0">
              <a:solidFill>
                <a:schemeClr val="bg1"/>
              </a:solidFill>
              <a:latin typeface="微軟正黑體" panose="020B0604030504040204" pitchFamily="34" charset="-120"/>
              <a:cs typeface="Arial" pitchFamily="34" charset="0"/>
            </a:endParaRPr>
          </a:p>
        </p:txBody>
      </p:sp>
      <p:sp>
        <p:nvSpPr>
          <p:cNvPr id="21" name="矩形 20">
            <a:extLst>
              <a:ext uri="{FF2B5EF4-FFF2-40B4-BE49-F238E27FC236}">
                <a16:creationId xmlns:a16="http://schemas.microsoft.com/office/drawing/2014/main" id="{09582A5B-3453-4618-AD4E-59A44E8A4985}"/>
              </a:ext>
            </a:extLst>
          </p:cNvPr>
          <p:cNvSpPr/>
          <p:nvPr/>
        </p:nvSpPr>
        <p:spPr>
          <a:xfrm>
            <a:off x="4692833" y="1506797"/>
            <a:ext cx="3180059" cy="523220"/>
          </a:xfrm>
          <a:prstGeom prst="rect">
            <a:avLst/>
          </a:prstGeom>
        </p:spPr>
        <p:txBody>
          <a:bodyPr wrap="squar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新聞爬蟲</a:t>
            </a:r>
          </a:p>
        </p:txBody>
      </p:sp>
      <p:sp>
        <p:nvSpPr>
          <p:cNvPr id="22" name="矩形 21">
            <a:extLst>
              <a:ext uri="{FF2B5EF4-FFF2-40B4-BE49-F238E27FC236}">
                <a16:creationId xmlns:a16="http://schemas.microsoft.com/office/drawing/2014/main" id="{B5C121C9-1F39-4D40-A50E-B2C760204A33}"/>
              </a:ext>
            </a:extLst>
          </p:cNvPr>
          <p:cNvSpPr/>
          <p:nvPr/>
        </p:nvSpPr>
        <p:spPr>
          <a:xfrm>
            <a:off x="1308996" y="4171637"/>
            <a:ext cx="2957114" cy="1015663"/>
          </a:xfrm>
          <a:prstGeom prst="rect">
            <a:avLst/>
          </a:prstGeom>
        </p:spPr>
        <p:txBody>
          <a:bodyPr wrap="square">
            <a:spAutoFit/>
          </a:bodyPr>
          <a:lstStyle/>
          <a:p>
            <a:pPr algn="ctr"/>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無法及時掌握新聞之影響</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24" name="直線接點 23">
            <a:extLst>
              <a:ext uri="{FF2B5EF4-FFF2-40B4-BE49-F238E27FC236}">
                <a16:creationId xmlns:a16="http://schemas.microsoft.com/office/drawing/2014/main" id="{F0CF4B5F-62D3-4A4F-AADD-1E6F0F429FCA}"/>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57FA8200-1752-4F0A-9B86-6963388EC601}"/>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sp>
        <p:nvSpPr>
          <p:cNvPr id="7"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ED584FE7-2743-463F-8859-550DB6147F42}"/>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0" name="箭號: 向右 9">
            <a:extLst>
              <a:ext uri="{FF2B5EF4-FFF2-40B4-BE49-F238E27FC236}">
                <a16:creationId xmlns:a16="http://schemas.microsoft.com/office/drawing/2014/main" id="{F7C76E3F-6DE1-49A7-ACB8-2CC4DE556217}"/>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2" name="圖形 11">
            <a:extLst>
              <a:ext uri="{FF2B5EF4-FFF2-40B4-BE49-F238E27FC236}">
                <a16:creationId xmlns:a16="http://schemas.microsoft.com/office/drawing/2014/main" id="{78E74DB9-C5DE-489F-8D5B-030E484471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37511" y="2217442"/>
            <a:ext cx="1260000" cy="1260000"/>
          </a:xfrm>
          <a:prstGeom prst="rect">
            <a:avLst/>
          </a:prstGeom>
        </p:spPr>
      </p:pic>
      <p:sp>
        <p:nvSpPr>
          <p:cNvPr id="23" name="矩形 22">
            <a:extLst>
              <a:ext uri="{FF2B5EF4-FFF2-40B4-BE49-F238E27FC236}">
                <a16:creationId xmlns:a16="http://schemas.microsoft.com/office/drawing/2014/main" id="{7E94A73C-85F1-46A7-93F6-E828E8E0C04B}"/>
              </a:ext>
            </a:extLst>
          </p:cNvPr>
          <p:cNvSpPr/>
          <p:nvPr/>
        </p:nvSpPr>
        <p:spPr>
          <a:xfrm>
            <a:off x="4897932" y="4113116"/>
            <a:ext cx="2957114" cy="1323439"/>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針對公開資訊觀測站，每十秒爬一次，即時更新</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pic>
        <p:nvPicPr>
          <p:cNvPr id="14" name="圖形 13">
            <a:extLst>
              <a:ext uri="{FF2B5EF4-FFF2-40B4-BE49-F238E27FC236}">
                <a16:creationId xmlns:a16="http://schemas.microsoft.com/office/drawing/2014/main" id="{144B4B42-2D44-476F-A8C3-5BFE4D8FA98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52862" y="2169000"/>
            <a:ext cx="1260000" cy="1260000"/>
          </a:xfrm>
          <a:prstGeom prst="rect">
            <a:avLst/>
          </a:prstGeom>
        </p:spPr>
      </p:pic>
    </p:spTree>
    <p:extLst>
      <p:ext uri="{BB962C8B-B14F-4D97-AF65-F5344CB8AC3E}">
        <p14:creationId xmlns:p14="http://schemas.microsoft.com/office/powerpoint/2010/main" val="1859702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p:txBody>
          <a:bodyPr>
            <a:normAutofit/>
          </a:bodyPr>
          <a:lstStyle/>
          <a:p>
            <a:r>
              <a:rPr lang="zh-TW" altLang="en-US" dirty="0"/>
              <a:t>智能新聞評分系統</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sp>
        <p:nvSpPr>
          <p:cNvPr id="5" name="投影片編號版面配置區 4">
            <a:extLst>
              <a:ext uri="{FF2B5EF4-FFF2-40B4-BE49-F238E27FC236}">
                <a16:creationId xmlns:a16="http://schemas.microsoft.com/office/drawing/2014/main" id="{DABF132B-1148-4041-B62C-1765B1EFCE4B}"/>
              </a:ext>
            </a:extLst>
          </p:cNvPr>
          <p:cNvSpPr>
            <a:spLocks noGrp="1"/>
          </p:cNvSpPr>
          <p:nvPr>
            <p:ph type="sldNum" sz="quarter" idx="12"/>
          </p:nvPr>
        </p:nvSpPr>
        <p:spPr>
          <a:xfrm>
            <a:off x="3317421" y="5664499"/>
            <a:ext cx="2057400" cy="365125"/>
          </a:xfrm>
        </p:spPr>
        <p:txBody>
          <a:bodyPr/>
          <a:lstStyle/>
          <a:p>
            <a:fld id="{80929F01-733D-5847-83A7-C9CEA74310DB}" type="slidenum">
              <a:rPr kumimoji="1" lang="zh-TW" altLang="en-US" smtClean="0"/>
              <a:pPr/>
              <a:t>5</a:t>
            </a:fld>
            <a:endParaRPr kumimoji="1" lang="zh-TW" altLang="en-US" dirty="0"/>
          </a:p>
        </p:txBody>
      </p:sp>
      <p:sp>
        <p:nvSpPr>
          <p:cNvPr id="18" name="矩形: 圓角 17">
            <a:extLst>
              <a:ext uri="{FF2B5EF4-FFF2-40B4-BE49-F238E27FC236}">
                <a16:creationId xmlns:a16="http://schemas.microsoft.com/office/drawing/2014/main" id="{10E691B8-349B-497A-ADA3-DE29AAE7C2E1}"/>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圓角 18">
            <a:extLst>
              <a:ext uri="{FF2B5EF4-FFF2-40B4-BE49-F238E27FC236}">
                <a16:creationId xmlns:a16="http://schemas.microsoft.com/office/drawing/2014/main" id="{F842659E-8366-45A6-9871-7D605A1E68A6}"/>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a:extLst>
              <a:ext uri="{FF2B5EF4-FFF2-40B4-BE49-F238E27FC236}">
                <a16:creationId xmlns:a16="http://schemas.microsoft.com/office/drawing/2014/main" id="{4B0549B0-887E-43C0-8F51-204A431FDF36}"/>
              </a:ext>
            </a:extLst>
          </p:cNvPr>
          <p:cNvSpPr/>
          <p:nvPr/>
        </p:nvSpPr>
        <p:spPr>
          <a:xfrm>
            <a:off x="1375381" y="1553847"/>
            <a:ext cx="2698176"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專家看法不一致</a:t>
            </a:r>
            <a:endParaRPr lang="ko-KR" altLang="en-US" sz="2800" b="1" dirty="0">
              <a:solidFill>
                <a:schemeClr val="bg1"/>
              </a:solidFill>
              <a:latin typeface="微軟正黑體" panose="020B0604030504040204" pitchFamily="34" charset="-120"/>
              <a:cs typeface="Arial" pitchFamily="34" charset="0"/>
            </a:endParaRPr>
          </a:p>
        </p:txBody>
      </p:sp>
      <p:sp>
        <p:nvSpPr>
          <p:cNvPr id="21" name="矩形 20">
            <a:extLst>
              <a:ext uri="{FF2B5EF4-FFF2-40B4-BE49-F238E27FC236}">
                <a16:creationId xmlns:a16="http://schemas.microsoft.com/office/drawing/2014/main" id="{09582A5B-3453-4618-AD4E-59A44E8A4985}"/>
              </a:ext>
            </a:extLst>
          </p:cNvPr>
          <p:cNvSpPr/>
          <p:nvPr/>
        </p:nvSpPr>
        <p:spPr>
          <a:xfrm>
            <a:off x="5487996" y="1553847"/>
            <a:ext cx="1904273" cy="523220"/>
          </a:xfrm>
          <a:prstGeom prst="rect">
            <a:avLst/>
          </a:prstGeom>
        </p:spPr>
        <p:txBody>
          <a:bodyPr wrap="square">
            <a:spAutoFit/>
          </a:bodyPr>
          <a:lstStyle/>
          <a:p>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機器學習</a:t>
            </a:r>
          </a:p>
        </p:txBody>
      </p:sp>
      <p:sp>
        <p:nvSpPr>
          <p:cNvPr id="22" name="矩形 21">
            <a:extLst>
              <a:ext uri="{FF2B5EF4-FFF2-40B4-BE49-F238E27FC236}">
                <a16:creationId xmlns:a16="http://schemas.microsoft.com/office/drawing/2014/main" id="{B5C121C9-1F39-4D40-A50E-B2C760204A33}"/>
              </a:ext>
            </a:extLst>
          </p:cNvPr>
          <p:cNvSpPr/>
          <p:nvPr/>
        </p:nvSpPr>
        <p:spPr>
          <a:xfrm>
            <a:off x="1245912" y="4200892"/>
            <a:ext cx="2957114" cy="1015663"/>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專家經驗判斷⽔平不⼀致</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24" name="直線接點 23">
            <a:extLst>
              <a:ext uri="{FF2B5EF4-FFF2-40B4-BE49-F238E27FC236}">
                <a16:creationId xmlns:a16="http://schemas.microsoft.com/office/drawing/2014/main" id="{F0CF4B5F-62D3-4A4F-AADD-1E6F0F429FCA}"/>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57FA8200-1752-4F0A-9B86-6963388EC601}"/>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sp>
        <p:nvSpPr>
          <p:cNvPr id="7"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ED584FE7-2743-463F-8859-550DB6147F42}"/>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0" name="箭號: 向右 9">
            <a:extLst>
              <a:ext uri="{FF2B5EF4-FFF2-40B4-BE49-F238E27FC236}">
                <a16:creationId xmlns:a16="http://schemas.microsoft.com/office/drawing/2014/main" id="{F7C76E3F-6DE1-49A7-ACB8-2CC4DE556217}"/>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79832523-3672-4F1F-854E-645D8E11C7F5}"/>
              </a:ext>
            </a:extLst>
          </p:cNvPr>
          <p:cNvSpPr txBox="1"/>
          <p:nvPr/>
        </p:nvSpPr>
        <p:spPr>
          <a:xfrm>
            <a:off x="4848666" y="4115118"/>
            <a:ext cx="2771616" cy="1015663"/>
          </a:xfrm>
          <a:prstGeom prst="rect">
            <a:avLst/>
          </a:prstGeom>
          <a:noFill/>
        </p:spPr>
        <p:txBody>
          <a:bodyPr wrap="square" rtlCol="0">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利用機器學習參考各專家評分結果，降低評分變異程度</a:t>
            </a:r>
          </a:p>
        </p:txBody>
      </p:sp>
      <p:pic>
        <p:nvPicPr>
          <p:cNvPr id="6" name="圖形 5">
            <a:extLst>
              <a:ext uri="{FF2B5EF4-FFF2-40B4-BE49-F238E27FC236}">
                <a16:creationId xmlns:a16="http://schemas.microsoft.com/office/drawing/2014/main" id="{BFAB29FE-CFA1-4A58-A071-C7EC9C9DAB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37511" y="2293120"/>
            <a:ext cx="1260000" cy="1260000"/>
          </a:xfrm>
          <a:prstGeom prst="rect">
            <a:avLst/>
          </a:prstGeom>
        </p:spPr>
      </p:pic>
      <p:pic>
        <p:nvPicPr>
          <p:cNvPr id="16" name="圖形 15">
            <a:extLst>
              <a:ext uri="{FF2B5EF4-FFF2-40B4-BE49-F238E27FC236}">
                <a16:creationId xmlns:a16="http://schemas.microsoft.com/office/drawing/2014/main" id="{EC80DC24-23F1-4E95-87D8-FA058F9FE12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04474" y="2211139"/>
            <a:ext cx="1260000" cy="1260000"/>
          </a:xfrm>
          <a:prstGeom prst="rect">
            <a:avLst/>
          </a:prstGeom>
        </p:spPr>
      </p:pic>
    </p:spTree>
    <p:extLst>
      <p:ext uri="{BB962C8B-B14F-4D97-AF65-F5344CB8AC3E}">
        <p14:creationId xmlns:p14="http://schemas.microsoft.com/office/powerpoint/2010/main" val="957746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p:txBody>
          <a:bodyPr>
            <a:normAutofit/>
          </a:bodyPr>
          <a:lstStyle/>
          <a:p>
            <a:r>
              <a:rPr lang="zh-TW" altLang="en-US" dirty="0"/>
              <a:t>資料集樣態說明</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pic>
        <p:nvPicPr>
          <p:cNvPr id="17" name="內容版面配置區 3">
            <a:extLst>
              <a:ext uri="{FF2B5EF4-FFF2-40B4-BE49-F238E27FC236}">
                <a16:creationId xmlns:a16="http://schemas.microsoft.com/office/drawing/2014/main" id="{68E9BB5C-F12B-439B-A823-59EE8F6AB084}"/>
              </a:ext>
            </a:extLst>
          </p:cNvPr>
          <p:cNvPicPr>
            <a:picLocks noGrp="1" noChangeAspect="1"/>
          </p:cNvPicPr>
          <p:nvPr>
            <p:ph idx="1"/>
          </p:nvPr>
        </p:nvPicPr>
        <p:blipFill>
          <a:blip r:embed="rId2"/>
          <a:stretch>
            <a:fillRect/>
          </a:stretch>
        </p:blipFill>
        <p:spPr>
          <a:xfrm>
            <a:off x="628649" y="952499"/>
            <a:ext cx="5870122" cy="5407369"/>
          </a:xfrm>
          <a:prstGeom prst="rect">
            <a:avLst/>
          </a:prstGeom>
        </p:spPr>
      </p:pic>
      <p:sp>
        <p:nvSpPr>
          <p:cNvPr id="3" name="文字方塊 2">
            <a:extLst>
              <a:ext uri="{FF2B5EF4-FFF2-40B4-BE49-F238E27FC236}">
                <a16:creationId xmlns:a16="http://schemas.microsoft.com/office/drawing/2014/main" id="{8B5D0777-04A0-4423-B924-FD4F17BD1E7B}"/>
              </a:ext>
            </a:extLst>
          </p:cNvPr>
          <p:cNvSpPr txBox="1"/>
          <p:nvPr/>
        </p:nvSpPr>
        <p:spPr>
          <a:xfrm>
            <a:off x="6656614" y="2394858"/>
            <a:ext cx="2242458" cy="2800767"/>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資料重要內容</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事件強度</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大事件類別</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小事件類別</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事件內容</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資料樣本數</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en-US" altLang="zh-TW" sz="1600" dirty="0">
                <a:latin typeface="微軟正黑體" panose="020B0604030504040204" pitchFamily="34" charset="-120"/>
                <a:ea typeface="微軟正黑體" panose="020B0604030504040204" pitchFamily="34" charset="-120"/>
              </a:rPr>
              <a:t>2019(1-12):23703</a:t>
            </a:r>
          </a:p>
          <a:p>
            <a:pPr marL="342900" indent="-342900">
              <a:buFont typeface="+mj-lt"/>
              <a:buAutoNum type="alphaUcPeriod"/>
            </a:pPr>
            <a:r>
              <a:rPr lang="en-US" altLang="zh-TW" sz="1600" dirty="0">
                <a:latin typeface="微軟正黑體" panose="020B0604030504040204" pitchFamily="34" charset="-120"/>
                <a:ea typeface="微軟正黑體" panose="020B0604030504040204" pitchFamily="34" charset="-120"/>
              </a:rPr>
              <a:t>2020(1-3):13,104</a:t>
            </a:r>
          </a:p>
          <a:p>
            <a:endParaRPr lang="zh-TW" altLang="en-US" dirty="0"/>
          </a:p>
        </p:txBody>
      </p:sp>
    </p:spTree>
    <p:extLst>
      <p:ext uri="{BB962C8B-B14F-4D97-AF65-F5344CB8AC3E}">
        <p14:creationId xmlns:p14="http://schemas.microsoft.com/office/powerpoint/2010/main" val="1814565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p:txBody>
          <a:bodyPr>
            <a:normAutofit/>
          </a:bodyPr>
          <a:lstStyle/>
          <a:p>
            <a:r>
              <a:rPr lang="zh-TW" altLang="en-US" dirty="0"/>
              <a:t>資料集樣態說明</a:t>
            </a:r>
            <a:endParaRPr kumimoji="1" lang="zh-TW" altLang="en-US" dirty="0"/>
          </a:p>
        </p:txBody>
      </p:sp>
      <p:cxnSp>
        <p:nvCxnSpPr>
          <p:cNvPr id="17" name="直線接點 16">
            <a:extLst>
              <a:ext uri="{FF2B5EF4-FFF2-40B4-BE49-F238E27FC236}">
                <a16:creationId xmlns:a16="http://schemas.microsoft.com/office/drawing/2014/main" id="{ABDE7D05-FE6E-45E9-8A0A-DF4074245D2D}"/>
              </a:ext>
            </a:extLst>
          </p:cNvPr>
          <p:cNvCxnSpPr>
            <a:cxnSpLocks/>
          </p:cNvCxnSpPr>
          <p:nvPr/>
        </p:nvCxnSpPr>
        <p:spPr>
          <a:xfrm>
            <a:off x="3479800" y="1288197"/>
            <a:ext cx="5232400" cy="0"/>
          </a:xfrm>
          <a:prstGeom prst="line">
            <a:avLst/>
          </a:prstGeom>
          <a:ln w="12700">
            <a:solidFill>
              <a:srgbClr val="1E3148"/>
            </a:solidFill>
          </a:ln>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4475808F-4451-4E3A-B3CF-12538B9BCC77}"/>
              </a:ext>
            </a:extLst>
          </p:cNvPr>
          <p:cNvCxnSpPr>
            <a:cxnSpLocks/>
          </p:cNvCxnSpPr>
          <p:nvPr/>
        </p:nvCxnSpPr>
        <p:spPr>
          <a:xfrm>
            <a:off x="3479800" y="1290840"/>
            <a:ext cx="5232400" cy="0"/>
          </a:xfrm>
          <a:prstGeom prst="line">
            <a:avLst/>
          </a:prstGeom>
          <a:ln w="12700">
            <a:solidFill>
              <a:srgbClr val="1E3148"/>
            </a:solidFill>
          </a:ln>
        </p:spPr>
        <p:style>
          <a:lnRef idx="1">
            <a:schemeClr val="accent1"/>
          </a:lnRef>
          <a:fillRef idx="0">
            <a:schemeClr val="accent1"/>
          </a:fillRef>
          <a:effectRef idx="0">
            <a:schemeClr val="accent1"/>
          </a:effectRef>
          <a:fontRef idx="minor">
            <a:schemeClr val="tx1"/>
          </a:fontRef>
        </p:style>
      </p:cxnSp>
      <p:sp>
        <p:nvSpPr>
          <p:cNvPr id="39" name="矩形: 圓角 38">
            <a:extLst>
              <a:ext uri="{FF2B5EF4-FFF2-40B4-BE49-F238E27FC236}">
                <a16:creationId xmlns:a16="http://schemas.microsoft.com/office/drawing/2014/main" id="{4FFE04BE-110B-4C43-83ED-F2B4BBFB8B50}"/>
              </a:ext>
            </a:extLst>
          </p:cNvPr>
          <p:cNvSpPr/>
          <p:nvPr/>
        </p:nvSpPr>
        <p:spPr>
          <a:xfrm>
            <a:off x="262020" y="1431473"/>
            <a:ext cx="4114801" cy="4914895"/>
          </a:xfrm>
          <a:prstGeom prst="roundRect">
            <a:avLst>
              <a:gd name="adj" fmla="val 14493"/>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4" name="圖片 53">
            <a:extLst>
              <a:ext uri="{FF2B5EF4-FFF2-40B4-BE49-F238E27FC236}">
                <a16:creationId xmlns:a16="http://schemas.microsoft.com/office/drawing/2014/main" id="{77A9DE2D-7728-482F-912C-AE965A2190B8}"/>
              </a:ext>
            </a:extLst>
          </p:cNvPr>
          <p:cNvPicPr>
            <a:picLocks noChangeAspect="1"/>
          </p:cNvPicPr>
          <p:nvPr/>
        </p:nvPicPr>
        <p:blipFill>
          <a:blip r:embed="rId2"/>
          <a:stretch>
            <a:fillRect/>
          </a:stretch>
        </p:blipFill>
        <p:spPr>
          <a:xfrm>
            <a:off x="381000" y="2821280"/>
            <a:ext cx="3869871" cy="2833847"/>
          </a:xfrm>
          <a:prstGeom prst="rect">
            <a:avLst/>
          </a:prstGeom>
          <a:scene3d>
            <a:camera prst="orthographicFront"/>
            <a:lightRig rig="threePt" dir="t"/>
          </a:scene3d>
          <a:sp3d>
            <a:bevelT/>
          </a:sp3d>
        </p:spPr>
      </p:pic>
      <p:sp>
        <p:nvSpPr>
          <p:cNvPr id="57" name="矩形: 圓角 56">
            <a:extLst>
              <a:ext uri="{FF2B5EF4-FFF2-40B4-BE49-F238E27FC236}">
                <a16:creationId xmlns:a16="http://schemas.microsoft.com/office/drawing/2014/main" id="{FDA82A96-8448-419F-A950-7DE5046E9BD0}"/>
              </a:ext>
            </a:extLst>
          </p:cNvPr>
          <p:cNvSpPr/>
          <p:nvPr/>
        </p:nvSpPr>
        <p:spPr>
          <a:xfrm>
            <a:off x="4767179" y="1431474"/>
            <a:ext cx="4114801" cy="4914894"/>
          </a:xfrm>
          <a:prstGeom prst="roundRect">
            <a:avLst>
              <a:gd name="adj" fmla="val 14493"/>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59" name="圖片 58">
            <a:extLst>
              <a:ext uri="{FF2B5EF4-FFF2-40B4-BE49-F238E27FC236}">
                <a16:creationId xmlns:a16="http://schemas.microsoft.com/office/drawing/2014/main" id="{0383DB05-471A-4988-8181-8AE1FA465826}"/>
              </a:ext>
            </a:extLst>
          </p:cNvPr>
          <p:cNvPicPr>
            <a:picLocks noChangeAspect="1"/>
          </p:cNvPicPr>
          <p:nvPr/>
        </p:nvPicPr>
        <p:blipFill>
          <a:blip r:embed="rId3"/>
          <a:stretch>
            <a:fillRect/>
          </a:stretch>
        </p:blipFill>
        <p:spPr>
          <a:xfrm>
            <a:off x="4844143" y="2843047"/>
            <a:ext cx="3989614" cy="2812079"/>
          </a:xfrm>
          <a:prstGeom prst="rect">
            <a:avLst/>
          </a:prstGeom>
          <a:scene3d>
            <a:camera prst="orthographicFront"/>
            <a:lightRig rig="threePt" dir="t"/>
          </a:scene3d>
          <a:sp3d>
            <a:bevelT/>
          </a:sp3d>
        </p:spPr>
      </p:pic>
      <p:sp>
        <p:nvSpPr>
          <p:cNvPr id="61" name="矩形: 圓角 60">
            <a:extLst>
              <a:ext uri="{FF2B5EF4-FFF2-40B4-BE49-F238E27FC236}">
                <a16:creationId xmlns:a16="http://schemas.microsoft.com/office/drawing/2014/main" id="{D000CA58-8413-4CBE-B9D6-0C8EEF016920}"/>
              </a:ext>
            </a:extLst>
          </p:cNvPr>
          <p:cNvSpPr/>
          <p:nvPr/>
        </p:nvSpPr>
        <p:spPr>
          <a:xfrm>
            <a:off x="434151" y="1687561"/>
            <a:ext cx="3763567" cy="830997"/>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文字方塊 57">
            <a:extLst>
              <a:ext uri="{FF2B5EF4-FFF2-40B4-BE49-F238E27FC236}">
                <a16:creationId xmlns:a16="http://schemas.microsoft.com/office/drawing/2014/main" id="{572D7B99-FB96-4530-8486-B7A87D373FFB}"/>
              </a:ext>
            </a:extLst>
          </p:cNvPr>
          <p:cNvSpPr txBox="1"/>
          <p:nvPr/>
        </p:nvSpPr>
        <p:spPr>
          <a:xfrm>
            <a:off x="674739" y="1720279"/>
            <a:ext cx="3388178" cy="830997"/>
          </a:xfrm>
          <a:prstGeom prst="rect">
            <a:avLst/>
          </a:prstGeom>
          <a:noFill/>
        </p:spPr>
        <p:txBody>
          <a:bodyPr wrap="square" rtlCol="0">
            <a:spAutoFit/>
          </a:bodyPr>
          <a:lstStyle/>
          <a:p>
            <a:r>
              <a:rPr lang="zh-TW" altLang="en-US" sz="2400" b="1" dirty="0">
                <a:solidFill>
                  <a:schemeClr val="bg1"/>
                </a:solidFill>
                <a:latin typeface="微軟正黑體" panose="020B0604030504040204" pitchFamily="34" charset="-120"/>
                <a:ea typeface="微軟正黑體" panose="020B0604030504040204" pitchFamily="34" charset="-120"/>
              </a:rPr>
              <a:t>事件強度本身樣本分布不均</a:t>
            </a:r>
          </a:p>
        </p:txBody>
      </p:sp>
      <p:sp>
        <p:nvSpPr>
          <p:cNvPr id="63" name="矩形: 圓角 62">
            <a:extLst>
              <a:ext uri="{FF2B5EF4-FFF2-40B4-BE49-F238E27FC236}">
                <a16:creationId xmlns:a16="http://schemas.microsoft.com/office/drawing/2014/main" id="{ADDA4FFE-1D4F-4B33-A490-2D44AB1BE3CC}"/>
              </a:ext>
            </a:extLst>
          </p:cNvPr>
          <p:cNvSpPr/>
          <p:nvPr/>
        </p:nvSpPr>
        <p:spPr>
          <a:xfrm>
            <a:off x="4957166" y="1720278"/>
            <a:ext cx="3763567" cy="830997"/>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文字方塊 59">
            <a:extLst>
              <a:ext uri="{FF2B5EF4-FFF2-40B4-BE49-F238E27FC236}">
                <a16:creationId xmlns:a16="http://schemas.microsoft.com/office/drawing/2014/main" id="{37ACAEB1-5CA4-49FF-9030-EF1B481080C2}"/>
              </a:ext>
            </a:extLst>
          </p:cNvPr>
          <p:cNvSpPr txBox="1"/>
          <p:nvPr/>
        </p:nvSpPr>
        <p:spPr>
          <a:xfrm>
            <a:off x="5023457" y="1763210"/>
            <a:ext cx="3630983" cy="830997"/>
          </a:xfrm>
          <a:prstGeom prst="rect">
            <a:avLst/>
          </a:prstGeom>
          <a:noFill/>
        </p:spPr>
        <p:txBody>
          <a:bodyPr wrap="square" rtlCol="0">
            <a:spAutoFit/>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rPr>
              <a:t>大事件類別事件強度分布有所差異</a:t>
            </a:r>
          </a:p>
        </p:txBody>
      </p:sp>
    </p:spTree>
    <p:extLst>
      <p:ext uri="{BB962C8B-B14F-4D97-AF65-F5344CB8AC3E}">
        <p14:creationId xmlns:p14="http://schemas.microsoft.com/office/powerpoint/2010/main" val="4215314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p:txBody>
          <a:bodyPr>
            <a:normAutofit/>
          </a:bodyPr>
          <a:lstStyle/>
          <a:p>
            <a:r>
              <a:rPr lang="zh-TW" altLang="en-US" dirty="0"/>
              <a:t>資料預處理</a:t>
            </a:r>
            <a:r>
              <a:rPr lang="en-US" altLang="zh-TW" dirty="0"/>
              <a:t>(</a:t>
            </a:r>
            <a:r>
              <a:rPr lang="zh-TW" altLang="en-US" dirty="0"/>
              <a:t>斷詞</a:t>
            </a:r>
            <a:r>
              <a:rPr lang="en-US" altLang="zh-TW" dirty="0"/>
              <a:t>)</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sp>
        <p:nvSpPr>
          <p:cNvPr id="26" name="橢圓 25">
            <a:extLst>
              <a:ext uri="{FF2B5EF4-FFF2-40B4-BE49-F238E27FC236}">
                <a16:creationId xmlns:a16="http://schemas.microsoft.com/office/drawing/2014/main" id="{418AF592-2E3C-4A4B-A110-4E2D5A0589FC}"/>
              </a:ext>
            </a:extLst>
          </p:cNvPr>
          <p:cNvSpPr/>
          <p:nvPr/>
        </p:nvSpPr>
        <p:spPr>
          <a:xfrm>
            <a:off x="557209" y="1412344"/>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斷詞</a:t>
            </a:r>
          </a:p>
        </p:txBody>
      </p:sp>
      <p:sp>
        <p:nvSpPr>
          <p:cNvPr id="28" name="橢圓 27">
            <a:extLst>
              <a:ext uri="{FF2B5EF4-FFF2-40B4-BE49-F238E27FC236}">
                <a16:creationId xmlns:a16="http://schemas.microsoft.com/office/drawing/2014/main" id="{68B0529E-8D4F-42FD-A2BD-92BAFC7E98A3}"/>
              </a:ext>
            </a:extLst>
          </p:cNvPr>
          <p:cNvSpPr/>
          <p:nvPr/>
        </p:nvSpPr>
        <p:spPr>
          <a:xfrm>
            <a:off x="557209" y="3108316"/>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標的</a:t>
            </a:r>
          </a:p>
        </p:txBody>
      </p:sp>
      <p:sp>
        <p:nvSpPr>
          <p:cNvPr id="29" name="橢圓 28">
            <a:extLst>
              <a:ext uri="{FF2B5EF4-FFF2-40B4-BE49-F238E27FC236}">
                <a16:creationId xmlns:a16="http://schemas.microsoft.com/office/drawing/2014/main" id="{D89BB2BE-407D-442A-8D88-7C3A4E0F9250}"/>
              </a:ext>
            </a:extLst>
          </p:cNvPr>
          <p:cNvSpPr/>
          <p:nvPr/>
        </p:nvSpPr>
        <p:spPr>
          <a:xfrm>
            <a:off x="557209" y="4804288"/>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工具</a:t>
            </a:r>
          </a:p>
        </p:txBody>
      </p:sp>
      <p:sp>
        <p:nvSpPr>
          <p:cNvPr id="8" name="文字方塊 7">
            <a:extLst>
              <a:ext uri="{FF2B5EF4-FFF2-40B4-BE49-F238E27FC236}">
                <a16:creationId xmlns:a16="http://schemas.microsoft.com/office/drawing/2014/main" id="{16F8915A-7CC0-4A26-B33E-26B9266C36E9}"/>
              </a:ext>
            </a:extLst>
          </p:cNvPr>
          <p:cNvSpPr txBox="1"/>
          <p:nvPr/>
        </p:nvSpPr>
        <p:spPr>
          <a:xfrm>
            <a:off x="2264229" y="1412344"/>
            <a:ext cx="6022521" cy="1200329"/>
          </a:xfrm>
          <a:prstGeom prst="rect">
            <a:avLst/>
          </a:prstGeom>
          <a:noFill/>
        </p:spPr>
        <p:txBody>
          <a:bodyPr wrap="square" rtlCol="0">
            <a:spAutoFit/>
          </a:bodyPr>
          <a:lstStyle/>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詞是最小有意義且可以自由使用的語言單位</a:t>
            </a:r>
            <a:endParaRPr lang="en-US" altLang="zh-TW"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任何語言處理的系統都必須先能分辨文本中的詞才能進行進一步的處理</a:t>
            </a:r>
            <a:endParaRPr lang="en-US" altLang="zh-TW"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將一段中文切分出有「意義」的小單位（詞）</a:t>
            </a:r>
            <a:endParaRPr lang="en-US" altLang="zh-TW" b="1" dirty="0">
              <a:latin typeface="Microsoft JhengHei" panose="020B0604030504040204" pitchFamily="34" charset="-120"/>
              <a:ea typeface="Microsoft JhengHei" panose="020B0604030504040204" pitchFamily="34" charset="-120"/>
            </a:endParaRPr>
          </a:p>
        </p:txBody>
      </p:sp>
      <p:sp>
        <p:nvSpPr>
          <p:cNvPr id="9" name="文字方塊 8">
            <a:extLst>
              <a:ext uri="{FF2B5EF4-FFF2-40B4-BE49-F238E27FC236}">
                <a16:creationId xmlns:a16="http://schemas.microsoft.com/office/drawing/2014/main" id="{47E25484-CEFD-4475-8834-165356AA5753}"/>
              </a:ext>
            </a:extLst>
          </p:cNvPr>
          <p:cNvSpPr txBox="1"/>
          <p:nvPr/>
        </p:nvSpPr>
        <p:spPr>
          <a:xfrm>
            <a:off x="2264229" y="3490557"/>
            <a:ext cx="5853793" cy="646331"/>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本次報告須做處理的部分為新聞的內容</a:t>
            </a:r>
            <a:endParaRPr lang="en-US" altLang="zh-TW" b="1"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endParaRPr lang="zh-TW" altLang="en-US" dirty="0"/>
          </a:p>
        </p:txBody>
      </p:sp>
      <p:sp>
        <p:nvSpPr>
          <p:cNvPr id="12" name="文字方塊 11">
            <a:extLst>
              <a:ext uri="{FF2B5EF4-FFF2-40B4-BE49-F238E27FC236}">
                <a16:creationId xmlns:a16="http://schemas.microsoft.com/office/drawing/2014/main" id="{D89147E5-9320-4259-938A-63D4FD5FE4B1}"/>
              </a:ext>
            </a:extLst>
          </p:cNvPr>
          <p:cNvSpPr txBox="1"/>
          <p:nvPr/>
        </p:nvSpPr>
        <p:spPr>
          <a:xfrm>
            <a:off x="2264229" y="5209096"/>
            <a:ext cx="4523014" cy="646331"/>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分別使用</a:t>
            </a:r>
            <a:r>
              <a:rPr lang="en-US" altLang="zh-TW" b="1" dirty="0">
                <a:latin typeface="Microsoft JhengHei" panose="020B0604030504040204" pitchFamily="34" charset="-120"/>
                <a:ea typeface="Microsoft JhengHei" panose="020B0604030504040204" pitchFamily="34" charset="-120"/>
              </a:rPr>
              <a:t>2</a:t>
            </a:r>
            <a:r>
              <a:rPr lang="zh-TW" altLang="en-US" b="1" dirty="0">
                <a:latin typeface="Microsoft JhengHei" panose="020B0604030504040204" pitchFamily="34" charset="-120"/>
                <a:ea typeface="Microsoft JhengHei" panose="020B0604030504040204" pitchFamily="34" charset="-120"/>
              </a:rPr>
              <a:t>種不同的斷詞系統做新聞斷詞</a:t>
            </a:r>
            <a:endParaRPr lang="en-US" altLang="zh-TW"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zh-TW" altLang="en-US" dirty="0"/>
          </a:p>
        </p:txBody>
      </p:sp>
    </p:spTree>
    <p:extLst>
      <p:ext uri="{BB962C8B-B14F-4D97-AF65-F5344CB8AC3E}">
        <p14:creationId xmlns:p14="http://schemas.microsoft.com/office/powerpoint/2010/main" val="4062619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p:txBody>
          <a:bodyPr>
            <a:normAutofit/>
          </a:bodyPr>
          <a:lstStyle/>
          <a:p>
            <a:r>
              <a:rPr lang="en-US" altLang="zh-TW" dirty="0" err="1"/>
              <a:t>Jieba</a:t>
            </a:r>
            <a:r>
              <a:rPr lang="zh-TW" altLang="en-US" dirty="0"/>
              <a:t>  </a:t>
            </a:r>
            <a:r>
              <a:rPr lang="en-US" altLang="zh-TW" dirty="0"/>
              <a:t>vs </a:t>
            </a:r>
            <a:r>
              <a:rPr lang="en-US" altLang="zh-TW" dirty="0" err="1"/>
              <a:t>ckiptagger</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sp>
        <p:nvSpPr>
          <p:cNvPr id="13" name="矩形 12">
            <a:extLst>
              <a:ext uri="{FF2B5EF4-FFF2-40B4-BE49-F238E27FC236}">
                <a16:creationId xmlns:a16="http://schemas.microsoft.com/office/drawing/2014/main" id="{C0751D33-657F-4AE9-8EE2-4DD6D62498FD}"/>
              </a:ext>
            </a:extLst>
          </p:cNvPr>
          <p:cNvSpPr/>
          <p:nvPr/>
        </p:nvSpPr>
        <p:spPr>
          <a:xfrm>
            <a:off x="842574" y="1519353"/>
            <a:ext cx="7486650" cy="1323439"/>
          </a:xfrm>
          <a:prstGeom prst="rect">
            <a:avLst/>
          </a:prstGeom>
        </p:spPr>
        <p:txBody>
          <a:bodyPr wrap="square">
            <a:spAutoFit/>
          </a:bodyPr>
          <a:lstStyle/>
          <a:p>
            <a:pPr marL="342900" indent="-342900">
              <a:buFont typeface="Arial" panose="020B0604020202020204" pitchFamily="34" charset="0"/>
              <a:buChar char="•"/>
            </a:pPr>
            <a:r>
              <a:rPr lang="en-US" altLang="zh-TW" sz="2000" b="1" dirty="0" err="1">
                <a:latin typeface="Microsoft JhengHei" panose="020B0604030504040204" pitchFamily="34" charset="-120"/>
                <a:ea typeface="Microsoft JhengHei" panose="020B0604030504040204" pitchFamily="34" charset="-120"/>
              </a:rPr>
              <a:t>Jieba</a:t>
            </a:r>
            <a:r>
              <a:rPr lang="en-US" altLang="zh-TW" sz="2000" b="1" dirty="0">
                <a:latin typeface="Microsoft JhengHei" panose="020B0604030504040204" pitchFamily="34" charset="-120"/>
                <a:ea typeface="Microsoft JhengHei" panose="020B0604030504040204" pitchFamily="34" charset="-120"/>
              </a:rPr>
              <a:t> </a:t>
            </a:r>
            <a:r>
              <a:rPr lang="zh-TW" altLang="en-US" sz="2000" b="1" dirty="0">
                <a:latin typeface="Microsoft JhengHei" panose="020B0604030504040204" pitchFamily="34" charset="-120"/>
                <a:ea typeface="Microsoft JhengHei" panose="020B0604030504040204" pitchFamily="34" charset="-120"/>
              </a:rPr>
              <a:t>這個中文斷詞程式是由中國開發者所開發</a:t>
            </a:r>
            <a:endParaRPr lang="en-US" altLang="zh-TW" sz="2000"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sz="2000" b="1" dirty="0">
                <a:latin typeface="Microsoft JhengHei" panose="020B0604030504040204" pitchFamily="34" charset="-120"/>
                <a:ea typeface="Microsoft JhengHei" panose="020B0604030504040204" pitchFamily="34" charset="-120"/>
              </a:rPr>
              <a:t>可同時支援簡體與繁體的斷詞</a:t>
            </a:r>
            <a:endParaRPr lang="en-US" altLang="zh-TW" sz="2000" b="1" dirty="0">
              <a:latin typeface="Microsoft JhengHei" panose="020B0604030504040204" pitchFamily="34" charset="-120"/>
              <a:ea typeface="Microsoft JhengHei" panose="020B0604030504040204" pitchFamily="34" charset="-120"/>
            </a:endParaRPr>
          </a:p>
          <a:p>
            <a:pPr algn="ctr"/>
            <a:br>
              <a:rPr lang="zh-TW" altLang="en-US" sz="2000" b="1" dirty="0">
                <a:solidFill>
                  <a:schemeClr val="tx1">
                    <a:lumMod val="65000"/>
                    <a:lumOff val="35000"/>
                  </a:schemeClr>
                </a:solidFill>
              </a:rPr>
            </a:br>
            <a:endParaRPr lang="zh-TW" altLang="en-US" sz="2000" b="1" dirty="0">
              <a:solidFill>
                <a:schemeClr val="tx1">
                  <a:lumMod val="65000"/>
                  <a:lumOff val="35000"/>
                </a:schemeClr>
              </a:solidFill>
            </a:endParaRPr>
          </a:p>
        </p:txBody>
      </p:sp>
      <p:sp>
        <p:nvSpPr>
          <p:cNvPr id="3" name="文字方塊 2">
            <a:extLst>
              <a:ext uri="{FF2B5EF4-FFF2-40B4-BE49-F238E27FC236}">
                <a16:creationId xmlns:a16="http://schemas.microsoft.com/office/drawing/2014/main" id="{2B450A2E-D093-4B98-9DD9-2E16E269DF8B}"/>
              </a:ext>
            </a:extLst>
          </p:cNvPr>
          <p:cNvSpPr txBox="1"/>
          <p:nvPr/>
        </p:nvSpPr>
        <p:spPr>
          <a:xfrm>
            <a:off x="744603" y="3165272"/>
            <a:ext cx="7584621" cy="677108"/>
          </a:xfrm>
          <a:prstGeom prst="rect">
            <a:avLst/>
          </a:prstGeom>
          <a:noFill/>
        </p:spPr>
        <p:txBody>
          <a:bodyPr wrap="square" rtlCol="0">
            <a:spAutoFit/>
          </a:bodyPr>
          <a:lstStyle/>
          <a:p>
            <a:pPr marL="342900" indent="-342900">
              <a:buFont typeface="Arial" panose="020B0604020202020204" pitchFamily="34" charset="0"/>
              <a:buChar char="•"/>
            </a:pPr>
            <a:r>
              <a:rPr lang="zh-TW" altLang="en-US" sz="2000" b="1" dirty="0">
                <a:latin typeface="Microsoft JhengHei" panose="020B0604030504040204" pitchFamily="34" charset="-120"/>
                <a:ea typeface="Microsoft JhengHei" panose="020B0604030504040204" pitchFamily="34" charset="-120"/>
              </a:rPr>
              <a:t>中研院</a:t>
            </a:r>
            <a:r>
              <a:rPr lang="en-US" altLang="zh-TW" sz="2000" b="1" dirty="0">
                <a:latin typeface="Microsoft JhengHei" panose="020B0604030504040204" pitchFamily="34" charset="-120"/>
                <a:ea typeface="Microsoft JhengHei" panose="020B0604030504040204" pitchFamily="34" charset="-120"/>
              </a:rPr>
              <a:t>CKIP Lab</a:t>
            </a:r>
            <a:r>
              <a:rPr lang="zh-TW" altLang="en-US" sz="2000" b="1" dirty="0">
                <a:latin typeface="Microsoft JhengHei" panose="020B0604030504040204" pitchFamily="34" charset="-120"/>
                <a:ea typeface="Microsoft JhengHei" panose="020B0604030504040204" pitchFamily="34" charset="-120"/>
              </a:rPr>
              <a:t>中文詞知識庫小組開發之中文斷詞工具</a:t>
            </a:r>
            <a:endParaRPr lang="en-US" altLang="zh-TW" sz="2000" b="1" dirty="0">
              <a:latin typeface="Microsoft JhengHei" panose="020B0604030504040204" pitchFamily="34" charset="-120"/>
              <a:ea typeface="Microsoft JhengHei" panose="020B0604030504040204" pitchFamily="34" charset="-120"/>
            </a:endParaRPr>
          </a:p>
          <a:p>
            <a:endParaRPr lang="zh-TW" altLang="en-US" dirty="0"/>
          </a:p>
        </p:txBody>
      </p:sp>
      <p:sp>
        <p:nvSpPr>
          <p:cNvPr id="5" name="矩形: 圓角 4">
            <a:extLst>
              <a:ext uri="{FF2B5EF4-FFF2-40B4-BE49-F238E27FC236}">
                <a16:creationId xmlns:a16="http://schemas.microsoft.com/office/drawing/2014/main" id="{6D4860D9-BB29-4443-B743-950BBF1C6AE6}"/>
              </a:ext>
            </a:extLst>
          </p:cNvPr>
          <p:cNvSpPr/>
          <p:nvPr/>
        </p:nvSpPr>
        <p:spPr>
          <a:xfrm>
            <a:off x="3512986" y="844123"/>
            <a:ext cx="1806565" cy="497694"/>
          </a:xfrm>
          <a:prstGeom prst="roundRect">
            <a:avLst/>
          </a:prstGeom>
          <a:solidFill>
            <a:srgbClr val="C8E9E5"/>
          </a:solidFill>
          <a:ln>
            <a:solidFill>
              <a:srgbClr val="C8E9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7" name="表格 8">
            <a:extLst>
              <a:ext uri="{FF2B5EF4-FFF2-40B4-BE49-F238E27FC236}">
                <a16:creationId xmlns:a16="http://schemas.microsoft.com/office/drawing/2014/main" id="{B18E01BD-D2A6-4842-98E4-1D2A156EBA05}"/>
              </a:ext>
            </a:extLst>
          </p:cNvPr>
          <p:cNvGraphicFramePr>
            <a:graphicFrameLocks noGrp="1"/>
          </p:cNvGraphicFramePr>
          <p:nvPr>
            <p:ph idx="1"/>
            <p:extLst>
              <p:ext uri="{D42A27DB-BD31-4B8C-83A1-F6EECF244321}">
                <p14:modId xmlns:p14="http://schemas.microsoft.com/office/powerpoint/2010/main" val="1696185478"/>
              </p:ext>
            </p:extLst>
          </p:nvPr>
        </p:nvGraphicFramePr>
        <p:xfrm>
          <a:off x="468085" y="3868925"/>
          <a:ext cx="8371116" cy="2340001"/>
        </p:xfrm>
        <a:graphic>
          <a:graphicData uri="http://schemas.openxmlformats.org/drawingml/2006/table">
            <a:tbl>
              <a:tblPr firstRow="1" bandRow="1">
                <a:tableStyleId>{5C22544A-7EE6-4342-B048-85BDC9FD1C3A}</a:tableStyleId>
              </a:tblPr>
              <a:tblGrid>
                <a:gridCol w="2092779">
                  <a:extLst>
                    <a:ext uri="{9D8B030D-6E8A-4147-A177-3AD203B41FA5}">
                      <a16:colId xmlns:a16="http://schemas.microsoft.com/office/drawing/2014/main" val="1140071139"/>
                    </a:ext>
                  </a:extLst>
                </a:gridCol>
                <a:gridCol w="2092779">
                  <a:extLst>
                    <a:ext uri="{9D8B030D-6E8A-4147-A177-3AD203B41FA5}">
                      <a16:colId xmlns:a16="http://schemas.microsoft.com/office/drawing/2014/main" val="3753979472"/>
                    </a:ext>
                  </a:extLst>
                </a:gridCol>
                <a:gridCol w="2092779">
                  <a:extLst>
                    <a:ext uri="{9D8B030D-6E8A-4147-A177-3AD203B41FA5}">
                      <a16:colId xmlns:a16="http://schemas.microsoft.com/office/drawing/2014/main" val="3066015653"/>
                    </a:ext>
                  </a:extLst>
                </a:gridCol>
                <a:gridCol w="2092779">
                  <a:extLst>
                    <a:ext uri="{9D8B030D-6E8A-4147-A177-3AD203B41FA5}">
                      <a16:colId xmlns:a16="http://schemas.microsoft.com/office/drawing/2014/main" val="2845227364"/>
                    </a:ext>
                  </a:extLst>
                </a:gridCol>
              </a:tblGrid>
              <a:tr h="670623">
                <a:tc>
                  <a:txBody>
                    <a:bodyPr/>
                    <a:lstStyle/>
                    <a:p>
                      <a:pPr algn="ctr"/>
                      <a:r>
                        <a:rPr lang="en-US" altLang="zh-TW" sz="2800" b="0" kern="1200" cap="all" dirty="0">
                          <a:solidFill>
                            <a:schemeClr val="bg1"/>
                          </a:solidFill>
                          <a:latin typeface="微軟正黑體" panose="020B0604030504040204" pitchFamily="34" charset="-120"/>
                          <a:ea typeface="微軟正黑體" panose="020B0604030504040204" pitchFamily="34" charset="-120"/>
                          <a:cs typeface="+mj-cs"/>
                        </a:rPr>
                        <a:t>Tool</a:t>
                      </a:r>
                      <a:endParaRPr lang="zh-TW" altLang="en-US" sz="2800" b="0" kern="1200" cap="all" dirty="0">
                        <a:solidFill>
                          <a:schemeClr val="bg1"/>
                        </a:solidFill>
                        <a:latin typeface="微軟正黑體" panose="020B0604030504040204" pitchFamily="34" charset="-120"/>
                        <a:ea typeface="微軟正黑體" panose="020B0604030504040204" pitchFamily="34" charset="-120"/>
                        <a:cs typeface="+mj-cs"/>
                      </a:endParaRPr>
                    </a:p>
                  </a:txBody>
                  <a:tcPr anchor="ctr">
                    <a:solidFill>
                      <a:srgbClr val="479793"/>
                    </a:solidFill>
                  </a:tcPr>
                </a:tc>
                <a:tc>
                  <a:txBody>
                    <a:bodyPr/>
                    <a:lstStyle/>
                    <a:p>
                      <a:pPr algn="ctr"/>
                      <a:r>
                        <a:rPr lang="en-US" altLang="zh-TW" sz="2800" b="0" kern="1200" cap="all" dirty="0">
                          <a:solidFill>
                            <a:schemeClr val="bg1"/>
                          </a:solidFill>
                          <a:latin typeface="微軟正黑體" panose="020B0604030504040204" pitchFamily="34" charset="-120"/>
                          <a:ea typeface="微軟正黑體" panose="020B0604030504040204" pitchFamily="34" charset="-120"/>
                          <a:cs typeface="+mj-cs"/>
                        </a:rPr>
                        <a:t>(WS)</a:t>
                      </a:r>
                      <a:r>
                        <a:rPr lang="en-US" altLang="zh-TW" sz="2800" b="0" kern="1200" cap="all" dirty="0" err="1">
                          <a:solidFill>
                            <a:schemeClr val="bg1"/>
                          </a:solidFill>
                          <a:latin typeface="微軟正黑體" panose="020B0604030504040204" pitchFamily="34" charset="-120"/>
                          <a:ea typeface="微軟正黑體" panose="020B0604030504040204" pitchFamily="34" charset="-120"/>
                          <a:cs typeface="+mj-cs"/>
                        </a:rPr>
                        <a:t>prec</a:t>
                      </a:r>
                      <a:endParaRPr lang="zh-TW" altLang="en-US" sz="2800" b="0" kern="1200" cap="all" dirty="0">
                        <a:solidFill>
                          <a:schemeClr val="bg1"/>
                        </a:solidFill>
                        <a:latin typeface="微軟正黑體" panose="020B0604030504040204" pitchFamily="34" charset="-120"/>
                        <a:ea typeface="微軟正黑體" panose="020B0604030504040204" pitchFamily="34" charset="-120"/>
                        <a:cs typeface="+mj-cs"/>
                      </a:endParaRPr>
                    </a:p>
                  </a:txBody>
                  <a:tcPr anchor="ctr">
                    <a:solidFill>
                      <a:srgbClr val="47979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800" b="0" kern="1200" cap="all" dirty="0">
                          <a:solidFill>
                            <a:schemeClr val="bg1"/>
                          </a:solidFill>
                          <a:latin typeface="微軟正黑體" panose="020B0604030504040204" pitchFamily="34" charset="-120"/>
                          <a:ea typeface="微軟正黑體" panose="020B0604030504040204" pitchFamily="34" charset="-120"/>
                          <a:cs typeface="+mn-cs"/>
                        </a:rPr>
                        <a:t>(WS)rec</a:t>
                      </a:r>
                      <a:endParaRPr lang="zh-TW" altLang="en-US" sz="2800" b="0" kern="1200" cap="all" dirty="0">
                        <a:solidFill>
                          <a:schemeClr val="bg1"/>
                        </a:solidFill>
                        <a:latin typeface="微軟正黑體" panose="020B0604030504040204" pitchFamily="34" charset="-120"/>
                        <a:ea typeface="微軟正黑體" panose="020B0604030504040204" pitchFamily="34" charset="-120"/>
                        <a:cs typeface="+mn-cs"/>
                      </a:endParaRPr>
                    </a:p>
                  </a:txBody>
                  <a:tcPr anchor="ctr">
                    <a:solidFill>
                      <a:srgbClr val="479793"/>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TW" sz="2800" b="0" kern="1200" cap="all" dirty="0">
                          <a:solidFill>
                            <a:schemeClr val="bg1"/>
                          </a:solidFill>
                          <a:latin typeface="微軟正黑體" panose="020B0604030504040204" pitchFamily="34" charset="-120"/>
                          <a:ea typeface="微軟正黑體" panose="020B0604030504040204" pitchFamily="34" charset="-120"/>
                          <a:cs typeface="+mj-cs"/>
                        </a:rPr>
                        <a:t>(WS)f1</a:t>
                      </a:r>
                      <a:endParaRPr lang="zh-TW" altLang="en-US" sz="2800" b="0" kern="1200" cap="all" dirty="0">
                        <a:solidFill>
                          <a:schemeClr val="bg1"/>
                        </a:solidFill>
                        <a:latin typeface="微軟正黑體" panose="020B0604030504040204" pitchFamily="34" charset="-120"/>
                        <a:ea typeface="微軟正黑體" panose="020B0604030504040204" pitchFamily="34" charset="-120"/>
                        <a:cs typeface="+mj-cs"/>
                      </a:endParaRPr>
                    </a:p>
                  </a:txBody>
                  <a:tcPr anchor="ctr">
                    <a:solidFill>
                      <a:srgbClr val="479793"/>
                    </a:solidFill>
                  </a:tcPr>
                </a:tc>
                <a:extLst>
                  <a:ext uri="{0D108BD9-81ED-4DB2-BD59-A6C34878D82A}">
                    <a16:rowId xmlns:a16="http://schemas.microsoft.com/office/drawing/2014/main" val="966637902"/>
                  </a:ext>
                </a:extLst>
              </a:tr>
              <a:tr h="834689">
                <a:tc>
                  <a:txBody>
                    <a:bodyPr/>
                    <a:lstStyle/>
                    <a:p>
                      <a:pPr algn="ctr"/>
                      <a:r>
                        <a:rPr lang="en-US" altLang="zh-TW" sz="2200" kern="1200" dirty="0" err="1">
                          <a:solidFill>
                            <a:schemeClr val="tx2"/>
                          </a:solidFill>
                          <a:latin typeface="微軟正黑體" panose="020B0604030504040204" pitchFamily="34" charset="-120"/>
                          <a:ea typeface="微軟正黑體" panose="020B0604030504040204" pitchFamily="34" charset="-120"/>
                          <a:cs typeface="+mn-cs"/>
                        </a:rPr>
                        <a:t>CkipTagger</a:t>
                      </a:r>
                      <a:endParaRPr lang="zh-TW" altLang="en-US" sz="2200" kern="1200" dirty="0">
                        <a:solidFill>
                          <a:schemeClr val="tx2"/>
                        </a:solidFill>
                        <a:latin typeface="微軟正黑體" panose="020B0604030504040204" pitchFamily="34" charset="-120"/>
                        <a:ea typeface="微軟正黑體" panose="020B0604030504040204" pitchFamily="34" charset="-120"/>
                        <a:cs typeface="+mn-cs"/>
                      </a:endParaRPr>
                    </a:p>
                  </a:txBody>
                  <a:tcPr anchor="ctr">
                    <a:solidFill>
                      <a:srgbClr val="C8E9E5"/>
                    </a:solidFill>
                  </a:tcPr>
                </a:tc>
                <a:tc>
                  <a:txBody>
                    <a:bodyPr/>
                    <a:lstStyle/>
                    <a:p>
                      <a:pPr algn="ctr"/>
                      <a:r>
                        <a:rPr lang="en-US" altLang="zh-TW" sz="2200" kern="1200" dirty="0">
                          <a:solidFill>
                            <a:schemeClr val="tx2"/>
                          </a:solidFill>
                          <a:latin typeface="微軟正黑體" panose="020B0604030504040204" pitchFamily="34" charset="-120"/>
                          <a:ea typeface="微軟正黑體" panose="020B0604030504040204" pitchFamily="34" charset="-120"/>
                          <a:cs typeface="+mn-cs"/>
                        </a:rPr>
                        <a:t>97.49%</a:t>
                      </a:r>
                      <a:endParaRPr lang="zh-TW" altLang="en-US" sz="2200" kern="1200" dirty="0">
                        <a:solidFill>
                          <a:schemeClr val="tx2"/>
                        </a:solidFill>
                        <a:latin typeface="微軟正黑體" panose="020B0604030504040204" pitchFamily="34" charset="-120"/>
                        <a:ea typeface="微軟正黑體" panose="020B0604030504040204" pitchFamily="34" charset="-120"/>
                        <a:cs typeface="+mn-cs"/>
                      </a:endParaRPr>
                    </a:p>
                  </a:txBody>
                  <a:tcPr anchor="ctr">
                    <a:solidFill>
                      <a:srgbClr val="C8E9E5"/>
                    </a:solidFill>
                  </a:tcPr>
                </a:tc>
                <a:tc>
                  <a:txBody>
                    <a:bodyPr/>
                    <a:lstStyle/>
                    <a:p>
                      <a:pPr algn="ctr"/>
                      <a:r>
                        <a:rPr lang="en-US" altLang="zh-TW" sz="2200" kern="1200" dirty="0">
                          <a:solidFill>
                            <a:schemeClr val="tx2"/>
                          </a:solidFill>
                          <a:latin typeface="微軟正黑體" panose="020B0604030504040204" pitchFamily="34" charset="-120"/>
                          <a:ea typeface="微軟正黑體" panose="020B0604030504040204" pitchFamily="34" charset="-120"/>
                          <a:cs typeface="+mn-cs"/>
                        </a:rPr>
                        <a:t>97.17%</a:t>
                      </a:r>
                      <a:endParaRPr lang="zh-TW" altLang="en-US" sz="2200" kern="1200" dirty="0">
                        <a:solidFill>
                          <a:schemeClr val="tx2"/>
                        </a:solidFill>
                        <a:latin typeface="微軟正黑體" panose="020B0604030504040204" pitchFamily="34" charset="-120"/>
                        <a:ea typeface="微軟正黑體" panose="020B0604030504040204" pitchFamily="34" charset="-120"/>
                        <a:cs typeface="+mn-cs"/>
                      </a:endParaRPr>
                    </a:p>
                  </a:txBody>
                  <a:tcPr anchor="ctr">
                    <a:solidFill>
                      <a:srgbClr val="C8E9E5"/>
                    </a:solidFill>
                  </a:tcPr>
                </a:tc>
                <a:tc>
                  <a:txBody>
                    <a:bodyPr/>
                    <a:lstStyle/>
                    <a:p>
                      <a:pPr algn="ctr"/>
                      <a:r>
                        <a:rPr lang="en-US" altLang="zh-TW" sz="2200" kern="1200" dirty="0">
                          <a:solidFill>
                            <a:schemeClr val="tx2"/>
                          </a:solidFill>
                          <a:latin typeface="微軟正黑體" panose="020B0604030504040204" pitchFamily="34" charset="-120"/>
                          <a:ea typeface="微軟正黑體" panose="020B0604030504040204" pitchFamily="34" charset="-120"/>
                          <a:cs typeface="+mn-cs"/>
                        </a:rPr>
                        <a:t>97.33%</a:t>
                      </a:r>
                      <a:endParaRPr lang="zh-TW" altLang="en-US" sz="2200" kern="1200" dirty="0">
                        <a:solidFill>
                          <a:schemeClr val="tx2"/>
                        </a:solidFill>
                        <a:latin typeface="微軟正黑體" panose="020B0604030504040204" pitchFamily="34" charset="-120"/>
                        <a:ea typeface="微軟正黑體" panose="020B0604030504040204" pitchFamily="34" charset="-120"/>
                        <a:cs typeface="+mn-cs"/>
                      </a:endParaRPr>
                    </a:p>
                  </a:txBody>
                  <a:tcPr anchor="ctr">
                    <a:solidFill>
                      <a:srgbClr val="C8E9E5"/>
                    </a:solidFill>
                  </a:tcPr>
                </a:tc>
                <a:extLst>
                  <a:ext uri="{0D108BD9-81ED-4DB2-BD59-A6C34878D82A}">
                    <a16:rowId xmlns:a16="http://schemas.microsoft.com/office/drawing/2014/main" val="488851807"/>
                  </a:ext>
                </a:extLst>
              </a:tr>
              <a:tr h="834689">
                <a:tc>
                  <a:txBody>
                    <a:bodyPr/>
                    <a:lstStyle/>
                    <a:p>
                      <a:pPr algn="ctr"/>
                      <a:r>
                        <a:rPr lang="en-US" altLang="zh-TW" sz="2200" kern="1200" dirty="0" err="1">
                          <a:solidFill>
                            <a:schemeClr val="bg1"/>
                          </a:solidFill>
                          <a:latin typeface="微軟正黑體" panose="020B0604030504040204" pitchFamily="34" charset="-120"/>
                          <a:ea typeface="微軟正黑體" panose="020B0604030504040204" pitchFamily="34" charset="-120"/>
                          <a:cs typeface="+mn-cs"/>
                        </a:rPr>
                        <a:t>jieba</a:t>
                      </a:r>
                      <a:endParaRPr lang="zh-TW" altLang="en-US" sz="2200" kern="1200" dirty="0">
                        <a:solidFill>
                          <a:schemeClr val="bg1"/>
                        </a:solidFill>
                        <a:latin typeface="微軟正黑體" panose="020B0604030504040204" pitchFamily="34" charset="-120"/>
                        <a:ea typeface="微軟正黑體" panose="020B0604030504040204" pitchFamily="34" charset="-120"/>
                        <a:cs typeface="+mn-cs"/>
                      </a:endParaRPr>
                    </a:p>
                  </a:txBody>
                  <a:tcPr anchor="ctr">
                    <a:solidFill>
                      <a:srgbClr val="479793"/>
                    </a:solidFill>
                  </a:tcPr>
                </a:tc>
                <a:tc>
                  <a:txBody>
                    <a:bodyPr/>
                    <a:lstStyle/>
                    <a:p>
                      <a:pPr algn="ctr"/>
                      <a:r>
                        <a:rPr lang="en-US" altLang="zh-TW" sz="2200" kern="1200" dirty="0">
                          <a:solidFill>
                            <a:schemeClr val="bg1"/>
                          </a:solidFill>
                          <a:latin typeface="微軟正黑體" panose="020B0604030504040204" pitchFamily="34" charset="-120"/>
                          <a:ea typeface="微軟正黑體" panose="020B0604030504040204" pitchFamily="34" charset="-120"/>
                          <a:cs typeface="+mn-cs"/>
                        </a:rPr>
                        <a:t>90.51%</a:t>
                      </a:r>
                      <a:endParaRPr lang="zh-TW" altLang="en-US" sz="2200" kern="1200" dirty="0">
                        <a:solidFill>
                          <a:schemeClr val="bg1"/>
                        </a:solidFill>
                        <a:latin typeface="微軟正黑體" panose="020B0604030504040204" pitchFamily="34" charset="-120"/>
                        <a:ea typeface="微軟正黑體" panose="020B0604030504040204" pitchFamily="34" charset="-120"/>
                        <a:cs typeface="+mn-cs"/>
                      </a:endParaRPr>
                    </a:p>
                  </a:txBody>
                  <a:tcPr anchor="ctr">
                    <a:solidFill>
                      <a:srgbClr val="479793"/>
                    </a:solidFill>
                  </a:tcPr>
                </a:tc>
                <a:tc>
                  <a:txBody>
                    <a:bodyPr/>
                    <a:lstStyle/>
                    <a:p>
                      <a:pPr algn="ctr"/>
                      <a:r>
                        <a:rPr lang="en-US" altLang="zh-TW" sz="2200" kern="1200" dirty="0">
                          <a:solidFill>
                            <a:schemeClr val="bg1"/>
                          </a:solidFill>
                          <a:latin typeface="微軟正黑體" panose="020B0604030504040204" pitchFamily="34" charset="-120"/>
                          <a:ea typeface="微軟正黑體" panose="020B0604030504040204" pitchFamily="34" charset="-120"/>
                          <a:cs typeface="+mn-cs"/>
                        </a:rPr>
                        <a:t>89.10%</a:t>
                      </a:r>
                      <a:endParaRPr lang="zh-TW" altLang="en-US" sz="2200" kern="1200" dirty="0">
                        <a:solidFill>
                          <a:schemeClr val="bg1"/>
                        </a:solidFill>
                        <a:latin typeface="微軟正黑體" panose="020B0604030504040204" pitchFamily="34" charset="-120"/>
                        <a:ea typeface="微軟正黑體" panose="020B0604030504040204" pitchFamily="34" charset="-120"/>
                        <a:cs typeface="+mn-cs"/>
                      </a:endParaRPr>
                    </a:p>
                  </a:txBody>
                  <a:tcPr anchor="ctr">
                    <a:solidFill>
                      <a:srgbClr val="479793"/>
                    </a:solidFill>
                  </a:tcPr>
                </a:tc>
                <a:tc>
                  <a:txBody>
                    <a:bodyPr/>
                    <a:lstStyle/>
                    <a:p>
                      <a:pPr algn="ctr"/>
                      <a:r>
                        <a:rPr lang="en-US" altLang="zh-TW" sz="2200" kern="1200" dirty="0">
                          <a:solidFill>
                            <a:schemeClr val="bg1"/>
                          </a:solidFill>
                          <a:latin typeface="微軟正黑體" panose="020B0604030504040204" pitchFamily="34" charset="-120"/>
                          <a:ea typeface="微軟正黑體" panose="020B0604030504040204" pitchFamily="34" charset="-120"/>
                          <a:cs typeface="+mn-cs"/>
                        </a:rPr>
                        <a:t>89.80%</a:t>
                      </a:r>
                      <a:endParaRPr lang="zh-TW" altLang="en-US" sz="2200" kern="1200" dirty="0">
                        <a:solidFill>
                          <a:schemeClr val="bg1"/>
                        </a:solidFill>
                        <a:latin typeface="微軟正黑體" panose="020B0604030504040204" pitchFamily="34" charset="-120"/>
                        <a:ea typeface="微軟正黑體" panose="020B0604030504040204" pitchFamily="34" charset="-120"/>
                        <a:cs typeface="+mn-cs"/>
                      </a:endParaRPr>
                    </a:p>
                  </a:txBody>
                  <a:tcPr anchor="ctr">
                    <a:solidFill>
                      <a:srgbClr val="479793"/>
                    </a:solidFill>
                  </a:tcPr>
                </a:tc>
                <a:extLst>
                  <a:ext uri="{0D108BD9-81ED-4DB2-BD59-A6C34878D82A}">
                    <a16:rowId xmlns:a16="http://schemas.microsoft.com/office/drawing/2014/main" val="1278670052"/>
                  </a:ext>
                </a:extLst>
              </a:tr>
            </a:tbl>
          </a:graphicData>
        </a:graphic>
      </p:graphicFrame>
      <p:sp>
        <p:nvSpPr>
          <p:cNvPr id="10" name="矩形 9">
            <a:extLst>
              <a:ext uri="{FF2B5EF4-FFF2-40B4-BE49-F238E27FC236}">
                <a16:creationId xmlns:a16="http://schemas.microsoft.com/office/drawing/2014/main" id="{968E138F-E828-48AA-ABFB-F1E76D0B5792}"/>
              </a:ext>
            </a:extLst>
          </p:cNvPr>
          <p:cNvSpPr/>
          <p:nvPr/>
        </p:nvSpPr>
        <p:spPr>
          <a:xfrm>
            <a:off x="208939" y="837387"/>
            <a:ext cx="8414658" cy="523220"/>
          </a:xfrm>
          <a:prstGeom prst="rect">
            <a:avLst/>
          </a:prstGeom>
        </p:spPr>
        <p:txBody>
          <a:bodyPr wrap="square">
            <a:spAutoFit/>
          </a:bodyPr>
          <a:lstStyle/>
          <a:p>
            <a:pPr algn="ctr"/>
            <a:r>
              <a:rPr lang="en-US" altLang="zh-TW" sz="2800" b="1" dirty="0" err="1"/>
              <a:t>Jieba</a:t>
            </a:r>
            <a:endParaRPr lang="zh-TW" altLang="en-US" sz="2800" b="1" dirty="0">
              <a:solidFill>
                <a:srgbClr val="1E3148"/>
              </a:solidFill>
            </a:endParaRPr>
          </a:p>
        </p:txBody>
      </p:sp>
      <p:sp>
        <p:nvSpPr>
          <p:cNvPr id="19" name="矩形: 圓角 18">
            <a:extLst>
              <a:ext uri="{FF2B5EF4-FFF2-40B4-BE49-F238E27FC236}">
                <a16:creationId xmlns:a16="http://schemas.microsoft.com/office/drawing/2014/main" id="{F3BC0EC8-C81F-4A67-9366-5431A97649A0}"/>
              </a:ext>
            </a:extLst>
          </p:cNvPr>
          <p:cNvSpPr/>
          <p:nvPr/>
        </p:nvSpPr>
        <p:spPr>
          <a:xfrm>
            <a:off x="3501578" y="2421273"/>
            <a:ext cx="1806565" cy="497694"/>
          </a:xfrm>
          <a:prstGeom prst="roundRect">
            <a:avLst/>
          </a:prstGeom>
          <a:solidFill>
            <a:srgbClr val="C8E9E5"/>
          </a:solidFill>
          <a:ln>
            <a:solidFill>
              <a:srgbClr val="C8E9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67622259-18EC-45A5-9F86-5CAB235DBEBC}"/>
              </a:ext>
            </a:extLst>
          </p:cNvPr>
          <p:cNvSpPr/>
          <p:nvPr/>
        </p:nvSpPr>
        <p:spPr>
          <a:xfrm>
            <a:off x="3562432" y="2385879"/>
            <a:ext cx="1735347" cy="523220"/>
          </a:xfrm>
          <a:prstGeom prst="rect">
            <a:avLst/>
          </a:prstGeom>
        </p:spPr>
        <p:txBody>
          <a:bodyPr wrap="none">
            <a:spAutoFit/>
          </a:bodyPr>
          <a:lstStyle/>
          <a:p>
            <a:r>
              <a:rPr lang="en-US" altLang="zh-TW" sz="2800" b="1" dirty="0" err="1"/>
              <a:t>ckiptagger</a:t>
            </a:r>
            <a:endParaRPr lang="zh-TW" altLang="en-US" sz="2800" b="1" dirty="0">
              <a:solidFill>
                <a:srgbClr val="1E3148"/>
              </a:solidFill>
            </a:endParaRPr>
          </a:p>
        </p:txBody>
      </p:sp>
      <p:pic>
        <p:nvPicPr>
          <p:cNvPr id="7" name="圖形 6">
            <a:extLst>
              <a:ext uri="{FF2B5EF4-FFF2-40B4-BE49-F238E27FC236}">
                <a16:creationId xmlns:a16="http://schemas.microsoft.com/office/drawing/2014/main" id="{BBB637C4-9622-4658-BBAF-28ED123396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28912" y="862945"/>
            <a:ext cx="460050" cy="460050"/>
          </a:xfrm>
          <a:prstGeom prst="rect">
            <a:avLst/>
          </a:prstGeom>
        </p:spPr>
      </p:pic>
      <p:pic>
        <p:nvPicPr>
          <p:cNvPr id="22" name="圖形 21">
            <a:extLst>
              <a:ext uri="{FF2B5EF4-FFF2-40B4-BE49-F238E27FC236}">
                <a16:creationId xmlns:a16="http://schemas.microsoft.com/office/drawing/2014/main" id="{CB8A56D1-C047-487F-926A-E3CDC09EEA3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08565" y="2412076"/>
            <a:ext cx="500743" cy="500743"/>
          </a:xfrm>
          <a:prstGeom prst="rect">
            <a:avLst/>
          </a:prstGeom>
        </p:spPr>
      </p:pic>
    </p:spTree>
    <p:extLst>
      <p:ext uri="{BB962C8B-B14F-4D97-AF65-F5344CB8AC3E}">
        <p14:creationId xmlns:p14="http://schemas.microsoft.com/office/powerpoint/2010/main" val="2473257678"/>
      </p:ext>
    </p:extLst>
  </p:cSld>
  <p:clrMapOvr>
    <a:masterClrMapping/>
  </p:clrMapOvr>
</p:sld>
</file>

<file path=ppt/theme/theme1.xml><?xml version="1.0" encoding="utf-8"?>
<a:theme xmlns:a="http://schemas.openxmlformats.org/drawingml/2006/main" name="Office 佈景主題">
  <a:themeElements>
    <a:clrScheme name="自訂 3">
      <a:dk1>
        <a:srgbClr val="000000"/>
      </a:dk1>
      <a:lt1>
        <a:srgbClr val="FFFFFF"/>
      </a:lt1>
      <a:dk2>
        <a:srgbClr val="43A3AD"/>
      </a:dk2>
      <a:lt2>
        <a:srgbClr val="FEFFFE"/>
      </a:lt2>
      <a:accent1>
        <a:srgbClr val="F3D34C"/>
      </a:accent1>
      <a:accent2>
        <a:srgbClr val="43A2AC"/>
      </a:accent2>
      <a:accent3>
        <a:srgbClr val="A9C37F"/>
      </a:accent3>
      <a:accent4>
        <a:srgbClr val="ECA053"/>
      </a:accent4>
      <a:accent5>
        <a:srgbClr val="5AC1E8"/>
      </a:accent5>
      <a:accent6>
        <a:srgbClr val="BEBFBE"/>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657</Words>
  <Application>Microsoft Office PowerPoint</Application>
  <PresentationFormat>如螢幕大小 (4:3)</PresentationFormat>
  <Paragraphs>149</Paragraphs>
  <Slides>14</Slides>
  <Notes>1</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14</vt:i4>
      </vt:variant>
    </vt:vector>
  </HeadingPairs>
  <TitlesOfParts>
    <vt:vector size="20" baseType="lpstr">
      <vt:lpstr>微软雅黑</vt:lpstr>
      <vt:lpstr>Microsoft JhengHei</vt:lpstr>
      <vt:lpstr>Microsoft JhengHei</vt:lpstr>
      <vt:lpstr>Arial</vt:lpstr>
      <vt:lpstr>Calibri</vt:lpstr>
      <vt:lpstr>Office 佈景主題</vt:lpstr>
      <vt:lpstr>PowerPoint 簡報</vt:lpstr>
      <vt:lpstr>問題描述</vt:lpstr>
      <vt:lpstr>智能新聞評分系統</vt:lpstr>
      <vt:lpstr>智能新聞評分系統</vt:lpstr>
      <vt:lpstr>智能新聞評分系統</vt:lpstr>
      <vt:lpstr>資料集樣態說明</vt:lpstr>
      <vt:lpstr>資料集樣態說明</vt:lpstr>
      <vt:lpstr>資料預處理(斷詞)</vt:lpstr>
      <vt:lpstr>Jieba  vs ckiptagger</vt:lpstr>
      <vt:lpstr>斷詞工具選擇</vt:lpstr>
      <vt:lpstr>模型建立</vt:lpstr>
      <vt:lpstr>大事件分類器：資料分割與不平衡資料處理</vt:lpstr>
      <vt:lpstr>大事件分類器：模型架構</vt:lpstr>
      <vt:lpstr>大事件分類器：模型表現（在驗證集上）</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翁慈憶</dc:creator>
  <cp:lastModifiedBy>呂明諺</cp:lastModifiedBy>
  <cp:revision>164</cp:revision>
  <dcterms:created xsi:type="dcterms:W3CDTF">2020-03-18T11:49:03Z</dcterms:created>
  <dcterms:modified xsi:type="dcterms:W3CDTF">2020-06-18T11:51:59Z</dcterms:modified>
</cp:coreProperties>
</file>