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5"/>
  </p:notesMasterIdLst>
  <p:handoutMasterIdLst>
    <p:handoutMasterId r:id="rId46"/>
  </p:handoutMasterIdLst>
  <p:sldIdLst>
    <p:sldId id="257" r:id="rId2"/>
    <p:sldId id="288" r:id="rId3"/>
    <p:sldId id="432" r:id="rId4"/>
    <p:sldId id="436" r:id="rId5"/>
    <p:sldId id="474" r:id="rId6"/>
    <p:sldId id="439" r:id="rId7"/>
    <p:sldId id="437" r:id="rId8"/>
    <p:sldId id="438" r:id="rId9"/>
    <p:sldId id="475" r:id="rId10"/>
    <p:sldId id="435" r:id="rId11"/>
    <p:sldId id="287" r:id="rId12"/>
    <p:sldId id="433" r:id="rId13"/>
    <p:sldId id="455" r:id="rId14"/>
    <p:sldId id="456" r:id="rId15"/>
    <p:sldId id="440" r:id="rId16"/>
    <p:sldId id="447" r:id="rId17"/>
    <p:sldId id="441" r:id="rId18"/>
    <p:sldId id="460" r:id="rId19"/>
    <p:sldId id="461" r:id="rId20"/>
    <p:sldId id="478" r:id="rId21"/>
    <p:sldId id="448" r:id="rId22"/>
    <p:sldId id="464" r:id="rId23"/>
    <p:sldId id="465" r:id="rId24"/>
    <p:sldId id="466" r:id="rId25"/>
    <p:sldId id="476" r:id="rId26"/>
    <p:sldId id="469" r:id="rId27"/>
    <p:sldId id="470" r:id="rId28"/>
    <p:sldId id="468" r:id="rId29"/>
    <p:sldId id="471" r:id="rId30"/>
    <p:sldId id="467" r:id="rId31"/>
    <p:sldId id="472" r:id="rId32"/>
    <p:sldId id="444" r:id="rId33"/>
    <p:sldId id="445" r:id="rId34"/>
    <p:sldId id="446" r:id="rId35"/>
    <p:sldId id="450" r:id="rId36"/>
    <p:sldId id="453" r:id="rId37"/>
    <p:sldId id="454" r:id="rId38"/>
    <p:sldId id="452" r:id="rId39"/>
    <p:sldId id="477" r:id="rId40"/>
    <p:sldId id="479" r:id="rId41"/>
    <p:sldId id="462" r:id="rId42"/>
    <p:sldId id="480" r:id="rId43"/>
    <p:sldId id="46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92"/>
    <p:restoredTop sz="94324" autoAdjust="0"/>
  </p:normalViewPr>
  <p:slideViewPr>
    <p:cSldViewPr snapToGrid="0" snapToObjects="1">
      <p:cViewPr varScale="1">
        <p:scale>
          <a:sx n="97" d="100"/>
          <a:sy n="97" d="100"/>
        </p:scale>
        <p:origin x="1912" y="184"/>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2020/6/23</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2020/6/23</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2020/6/23</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2020/6/23</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2020/6/23</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 Id="rId5" Type="http://schemas.openxmlformats.org/officeDocument/2006/relationships/image" Target="../media/image26.sv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2020/6/23</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指導業師：詹益安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一張含有 文字, 地圖 的圖片&#10;&#10;自動產生的描述">
            <a:extLst>
              <a:ext uri="{FF2B5EF4-FFF2-40B4-BE49-F238E27FC236}">
                <a16:creationId xmlns:a16="http://schemas.microsoft.com/office/drawing/2014/main" id="{F7CA2A8F-0F07-CD49-9C91-3CE057F06EE0}"/>
              </a:ext>
            </a:extLst>
          </p:cNvPr>
          <p:cNvPicPr>
            <a:picLocks noChangeAspect="1"/>
          </p:cNvPicPr>
          <p:nvPr/>
        </p:nvPicPr>
        <p:blipFill>
          <a:blip r:embed="rId2"/>
          <a:stretch>
            <a:fillRect/>
          </a:stretch>
        </p:blipFill>
        <p:spPr>
          <a:xfrm>
            <a:off x="465844" y="1119627"/>
            <a:ext cx="8212311" cy="5217822"/>
          </a:xfrm>
          <a:prstGeom prst="rect">
            <a:avLst/>
          </a:prstGeom>
        </p:spPr>
      </p:pic>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a:t>專案流程圖</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2020/6/23</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sp>
        <p:nvSpPr>
          <p:cNvPr id="12" name="文字方塊 11">
            <a:extLst>
              <a:ext uri="{FF2B5EF4-FFF2-40B4-BE49-F238E27FC236}">
                <a16:creationId xmlns:a16="http://schemas.microsoft.com/office/drawing/2014/main" id="{3275FB1E-0A70-6C4B-A791-11D11D4E914A}"/>
              </a:ext>
            </a:extLst>
          </p:cNvPr>
          <p:cNvSpPr txBox="1"/>
          <p:nvPr/>
        </p:nvSpPr>
        <p:spPr>
          <a:xfrm>
            <a:off x="1901220" y="1289004"/>
            <a:ext cx="1569660" cy="369332"/>
          </a:xfrm>
          <a:prstGeom prst="rect">
            <a:avLst/>
          </a:prstGeom>
          <a:noFill/>
        </p:spPr>
        <p:txBody>
          <a:bodyPr wrap="none" rtlCol="0">
            <a:spAutoFit/>
          </a:bodyPr>
          <a:lstStyle/>
          <a:p>
            <a:r>
              <a:rPr kumimoji="1" lang="zh-TW" altLang="en-US" b="1">
                <a:solidFill>
                  <a:srgbClr val="4AAC99"/>
                </a:solidFill>
                <a:latin typeface="Microsoft JhengHei" panose="020B0604030504040204" pitchFamily="34" charset="-120"/>
                <a:ea typeface="Microsoft JhengHei" panose="020B0604030504040204" pitchFamily="34" charset="-120"/>
              </a:rPr>
              <a:t>模型訓練過程</a:t>
            </a:r>
            <a:endParaRPr kumimoji="1" lang="zh-TW" altLang="en-US" b="1" dirty="0">
              <a:solidFill>
                <a:srgbClr val="4AAC99"/>
              </a:solidFill>
              <a:latin typeface="Microsoft JhengHei" panose="020B0604030504040204" pitchFamily="34" charset="-120"/>
              <a:ea typeface="Microsoft JhengHei" panose="020B0604030504040204" pitchFamily="34" charset="-120"/>
            </a:endParaRP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807464" y="2851375"/>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933412" y="5291895"/>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後續將新聞訊息做切詞處理後，放入模型跑重要性評分與股價漲跌</a:t>
            </a:r>
            <a:r>
              <a:rPr lang="zh-TW" altLang="en-US" dirty="0"/>
              <a:t>預測</a:t>
            </a:r>
            <a:endParaRPr lang="zh-TW" altLang="en-US" dirty="0">
              <a:solidFill>
                <a:schemeClr val="tx1"/>
              </a:solidFill>
            </a:endParaRP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2020/6/23</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在切詞工具方面我們選擇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009901" y="-12526"/>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110221" y="2271055"/>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352801" y="2199014"/>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現有問題描述與本專案優勢</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110221" y="3050286"/>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110221" y="3845317"/>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110221" y="4644899"/>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352801" y="2978245"/>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352801" y="377327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352801" y="1150518"/>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352801" y="4552507"/>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
        <p:nvSpPr>
          <p:cNvPr id="17" name="íṥļîḋe">
            <a:extLst>
              <a:ext uri="{FF2B5EF4-FFF2-40B4-BE49-F238E27FC236}">
                <a16:creationId xmlns:a16="http://schemas.microsoft.com/office/drawing/2014/main" id="{B28CCA54-E89F-EC48-874C-A2CF63165892}"/>
              </a:ext>
            </a:extLst>
          </p:cNvPr>
          <p:cNvSpPr txBox="1"/>
          <p:nvPr/>
        </p:nvSpPr>
        <p:spPr>
          <a:xfrm>
            <a:off x="2119938" y="5444481"/>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05</a:t>
            </a:r>
          </a:p>
        </p:txBody>
      </p:sp>
      <p:sp>
        <p:nvSpPr>
          <p:cNvPr id="18" name="íśľíḓé">
            <a:extLst>
              <a:ext uri="{FF2B5EF4-FFF2-40B4-BE49-F238E27FC236}">
                <a16:creationId xmlns:a16="http://schemas.microsoft.com/office/drawing/2014/main" id="{BAF1A3E0-4740-1A48-9958-9B390A1DBFCD}"/>
              </a:ext>
            </a:extLst>
          </p:cNvPr>
          <p:cNvSpPr txBox="1"/>
          <p:nvPr/>
        </p:nvSpPr>
        <p:spPr bwMode="auto">
          <a:xfrm>
            <a:off x="3352801" y="5330696"/>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結論與小組分工</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lang="zh-CN" altLang="en-US" dirty="0"/>
              <a:t>建立字典與數字序列</a:t>
            </a:r>
            <a:endParaRPr kumimoji="1" lang="zh-TW" altLang="en-US" dirty="0"/>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1026B353-DDAA-334A-A3DD-659A2A144333}"/>
              </a:ext>
            </a:extLst>
          </p:cNvPr>
          <p:cNvSpPr>
            <a:spLocks noGrp="1"/>
          </p:cNvSpPr>
          <p:nvPr>
            <p:ph idx="1"/>
          </p:nvPr>
        </p:nvSpPr>
        <p:spPr>
          <a:xfrm>
            <a:off x="628650" y="1986111"/>
            <a:ext cx="7886700" cy="4351338"/>
          </a:xfrm>
        </p:spPr>
        <p:txBody>
          <a:bodyPr/>
          <a:lstStyle/>
          <a:p>
            <a:r>
              <a:rPr lang="zh-CN" altLang="en-US" dirty="0"/>
              <a:t>將文本切成一個個有意義的詞彙（</a:t>
            </a:r>
            <a:r>
              <a:rPr lang="en-US" altLang="zh-CN" dirty="0"/>
              <a:t>Token</a:t>
            </a:r>
            <a:r>
              <a:rPr lang="zh-CN" altLang="en-US" dirty="0"/>
              <a:t>）後，我們需要建立字典並將文本轉成數字序列</a:t>
            </a:r>
            <a:endParaRPr lang="en-US" altLang="zh-CN" dirty="0"/>
          </a:p>
          <a:p>
            <a:r>
              <a:rPr lang="zh-CN" altLang="en-US" dirty="0"/>
              <a:t>使用</a:t>
            </a:r>
            <a:r>
              <a:rPr lang="zh-TW" altLang="en-US" dirty="0"/>
              <a:t> </a:t>
            </a:r>
            <a:r>
              <a:rPr lang="en-US" altLang="zh-CN" dirty="0" err="1"/>
              <a:t>Keras</a:t>
            </a:r>
            <a:r>
              <a:rPr lang="en-US" altLang="zh-CN" dirty="0"/>
              <a:t> </a:t>
            </a:r>
            <a:r>
              <a:rPr lang="zh-CN" altLang="en-US" dirty="0"/>
              <a:t>套件的</a:t>
            </a:r>
            <a:r>
              <a:rPr lang="zh-TW" altLang="en-US" dirty="0"/>
              <a:t> </a:t>
            </a:r>
            <a:r>
              <a:rPr lang="en-US" altLang="zh-CN" dirty="0"/>
              <a:t>T</a:t>
            </a:r>
            <a:r>
              <a:rPr lang="en-US" altLang="zh-TW" dirty="0"/>
              <a:t>okenizer</a:t>
            </a:r>
            <a:r>
              <a:rPr lang="zh-TW" altLang="en-US" dirty="0"/>
              <a:t>，我們可以為斷詞後的詞彙建立一個字典，並將文本轉成數字序列</a:t>
            </a:r>
            <a:endParaRPr lang="en-US" altLang="zh-TW" dirty="0"/>
          </a:p>
          <a:p>
            <a:r>
              <a:rPr lang="zh-CN" altLang="en-US" dirty="0"/>
              <a:t>為了讓不同長度的新聞文件能轉換成相同長度的數字序列（以方便建立模型），我們需要將長度較短的新聞文件補零（</a:t>
            </a:r>
            <a:r>
              <a:rPr lang="en-US" dirty="0"/>
              <a:t>Zero Padding</a:t>
            </a:r>
            <a:r>
              <a:rPr lang="zh-CN" altLang="en-US" dirty="0"/>
              <a:t>）</a:t>
            </a:r>
            <a:endParaRPr lang="en-US" altLang="zh-CN" dirty="0"/>
          </a:p>
          <a:p>
            <a:r>
              <a:rPr lang="zh-CN" altLang="en-US" dirty="0"/>
              <a:t>程式碼的細節請見本組的</a:t>
            </a:r>
            <a:r>
              <a:rPr lang="zh-TW" altLang="en-US" dirty="0"/>
              <a:t> </a:t>
            </a:r>
            <a:r>
              <a:rPr lang="en-US" altLang="zh-TW" dirty="0" err="1"/>
              <a:t>github</a:t>
            </a:r>
            <a:r>
              <a:rPr lang="zh-TW" altLang="en-US" dirty="0"/>
              <a:t> </a:t>
            </a:r>
            <a:r>
              <a:rPr lang="zh-CN" altLang="en-US" dirty="0"/>
              <a:t>連結及</a:t>
            </a:r>
            <a:r>
              <a:rPr lang="zh-TW" altLang="en-US" dirty="0"/>
              <a:t> </a:t>
            </a:r>
            <a:r>
              <a:rPr lang="en-US" altLang="zh-CN" dirty="0" err="1"/>
              <a:t>Keras</a:t>
            </a:r>
            <a:r>
              <a:rPr lang="zh-TW" altLang="en-US" dirty="0"/>
              <a:t> </a:t>
            </a:r>
            <a:r>
              <a:rPr lang="zh-CN" altLang="en-US" dirty="0"/>
              <a:t>的</a:t>
            </a:r>
            <a:r>
              <a:rPr lang="zh-TW" altLang="en-US" dirty="0"/>
              <a:t> </a:t>
            </a:r>
            <a:r>
              <a:rPr lang="en-US" altLang="zh-TW" dirty="0"/>
              <a:t>documentation</a:t>
            </a:r>
            <a:endParaRPr lang="en-US" altLang="zh-CN" dirty="0"/>
          </a:p>
        </p:txBody>
      </p:sp>
    </p:spTree>
    <p:extLst>
      <p:ext uri="{BB962C8B-B14F-4D97-AF65-F5344CB8AC3E}">
        <p14:creationId xmlns:p14="http://schemas.microsoft.com/office/powerpoint/2010/main" val="3570363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
        <p:nvSpPr>
          <p:cNvPr id="10" name="文字方塊 9">
            <a:extLst>
              <a:ext uri="{FF2B5EF4-FFF2-40B4-BE49-F238E27FC236}">
                <a16:creationId xmlns:a16="http://schemas.microsoft.com/office/drawing/2014/main" id="{06BE3452-6573-ED4E-894E-185E77407C62}"/>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88247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24</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2020/6/23</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
        <p:nvSpPr>
          <p:cNvPr id="11" name="文字方塊 10">
            <a:extLst>
              <a:ext uri="{FF2B5EF4-FFF2-40B4-BE49-F238E27FC236}">
                <a16:creationId xmlns:a16="http://schemas.microsoft.com/office/drawing/2014/main" id="{C23CDCF2-B0CA-3E44-8838-71E942FE42B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310246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5DF78ADF-D50A-EB4E-93CB-803150C60548}"/>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7667E2AC-E629-A64F-A5F3-715BF86535A3}"/>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6" name="標題 1">
            <a:extLst>
              <a:ext uri="{FF2B5EF4-FFF2-40B4-BE49-F238E27FC236}">
                <a16:creationId xmlns:a16="http://schemas.microsoft.com/office/drawing/2014/main" id="{471B296A-350D-1B47-BD72-0D44067AE00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7" name="矩形: 圓角 23">
            <a:extLst>
              <a:ext uri="{FF2B5EF4-FFF2-40B4-BE49-F238E27FC236}">
                <a16:creationId xmlns:a16="http://schemas.microsoft.com/office/drawing/2014/main" id="{E7E76540-62A1-3C44-8309-6EBD8842B540}"/>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67AFB028-EDC5-EF40-BFCE-466951431CAA}"/>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9" name="直線接點 8">
            <a:extLst>
              <a:ext uri="{FF2B5EF4-FFF2-40B4-BE49-F238E27FC236}">
                <a16:creationId xmlns:a16="http://schemas.microsoft.com/office/drawing/2014/main" id="{83E6515C-3B0F-AE48-B6AB-B875DF879558}"/>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圖形 9">
            <a:extLst>
              <a:ext uri="{FF2B5EF4-FFF2-40B4-BE49-F238E27FC236}">
                <a16:creationId xmlns:a16="http://schemas.microsoft.com/office/drawing/2014/main" id="{C9775AD1-4D76-CE47-8648-D30F6C99D8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11" name="文字方塊 10">
            <a:extLst>
              <a:ext uri="{FF2B5EF4-FFF2-40B4-BE49-F238E27FC236}">
                <a16:creationId xmlns:a16="http://schemas.microsoft.com/office/drawing/2014/main" id="{3BA1AFF8-846C-3241-BE40-47165F88A6B5}"/>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12" name="矩形: 圓角 5">
            <a:extLst>
              <a:ext uri="{FF2B5EF4-FFF2-40B4-BE49-F238E27FC236}">
                <a16:creationId xmlns:a16="http://schemas.microsoft.com/office/drawing/2014/main" id="{6B1FFFEC-DF7A-8440-BDB3-7AE26A9FAE1E}"/>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3" name="矩形: 圓角 26">
            <a:extLst>
              <a:ext uri="{FF2B5EF4-FFF2-40B4-BE49-F238E27FC236}">
                <a16:creationId xmlns:a16="http://schemas.microsoft.com/office/drawing/2014/main" id="{1EF6CA6A-8078-034C-A42D-104736DC5966}"/>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4" name="矩形: 圓角 27">
            <a:extLst>
              <a:ext uri="{FF2B5EF4-FFF2-40B4-BE49-F238E27FC236}">
                <a16:creationId xmlns:a16="http://schemas.microsoft.com/office/drawing/2014/main" id="{3A6230EF-2CB9-2B4F-AFCC-BF3008BF4739}"/>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5" name="矩形: 圓角 32">
            <a:extLst>
              <a:ext uri="{FF2B5EF4-FFF2-40B4-BE49-F238E27FC236}">
                <a16:creationId xmlns:a16="http://schemas.microsoft.com/office/drawing/2014/main" id="{01A9B9DA-86CA-F040-9F9B-9412F634A0DC}"/>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16" name="矩形: 圓角 33">
            <a:extLst>
              <a:ext uri="{FF2B5EF4-FFF2-40B4-BE49-F238E27FC236}">
                <a16:creationId xmlns:a16="http://schemas.microsoft.com/office/drawing/2014/main" id="{25109590-8693-3F4D-AB22-C6D3F157054F}"/>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1F67B3FA-438A-8644-9D1A-C813888411B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06002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18" name="文字方塊 17">
            <a:extLst>
              <a:ext uri="{FF2B5EF4-FFF2-40B4-BE49-F238E27FC236}">
                <a16:creationId xmlns:a16="http://schemas.microsoft.com/office/drawing/2014/main" id="{91F5306B-18A7-D447-AF75-71E64929113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1575480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
        <p:nvSpPr>
          <p:cNvPr id="10" name="文字方塊 9">
            <a:extLst>
              <a:ext uri="{FF2B5EF4-FFF2-40B4-BE49-F238E27FC236}">
                <a16:creationId xmlns:a16="http://schemas.microsoft.com/office/drawing/2014/main" id="{0C04D5A0-6186-514C-A958-E6BC6DEED24A}"/>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2463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2020/6/23</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2F23CC85-AC11-7748-9F86-532E637E21C4}"/>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224657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chemeClr val="bg1"/>
                </a:solidFill>
                <a:latin typeface="微軟正黑體" panose="020B0604030504040204" pitchFamily="34" charset="-120"/>
                <a:ea typeface="微軟正黑體" panose="020B0604030504040204" pitchFamily="34" charset="-120"/>
              </a:rPr>
              <a:t>（極端事件：</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+2,</a:t>
            </a:r>
            <a:r>
              <a:rPr lang="zh-TW" altLang="en-US" b="1" dirty="0">
                <a:solidFill>
                  <a:schemeClr val="bg1"/>
                </a:solidFill>
                <a:latin typeface="微軟正黑體" panose="020B0604030504040204" pitchFamily="34" charset="-120"/>
                <a:ea typeface="微軟正黑體" panose="020B0604030504040204" pitchFamily="34" charset="-120"/>
              </a:rPr>
              <a:t> </a:t>
            </a:r>
            <a:r>
              <a:rPr lang="en-US" altLang="zh-TW" b="1" dirty="0">
                <a:solidFill>
                  <a:schemeClr val="bg1"/>
                </a:solidFill>
                <a:latin typeface="微軟正黑體" panose="020B0604030504040204" pitchFamily="34" charset="-120"/>
                <a:ea typeface="微軟正黑體" panose="020B0604030504040204" pitchFamily="34" charset="-120"/>
              </a:rPr>
              <a:t>+3</a:t>
            </a:r>
            <a:r>
              <a:rPr lang="zh-TW" altLang="en-US" b="1" dirty="0">
                <a:solidFill>
                  <a:schemeClr val="bg1"/>
                </a:solidFill>
                <a:latin typeface="微軟正黑體" panose="020B0604030504040204" pitchFamily="34" charset="-120"/>
                <a:ea typeface="微軟正黑體" panose="020B0604030504040204" pitchFamily="34" charset="-120"/>
              </a:rPr>
              <a:t> 出現的頻率相對較少</a:t>
            </a:r>
            <a:r>
              <a:rPr lang="zh-CN" altLang="en-US" b="1" dirty="0">
                <a:solidFill>
                  <a:schemeClr val="bg1"/>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
        <p:nvSpPr>
          <p:cNvPr id="23" name="文字方塊 22">
            <a:extLst>
              <a:ext uri="{FF2B5EF4-FFF2-40B4-BE49-F238E27FC236}">
                <a16:creationId xmlns:a16="http://schemas.microsoft.com/office/drawing/2014/main" id="{D7E25E8B-7FE4-6849-97BE-62457BD48946}"/>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3674305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r>
              <a:rPr lang="en-US" altLang="zh-TW" dirty="0">
                <a:latin typeface="Microsoft JhengHei" panose="020B0604030504040204" pitchFamily="34" charset="-120"/>
                <a:ea typeface="Microsoft JhengHei" panose="020B0604030504040204" pitchFamily="34" charset="-120"/>
              </a:rPr>
              <a:t> &amp; </a:t>
            </a:r>
            <a:r>
              <a:rPr lang="zh-TW" altLang="en-US" dirty="0">
                <a:latin typeface="Microsoft JhengHei" panose="020B0604030504040204" pitchFamily="34" charset="-120"/>
                <a:ea typeface="Microsoft JhengHei" panose="020B0604030504040204" pitchFamily="34" charset="-120"/>
              </a:rPr>
              <a:t>本專案優勢</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1649476" y="4057721"/>
            <a:ext cx="3540179" cy="2090044"/>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
        <p:nvSpPr>
          <p:cNvPr id="6" name="文字版面配置區 5">
            <a:extLst>
              <a:ext uri="{FF2B5EF4-FFF2-40B4-BE49-F238E27FC236}">
                <a16:creationId xmlns:a16="http://schemas.microsoft.com/office/drawing/2014/main" id="{F8CB9A80-E793-504E-8E30-6280D6E91964}"/>
              </a:ext>
            </a:extLst>
          </p:cNvPr>
          <p:cNvSpPr txBox="1">
            <a:spLocks/>
          </p:cNvSpPr>
          <p:nvPr/>
        </p:nvSpPr>
        <p:spPr>
          <a:xfrm>
            <a:off x="4267495" y="3872345"/>
            <a:ext cx="3540179" cy="20900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0" kern="1200">
                <a:solidFill>
                  <a:schemeClr val="tx1"/>
                </a:solidFill>
                <a:latin typeface="+mj-ea"/>
                <a:ea typeface="+mj-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icrosoft JhengHei" panose="020B0604030504040204" pitchFamily="34" charset="-120"/>
                <a:ea typeface="Microsoft JhengHei" panose="020B0604030504040204" pitchFamily="34" charset="-120"/>
              </a:rPr>
              <a:t>準確的新聞評分</a:t>
            </a:r>
            <a:endParaRPr lang="en-US" altLang="zh-CN"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過濾不重要的訊息</a:t>
            </a:r>
            <a:endParaRPr lang="en-US" altLang="zh-TW" dirty="0">
              <a:latin typeface="Microsoft JhengHei" panose="020B0604030504040204" pitchFamily="34" charset="-120"/>
              <a:ea typeface="Microsoft JhengHei" panose="020B0604030504040204" pitchFamily="34" charset="-120"/>
            </a:endParaRPr>
          </a:p>
          <a:p>
            <a:r>
              <a:rPr lang="zh-TW" altLang="en-US" dirty="0">
                <a:latin typeface="Microsoft JhengHei" panose="020B0604030504040204" pitchFamily="34" charset="-120"/>
                <a:ea typeface="Microsoft JhengHei" panose="020B0604030504040204" pitchFamily="34" charset="-120"/>
              </a:rPr>
              <a:t>提供即時資訊</a:t>
            </a:r>
            <a:endParaRPr lang="en-US" altLang="zh-TW"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可作為投資參考工具</a:t>
            </a: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
        <p:nvSpPr>
          <p:cNvPr id="10" name="文字方塊 9">
            <a:extLst>
              <a:ext uri="{FF2B5EF4-FFF2-40B4-BE49-F238E27FC236}">
                <a16:creationId xmlns:a16="http://schemas.microsoft.com/office/drawing/2014/main" id="{DAAFC878-32AC-E241-AB31-A4C385AEB09D}"/>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014213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
        <p:nvSpPr>
          <p:cNvPr id="10" name="文字方塊 9">
            <a:extLst>
              <a:ext uri="{FF2B5EF4-FFF2-40B4-BE49-F238E27FC236}">
                <a16:creationId xmlns:a16="http://schemas.microsoft.com/office/drawing/2014/main" id="{3078E433-6155-FC4B-B492-227504CEAB43}"/>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kumimoji="1"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cs typeface="BiauKai"/>
              </a:rPr>
              <a:t>斷</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42521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359913575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0.716</a:t>
                      </a:r>
                      <a:endParaRPr lang="zh-TW" altLang="en-US" b="1" dirty="0">
                        <a:solidFill>
                          <a:srgbClr val="FF0000"/>
                        </a:solidFill>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4141512"/>
            <a:ext cx="8134350" cy="923330"/>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16191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34788" y="1180673"/>
            <a:ext cx="2878035" cy="5170646"/>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在將資料輸入上傳到網頁的同時，我們會將：</a:t>
            </a:r>
            <a:endParaRPr kumimoji="1" lang="en-US" altLang="zh-TW" sz="1600" dirty="0">
              <a:latin typeface="Microsoft JhengHei" panose="020B0604030504040204" pitchFamily="34" charset="-120"/>
              <a:ea typeface="Microsoft JhengHei" panose="020B0604030504040204" pitchFamily="34" charset="-120"/>
            </a:endParaRPr>
          </a:p>
          <a:p>
            <a:pPr lvl="1"/>
            <a:endParaRPr kumimoji="1" lang="en-US" altLang="zh-TW" sz="9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sz="1600" dirty="0">
                <a:latin typeface="Microsoft JhengHei" panose="020B0604030504040204" pitchFamily="34" charset="-120"/>
                <a:ea typeface="Microsoft JhengHei" panose="020B0604030504040204" pitchFamily="34" charset="-120"/>
              </a:rPr>
              <a:t>股票代碼</a:t>
            </a:r>
            <a:endParaRPr kumimoji="1" lang="en-US" altLang="zh-CN"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公司名稱</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sz="1600" dirty="0">
                <a:latin typeface="Microsoft JhengHei" panose="020B0604030504040204" pitchFamily="34" charset="-120"/>
                <a:ea typeface="Microsoft JhengHei" panose="020B0604030504040204" pitchFamily="34" charset="-120"/>
              </a:rPr>
              <a:t>發生日期</a:t>
            </a:r>
            <a:endParaRPr kumimoji="1" lang="en-US" altLang="zh-CN"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sz="1600" dirty="0">
                <a:latin typeface="Microsoft JhengHei" panose="020B0604030504040204" pitchFamily="34" charset="-120"/>
                <a:ea typeface="Microsoft JhengHei" panose="020B0604030504040204" pitchFamily="34" charset="-120"/>
              </a:rPr>
              <a:t>發生時間</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預測漲跌狀態</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事件強度評分</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大事件類別預測</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小事件類別預測</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新聞內容</a:t>
            </a:r>
            <a:endParaRPr kumimoji="1" lang="en-US" altLang="zh-TW" sz="16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sz="1600" dirty="0">
                <a:latin typeface="Microsoft JhengHei" panose="020B0604030504040204" pitchFamily="34" charset="-120"/>
                <a:ea typeface="Microsoft JhengHei" panose="020B0604030504040204" pitchFamily="34" charset="-120"/>
              </a:rPr>
              <a:t>新聞切詞結果</a:t>
            </a:r>
            <a:endParaRPr kumimoji="1" lang="en-US" altLang="zh-TW" sz="1600" dirty="0">
              <a:latin typeface="Microsoft JhengHei" panose="020B0604030504040204" pitchFamily="34" charset="-120"/>
              <a:ea typeface="Microsoft JhengHei" panose="020B0604030504040204" pitchFamily="34" charset="-120"/>
            </a:endParaRPr>
          </a:p>
          <a:p>
            <a:endParaRPr kumimoji="1" lang="en-US" altLang="zh-TW" sz="900" dirty="0">
              <a:latin typeface="Microsoft JhengHei" panose="020B0604030504040204" pitchFamily="34" charset="-120"/>
              <a:ea typeface="Microsoft JhengHei" panose="020B0604030504040204" pitchFamily="34" charset="-120"/>
            </a:endParaRPr>
          </a:p>
          <a:p>
            <a:pPr lvl="1"/>
            <a:r>
              <a:rPr kumimoji="1" lang="zh-TW" altLang="en-US" sz="1600" dirty="0">
                <a:latin typeface="Microsoft JhengHei" panose="020B0604030504040204" pitchFamily="34" charset="-120"/>
                <a:ea typeface="Microsoft JhengHei" panose="020B0604030504040204" pitchFamily="34" charset="-120"/>
              </a:rPr>
              <a:t>等資料存放在資料庫中，若未來公司需要使用即可直接存取</a:t>
            </a:r>
            <a:endParaRPr kumimoji="1" lang="en-US" altLang="zh-TW" sz="1600" dirty="0">
              <a:latin typeface="Microsoft JhengHei" panose="020B0604030504040204" pitchFamily="34" charset="-120"/>
              <a:ea typeface="Microsoft JhengHei" panose="020B0604030504040204" pitchFamily="34" charset="-120"/>
            </a:endParaRPr>
          </a:p>
          <a:p>
            <a:endParaRPr kumimoji="1"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比較過後，本組採用</a:t>
            </a:r>
            <a:r>
              <a:rPr kumimoji="1" lang="en-US" altLang="zh-TW" sz="1600" dirty="0">
                <a:latin typeface="Microsoft JhengHei" panose="020B0604030504040204" pitchFamily="34" charset="-120"/>
                <a:ea typeface="Microsoft JhengHei" panose="020B0604030504040204" pitchFamily="34" charset="-120"/>
              </a:rPr>
              <a:t>MySQL</a:t>
            </a:r>
            <a:r>
              <a:rPr kumimoji="1" lang="zh-TW" altLang="en-US" sz="1600"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pic>
        <p:nvPicPr>
          <p:cNvPr id="10" name="圖形 9">
            <a:extLst>
              <a:ext uri="{FF2B5EF4-FFF2-40B4-BE49-F238E27FC236}">
                <a16:creationId xmlns:a16="http://schemas.microsoft.com/office/drawing/2014/main" id="{F0676254-A063-6B46-977A-FC0D7F1F32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223652">
            <a:off x="6839449" y="1230821"/>
            <a:ext cx="584777" cy="584777"/>
          </a:xfrm>
          <a:prstGeom prst="rect">
            <a:avLst/>
          </a:prstGeom>
        </p:spPr>
      </p:pic>
    </p:spTree>
    <p:extLst>
      <p:ext uri="{BB962C8B-B14F-4D97-AF65-F5344CB8AC3E}">
        <p14:creationId xmlns:p14="http://schemas.microsoft.com/office/powerpoint/2010/main" val="2965970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手機版頁面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628650" y="4145275"/>
            <a:ext cx="2546344" cy="1735469"/>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077047" y="3721836"/>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949982" y="372183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pic>
        <p:nvPicPr>
          <p:cNvPr id="9" name="圖片 8" descr="一張含有 螢幕擷取畫面, 鳥 的圖片&#10;&#10;自動產生的描述">
            <a:extLst>
              <a:ext uri="{FF2B5EF4-FFF2-40B4-BE49-F238E27FC236}">
                <a16:creationId xmlns:a16="http://schemas.microsoft.com/office/drawing/2014/main" id="{32224E3A-39DC-014A-ADFF-D5BBA578DC4C}"/>
              </a:ext>
            </a:extLst>
          </p:cNvPr>
          <p:cNvPicPr>
            <a:picLocks noChangeAspect="1"/>
          </p:cNvPicPr>
          <p:nvPr/>
        </p:nvPicPr>
        <p:blipFill rotWithShape="1">
          <a:blip r:embed="rId4"/>
          <a:srcRect r="17459"/>
          <a:stretch/>
        </p:blipFill>
        <p:spPr>
          <a:xfrm>
            <a:off x="3510260" y="4060390"/>
            <a:ext cx="2583013" cy="1971236"/>
          </a:xfrm>
          <a:prstGeom prst="rect">
            <a:avLst/>
          </a:prstGeom>
          <a:ln>
            <a:solidFill>
              <a:schemeClr val="tx1"/>
            </a:solidFill>
          </a:ln>
        </p:spPr>
      </p:pic>
    </p:spTree>
    <p:extLst>
      <p:ext uri="{BB962C8B-B14F-4D97-AF65-F5344CB8AC3E}">
        <p14:creationId xmlns:p14="http://schemas.microsoft.com/office/powerpoint/2010/main" val="236099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05</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結論與小組分工</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65831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lang="zh-CN" altLang="en-US" dirty="0"/>
              <a:t>結論</a:t>
            </a:r>
            <a:endParaRPr kumimoji="1" lang="zh-TW" altLang="en-US" dirty="0"/>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41</a:t>
            </a:fld>
            <a:endParaRPr kumimoji="1" lang="zh-TW" altLang="en-US" dirty="0"/>
          </a:p>
        </p:txBody>
      </p:sp>
      <p:sp>
        <p:nvSpPr>
          <p:cNvPr id="11" name="內容版面配置區 10">
            <a:extLst>
              <a:ext uri="{FF2B5EF4-FFF2-40B4-BE49-F238E27FC236}">
                <a16:creationId xmlns:a16="http://schemas.microsoft.com/office/drawing/2014/main" id="{7FFE45D2-2E41-174F-A43B-82318957F6FD}"/>
              </a:ext>
            </a:extLst>
          </p:cNvPr>
          <p:cNvSpPr>
            <a:spLocks noGrp="1"/>
          </p:cNvSpPr>
          <p:nvPr>
            <p:ph idx="1"/>
          </p:nvPr>
        </p:nvSpPr>
        <p:spPr>
          <a:xfrm>
            <a:off x="628650" y="1121086"/>
            <a:ext cx="7886700" cy="1961995"/>
          </a:xfrm>
        </p:spPr>
        <p:txBody>
          <a:bodyPr/>
          <a:lstStyle/>
          <a:p>
            <a:pPr marL="457200" indent="-457200">
              <a:buFont typeface="+mj-lt"/>
              <a:buAutoNum type="arabicPeriod"/>
            </a:pPr>
            <a:r>
              <a:rPr lang="zh-TW" altLang="en-US" dirty="0"/>
              <a:t>透過長短期記憶模型，我們建立了事件強度分類器、大事件類別分類器、小事件類別分類器。這些分類器對於看門狗系統的新聞內容有很好的分類能力</a:t>
            </a:r>
            <a:endParaRPr lang="en-US" altLang="zh-TW" dirty="0"/>
          </a:p>
          <a:p>
            <a:pPr marL="457200" indent="-457200">
              <a:buFont typeface="+mj-lt"/>
              <a:buAutoNum type="arabicPeriod"/>
            </a:pPr>
            <a:r>
              <a:rPr lang="zh-TW" altLang="en-US" dirty="0"/>
              <a:t>透過長短期記憶模型，我們能從新聞事件中取得未來股價變動的一些資訊</a:t>
            </a:r>
            <a:endParaRPr lang="en-US" altLang="zh-TW" dirty="0"/>
          </a:p>
          <a:p>
            <a:endParaRPr lang="zh-TW" altLang="en-US" dirty="0"/>
          </a:p>
        </p:txBody>
      </p:sp>
      <p:sp>
        <p:nvSpPr>
          <p:cNvPr id="12" name="標題 1">
            <a:extLst>
              <a:ext uri="{FF2B5EF4-FFF2-40B4-BE49-F238E27FC236}">
                <a16:creationId xmlns:a16="http://schemas.microsoft.com/office/drawing/2014/main" id="{C328858B-1272-CF46-8C47-257C4F9A0336}"/>
              </a:ext>
            </a:extLst>
          </p:cNvPr>
          <p:cNvSpPr txBox="1">
            <a:spLocks/>
          </p:cNvSpPr>
          <p:nvPr/>
        </p:nvSpPr>
        <p:spPr>
          <a:xfrm>
            <a:off x="628651" y="3278468"/>
            <a:ext cx="7886700" cy="5990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TW" altLang="en-US" sz="2400" b="1" kern="1200" spc="-5" dirty="0" smtClean="0">
                <a:solidFill>
                  <a:srgbClr val="4AAC99"/>
                </a:solidFill>
                <a:latin typeface="微軟正黑體" pitchFamily="34" charset="-120"/>
                <a:ea typeface="微軟正黑體" pitchFamily="34" charset="-120"/>
                <a:cs typeface="+mj-cs"/>
              </a:defRPr>
            </a:lvl1pPr>
          </a:lstStyle>
          <a:p>
            <a:r>
              <a:rPr kumimoji="1" lang="zh-CN" altLang="en-US" dirty="0"/>
              <a:t>未來展望</a:t>
            </a:r>
          </a:p>
        </p:txBody>
      </p:sp>
      <p:sp>
        <p:nvSpPr>
          <p:cNvPr id="13" name="Content Placeholder 2">
            <a:extLst>
              <a:ext uri="{FF2B5EF4-FFF2-40B4-BE49-F238E27FC236}">
                <a16:creationId xmlns:a16="http://schemas.microsoft.com/office/drawing/2014/main" id="{98AC754A-CE3B-954F-84FA-98486830A6AC}"/>
              </a:ext>
            </a:extLst>
          </p:cNvPr>
          <p:cNvSpPr txBox="1">
            <a:spLocks/>
          </p:cNvSpPr>
          <p:nvPr/>
        </p:nvSpPr>
        <p:spPr>
          <a:xfrm>
            <a:off x="628650" y="3877544"/>
            <a:ext cx="7886699" cy="196199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zh-TW" altLang="en-US" dirty="0"/>
              <a:t>使用的訓練資料侷限於看門狗系統的新聞內容。對於其它來源的新聞，模型的分類能力尚有改善空間。未來若能使用更多來源的新聞資料進行訓練，便能進一步提升此模型的適用範圍</a:t>
            </a:r>
            <a:endParaRPr lang="en-US" altLang="zh-TW" dirty="0"/>
          </a:p>
          <a:p>
            <a:pPr marL="457200" indent="-457200">
              <a:buFont typeface="+mj-lt"/>
              <a:buAutoNum type="arabicPeriod"/>
            </a:pPr>
            <a:r>
              <a:rPr lang="zh-CN" altLang="en-US" dirty="0"/>
              <a:t>股價預測模型的表現尚有改善空間。未來若能使用更為細緻的股價資料（</a:t>
            </a:r>
            <a:r>
              <a:rPr lang="en-US" altLang="zh-TW" dirty="0"/>
              <a:t>ex:</a:t>
            </a:r>
            <a:r>
              <a:rPr lang="zh-TW" altLang="en-US" dirty="0"/>
              <a:t> </a:t>
            </a:r>
            <a:r>
              <a:rPr lang="en-US" altLang="zh-TW" dirty="0"/>
              <a:t>Intraday data</a:t>
            </a:r>
            <a:r>
              <a:rPr lang="zh-CN" altLang="en-US" dirty="0"/>
              <a:t>），便能進一步提升此模型的表現</a:t>
            </a:r>
            <a:endParaRPr lang="en-US" altLang="zh-TW"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4939186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42</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2967290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DB8A2E08-72E2-2240-9E32-D42E11AFC2F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4ECCBDE9-52C1-BD49-926A-A91DB688DB5C}"/>
              </a:ext>
            </a:extLst>
          </p:cNvPr>
          <p:cNvSpPr>
            <a:spLocks noGrp="1"/>
          </p:cNvSpPr>
          <p:nvPr>
            <p:ph type="sldNum" sz="quarter" idx="12"/>
          </p:nvPr>
        </p:nvSpPr>
        <p:spPr/>
        <p:txBody>
          <a:bodyPr/>
          <a:lstStyle/>
          <a:p>
            <a:fld id="{80929F01-733D-5847-83A7-C9CEA74310DB}" type="slidenum">
              <a:rPr kumimoji="1" lang="zh-TW" altLang="en-US" smtClean="0"/>
              <a:pPr/>
              <a:t>5</a:t>
            </a:fld>
            <a:endParaRPr kumimoji="1" lang="zh-TW" altLang="en-US" dirty="0"/>
          </a:p>
        </p:txBody>
      </p:sp>
      <p:cxnSp>
        <p:nvCxnSpPr>
          <p:cNvPr id="21" name="接點: 肘形 37">
            <a:extLst>
              <a:ext uri="{FF2B5EF4-FFF2-40B4-BE49-F238E27FC236}">
                <a16:creationId xmlns:a16="http://schemas.microsoft.com/office/drawing/2014/main" id="{9C99570A-3C69-8544-8411-51A1C7F9BCC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22" name="接點: 肘形 33">
            <a:extLst>
              <a:ext uri="{FF2B5EF4-FFF2-40B4-BE49-F238E27FC236}">
                <a16:creationId xmlns:a16="http://schemas.microsoft.com/office/drawing/2014/main" id="{CCAAD455-8739-8443-9E14-7824572E3408}"/>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3" name="接點: 肘形 25">
            <a:extLst>
              <a:ext uri="{FF2B5EF4-FFF2-40B4-BE49-F238E27FC236}">
                <a16:creationId xmlns:a16="http://schemas.microsoft.com/office/drawing/2014/main" id="{836DF04F-2B9B-EB42-A2CE-493071108E6A}"/>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4" name="接點: 肘形 24">
            <a:extLst>
              <a:ext uri="{FF2B5EF4-FFF2-40B4-BE49-F238E27FC236}">
                <a16:creationId xmlns:a16="http://schemas.microsoft.com/office/drawing/2014/main" id="{E4FD6968-9F02-8540-8585-C06B822B0F4A}"/>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5" name="矩形: 圓角 17">
            <a:extLst>
              <a:ext uri="{FF2B5EF4-FFF2-40B4-BE49-F238E27FC236}">
                <a16:creationId xmlns:a16="http://schemas.microsoft.com/office/drawing/2014/main" id="{0EC6249B-2BCF-064D-AE7D-6C4D9DF73461}"/>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6" name="橢圓 25">
            <a:extLst>
              <a:ext uri="{FF2B5EF4-FFF2-40B4-BE49-F238E27FC236}">
                <a16:creationId xmlns:a16="http://schemas.microsoft.com/office/drawing/2014/main" id="{CEFCADC6-5065-F142-A010-96444F306AFD}"/>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圓角 17">
            <a:extLst>
              <a:ext uri="{FF2B5EF4-FFF2-40B4-BE49-F238E27FC236}">
                <a16:creationId xmlns:a16="http://schemas.microsoft.com/office/drawing/2014/main" id="{9DACD3BD-E23E-AC48-9F3E-D596C148A444}"/>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文字方塊 28">
            <a:extLst>
              <a:ext uri="{FF2B5EF4-FFF2-40B4-BE49-F238E27FC236}">
                <a16:creationId xmlns:a16="http://schemas.microsoft.com/office/drawing/2014/main" id="{36A58E5D-0637-0C49-AEF6-CBA6BEA7ABB4}"/>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sp>
        <p:nvSpPr>
          <p:cNvPr id="31" name="文字方塊 30">
            <a:extLst>
              <a:ext uri="{FF2B5EF4-FFF2-40B4-BE49-F238E27FC236}">
                <a16:creationId xmlns:a16="http://schemas.microsoft.com/office/drawing/2014/main" id="{B1C82948-D084-7244-8EAA-8283FDA6C3F7}"/>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32" name="矩形: 圓角 17">
            <a:extLst>
              <a:ext uri="{FF2B5EF4-FFF2-40B4-BE49-F238E27FC236}">
                <a16:creationId xmlns:a16="http://schemas.microsoft.com/office/drawing/2014/main" id="{E69BC57C-D995-1E40-853C-1A97E8E87C83}"/>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D547F01D-5B8E-3B4E-B69D-5BA2CEEBBA61}"/>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34" name="矩形: 圓角 17">
            <a:extLst>
              <a:ext uri="{FF2B5EF4-FFF2-40B4-BE49-F238E27FC236}">
                <a16:creationId xmlns:a16="http://schemas.microsoft.com/office/drawing/2014/main" id="{39DEC940-E3E0-A144-B7B0-0AF0008286AE}"/>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3B736F2A-E3D2-7347-81AC-04FD70706F01}"/>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
        <p:nvSpPr>
          <p:cNvPr id="36" name="標題 1">
            <a:extLst>
              <a:ext uri="{FF2B5EF4-FFF2-40B4-BE49-F238E27FC236}">
                <a16:creationId xmlns:a16="http://schemas.microsoft.com/office/drawing/2014/main" id="{809C82CD-B394-D54D-8153-F6686D191074}"/>
              </a:ext>
            </a:extLst>
          </p:cNvPr>
          <p:cNvSpPr>
            <a:spLocks noGrp="1"/>
          </p:cNvSpPr>
          <p:nvPr>
            <p:ph type="title"/>
          </p:nvPr>
        </p:nvSpPr>
        <p:spPr>
          <a:xfrm>
            <a:off x="568433" y="461177"/>
            <a:ext cx="7886700" cy="599076"/>
          </a:xfrm>
        </p:spPr>
        <p:txBody>
          <a:bodyPr>
            <a:normAutofit/>
          </a:bodyPr>
          <a:lstStyle/>
          <a:p>
            <a:r>
              <a:rPr kumimoji="1" lang="zh-TW" altLang="en-US" dirty="0"/>
              <a:t>本專案產品用途與競爭優勢</a:t>
            </a:r>
          </a:p>
        </p:txBody>
      </p:sp>
      <p:pic>
        <p:nvPicPr>
          <p:cNvPr id="19" name="圖片 18">
            <a:extLst>
              <a:ext uri="{FF2B5EF4-FFF2-40B4-BE49-F238E27FC236}">
                <a16:creationId xmlns:a16="http://schemas.microsoft.com/office/drawing/2014/main" id="{C5BE6493-71B0-544A-A916-69D915737F19}"/>
              </a:ext>
            </a:extLst>
          </p:cNvPr>
          <p:cNvPicPr>
            <a:picLocks noChangeAspect="1"/>
          </p:cNvPicPr>
          <p:nvPr/>
        </p:nvPicPr>
        <p:blipFill rotWithShape="1">
          <a:blip r:embed="rId2"/>
          <a:srcRect r="18711"/>
          <a:stretch/>
        </p:blipFill>
        <p:spPr>
          <a:xfrm>
            <a:off x="3278249" y="2605886"/>
            <a:ext cx="3055149" cy="2086117"/>
          </a:xfrm>
          <a:prstGeom prst="rect">
            <a:avLst/>
          </a:prstGeom>
        </p:spPr>
      </p:pic>
    </p:spTree>
    <p:extLst>
      <p:ext uri="{BB962C8B-B14F-4D97-AF65-F5344CB8AC3E}">
        <p14:creationId xmlns:p14="http://schemas.microsoft.com/office/powerpoint/2010/main" val="4023016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628650" y="291518"/>
            <a:ext cx="7886700" cy="979392"/>
          </a:xfrm>
        </p:spPr>
        <p:txBody>
          <a:bodyPr>
            <a:normAutofit/>
          </a:bodyPr>
          <a:lstStyle/>
          <a:p>
            <a:r>
              <a:rPr lang="zh-TW" altLang="en-US" dirty="0"/>
              <a:t>優勢一</a:t>
            </a:r>
            <a:r>
              <a:rPr lang="en-US" altLang="zh-TW" dirty="0"/>
              <a:t>  </a:t>
            </a:r>
            <a:r>
              <a:rPr lang="zh-TW" altLang="en-US" dirty="0"/>
              <a:t>準確的新聞評分：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 </a:t>
            </a:r>
            <a:r>
              <a:rPr lang="en-US" altLang="zh-TW" dirty="0"/>
              <a:t> </a:t>
            </a:r>
            <a:r>
              <a:rPr lang="zh-TW" altLang="en-US" dirty="0"/>
              <a:t>過濾不重要的訊息：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287025"/>
            <a:ext cx="7886700" cy="858679"/>
          </a:xfrm>
        </p:spPr>
        <p:txBody>
          <a:bodyPr>
            <a:normAutofit/>
          </a:bodyPr>
          <a:lstStyle/>
          <a:p>
            <a:r>
              <a:rPr lang="zh-TW" altLang="en-US" dirty="0"/>
              <a:t>優勢三</a:t>
            </a:r>
            <a:r>
              <a:rPr lang="en-US" altLang="zh-TW" dirty="0"/>
              <a:t>  </a:t>
            </a:r>
            <a:r>
              <a:rPr lang="zh-TW" altLang="en-US" dirty="0"/>
              <a:t>提供即時資訊：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2020/6/23</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  </a:t>
            </a:r>
            <a:r>
              <a:rPr lang="zh-CN" altLang="en-US" dirty="0">
                <a:latin typeface="Microsoft JhengHei" panose="020B0604030504040204" pitchFamily="34" charset="-120"/>
                <a:ea typeface="Microsoft JhengHei" panose="020B0604030504040204" pitchFamily="34" charset="-120"/>
              </a:rPr>
              <a:t>可作為投資參考工具</a:t>
            </a:r>
            <a:r>
              <a:rPr lang="zh-TW" altLang="en-US" dirty="0"/>
              <a:t>：</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1987" y="1295287"/>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767785886"/>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2812</TotalTime>
  <Words>3504</Words>
  <Application>Microsoft Macintosh PowerPoint</Application>
  <PresentationFormat>如螢幕大小 (4:3)</PresentationFormat>
  <Paragraphs>580</Paragraphs>
  <Slides>43</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43</vt:i4>
      </vt:variant>
    </vt:vector>
  </HeadingPairs>
  <TitlesOfParts>
    <vt:vector size="53" baseType="lpstr">
      <vt:lpstr>Microsoft JhengHei</vt:lpstr>
      <vt:lpstr>Microsoft JhengHei</vt:lpstr>
      <vt:lpstr>新細明體</vt:lpstr>
      <vt:lpstr>微软雅黑</vt:lpstr>
      <vt:lpstr>Arial</vt:lpstr>
      <vt:lpstr>Arial Black</vt:lpstr>
      <vt:lpstr>Calibri</vt:lpstr>
      <vt:lpstr>Optima</vt:lpstr>
      <vt:lpstr>Wingdings</vt:lpstr>
      <vt:lpstr>Office 佈景主題</vt:lpstr>
      <vt:lpstr>PowerPoint 簡報</vt:lpstr>
      <vt:lpstr>PowerPoint 簡報</vt:lpstr>
      <vt:lpstr>01</vt:lpstr>
      <vt:lpstr>看門狗評分機制現有痛點描述</vt:lpstr>
      <vt:lpstr>本專案產品用途與競爭優勢</vt:lpstr>
      <vt:lpstr>優勢一  準確的新聞評分： 透過機器學習模型，避免多位專家評分看法不一致的偏誤</vt:lpstr>
      <vt:lpstr>優勢二  過濾不重要的訊息： 建立篩選機制，讓使用者只看得到重要的新聞</vt:lpstr>
      <vt:lpstr>優勢三  提供即時資訊： 爬取最新新聞，即時更新新聞評分</vt:lpstr>
      <vt:lpstr>優勢四  可作為投資參考工具：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建立字典與數字序列</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05</vt:lpstr>
      <vt:lpstr>結論</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昱達 王</cp:lastModifiedBy>
  <cp:revision>214</cp:revision>
  <dcterms:created xsi:type="dcterms:W3CDTF">2020-03-18T11:49:03Z</dcterms:created>
  <dcterms:modified xsi:type="dcterms:W3CDTF">2020-06-23T12:16:59Z</dcterms:modified>
</cp:coreProperties>
</file>