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0"/>
  </p:notesMasterIdLst>
  <p:handoutMasterIdLst>
    <p:handoutMasterId r:id="rId41"/>
  </p:handoutMasterIdLst>
  <p:sldIdLst>
    <p:sldId id="257" r:id="rId2"/>
    <p:sldId id="288" r:id="rId3"/>
    <p:sldId id="432" r:id="rId4"/>
    <p:sldId id="436" r:id="rId5"/>
    <p:sldId id="437" r:id="rId6"/>
    <p:sldId id="438" r:id="rId7"/>
    <p:sldId id="439" r:id="rId8"/>
    <p:sldId id="435" r:id="rId9"/>
    <p:sldId id="287" r:id="rId10"/>
    <p:sldId id="433" r:id="rId11"/>
    <p:sldId id="455" r:id="rId12"/>
    <p:sldId id="456" r:id="rId13"/>
    <p:sldId id="440" r:id="rId14"/>
    <p:sldId id="447" r:id="rId15"/>
    <p:sldId id="441" r:id="rId16"/>
    <p:sldId id="460" r:id="rId17"/>
    <p:sldId id="461" r:id="rId18"/>
    <p:sldId id="448" r:id="rId19"/>
    <p:sldId id="464" r:id="rId20"/>
    <p:sldId id="465" r:id="rId21"/>
    <p:sldId id="466" r:id="rId22"/>
    <p:sldId id="301" r:id="rId23"/>
    <p:sldId id="469" r:id="rId24"/>
    <p:sldId id="470" r:id="rId25"/>
    <p:sldId id="468" r:id="rId26"/>
    <p:sldId id="471" r:id="rId27"/>
    <p:sldId id="467" r:id="rId28"/>
    <p:sldId id="472" r:id="rId29"/>
    <p:sldId id="444" r:id="rId30"/>
    <p:sldId id="445" r:id="rId31"/>
    <p:sldId id="446" r:id="rId32"/>
    <p:sldId id="450" r:id="rId33"/>
    <p:sldId id="453" r:id="rId34"/>
    <p:sldId id="454" r:id="rId35"/>
    <p:sldId id="452" r:id="rId36"/>
    <p:sldId id="451" r:id="rId37"/>
    <p:sldId id="462" r:id="rId38"/>
    <p:sldId id="46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p:restoredTop sz="94277" autoAdjust="0"/>
  </p:normalViewPr>
  <p:slideViewPr>
    <p:cSldViewPr snapToGrid="0" snapToObjects="1">
      <p:cViewPr>
        <p:scale>
          <a:sx n="100" d="100"/>
          <a:sy n="100" d="100"/>
        </p:scale>
        <p:origin x="1792" y="208"/>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106154" cy="400110"/>
          </a:xfrm>
          <a:prstGeom prst="rect">
            <a:avLst/>
          </a:prstGeom>
        </p:spPr>
        <p:txBody>
          <a:bodyPr wrap="none">
            <a:spAutoFit/>
          </a:bodyPr>
          <a:lstStyle/>
          <a:p>
            <a:r>
              <a:rPr lang="en-US" altLang="zh-TW" sz="2000" dirty="0">
                <a:latin typeface="Microsoft JhengHei" panose="020B0604030504040204" pitchFamily="34" charset="-120"/>
                <a:ea typeface="Microsoft JhengHei" panose="020B0604030504040204" pitchFamily="34" charset="-120"/>
              </a:rPr>
              <a:t>Mentor</a:t>
            </a:r>
            <a:r>
              <a:rPr lang="zh-TW" altLang="en-US" sz="2000" dirty="0">
                <a:latin typeface="Microsoft JhengHei" panose="020B0604030504040204" pitchFamily="34" charset="-120"/>
                <a:ea typeface="Microsoft JhengHei" panose="020B0604030504040204" pitchFamily="34" charset="-120"/>
              </a:rPr>
              <a:t>：詹益安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12</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後續將新聞訊息做切詞處理後，放入模型跑重要性評分與預期漲跌</a:t>
            </a:r>
          </a:p>
        </p:txBody>
      </p:sp>
    </p:spTree>
    <p:extLst>
      <p:ext uri="{BB962C8B-B14F-4D97-AF65-F5344CB8AC3E}">
        <p14:creationId xmlns:p14="http://schemas.microsoft.com/office/powerpoint/2010/main" val="267663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15</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再切詞工具方面我們選擇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600450" y="0"/>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700770" y="2283581"/>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943350" y="2211540"/>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700770" y="3062812"/>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700770" y="3857843"/>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700770" y="4657425"/>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943350" y="2990771"/>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943350" y="3785802"/>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943350" y="1163044"/>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943350" y="4565033"/>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Tree>
    <p:extLst>
      <p:ext uri="{BB962C8B-B14F-4D97-AF65-F5344CB8AC3E}">
        <p14:creationId xmlns:p14="http://schemas.microsoft.com/office/powerpoint/2010/main" val="238824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310246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24" name="矩形: 圓角 23">
            <a:extLst>
              <a:ext uri="{FF2B5EF4-FFF2-40B4-BE49-F238E27FC236}">
                <a16:creationId xmlns:a16="http://schemas.microsoft.com/office/drawing/2014/main" id="{105DE2BE-12CE-4556-B7E4-0D71A8C80543}"/>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338A67D-284A-439F-BD6E-1A5ED7295320}"/>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26" name="直線接點 25">
            <a:extLst>
              <a:ext uri="{FF2B5EF4-FFF2-40B4-BE49-F238E27FC236}">
                <a16:creationId xmlns:a16="http://schemas.microsoft.com/office/drawing/2014/main" id="{8E2AD147-2599-4402-B403-CFD9ABA7BAD5}"/>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形 28">
            <a:extLst>
              <a:ext uri="{FF2B5EF4-FFF2-40B4-BE49-F238E27FC236}">
                <a16:creationId xmlns:a16="http://schemas.microsoft.com/office/drawing/2014/main" id="{85496D95-866A-4EAA-8EE7-9D3FE03281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5" name="文字方塊 4">
            <a:extLst>
              <a:ext uri="{FF2B5EF4-FFF2-40B4-BE49-F238E27FC236}">
                <a16:creationId xmlns:a16="http://schemas.microsoft.com/office/drawing/2014/main" id="{3A6747EB-FAA8-41FB-BB7B-F740201EFB42}"/>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6" name="矩形: 圓角 5">
            <a:extLst>
              <a:ext uri="{FF2B5EF4-FFF2-40B4-BE49-F238E27FC236}">
                <a16:creationId xmlns:a16="http://schemas.microsoft.com/office/drawing/2014/main" id="{308FDCA9-68B7-4AE6-A7CE-B4BC16667D19}"/>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27" name="矩形: 圓角 26">
            <a:extLst>
              <a:ext uri="{FF2B5EF4-FFF2-40B4-BE49-F238E27FC236}">
                <a16:creationId xmlns:a16="http://schemas.microsoft.com/office/drawing/2014/main" id="{1430B771-801B-4953-8332-2149A4F4916C}"/>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28" name="矩形: 圓角 27">
            <a:extLst>
              <a:ext uri="{FF2B5EF4-FFF2-40B4-BE49-F238E27FC236}">
                <a16:creationId xmlns:a16="http://schemas.microsoft.com/office/drawing/2014/main" id="{FE3936CF-96BF-4305-A4D5-80D62AD5EB62}"/>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33" name="矩形: 圓角 32">
            <a:extLst>
              <a:ext uri="{FF2B5EF4-FFF2-40B4-BE49-F238E27FC236}">
                <a16:creationId xmlns:a16="http://schemas.microsoft.com/office/drawing/2014/main" id="{C807654C-D28E-496B-ACC5-7025958A1B89}"/>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34" name="矩形: 圓角 33">
            <a:extLst>
              <a:ext uri="{FF2B5EF4-FFF2-40B4-BE49-F238E27FC236}">
                <a16:creationId xmlns:a16="http://schemas.microsoft.com/office/drawing/2014/main" id="{57571BAD-59FA-4DB6-A791-0A0D053D9D1A}"/>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488273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15754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Tree>
    <p:extLst>
      <p:ext uri="{BB962C8B-B14F-4D97-AF65-F5344CB8AC3E}">
        <p14:creationId xmlns:p14="http://schemas.microsoft.com/office/powerpoint/2010/main" val="8246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Tree>
    <p:extLst>
      <p:ext uri="{BB962C8B-B14F-4D97-AF65-F5344CB8AC3E}">
        <p14:creationId xmlns:p14="http://schemas.microsoft.com/office/powerpoint/2010/main" val="1224657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rgbClr val="FF0000"/>
                </a:solidFill>
                <a:latin typeface="微軟正黑體" panose="020B0604030504040204" pitchFamily="34" charset="-120"/>
                <a:ea typeface="微軟正黑體" panose="020B0604030504040204" pitchFamily="34" charset="-120"/>
              </a:rPr>
              <a:t>（極端事件：</a:t>
            </a:r>
            <a:r>
              <a:rPr lang="en-US" altLang="zh-TW" b="1" dirty="0">
                <a:solidFill>
                  <a:srgbClr val="FF0000"/>
                </a:solidFill>
                <a:latin typeface="微軟正黑體" panose="020B0604030504040204" pitchFamily="34" charset="-120"/>
                <a:ea typeface="微軟正黑體" panose="020B0604030504040204" pitchFamily="34" charset="-120"/>
              </a:rPr>
              <a:t>-3,</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-2,</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+2,</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+3</a:t>
            </a:r>
            <a:r>
              <a:rPr lang="zh-TW" altLang="en-US" b="1" dirty="0">
                <a:solidFill>
                  <a:srgbClr val="FF0000"/>
                </a:solidFill>
                <a:latin typeface="微軟正黑體" panose="020B0604030504040204" pitchFamily="34" charset="-120"/>
                <a:ea typeface="微軟正黑體" panose="020B0604030504040204" pitchFamily="34" charset="-120"/>
              </a:rPr>
              <a:t> 出現的頻率相對較少</a:t>
            </a:r>
            <a:r>
              <a:rPr lang="zh-CN" altLang="en-US" b="1" dirty="0">
                <a:solidFill>
                  <a:srgbClr val="FF0000"/>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67430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Tree>
    <p:extLst>
      <p:ext uri="{BB962C8B-B14F-4D97-AF65-F5344CB8AC3E}">
        <p14:creationId xmlns:p14="http://schemas.microsoft.com/office/powerpoint/2010/main" val="2014213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Tree>
    <p:extLst>
      <p:ext uri="{BB962C8B-B14F-4D97-AF65-F5344CB8AC3E}">
        <p14:creationId xmlns:p14="http://schemas.microsoft.com/office/powerpoint/2010/main" val="2142521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2801910" y="3872345"/>
            <a:ext cx="3540179" cy="515938"/>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等資料存放在資料庫中，未來公司需要做使用即可直接做存取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3" name="群組 12">
            <a:extLst>
              <a:ext uri="{FF2B5EF4-FFF2-40B4-BE49-F238E27FC236}">
                <a16:creationId xmlns:a16="http://schemas.microsoft.com/office/drawing/2014/main" id="{E434EC3D-9774-6947-946D-D74C4E88225E}"/>
              </a:ext>
            </a:extLst>
          </p:cNvPr>
          <p:cNvGrpSpPr/>
          <p:nvPr/>
        </p:nvGrpSpPr>
        <p:grpSpPr>
          <a:xfrm>
            <a:off x="518588" y="3586026"/>
            <a:ext cx="1962793" cy="2611723"/>
            <a:chOff x="518588" y="3725726"/>
            <a:chExt cx="1962793" cy="2611723"/>
          </a:xfrm>
        </p:grpSpPr>
        <p:pic>
          <p:nvPicPr>
            <p:cNvPr id="7" name="圖片 6" descr="一張含有 螢幕擷取畫面 的圖片&#10;&#10;自動產生的描述">
              <a:extLst>
                <a:ext uri="{FF2B5EF4-FFF2-40B4-BE49-F238E27FC236}">
                  <a16:creationId xmlns:a16="http://schemas.microsoft.com/office/drawing/2014/main" id="{2D4B43F1-16A9-5145-A85D-B1956E7337BC}"/>
                </a:ext>
              </a:extLst>
            </p:cNvPr>
            <p:cNvPicPr>
              <a:picLocks noChangeAspect="1"/>
            </p:cNvPicPr>
            <p:nvPr/>
          </p:nvPicPr>
          <p:blipFill rotWithShape="1">
            <a:blip r:embed="rId2"/>
            <a:srcRect b="43054"/>
            <a:stretch/>
          </p:blipFill>
          <p:spPr>
            <a:xfrm>
              <a:off x="518588" y="4092956"/>
              <a:ext cx="1962793" cy="2244493"/>
            </a:xfrm>
            <a:prstGeom prst="rect">
              <a:avLst/>
            </a:prstGeom>
            <a:ln>
              <a:solidFill>
                <a:schemeClr val="tx1"/>
              </a:solidFill>
            </a:ln>
          </p:spPr>
        </p:pic>
        <p:sp>
          <p:nvSpPr>
            <p:cNvPr id="10" name="文字方塊 9">
              <a:extLst>
                <a:ext uri="{FF2B5EF4-FFF2-40B4-BE49-F238E27FC236}">
                  <a16:creationId xmlns:a16="http://schemas.microsoft.com/office/drawing/2014/main" id="{325396B8-E278-964F-A107-31FB839B8C2B}"/>
                </a:ext>
              </a:extLst>
            </p:cNvPr>
            <p:cNvSpPr txBox="1"/>
            <p:nvPr/>
          </p:nvSpPr>
          <p:spPr>
            <a:xfrm>
              <a:off x="792098" y="3725726"/>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文章摘要畫面</a:t>
              </a:r>
            </a:p>
          </p:txBody>
        </p:sp>
      </p:grpSp>
      <p:grpSp>
        <p:nvGrpSpPr>
          <p:cNvPr id="14" name="群組 13">
            <a:extLst>
              <a:ext uri="{FF2B5EF4-FFF2-40B4-BE49-F238E27FC236}">
                <a16:creationId xmlns:a16="http://schemas.microsoft.com/office/drawing/2014/main" id="{B5955295-5882-CB4E-BFA8-1ED04414AF38}"/>
              </a:ext>
            </a:extLst>
          </p:cNvPr>
          <p:cNvGrpSpPr/>
          <p:nvPr/>
        </p:nvGrpSpPr>
        <p:grpSpPr>
          <a:xfrm>
            <a:off x="2686050" y="3586026"/>
            <a:ext cx="3788189" cy="2615183"/>
            <a:chOff x="2686050" y="3725726"/>
            <a:chExt cx="3788189" cy="2615183"/>
          </a:xfrm>
        </p:grpSpPr>
        <p:pic>
          <p:nvPicPr>
            <p:cNvPr id="9" name="內容版面配置區 3">
              <a:extLst>
                <a:ext uri="{FF2B5EF4-FFF2-40B4-BE49-F238E27FC236}">
                  <a16:creationId xmlns:a16="http://schemas.microsoft.com/office/drawing/2014/main" id="{508F7C9B-3A1B-7041-AFB1-BF63AA78C015}"/>
                </a:ext>
              </a:extLst>
            </p:cNvPr>
            <p:cNvPicPr>
              <a:picLocks noChangeAspect="1"/>
            </p:cNvPicPr>
            <p:nvPr/>
          </p:nvPicPr>
          <p:blipFill rotWithShape="1">
            <a:blip r:embed="rId3"/>
            <a:srcRect b="42967"/>
            <a:stretch/>
          </p:blipFill>
          <p:spPr>
            <a:xfrm>
              <a:off x="2686050" y="4092956"/>
              <a:ext cx="3788189" cy="2247953"/>
            </a:xfrm>
            <a:prstGeom prst="rect">
              <a:avLst/>
            </a:prstGeom>
            <a:ln>
              <a:solidFill>
                <a:schemeClr val="tx1"/>
              </a:solidFill>
            </a:ln>
          </p:spPr>
        </p:pic>
        <p:sp>
          <p:nvSpPr>
            <p:cNvPr id="11" name="文字方塊 10">
              <a:extLst>
                <a:ext uri="{FF2B5EF4-FFF2-40B4-BE49-F238E27FC236}">
                  <a16:creationId xmlns:a16="http://schemas.microsoft.com/office/drawing/2014/main" id="{592E569C-727C-6342-9D62-15681ED816A6}"/>
                </a:ext>
              </a:extLst>
            </p:cNvPr>
            <p:cNvSpPr txBox="1"/>
            <p:nvPr/>
          </p:nvSpPr>
          <p:spPr>
            <a:xfrm>
              <a:off x="3735503" y="3725726"/>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文章內文畫面</a:t>
              </a:r>
            </a:p>
          </p:txBody>
        </p:sp>
      </p:grpSp>
      <p:grpSp>
        <p:nvGrpSpPr>
          <p:cNvPr id="15" name="群組 14">
            <a:extLst>
              <a:ext uri="{FF2B5EF4-FFF2-40B4-BE49-F238E27FC236}">
                <a16:creationId xmlns:a16="http://schemas.microsoft.com/office/drawing/2014/main" id="{E46751F7-51AC-7747-B42B-5C79F510ACE9}"/>
              </a:ext>
            </a:extLst>
          </p:cNvPr>
          <p:cNvGrpSpPr/>
          <p:nvPr/>
        </p:nvGrpSpPr>
        <p:grpSpPr>
          <a:xfrm>
            <a:off x="6678908" y="1331936"/>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4"/>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手機版畫面</a:t>
              </a:r>
            </a:p>
          </p:txBody>
        </p:sp>
      </p:grpSp>
    </p:spTree>
    <p:extLst>
      <p:ext uri="{BB962C8B-B14F-4D97-AF65-F5344CB8AC3E}">
        <p14:creationId xmlns:p14="http://schemas.microsoft.com/office/powerpoint/2010/main" val="2911905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本組專案優勢一：</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5</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本組專案優勢二：</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554109" y="356398"/>
            <a:ext cx="7886700" cy="979392"/>
          </a:xfrm>
        </p:spPr>
        <p:txBody>
          <a:bodyPr>
            <a:normAutofit/>
          </a:bodyPr>
          <a:lstStyle/>
          <a:p>
            <a:r>
              <a:rPr lang="zh-TW" altLang="en-US" dirty="0"/>
              <a:t>本組專案優勢三：</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專案流程圖</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pic>
        <p:nvPicPr>
          <p:cNvPr id="11" name="圖片 10" descr="一張含有 文字, 地圖 的圖片&#10;&#10;自動產生的描述">
            <a:extLst>
              <a:ext uri="{FF2B5EF4-FFF2-40B4-BE49-F238E27FC236}">
                <a16:creationId xmlns:a16="http://schemas.microsoft.com/office/drawing/2014/main" id="{102E35A8-6754-BF4D-BFDE-E914C8AA20F2}"/>
              </a:ext>
            </a:extLst>
          </p:cNvPr>
          <p:cNvPicPr>
            <a:picLocks noChangeAspect="1"/>
          </p:cNvPicPr>
          <p:nvPr/>
        </p:nvPicPr>
        <p:blipFill>
          <a:blip r:embed="rId2"/>
          <a:stretch>
            <a:fillRect/>
          </a:stretch>
        </p:blipFill>
        <p:spPr>
          <a:xfrm>
            <a:off x="864192" y="934295"/>
            <a:ext cx="6848945" cy="5479383"/>
          </a:xfrm>
          <a:prstGeom prst="rect">
            <a:avLst/>
          </a:prstGeom>
        </p:spPr>
      </p:pic>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dirty="0">
                <a:solidFill>
                  <a:srgbClr val="4AAC99"/>
                </a:solidFill>
                <a:latin typeface="Microsoft JhengHei" panose="020B0604030504040204" pitchFamily="34" charset="-120"/>
                <a:ea typeface="Microsoft JhengHei" panose="020B0604030504040204" pitchFamily="34" charset="-120"/>
              </a:rPr>
              <a:t>模型訓練過程</a:t>
            </a: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2650</TotalTime>
  <Words>3109</Words>
  <Application>Microsoft Macintosh PowerPoint</Application>
  <PresentationFormat>如螢幕大小 (4:3)</PresentationFormat>
  <Paragraphs>535</Paragraphs>
  <Slides>38</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38</vt:i4>
      </vt:variant>
    </vt:vector>
  </HeadingPairs>
  <TitlesOfParts>
    <vt:vector size="47" baseType="lpstr">
      <vt:lpstr>微軟正黑體</vt:lpstr>
      <vt:lpstr>微軟正黑體</vt:lpstr>
      <vt:lpstr>新細明體</vt:lpstr>
      <vt:lpstr>微软雅黑</vt:lpstr>
      <vt:lpstr>Arial</vt:lpstr>
      <vt:lpstr>Calibri</vt:lpstr>
      <vt:lpstr>Optima</vt:lpstr>
      <vt:lpstr>Wingdings</vt:lpstr>
      <vt:lpstr>Office 佈景主題</vt:lpstr>
      <vt:lpstr>PowerPoint 簡報</vt:lpstr>
      <vt:lpstr>PowerPoint 簡報</vt:lpstr>
      <vt:lpstr>01</vt:lpstr>
      <vt:lpstr>看門狗評分機制現有痛點描述</vt:lpstr>
      <vt:lpstr>本組專案優勢一： 建立篩選機制，讓使用者只看得到重要的新聞</vt:lpstr>
      <vt:lpstr>本組專案優勢二： 爬取最新新聞，即時更新新聞評分</vt:lpstr>
      <vt:lpstr>本組專案優勢三： 透過機器學習模型，避免多位專家評分看法不一致的偏誤</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189</cp:revision>
  <dcterms:created xsi:type="dcterms:W3CDTF">2020-03-18T11:49:03Z</dcterms:created>
  <dcterms:modified xsi:type="dcterms:W3CDTF">2020-06-18T12:36:47Z</dcterms:modified>
</cp:coreProperties>
</file>