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70" r:id="rId11"/>
    <p:sldId id="272" r:id="rId12"/>
    <p:sldId id="274" r:id="rId13"/>
    <p:sldId id="275" r:id="rId14"/>
    <p:sldId id="269" r:id="rId15"/>
    <p:sldId id="261" r:id="rId16"/>
    <p:sldId id="26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sVGChbne/%E7%8E%89%E5%B1%B1%E7%AC%AC%E4%B8%80%E9%A1%8C%EF%BC%8D%E5%8A%89%E5%93%81%E5%A6%A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B5027-4ECF-4B57-B81B-C74B61280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第二次進度報告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10BF85-DC27-4FED-BED7-5D024B977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8629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玉山證券</a:t>
            </a:r>
            <a:r>
              <a:rPr lang="en-US" altLang="zh-TW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重大事件訊息揭露，對個股影響強度預測模型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657AB1-8D08-4720-B9C1-17ADDF34B9ED}"/>
              </a:ext>
            </a:extLst>
          </p:cNvPr>
          <p:cNvSpPr/>
          <p:nvPr/>
        </p:nvSpPr>
        <p:spPr>
          <a:xfrm>
            <a:off x="5950761" y="3198167"/>
            <a:ext cx="5484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</a:t>
            </a:r>
            <a:r>
              <a:rPr lang="en-US" altLang="zh-TW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劉品妤，王昱達，楊廣元，呂明諺</a:t>
            </a:r>
          </a:p>
        </p:txBody>
      </p:sp>
    </p:spTree>
    <p:extLst>
      <p:ext uri="{BB962C8B-B14F-4D97-AF65-F5344CB8AC3E}">
        <p14:creationId xmlns:p14="http://schemas.microsoft.com/office/powerpoint/2010/main" val="78354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8DAC3-B74E-3A48-AAB1-A34F6034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股價預測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——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事件研究法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3A5F1F-5CBB-0A4B-BF63-EE6128EA2FD2}"/>
              </a:ext>
            </a:extLst>
          </p:cNvPr>
          <p:cNvSpPr/>
          <p:nvPr/>
        </p:nvSpPr>
        <p:spPr>
          <a:xfrm>
            <a:off x="1045029" y="2113810"/>
            <a:ext cx="10022774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2EDA09EA-D3A2-7B4B-8E60-158C8A001201}"/>
              </a:ext>
            </a:extLst>
          </p:cNvPr>
          <p:cNvSpPr/>
          <p:nvPr/>
        </p:nvSpPr>
        <p:spPr>
          <a:xfrm>
            <a:off x="1448790" y="1936670"/>
            <a:ext cx="6614555" cy="35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何謂事件研究？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3E6D28-69B7-F24C-9045-E71AF526957D}"/>
              </a:ext>
            </a:extLst>
          </p:cNvPr>
          <p:cNvSpPr/>
          <p:nvPr/>
        </p:nvSpPr>
        <p:spPr>
          <a:xfrm>
            <a:off x="1045029" y="3706094"/>
            <a:ext cx="10022774" cy="1073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F5722591-7AE3-6A4F-B663-050911798C38}"/>
              </a:ext>
            </a:extLst>
          </p:cNvPr>
          <p:cNvSpPr/>
          <p:nvPr/>
        </p:nvSpPr>
        <p:spPr>
          <a:xfrm>
            <a:off x="1448790" y="3528954"/>
            <a:ext cx="6614555" cy="35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事件研究的目的？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BD64FB-B977-CF4A-A37C-26CE6BDFDCC2}"/>
              </a:ext>
            </a:extLst>
          </p:cNvPr>
          <p:cNvSpPr/>
          <p:nvPr/>
        </p:nvSpPr>
        <p:spPr>
          <a:xfrm>
            <a:off x="1060863" y="5061857"/>
            <a:ext cx="10022774" cy="101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0FEB1AD5-A9C1-2544-BBBF-19E156EE31AF}"/>
              </a:ext>
            </a:extLst>
          </p:cNvPr>
          <p:cNvSpPr/>
          <p:nvPr/>
        </p:nvSpPr>
        <p:spPr>
          <a:xfrm>
            <a:off x="1464624" y="4884716"/>
            <a:ext cx="6614555" cy="35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事件研究流程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E86416D-00E3-1B4A-B3EB-ACECE5E87B7D}"/>
              </a:ext>
            </a:extLst>
          </p:cNvPr>
          <p:cNvSpPr txBox="1"/>
          <p:nvPr/>
        </p:nvSpPr>
        <p:spPr>
          <a:xfrm>
            <a:off x="1464624" y="2393857"/>
            <a:ext cx="938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事件研究法</a:t>
            </a:r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(Even Study)</a:t>
            </a:r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為研究結果之驗證方法，其起源於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1960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年代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Ball and Brown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，及</a:t>
            </a:r>
            <a:r>
              <a:rPr kumimoji="1"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Fama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Fisher, Jensen and Roll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（沈中華、李建然，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2000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），為近代會計及財務領域實證研究所廣泛運用之研究設計之一。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E38120-D38A-5345-917B-02FC2652E4F4}"/>
              </a:ext>
            </a:extLst>
          </p:cNvPr>
          <p:cNvSpPr txBox="1"/>
          <p:nvPr/>
        </p:nvSpPr>
        <p:spPr>
          <a:xfrm>
            <a:off x="1448790" y="3986141"/>
            <a:ext cx="938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事件研究法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(Even Study)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主要目在於</a:t>
            </a:r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利用統計方法檢定異常報酬狀況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，藉以明瞭特定事件是否</a:t>
            </a:r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對公司股價造成影響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，並可以了解股價的波動與該事件是否相關。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E6B1C9-EEB8-6845-9126-B0FED304ABA5}"/>
              </a:ext>
            </a:extLst>
          </p:cNvPr>
          <p:cNvSpPr txBox="1"/>
          <p:nvPr/>
        </p:nvSpPr>
        <p:spPr>
          <a:xfrm>
            <a:off x="1464625" y="5343883"/>
            <a:ext cx="243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決定事件與事件日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估計異常報酬率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0FD68F5-9154-FB45-BE93-F5A4CE665B49}"/>
              </a:ext>
            </a:extLst>
          </p:cNvPr>
          <p:cNvSpPr txBox="1"/>
          <p:nvPr/>
        </p:nvSpPr>
        <p:spPr>
          <a:xfrm>
            <a:off x="4841175" y="5343882"/>
            <a:ext cx="243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 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檢定異常報酬率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  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分析結果及解釋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7BABE6-8187-A347-A5BF-CE3B24A38A39}"/>
              </a:ext>
            </a:extLst>
          </p:cNvPr>
          <p:cNvSpPr txBox="1"/>
          <p:nvPr/>
        </p:nvSpPr>
        <p:spPr>
          <a:xfrm>
            <a:off x="581192" y="6282047"/>
            <a:ext cx="35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資料來源：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TEJ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95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8DAC3-B74E-3A48-AAB1-A34F6034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股價預測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——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事件日、事件期、估計期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BD64FB-B977-CF4A-A37C-26CE6BDFDCC2}"/>
              </a:ext>
            </a:extLst>
          </p:cNvPr>
          <p:cNvSpPr/>
          <p:nvPr/>
        </p:nvSpPr>
        <p:spPr>
          <a:xfrm>
            <a:off x="1084613" y="3428999"/>
            <a:ext cx="10022774" cy="2853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0FEB1AD5-A9C1-2544-BBBF-19E156EE31AF}"/>
              </a:ext>
            </a:extLst>
          </p:cNvPr>
          <p:cNvSpPr/>
          <p:nvPr/>
        </p:nvSpPr>
        <p:spPr>
          <a:xfrm>
            <a:off x="1488374" y="3251860"/>
            <a:ext cx="6614555" cy="35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如何設定事件期、估計期長度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E6B1C9-EEB8-6845-9126-B0FED304ABA5}"/>
              </a:ext>
            </a:extLst>
          </p:cNvPr>
          <p:cNvSpPr txBox="1"/>
          <p:nvPr/>
        </p:nvSpPr>
        <p:spPr>
          <a:xfrm>
            <a:off x="1235034" y="3711027"/>
            <a:ext cx="978526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事件影響的區間應包括在事件期之內，如新聞發布之日。通常事件期間比發生日期（事件日）更寬廣一些，包括事件發生前後的一段時間。因為</a:t>
            </a:r>
            <a:r>
              <a:rPr kumimoji="1" lang="zh-TW" altLang="en-US" sz="1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事件發生後一段時間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的資訊能顯示</a:t>
            </a:r>
            <a:r>
              <a:rPr kumimoji="1" lang="zh-TW" altLang="en-US" sz="1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應變數（如盈利、股價）變化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的情況；而考察</a:t>
            </a:r>
            <a:r>
              <a:rPr kumimoji="1" lang="zh-TW" altLang="en-US" sz="1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事件發生後一段時間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的股價則有利於捕捉</a:t>
            </a:r>
            <a:r>
              <a:rPr kumimoji="1" lang="zh-TW" altLang="en-US" sz="1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事件前徵兆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kumimoji="1" lang="zh-TW" altLang="en-US" sz="1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事前洩漏資訊所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造成的影響。</a:t>
            </a:r>
            <a:endParaRPr kumimoji="1"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估計期間或稱</a:t>
            </a:r>
            <a:r>
              <a:rPr kumimoji="1" lang="zh-TW" altLang="en-US" sz="1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估計窗口（</a:t>
            </a:r>
            <a:r>
              <a:rPr kumimoji="1" lang="en-US" altLang="zh-TW" sz="1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estimation window</a:t>
            </a:r>
            <a:r>
              <a:rPr kumimoji="1" lang="zh-TW" altLang="en-US" sz="16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的目的，是利用該期間的數據去估算在事件未出現情況下應變數之值，即</a:t>
            </a:r>
            <a:r>
              <a:rPr kumimoji="1" lang="zh-TW" altLang="en-US" sz="16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預期報酬率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。將預期報酬率與事件期間應變數變異後（即實際報酬率）相比較，變得出事件所帶來的異常報酬率。</a:t>
            </a:r>
            <a:endParaRPr kumimoji="1"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一般而言，估計期選取要比事件期間長，本組採用年（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250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個交易日）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、季（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60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個交易日） 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、月（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個交易日）三個區間去估計異常報酬，而事件期則是事件日前後一天（明日收盤價－昨日收盤價）</a:t>
            </a:r>
            <a:endParaRPr kumimoji="1"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7BABE6-8187-A347-A5BF-CE3B24A38A39}"/>
              </a:ext>
            </a:extLst>
          </p:cNvPr>
          <p:cNvSpPr txBox="1"/>
          <p:nvPr/>
        </p:nvSpPr>
        <p:spPr>
          <a:xfrm>
            <a:off x="573275" y="6379402"/>
            <a:ext cx="35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資料來源：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TEJ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FF4B0E7-7346-C54E-90F4-C5C97CDCF4B3}"/>
              </a:ext>
            </a:extLst>
          </p:cNvPr>
          <p:cNvGrpSpPr/>
          <p:nvPr/>
        </p:nvGrpSpPr>
        <p:grpSpPr>
          <a:xfrm>
            <a:off x="1448790" y="2216220"/>
            <a:ext cx="9294420" cy="658572"/>
            <a:chOff x="1464624" y="2018805"/>
            <a:chExt cx="9294420" cy="658572"/>
          </a:xfrm>
        </p:grpSpPr>
        <p:cxnSp>
          <p:nvCxnSpPr>
            <p:cNvPr id="4" name="直線箭頭接點 3">
              <a:extLst>
                <a:ext uri="{FF2B5EF4-FFF2-40B4-BE49-F238E27FC236}">
                  <a16:creationId xmlns:a16="http://schemas.microsoft.com/office/drawing/2014/main" id="{F5820C27-5A70-8D4F-A1AE-5366D0645043}"/>
                </a:ext>
              </a:extLst>
            </p:cNvPr>
            <p:cNvCxnSpPr/>
            <p:nvPr/>
          </p:nvCxnSpPr>
          <p:spPr>
            <a:xfrm>
              <a:off x="1464624" y="2541320"/>
              <a:ext cx="929442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12BF1EB-84E4-6D41-9ECC-E56765C0868C}"/>
                </a:ext>
              </a:extLst>
            </p:cNvPr>
            <p:cNvCxnSpPr/>
            <p:nvPr/>
          </p:nvCxnSpPr>
          <p:spPr>
            <a:xfrm>
              <a:off x="1923802" y="2018805"/>
              <a:ext cx="0" cy="5225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C1947317-9D8E-8843-8D05-745D7EFAEF2B}"/>
                </a:ext>
              </a:extLst>
            </p:cNvPr>
            <p:cNvCxnSpPr>
              <a:cxnSpLocks/>
            </p:cNvCxnSpPr>
            <p:nvPr/>
          </p:nvCxnSpPr>
          <p:spPr>
            <a:xfrm>
              <a:off x="5714010" y="2018805"/>
              <a:ext cx="0" cy="5225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A693A1-E478-A846-B754-7067006E39FB}"/>
                </a:ext>
              </a:extLst>
            </p:cNvPr>
            <p:cNvCxnSpPr>
              <a:cxnSpLocks/>
            </p:cNvCxnSpPr>
            <p:nvPr/>
          </p:nvCxnSpPr>
          <p:spPr>
            <a:xfrm>
              <a:off x="8383979" y="2018805"/>
              <a:ext cx="0" cy="5225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B4001A76-6CFE-6543-B6EB-ACDC21564F6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546" y="2018805"/>
              <a:ext cx="0" cy="52251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8893C34-09AB-064C-8ED6-35D1B6233298}"/>
                </a:ext>
              </a:extLst>
            </p:cNvPr>
            <p:cNvCxnSpPr>
              <a:cxnSpLocks/>
            </p:cNvCxnSpPr>
            <p:nvPr/>
          </p:nvCxnSpPr>
          <p:spPr>
            <a:xfrm>
              <a:off x="9220196" y="2418100"/>
              <a:ext cx="0" cy="25927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左-右雙向箭號 23">
            <a:extLst>
              <a:ext uri="{FF2B5EF4-FFF2-40B4-BE49-F238E27FC236}">
                <a16:creationId xmlns:a16="http://schemas.microsoft.com/office/drawing/2014/main" id="{2B7297DB-267E-004D-9DAC-4BDA01BB2C9F}"/>
              </a:ext>
            </a:extLst>
          </p:cNvPr>
          <p:cNvSpPr/>
          <p:nvPr/>
        </p:nvSpPr>
        <p:spPr>
          <a:xfrm>
            <a:off x="1935678" y="1893097"/>
            <a:ext cx="3728852" cy="755107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F54092-DD92-FC4B-8055-9FBBFFC2C67A}"/>
              </a:ext>
            </a:extLst>
          </p:cNvPr>
          <p:cNvSpPr txBox="1"/>
          <p:nvPr/>
        </p:nvSpPr>
        <p:spPr>
          <a:xfrm>
            <a:off x="3302951" y="20920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估計期</a:t>
            </a:r>
          </a:p>
        </p:txBody>
      </p:sp>
      <p:sp>
        <p:nvSpPr>
          <p:cNvPr id="27" name="左-右雙向箭號 26">
            <a:extLst>
              <a:ext uri="{FF2B5EF4-FFF2-40B4-BE49-F238E27FC236}">
                <a16:creationId xmlns:a16="http://schemas.microsoft.com/office/drawing/2014/main" id="{943707A2-0FBF-B646-A572-5A2FE66E0E75}"/>
              </a:ext>
            </a:extLst>
          </p:cNvPr>
          <p:cNvSpPr/>
          <p:nvPr/>
        </p:nvSpPr>
        <p:spPr>
          <a:xfrm>
            <a:off x="8368145" y="1808728"/>
            <a:ext cx="1660559" cy="755107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5569C56-A572-5449-ADB2-05E1D55B6F40}"/>
              </a:ext>
            </a:extLst>
          </p:cNvPr>
          <p:cNvSpPr txBox="1"/>
          <p:nvPr/>
        </p:nvSpPr>
        <p:spPr>
          <a:xfrm>
            <a:off x="8789361" y="2031553"/>
            <a:ext cx="146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事件期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1F1C371-56F2-2444-A852-D6234C4EB760}"/>
              </a:ext>
            </a:extLst>
          </p:cNvPr>
          <p:cNvSpPr txBox="1"/>
          <p:nvPr/>
        </p:nvSpPr>
        <p:spPr>
          <a:xfrm>
            <a:off x="8284024" y="29615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/>
              <a:t>事件日</a:t>
            </a:r>
          </a:p>
        </p:txBody>
      </p:sp>
    </p:spTree>
    <p:extLst>
      <p:ext uri="{BB962C8B-B14F-4D97-AF65-F5344CB8AC3E}">
        <p14:creationId xmlns:p14="http://schemas.microsoft.com/office/powerpoint/2010/main" val="356775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8DAC3-B74E-3A48-AAB1-A34F6034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股價預測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——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異常報酬計算結果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 descr="一張含有 文字, 大, 電腦 的圖片&#10;&#10;自動產生的描述">
            <a:extLst>
              <a:ext uri="{FF2B5EF4-FFF2-40B4-BE49-F238E27FC236}">
                <a16:creationId xmlns:a16="http://schemas.microsoft.com/office/drawing/2014/main" id="{9ED3D618-4EEF-E042-A222-8A833520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39" y="1967995"/>
            <a:ext cx="11636887" cy="460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3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8DAC3-B74E-3A48-AAB1-A34F6034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股價預測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——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結果分析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2C8F92-20AE-154A-AB72-C4EF44E52B22}"/>
              </a:ext>
            </a:extLst>
          </p:cNvPr>
          <p:cNvSpPr txBox="1"/>
          <p:nvPr/>
        </p:nvSpPr>
        <p:spPr>
          <a:xfrm>
            <a:off x="930235" y="2554391"/>
            <a:ext cx="9900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若將評分與異常報酬做簡單迴歸分析，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平方只有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0.1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，代表平均來說，新聞事件的變動只能解釋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10%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的股價變動，解釋力不足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若只預測上漲與下跌（也就是只分兩個類別），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Accuracy Rate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0.58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，預測力不足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E1BA78-74DF-F844-A214-ECDDBEA525AA}"/>
              </a:ext>
            </a:extLst>
          </p:cNvPr>
          <p:cNvSpPr/>
          <p:nvPr/>
        </p:nvSpPr>
        <p:spPr>
          <a:xfrm>
            <a:off x="930234" y="2320660"/>
            <a:ext cx="10022774" cy="1455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6A332B1-3E56-F64E-8D81-1C3AB3F71949}"/>
              </a:ext>
            </a:extLst>
          </p:cNvPr>
          <p:cNvSpPr/>
          <p:nvPr/>
        </p:nvSpPr>
        <p:spPr>
          <a:xfrm>
            <a:off x="1333995" y="2143519"/>
            <a:ext cx="6614555" cy="35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模型結果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5861A1-1B75-DC43-96C9-9C3A12FD458D}"/>
              </a:ext>
            </a:extLst>
          </p:cNvPr>
          <p:cNvSpPr txBox="1"/>
          <p:nvPr/>
        </p:nvSpPr>
        <p:spPr>
          <a:xfrm>
            <a:off x="930235" y="4578063"/>
            <a:ext cx="9900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新聞事件對股價影響的反應時間極短，可能事件前後幾小時內股價就已經反應完畢，而本組採用的兩日區間過長，造成解釋力不足的結果（但受限於沒有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Intra Day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的股價資料，只能這麼做）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不重要的新聞事件數占資料絕大部分，而這些新聞對股價影響力不大，卻又大量使用這些資料做機器學習，將評分絕對值高的事件的影響力給稀釋掉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79F1C1-5B13-1A48-AA30-7E6E4EA0ED06}"/>
              </a:ext>
            </a:extLst>
          </p:cNvPr>
          <p:cNvSpPr/>
          <p:nvPr/>
        </p:nvSpPr>
        <p:spPr>
          <a:xfrm>
            <a:off x="930234" y="4307773"/>
            <a:ext cx="10022774" cy="2294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CE8C7B99-843A-B242-B27D-D719AB548EE6}"/>
              </a:ext>
            </a:extLst>
          </p:cNvPr>
          <p:cNvSpPr/>
          <p:nvPr/>
        </p:nvSpPr>
        <p:spPr>
          <a:xfrm>
            <a:off x="1333995" y="4130633"/>
            <a:ext cx="6614555" cy="35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dirty="0"/>
              <a:t>結果解釋</a:t>
            </a:r>
          </a:p>
        </p:txBody>
      </p:sp>
    </p:spTree>
    <p:extLst>
      <p:ext uri="{BB962C8B-B14F-4D97-AF65-F5344CB8AC3E}">
        <p14:creationId xmlns:p14="http://schemas.microsoft.com/office/powerpoint/2010/main" val="87212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A0770-AC73-5D4D-B875-9678C172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資料庫建立</a:t>
            </a:r>
          </a:p>
        </p:txBody>
      </p:sp>
      <p:pic>
        <p:nvPicPr>
          <p:cNvPr id="5" name="圖片 4" descr="一張含有 食物 的圖片&#10;&#10;自動產生的描述">
            <a:extLst>
              <a:ext uri="{FF2B5EF4-FFF2-40B4-BE49-F238E27FC236}">
                <a16:creationId xmlns:a16="http://schemas.microsoft.com/office/drawing/2014/main" id="{A2FBFB2E-2181-C348-AC13-180DB3E0C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" t="21573" r="130" b="21855"/>
          <a:stretch/>
        </p:blipFill>
        <p:spPr>
          <a:xfrm>
            <a:off x="8238910" y="2299389"/>
            <a:ext cx="3280155" cy="1879270"/>
          </a:xfrm>
          <a:prstGeom prst="rect">
            <a:avLst/>
          </a:prstGeom>
        </p:spPr>
      </p:pic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EA0769D7-3D78-B64F-BA4A-5190D08EC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10" t="4930" r="22564" b="8241"/>
          <a:stretch/>
        </p:blipFill>
        <p:spPr>
          <a:xfrm>
            <a:off x="4916374" y="2146479"/>
            <a:ext cx="2161320" cy="216133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3A9BD94-CC2F-254C-8A17-7E8929685CFD}"/>
              </a:ext>
            </a:extLst>
          </p:cNvPr>
          <p:cNvSpPr txBox="1"/>
          <p:nvPr/>
        </p:nvSpPr>
        <p:spPr>
          <a:xfrm>
            <a:off x="3990109" y="4512623"/>
            <a:ext cx="3764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可使用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gspread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套件與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做連接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有容量限制，不適合放大量數據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秒有資料存取量限制，不適合作為存取頻繁的資料庫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免費試用期一年，之後要收費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58DC86-5396-6B40-B588-18D0655CA9F2}"/>
              </a:ext>
            </a:extLst>
          </p:cNvPr>
          <p:cNvSpPr txBox="1"/>
          <p:nvPr/>
        </p:nvSpPr>
        <p:spPr>
          <a:xfrm>
            <a:off x="7754587" y="4524498"/>
            <a:ext cx="3764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可使用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pymysql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套件與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python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做連接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無容量限制，適合放大量數據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無資料存取量限制，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適合作為存取頻繁的資料庫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開源軟體，免費使用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F491EC5-FE57-224A-8920-0DC5E256ECEE}"/>
              </a:ext>
            </a:extLst>
          </p:cNvPr>
          <p:cNvSpPr txBox="1"/>
          <p:nvPr/>
        </p:nvSpPr>
        <p:spPr>
          <a:xfrm>
            <a:off x="660352" y="2193500"/>
            <a:ext cx="30948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在將資料輸入上傳到網頁前，我們會將：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股票代碼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公司名稱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發生時間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異常報酬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事件強度評分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新聞內容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新聞切詞結果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等資料存放在資料庫中，未來公司需要做使用即可直接做存取</a:t>
            </a:r>
          </a:p>
        </p:txBody>
      </p:sp>
    </p:spTree>
    <p:extLst>
      <p:ext uri="{BB962C8B-B14F-4D97-AF65-F5344CB8AC3E}">
        <p14:creationId xmlns:p14="http://schemas.microsoft.com/office/powerpoint/2010/main" val="407855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13103F-FA15-4EE5-A436-ED13C1FD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3600" dirty="0">
                <a:solidFill>
                  <a:srgbClr val="FFFFFF"/>
                </a:solidFill>
              </a:rPr>
              <a:t>結果呈現</a:t>
            </a:r>
          </a:p>
        </p:txBody>
      </p:sp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1488CCBB-15E2-E541-BD1E-5C8E1254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954" y="2549447"/>
            <a:ext cx="1962793" cy="3925585"/>
          </a:xfrm>
          <a:prstGeom prst="rect">
            <a:avLst/>
          </a:prstGeom>
        </p:spPr>
      </p:pic>
      <p:pic>
        <p:nvPicPr>
          <p:cNvPr id="22" name="圖片 21" descr="一張含有 山, 標誌 的圖片&#10;&#10;自動產生的描述">
            <a:extLst>
              <a:ext uri="{FF2B5EF4-FFF2-40B4-BE49-F238E27FC236}">
                <a16:creationId xmlns:a16="http://schemas.microsoft.com/office/drawing/2014/main" id="{07F759B5-069A-DB45-8D3B-D8114FE4A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0" y="2545986"/>
            <a:ext cx="2005907" cy="3912100"/>
          </a:xfrm>
          <a:prstGeom prst="rect">
            <a:avLst/>
          </a:prstGeo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A7859FB-A725-C640-901A-4FA021E41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81022" y="2545986"/>
            <a:ext cx="3788189" cy="3925585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3F91DAB0-9AEC-F14A-BD85-1D96F1E5CAF0}"/>
              </a:ext>
            </a:extLst>
          </p:cNvPr>
          <p:cNvSpPr txBox="1"/>
          <p:nvPr/>
        </p:nvSpPr>
        <p:spPr>
          <a:xfrm>
            <a:off x="598630" y="757780"/>
            <a:ext cx="7102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AWS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WordPress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架構個股新聞評分系統網站，並利用</a:t>
            </a:r>
            <a:r>
              <a:rPr lang="en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wordpress-xmlrpc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套件完成自動發文的功能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我們預期將使用爬蟲爬取最新新聞內容後，經過我們的評分與股價預測系統模型預測，將重要的新聞（評分絕對值大於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的新聞）呈現在我們的網站中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438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E644A-F53A-4E40-9AC7-7FCF866C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小組分工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DDD4F-5FB1-4CA4-B194-771A6E57E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857" y="2482413"/>
            <a:ext cx="10122951" cy="242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劉品妤：</a:t>
            </a:r>
            <a:r>
              <a:rPr lang="en-US" altLang="zh-TW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AWS</a:t>
            </a:r>
            <a:r>
              <a:rPr lang="zh-TW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zh-TW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Wordpress</a:t>
            </a:r>
            <a:r>
              <a:rPr lang="zh-TW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網頁製作、爬蟲最新新聞資料</a:t>
            </a:r>
            <a:endParaRPr lang="en-US" altLang="zh-TW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王昱達：</a:t>
            </a:r>
            <a:r>
              <a:rPr lang="zh-CN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股價資料整理、資料庫建立、網頁串接</a:t>
            </a:r>
            <a:endParaRPr lang="en-US" altLang="zh-TW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楊廣元：模型建立與調整參數</a:t>
            </a:r>
            <a:endParaRPr lang="en-US" altLang="zh-TW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呂明諺：</a:t>
            </a:r>
            <a:r>
              <a:rPr lang="zh-CN" altLang="en-US" sz="2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切詞與進一步的優化</a:t>
            </a:r>
            <a:endParaRPr lang="zh-TW" altLang="en-US" sz="2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F96F8B-C5CD-420F-B418-0DE93EF5BE90}"/>
              </a:ext>
            </a:extLst>
          </p:cNvPr>
          <p:cNvSpPr txBox="1"/>
          <p:nvPr/>
        </p:nvSpPr>
        <p:spPr>
          <a:xfrm>
            <a:off x="1457739" y="5678669"/>
            <a:ext cx="8852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Trello</a:t>
            </a:r>
            <a:r>
              <a:rPr lang="zh-TW" altLang="en-US" dirty="0"/>
              <a:t>連結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 https://trello.com/b/sVGChbne/%E7%8E%89%E5%B1%B1%E7%AC%AC%E4%B8%80%E9%A1%8C%EF%BC%8D%E5%8A%89%E5%93%81%E5%A6%A4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367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FE360-A2D1-4ED7-9AAC-01ADAA08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80246"/>
            <a:ext cx="11029615" cy="1497507"/>
          </a:xfrm>
        </p:spPr>
        <p:txBody>
          <a:bodyPr/>
          <a:lstStyle/>
          <a:p>
            <a:pPr algn="ctr"/>
            <a:r>
              <a:rPr lang="zh-TW" altLang="en-US" dirty="0"/>
              <a:t>感謝聆聽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332778-2F88-4143-9E11-B913332E9DA2}"/>
              </a:ext>
            </a:extLst>
          </p:cNvPr>
          <p:cNvSpPr/>
          <p:nvPr/>
        </p:nvSpPr>
        <p:spPr>
          <a:xfrm>
            <a:off x="450574" y="437322"/>
            <a:ext cx="11290852" cy="163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4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913AB-6CD1-6B47-861D-2FBBFA8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專案流程圖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8FBBB2-EA81-FC47-9CD6-21749A03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9" y="1935678"/>
            <a:ext cx="11932141" cy="46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1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973EF-A763-4568-8657-C26EAF1B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資料與問題定義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EFA0AC-4C60-4AAF-A3A3-4317D5B0B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736" y="2075208"/>
            <a:ext cx="8174346" cy="43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3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11938-EB51-4AC4-AF15-B57E995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資料預處理</a:t>
            </a:r>
            <a:r>
              <a:rPr lang="en-US" altLang="zh-TW" dirty="0"/>
              <a:t>(</a:t>
            </a:r>
            <a:r>
              <a:rPr lang="zh-TW" altLang="en-US" dirty="0"/>
              <a:t>斷詞 </a:t>
            </a:r>
            <a:r>
              <a:rPr lang="en-US" altLang="zh-TW" dirty="0" err="1"/>
              <a:t>jieba</a:t>
            </a:r>
            <a:r>
              <a:rPr lang="zh-TW" altLang="en-US" dirty="0"/>
              <a:t> </a:t>
            </a:r>
            <a:r>
              <a:rPr lang="en-US" altLang="zh-TW" dirty="0"/>
              <a:t> V.S. </a:t>
            </a:r>
            <a:r>
              <a:rPr lang="zh-TW" altLang="en-US" dirty="0"/>
              <a:t> </a:t>
            </a:r>
            <a:r>
              <a:rPr lang="en-US" altLang="zh-TW" dirty="0" err="1"/>
              <a:t>ckiptagger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2A8B44-E6DB-4EA6-876E-826356B4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88" y="2180496"/>
            <a:ext cx="3961295" cy="43336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DA1417-2AB1-4ED1-A163-16FBE47A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46" y="2180496"/>
            <a:ext cx="5316707" cy="433367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FD2CD7F9-817C-4CF8-B1FC-5EF26DD9C9D4}"/>
              </a:ext>
            </a:extLst>
          </p:cNvPr>
          <p:cNvGrpSpPr/>
          <p:nvPr/>
        </p:nvGrpSpPr>
        <p:grpSpPr>
          <a:xfrm>
            <a:off x="8242852" y="1437817"/>
            <a:ext cx="619057" cy="556277"/>
            <a:chOff x="7964557" y="1524314"/>
            <a:chExt cx="619057" cy="556277"/>
          </a:xfrm>
        </p:grpSpPr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197B504-D5FF-4934-BE49-617B1B2E4A3C}"/>
                </a:ext>
              </a:extLst>
            </p:cNvPr>
            <p:cNvSpPr/>
            <p:nvPr/>
          </p:nvSpPr>
          <p:spPr>
            <a:xfrm>
              <a:off x="7964557" y="1537252"/>
              <a:ext cx="503582" cy="543339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4583CE65-F5B7-4116-A537-E7445561C8F6}"/>
                </a:ext>
              </a:extLst>
            </p:cNvPr>
            <p:cNvSpPr/>
            <p:nvPr/>
          </p:nvSpPr>
          <p:spPr>
            <a:xfrm rot="16200000">
              <a:off x="8060154" y="1544192"/>
              <a:ext cx="503582" cy="543339"/>
            </a:xfrm>
            <a:prstGeom prst="rt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ACA88B7-E3FC-499B-8934-8B1F69D3818A}"/>
                </a:ext>
              </a:extLst>
            </p:cNvPr>
            <p:cNvSpPr/>
            <p:nvPr/>
          </p:nvSpPr>
          <p:spPr>
            <a:xfrm>
              <a:off x="8104995" y="1524314"/>
              <a:ext cx="331304" cy="543339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108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0BFEC-2D95-4B48-8294-6D52B43A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資料視覺化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D2F122-AD5B-4D75-AD29-A032426CA761}"/>
              </a:ext>
            </a:extLst>
          </p:cNvPr>
          <p:cNvSpPr txBox="1"/>
          <p:nvPr/>
        </p:nvSpPr>
        <p:spPr>
          <a:xfrm>
            <a:off x="1937716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Before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AA1F91-8E25-4CA7-97EA-D7AAD75ACDB3}"/>
              </a:ext>
            </a:extLst>
          </p:cNvPr>
          <p:cNvSpPr txBox="1"/>
          <p:nvPr/>
        </p:nvSpPr>
        <p:spPr>
          <a:xfrm>
            <a:off x="7825408" y="2101855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1B4F04-1091-4CE9-AF9E-00C6A0FC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2237"/>
            <a:ext cx="5600700" cy="38385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ECE3A0-4549-405D-AB79-816B447B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662237"/>
            <a:ext cx="53721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C6EE-CEE3-4745-823E-6FA87060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模型建立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7B693-8850-094D-8A9C-56392684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利用長短期記憶模型（</a:t>
            </a:r>
            <a:r>
              <a:rPr lang="en-US" altLang="zh-CN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LSTM</a:t>
            </a:r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）建立：</a:t>
            </a:r>
            <a:endParaRPr lang="en-US" altLang="zh-TW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大事件類別分類器</a:t>
            </a:r>
            <a:endParaRPr lang="en-US" altLang="zh-TW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小事件類別分類器</a:t>
            </a:r>
            <a:endParaRPr lang="en-US" altLang="zh-CN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事件強度分類器</a:t>
            </a:r>
            <a:endParaRPr lang="en-US" altLang="zh-TW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83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4D63-DE8B-3641-9E0D-D99430AD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大事件類別分類器：模型表現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A30A-3934-6546-BE54-27D08DAA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accuracy: 0.9689542483660131 </a:t>
            </a:r>
          </a:p>
          <a:p>
            <a:pPr marL="0" indent="0">
              <a:buNone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‘A_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會計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財報分析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‘,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F_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市場交易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‘,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I_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產業前景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‘,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M_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經營層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‘,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R_</a:t>
            </a:r>
            <a:r>
              <a:rPr lang="zh-CN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危機</a:t>
            </a:r>
            <a:r>
              <a:rPr lang="en-US" altLang="zh-CN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</a:t>
            </a:r>
          </a:p>
          <a:p>
            <a:pPr marL="0" indent="0">
              <a:buNone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precision: [0.68461538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0.99187592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0.9802944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0.94713088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0.88659794] </a:t>
            </a:r>
          </a:p>
          <a:p>
            <a:pPr marL="0" indent="0">
              <a:buNone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recall: [0.76724138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0.97530864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0.97681571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0.96327869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0.86868687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 </a:t>
            </a:r>
          </a:p>
          <a:p>
            <a:pPr marL="0" indent="0">
              <a:buNone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F1 score: [0.72357724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0.98352252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0.97855196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0.95513654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0.87755102]</a:t>
            </a:r>
          </a:p>
          <a:p>
            <a:pPr marL="0" indent="0">
              <a:buNone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(Recall: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給出的是預測為正例的真實正例佔所有真實正例的比例。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04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B007-633B-BA4E-B5BF-FA356E03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事件強度分類器：模型表現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4346-3CD5-8D4F-9A68-BEEDA1A2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accuracy: 0.8622653448639528</a:t>
            </a:r>
          </a:p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事件強度類別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[-3,</a:t>
            </a:r>
            <a:r>
              <a:rPr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-2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-1,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2,</a:t>
            </a:r>
            <a:r>
              <a:rPr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</a:t>
            </a:r>
          </a:p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precision: [0.66666667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0.70707071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0.94413146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0.81944444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0.75832127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0.70588235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] </a:t>
            </a:r>
          </a:p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recall: [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0.77777778</a:t>
            </a:r>
            <a:r>
              <a:rPr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0.60869565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0.9292976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0.85662432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0.72375691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0.66666667</a:t>
            </a:r>
            <a:r>
              <a:rPr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 </a:t>
            </a:r>
          </a:p>
          <a:p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F1 score: [0.71794872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0.65420561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0.9366558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0.83762201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0.74063604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0.68571429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]</a:t>
            </a:r>
          </a:p>
          <a:p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(Recall: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給出的是預測為正例的真實正例佔所有真實正例的比例。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536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CA6F-BBD5-224A-8010-DA7954B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</a:t>
            </a:r>
            <a:r>
              <a:rPr lang="en-US" altLang="zh-TW" dirty="0"/>
              <a:t>balanced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504D-4807-9040-B25E-AC4B7C59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TW" alt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Oversampling</a:t>
            </a:r>
          </a:p>
          <a:p>
            <a:r>
              <a:rPr lang="en-US" sz="2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Adjust class weights</a:t>
            </a:r>
          </a:p>
        </p:txBody>
      </p:sp>
    </p:spTree>
    <p:extLst>
      <p:ext uri="{BB962C8B-B14F-4D97-AF65-F5344CB8AC3E}">
        <p14:creationId xmlns:p14="http://schemas.microsoft.com/office/powerpoint/2010/main" val="3717010411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1204</Words>
  <Application>Microsoft Macintosh PowerPoint</Application>
  <PresentationFormat>寬螢幕</PresentationFormat>
  <Paragraphs>97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Microsoft JhengHei</vt:lpstr>
      <vt:lpstr>Arial</vt:lpstr>
      <vt:lpstr>Gill Sans MT</vt:lpstr>
      <vt:lpstr>Wingdings</vt:lpstr>
      <vt:lpstr>Wingdings 2</vt:lpstr>
      <vt:lpstr>股利</vt:lpstr>
      <vt:lpstr>第二次進度報告</vt:lpstr>
      <vt:lpstr>專案流程圖</vt:lpstr>
      <vt:lpstr>資料與問題定義</vt:lpstr>
      <vt:lpstr>資料預處理(斷詞 jieba  V.S.  ckiptagger)</vt:lpstr>
      <vt:lpstr>資料視覺化</vt:lpstr>
      <vt:lpstr>模型建立</vt:lpstr>
      <vt:lpstr>大事件類別分類器：模型表現</vt:lpstr>
      <vt:lpstr>事件強度分類器：模型表現</vt:lpstr>
      <vt:lpstr>Imbalanced data</vt:lpstr>
      <vt:lpstr>股價預測——事件研究法</vt:lpstr>
      <vt:lpstr>股價預測——事件日、事件期、估計期</vt:lpstr>
      <vt:lpstr>股價預測——異常報酬計算結果</vt:lpstr>
      <vt:lpstr>股價預測——結果分析</vt:lpstr>
      <vt:lpstr>資料庫建立</vt:lpstr>
      <vt:lpstr>結果呈現</vt:lpstr>
      <vt:lpstr>小組分工</vt:lpstr>
      <vt:lpstr>感謝聆聽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第二次進度報告</dc:title>
  <dc:creator>昱達 王</dc:creator>
  <cp:lastModifiedBy>昱達 王</cp:lastModifiedBy>
  <cp:revision>23</cp:revision>
  <dcterms:created xsi:type="dcterms:W3CDTF">2020-05-06T13:35:14Z</dcterms:created>
  <dcterms:modified xsi:type="dcterms:W3CDTF">2020-06-11T01:44:03Z</dcterms:modified>
</cp:coreProperties>
</file>