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2"/>
  </p:notesMasterIdLst>
  <p:handoutMasterIdLst>
    <p:handoutMasterId r:id="rId43"/>
  </p:handoutMasterIdLst>
  <p:sldIdLst>
    <p:sldId id="257" r:id="rId2"/>
    <p:sldId id="288" r:id="rId3"/>
    <p:sldId id="432" r:id="rId4"/>
    <p:sldId id="436" r:id="rId5"/>
    <p:sldId id="474" r:id="rId6"/>
    <p:sldId id="439" r:id="rId7"/>
    <p:sldId id="437" r:id="rId8"/>
    <p:sldId id="438" r:id="rId9"/>
    <p:sldId id="475" r:id="rId10"/>
    <p:sldId id="435" r:id="rId11"/>
    <p:sldId id="287" r:id="rId12"/>
    <p:sldId id="433" r:id="rId13"/>
    <p:sldId id="455" r:id="rId14"/>
    <p:sldId id="456" r:id="rId15"/>
    <p:sldId id="440" r:id="rId16"/>
    <p:sldId id="447" r:id="rId17"/>
    <p:sldId id="441" r:id="rId18"/>
    <p:sldId id="460" r:id="rId19"/>
    <p:sldId id="461" r:id="rId20"/>
    <p:sldId id="448" r:id="rId21"/>
    <p:sldId id="464" r:id="rId22"/>
    <p:sldId id="465" r:id="rId23"/>
    <p:sldId id="466" r:id="rId24"/>
    <p:sldId id="476" r:id="rId25"/>
    <p:sldId id="469" r:id="rId26"/>
    <p:sldId id="470" r:id="rId27"/>
    <p:sldId id="468" r:id="rId28"/>
    <p:sldId id="471" r:id="rId29"/>
    <p:sldId id="467" r:id="rId30"/>
    <p:sldId id="472" r:id="rId31"/>
    <p:sldId id="444" r:id="rId32"/>
    <p:sldId id="445" r:id="rId33"/>
    <p:sldId id="446" r:id="rId34"/>
    <p:sldId id="450" r:id="rId35"/>
    <p:sldId id="453" r:id="rId36"/>
    <p:sldId id="454" r:id="rId37"/>
    <p:sldId id="452" r:id="rId38"/>
    <p:sldId id="477" r:id="rId39"/>
    <p:sldId id="462" r:id="rId40"/>
    <p:sldId id="463"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AC99"/>
    <a:srgbClr val="479793"/>
    <a:srgbClr val="92D4CB"/>
    <a:srgbClr val="51BBA9"/>
    <a:srgbClr val="43B1F1"/>
    <a:srgbClr val="2070C0"/>
    <a:srgbClr val="161D30"/>
    <a:srgbClr val="002069"/>
    <a:srgbClr val="D4C8AB"/>
    <a:srgbClr val="94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99"/>
    <p:restoredTop sz="94277" autoAdjust="0"/>
  </p:normalViewPr>
  <p:slideViewPr>
    <p:cSldViewPr snapToGrid="0" snapToObjects="1">
      <p:cViewPr varScale="1">
        <p:scale>
          <a:sx n="102" d="100"/>
          <a:sy n="102" d="100"/>
        </p:scale>
        <p:origin x="1752" y="176"/>
      </p:cViewPr>
      <p:guideLst/>
    </p:cSldViewPr>
  </p:slideViewPr>
  <p:notesTextViewPr>
    <p:cViewPr>
      <p:scale>
        <a:sx n="120" d="100"/>
        <a:sy n="120" d="100"/>
      </p:scale>
      <p:origin x="0" y="0"/>
    </p:cViewPr>
  </p:notesTextViewPr>
  <p:notesViewPr>
    <p:cSldViewPr snapToGrid="0" snapToObjects="1">
      <p:cViewPr varScale="1">
        <p:scale>
          <a:sx n="82" d="100"/>
          <a:sy n="82" d="100"/>
        </p:scale>
        <p:origin x="214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2CA8F52C-ECAE-DA48-A81D-BFEC0C9E5D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a:extLst>
              <a:ext uri="{FF2B5EF4-FFF2-40B4-BE49-F238E27FC236}">
                <a16:creationId xmlns:a16="http://schemas.microsoft.com/office/drawing/2014/main" id="{6871CA99-AF77-254F-ADD5-EF0DAA4D39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2E485A-1DF2-EF4F-9782-8568C33662D6}" type="datetimeFigureOut">
              <a:rPr kumimoji="1" lang="zh-TW" altLang="en-US" smtClean="0"/>
              <a:t>2020/6/18</a:t>
            </a:fld>
            <a:endParaRPr kumimoji="1" lang="zh-TW" altLang="en-US"/>
          </a:p>
        </p:txBody>
      </p:sp>
      <p:sp>
        <p:nvSpPr>
          <p:cNvPr id="4" name="頁尾版面配置區 3">
            <a:extLst>
              <a:ext uri="{FF2B5EF4-FFF2-40B4-BE49-F238E27FC236}">
                <a16:creationId xmlns:a16="http://schemas.microsoft.com/office/drawing/2014/main" id="{F723F703-8E2A-A04C-9288-C5CEC58C97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a:extLst>
              <a:ext uri="{FF2B5EF4-FFF2-40B4-BE49-F238E27FC236}">
                <a16:creationId xmlns:a16="http://schemas.microsoft.com/office/drawing/2014/main" id="{E49251DB-583D-DB47-BD78-A993285F12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281A8-0C9B-CD43-AD94-F264A8018518}" type="slidenum">
              <a:rPr kumimoji="1" lang="zh-TW" altLang="en-US" smtClean="0"/>
              <a:t>‹#›</a:t>
            </a:fld>
            <a:endParaRPr kumimoji="1" lang="zh-TW" altLang="en-US"/>
          </a:p>
        </p:txBody>
      </p:sp>
    </p:spTree>
    <p:extLst>
      <p:ext uri="{BB962C8B-B14F-4D97-AF65-F5344CB8AC3E}">
        <p14:creationId xmlns:p14="http://schemas.microsoft.com/office/powerpoint/2010/main" val="4032609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483AA-B877-7C45-B5CE-2B8D690179FA}" type="datetimeFigureOut">
              <a:rPr kumimoji="1" lang="zh-TW" altLang="en-US" smtClean="0"/>
              <a:t>2020/6/18</a:t>
            </a:fld>
            <a:endParaRPr kumimoji="1"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C49C3-4E91-8A4A-A347-48761D4C246F}" type="slidenum">
              <a:rPr kumimoji="1" lang="zh-TW" altLang="en-US" smtClean="0"/>
              <a:t>‹#›</a:t>
            </a:fld>
            <a:endParaRPr kumimoji="1" lang="zh-TW" altLang="en-US"/>
          </a:p>
        </p:txBody>
      </p:sp>
    </p:spTree>
    <p:extLst>
      <p:ext uri="{BB962C8B-B14F-4D97-AF65-F5344CB8AC3E}">
        <p14:creationId xmlns:p14="http://schemas.microsoft.com/office/powerpoint/2010/main" val="3436017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9DF796-A944-441F-8AC6-42CBC275A43C}" type="slidenum">
              <a:rPr lang="zh-CN" altLang="en-US" smtClean="0"/>
              <a:t>1</a:t>
            </a:fld>
            <a:endParaRPr lang="zh-CN" altLang="en-US"/>
          </a:p>
        </p:txBody>
      </p:sp>
    </p:spTree>
    <p:extLst>
      <p:ext uri="{BB962C8B-B14F-4D97-AF65-F5344CB8AC3E}">
        <p14:creationId xmlns:p14="http://schemas.microsoft.com/office/powerpoint/2010/main" val="1706672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0B0C21-D21B-6C41-A4FB-06394871C441}"/>
              </a:ext>
            </a:extLst>
          </p:cNvPr>
          <p:cNvSpPr/>
          <p:nvPr userDrawn="1"/>
        </p:nvSpPr>
        <p:spPr>
          <a:xfrm flipV="1">
            <a:off x="0" y="6548554"/>
            <a:ext cx="9144000" cy="309447"/>
          </a:xfrm>
          <a:prstGeom prst="rect">
            <a:avLst/>
          </a:prstGeom>
          <a:solidFill>
            <a:srgbClr val="4AAC99">
              <a:alpha val="50588"/>
            </a:srgbClr>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 name="Title 1"/>
          <p:cNvSpPr>
            <a:spLocks noGrp="1"/>
          </p:cNvSpPr>
          <p:nvPr>
            <p:ph type="title"/>
          </p:nvPr>
        </p:nvSpPr>
        <p:spPr>
          <a:xfrm>
            <a:off x="628650" y="520551"/>
            <a:ext cx="7886700" cy="599076"/>
          </a:xfrm>
        </p:spPr>
        <p:txBody>
          <a:bodyPr>
            <a:normAutofit/>
          </a:bodyPr>
          <a:lstStyle>
            <a:lvl1pPr>
              <a:defRPr lang="zh-TW" altLang="en-US" sz="2400" b="1" kern="1200" spc="-5" dirty="0" smtClean="0">
                <a:solidFill>
                  <a:srgbClr val="4AAC99"/>
                </a:solidFill>
                <a:latin typeface="微軟正黑體" pitchFamily="34" charset="-120"/>
                <a:ea typeface="微軟正黑體" pitchFamily="34" charset="-120"/>
                <a:cs typeface="+mj-cs"/>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628650" y="1219616"/>
            <a:ext cx="7886700" cy="4887683"/>
          </a:xfrm>
        </p:spPr>
        <p:txBody>
          <a:bodyPr>
            <a:normAutofit/>
          </a:bodyPr>
          <a:lstStyle>
            <a:lvl1pPr>
              <a:lnSpc>
                <a:spcPct val="100000"/>
              </a:lnSpc>
              <a:defRPr sz="2000"/>
            </a:lvl1pPr>
            <a:lvl2pPr>
              <a:lnSpc>
                <a:spcPct val="100000"/>
              </a:lnSpc>
              <a:defRPr sz="1800"/>
            </a:lvl2pPr>
            <a:lvl3pPr>
              <a:lnSpc>
                <a:spcPct val="100000"/>
              </a:lnSpc>
              <a:defRPr sz="1600"/>
            </a:lvl3pPr>
            <a:lvl4pPr>
              <a:lnSpc>
                <a:spcPct val="100000"/>
              </a:lnSpc>
              <a:defRPr sz="1400"/>
            </a:lvl4pPr>
            <a:lvl5pPr>
              <a:lnSpc>
                <a:spcPct val="100000"/>
              </a:lnSpc>
              <a:defRPr sz="14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a:xfrm>
            <a:off x="6286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68F4FC5-FE50-A64D-A7E3-22233A0C6925}" type="datetime1">
              <a:rPr kumimoji="1" lang="zh-TW" altLang="en-US" smtClean="0"/>
              <a:pPr/>
              <a:t>2020/6/18</a:t>
            </a:fld>
            <a:endParaRPr kumimoji="1" lang="zh-TW" altLang="en-US" dirty="0"/>
          </a:p>
        </p:txBody>
      </p:sp>
      <p:sp>
        <p:nvSpPr>
          <p:cNvPr id="5" name="Footer Placeholder 4"/>
          <p:cNvSpPr>
            <a:spLocks noGrp="1"/>
          </p:cNvSpPr>
          <p:nvPr>
            <p:ph type="ftr" sz="quarter" idx="11"/>
          </p:nvPr>
        </p:nvSpPr>
        <p:spPr>
          <a:xfrm>
            <a:off x="3028950" y="6506826"/>
            <a:ext cx="30861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endParaRPr kumimoji="1" lang="zh-TW" altLang="en-US" dirty="0"/>
          </a:p>
        </p:txBody>
      </p:sp>
      <p:sp>
        <p:nvSpPr>
          <p:cNvPr id="6" name="Slide Number Placeholder 5"/>
          <p:cNvSpPr>
            <a:spLocks noGrp="1"/>
          </p:cNvSpPr>
          <p:nvPr>
            <p:ph type="sldNum" sz="quarter" idx="12"/>
          </p:nvPr>
        </p:nvSpPr>
        <p:spPr>
          <a:xfrm>
            <a:off x="64579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
        <p:nvSpPr>
          <p:cNvPr id="8" name="任意多边形: 形状 416">
            <a:extLst>
              <a:ext uri="{FF2B5EF4-FFF2-40B4-BE49-F238E27FC236}">
                <a16:creationId xmlns:a16="http://schemas.microsoft.com/office/drawing/2014/main" id="{F1EDD145-B926-014C-A397-E5FCD7C4A12B}"/>
              </a:ext>
            </a:extLst>
          </p:cNvPr>
          <p:cNvSpPr/>
          <p:nvPr userDrawn="1"/>
        </p:nvSpPr>
        <p:spPr>
          <a:xfrm>
            <a:off x="1" y="6046749"/>
            <a:ext cx="634190" cy="811252"/>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rgbClr val="92D4CB">
              <a:alpha val="50196"/>
            </a:srgbClr>
          </a:solidFill>
          <a:ln>
            <a:noFill/>
          </a:ln>
          <a:effectLst/>
        </p:spPr>
        <p:txBody>
          <a:bodyPr rtlCol="0" anchor="ctr"/>
          <a:lstStyle/>
          <a:p>
            <a:pPr algn="ctr" defTabSz="514350">
              <a:defRPr/>
            </a:pPr>
            <a:endParaRPr lang="zh-CN" altLang="en-US" sz="1013" kern="0" dirty="0">
              <a:solidFill>
                <a:srgbClr val="FFFFFF"/>
              </a:solidFill>
              <a:latin typeface="Arial"/>
              <a:ea typeface="微软雅黑"/>
            </a:endParaRPr>
          </a:p>
        </p:txBody>
      </p:sp>
      <p:sp>
        <p:nvSpPr>
          <p:cNvPr id="9" name="任意多边形: 形状 410">
            <a:extLst>
              <a:ext uri="{FF2B5EF4-FFF2-40B4-BE49-F238E27FC236}">
                <a16:creationId xmlns:a16="http://schemas.microsoft.com/office/drawing/2014/main" id="{BD903240-FD76-654A-81E9-6F3DB9B18087}"/>
              </a:ext>
            </a:extLst>
          </p:cNvPr>
          <p:cNvSpPr/>
          <p:nvPr userDrawn="1"/>
        </p:nvSpPr>
        <p:spPr>
          <a:xfrm>
            <a:off x="146071" y="6264198"/>
            <a:ext cx="349462" cy="56281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rgbClr val="479793"/>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D91A6930-8844-2744-8B07-89B6B3B36339}"/>
              </a:ext>
            </a:extLst>
          </p:cNvPr>
          <p:cNvSpPr/>
          <p:nvPr userDrawn="1"/>
        </p:nvSpPr>
        <p:spPr>
          <a:xfrm>
            <a:off x="-73036" y="365126"/>
            <a:ext cx="146071" cy="1325563"/>
          </a:xfrm>
          <a:prstGeom prst="rect">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sz="1350" dirty="0">
              <a:cs typeface="+mn-ea"/>
              <a:sym typeface="+mn-lt"/>
            </a:endParaRPr>
          </a:p>
        </p:txBody>
      </p:sp>
      <p:pic>
        <p:nvPicPr>
          <p:cNvPr id="14" name="圖片 13" descr="一張含有 擊中, 球, 選手, 握住 的圖片&#10;&#10;自動產生的描述">
            <a:extLst>
              <a:ext uri="{FF2B5EF4-FFF2-40B4-BE49-F238E27FC236}">
                <a16:creationId xmlns:a16="http://schemas.microsoft.com/office/drawing/2014/main" id="{2304200B-83F4-9742-806F-C9C3FDA8B137}"/>
              </a:ext>
            </a:extLst>
          </p:cNvPr>
          <p:cNvPicPr>
            <a:picLocks noChangeAspect="1"/>
          </p:cNvPicPr>
          <p:nvPr userDrawn="1"/>
        </p:nvPicPr>
        <p:blipFill>
          <a:blip r:embed="rId2"/>
          <a:stretch>
            <a:fillRect/>
          </a:stretch>
        </p:blipFill>
        <p:spPr>
          <a:xfrm>
            <a:off x="7187237" y="484076"/>
            <a:ext cx="1215984" cy="233736"/>
          </a:xfrm>
          <a:prstGeom prst="rect">
            <a:avLst/>
          </a:prstGeom>
        </p:spPr>
      </p:pic>
    </p:spTree>
    <p:extLst>
      <p:ext uri="{BB962C8B-B14F-4D97-AF65-F5344CB8AC3E}">
        <p14:creationId xmlns:p14="http://schemas.microsoft.com/office/powerpoint/2010/main" val="241998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5A1C85-714F-B24C-9B17-2FF40524DF07}"/>
              </a:ext>
            </a:extLst>
          </p:cNvPr>
          <p:cNvSpPr>
            <a:spLocks noGrp="1"/>
          </p:cNvSpPr>
          <p:nvPr>
            <p:ph type="ctrTitle"/>
          </p:nvPr>
        </p:nvSpPr>
        <p:spPr>
          <a:xfrm>
            <a:off x="1143000" y="1122363"/>
            <a:ext cx="6858000" cy="2387600"/>
          </a:xfrm>
        </p:spPr>
        <p:txBody>
          <a:bodyPr anchor="b"/>
          <a:lstStyle>
            <a:lvl1pPr algn="ctr">
              <a:defRPr sz="45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BAA39B23-8288-F546-8CE5-9C09C652AF0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7B7108E6-BDB0-0744-99A9-290E2760275D}"/>
              </a:ext>
            </a:extLst>
          </p:cNvPr>
          <p:cNvSpPr>
            <a:spLocks noGrp="1"/>
          </p:cNvSpPr>
          <p:nvPr>
            <p:ph type="dt" sz="half" idx="10"/>
          </p:nvPr>
        </p:nvSpPr>
        <p:spPr/>
        <p:txBody>
          <a:bodyPr/>
          <a:lstStyle/>
          <a:p>
            <a:fld id="{FAC3B233-0F11-2949-9778-845E9C940E45}" type="datetime1">
              <a:rPr kumimoji="1" lang="zh-TW" altLang="en-US" smtClean="0"/>
              <a:t>2020/6/18</a:t>
            </a:fld>
            <a:endParaRPr kumimoji="1" lang="zh-TW" altLang="en-US"/>
          </a:p>
        </p:txBody>
      </p:sp>
      <p:sp>
        <p:nvSpPr>
          <p:cNvPr id="5" name="頁尾版面配置區 4">
            <a:extLst>
              <a:ext uri="{FF2B5EF4-FFF2-40B4-BE49-F238E27FC236}">
                <a16:creationId xmlns:a16="http://schemas.microsoft.com/office/drawing/2014/main" id="{7B3E59FD-3285-8C42-9932-1CA0FAE8B54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62CDA7E-71DD-3A40-BF6B-DBAC9D099056}"/>
              </a:ext>
            </a:extLst>
          </p:cNvPr>
          <p:cNvSpPr>
            <a:spLocks noGrp="1"/>
          </p:cNvSpPr>
          <p:nvPr>
            <p:ph type="sldNum" sz="quarter" idx="12"/>
          </p:nvPr>
        </p:nvSpPr>
        <p:spPr/>
        <p:txBody>
          <a:bodyPr/>
          <a:lstStyle/>
          <a:p>
            <a:fld id="{80929F01-733D-5847-83A7-C9CEA74310DB}" type="slidenum">
              <a:rPr kumimoji="1" lang="zh-TW" altLang="en-US" smtClean="0"/>
              <a:t>‹#›</a:t>
            </a:fld>
            <a:endParaRPr kumimoji="1" lang="zh-TW" altLang="en-US"/>
          </a:p>
        </p:txBody>
      </p:sp>
    </p:spTree>
    <p:extLst>
      <p:ext uri="{BB962C8B-B14F-4D97-AF65-F5344CB8AC3E}">
        <p14:creationId xmlns:p14="http://schemas.microsoft.com/office/powerpoint/2010/main" val="285559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自訂版面配置">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8E43C-2A4F-284F-9DBA-0831BCD572A5}"/>
              </a:ext>
            </a:extLst>
          </p:cNvPr>
          <p:cNvSpPr>
            <a:spLocks noGrp="1"/>
          </p:cNvSpPr>
          <p:nvPr>
            <p:ph type="title" hasCustomPrompt="1"/>
          </p:nvPr>
        </p:nvSpPr>
        <p:spPr>
          <a:xfrm>
            <a:off x="3605981" y="1660092"/>
            <a:ext cx="1932039" cy="1325563"/>
          </a:xfrm>
        </p:spPr>
        <p:txBody>
          <a:bodyPr>
            <a:normAutofit/>
          </a:bodyPr>
          <a:lstStyle>
            <a:lvl1pPr algn="ctr">
              <a:defRPr sz="4800" b="1">
                <a:solidFill>
                  <a:schemeClr val="accent1"/>
                </a:solidFill>
                <a:latin typeface="Optima" panose="02000503060000020004" pitchFamily="2" charset="0"/>
              </a:defRPr>
            </a:lvl1pPr>
          </a:lstStyle>
          <a:p>
            <a:r>
              <a:rPr kumimoji="1" lang="zh-CN" altLang="en-US" dirty="0"/>
              <a:t>編號</a:t>
            </a:r>
            <a:endParaRPr kumimoji="1" lang="zh-TW" altLang="en-US" dirty="0"/>
          </a:p>
        </p:txBody>
      </p:sp>
      <p:sp>
        <p:nvSpPr>
          <p:cNvPr id="7" name="文字版面配置區 6">
            <a:extLst>
              <a:ext uri="{FF2B5EF4-FFF2-40B4-BE49-F238E27FC236}">
                <a16:creationId xmlns:a16="http://schemas.microsoft.com/office/drawing/2014/main" id="{693D25DA-B87F-C043-AD8F-45630D29527C}"/>
              </a:ext>
            </a:extLst>
          </p:cNvPr>
          <p:cNvSpPr>
            <a:spLocks noGrp="1"/>
          </p:cNvSpPr>
          <p:nvPr>
            <p:ph type="body" sz="quarter" idx="13" hasCustomPrompt="1"/>
          </p:nvPr>
        </p:nvSpPr>
        <p:spPr>
          <a:xfrm>
            <a:off x="3605981" y="3171031"/>
            <a:ext cx="1932039" cy="515938"/>
          </a:xfrm>
        </p:spPr>
        <p:txBody>
          <a:bodyPr anchor="ctr">
            <a:noAutofit/>
          </a:bodyPr>
          <a:lstStyle>
            <a:lvl1pPr marL="0" indent="0" algn="ctr">
              <a:buNone/>
              <a:defRPr sz="2800" b="1">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章節</a:t>
            </a:r>
          </a:p>
        </p:txBody>
      </p:sp>
      <p:sp>
        <p:nvSpPr>
          <p:cNvPr id="8" name="Slide Number Placeholder 3">
            <a:extLst>
              <a:ext uri="{FF2B5EF4-FFF2-40B4-BE49-F238E27FC236}">
                <a16:creationId xmlns:a16="http://schemas.microsoft.com/office/drawing/2014/main" id="{08C91B1C-DD39-7C43-9B4B-88158B4AF200}"/>
              </a:ext>
            </a:extLst>
          </p:cNvPr>
          <p:cNvSpPr>
            <a:spLocks noGrp="1"/>
          </p:cNvSpPr>
          <p:nvPr>
            <p:ph type="sldNum" sz="quarter" idx="12"/>
          </p:nvPr>
        </p:nvSpPr>
        <p:spPr>
          <a:xfrm>
            <a:off x="7086600" y="6492875"/>
            <a:ext cx="2057400" cy="365125"/>
          </a:xfrm>
        </p:spPr>
        <p:txBody>
          <a:bodyPr/>
          <a:lstStyle>
            <a:lvl1pPr>
              <a:defRPr sz="1200" b="1">
                <a:solidFill>
                  <a:schemeClr val="tx1">
                    <a:lumMod val="65000"/>
                    <a:lumOff val="35000"/>
                  </a:schemeClr>
                </a:solidFill>
                <a:latin typeface="Microsoft JhengHei" panose="020B0604030504040204" pitchFamily="34" charset="-120"/>
                <a:ea typeface="Microsoft JhengHei" panose="020B0604030504040204" pitchFamily="34" charset="-120"/>
              </a:defRPr>
            </a:lvl1pPr>
          </a:lstStyle>
          <a:p>
            <a:fld id="{8ED99E22-40B8-43DD-AE29-CEF8735A58BC}" type="slidenum">
              <a:rPr lang="zh-TW" altLang="en-US" smtClean="0"/>
              <a:pPr/>
              <a:t>‹#›</a:t>
            </a:fld>
            <a:endParaRPr lang="zh-TW" altLang="en-US" dirty="0"/>
          </a:p>
        </p:txBody>
      </p:sp>
      <p:sp>
        <p:nvSpPr>
          <p:cNvPr id="9" name="文字版面配置區 6">
            <a:extLst>
              <a:ext uri="{FF2B5EF4-FFF2-40B4-BE49-F238E27FC236}">
                <a16:creationId xmlns:a16="http://schemas.microsoft.com/office/drawing/2014/main" id="{A95E77DE-4E0C-EC46-B612-6C67CA4899D6}"/>
              </a:ext>
            </a:extLst>
          </p:cNvPr>
          <p:cNvSpPr>
            <a:spLocks noGrp="1"/>
          </p:cNvSpPr>
          <p:nvPr>
            <p:ph type="body" sz="quarter" idx="14" hasCustomPrompt="1"/>
          </p:nvPr>
        </p:nvSpPr>
        <p:spPr>
          <a:xfrm>
            <a:off x="3259394" y="3891882"/>
            <a:ext cx="2625211" cy="515938"/>
          </a:xfrm>
        </p:spPr>
        <p:txBody>
          <a:bodyPr>
            <a:noAutofit/>
          </a:bodyPr>
          <a:lstStyle>
            <a:lvl1pPr marL="0" indent="0" algn="ctr">
              <a:buNone/>
              <a:defRPr sz="2000" b="0">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小主題</a:t>
            </a:r>
          </a:p>
        </p:txBody>
      </p:sp>
    </p:spTree>
    <p:extLst>
      <p:ext uri="{BB962C8B-B14F-4D97-AF65-F5344CB8AC3E}">
        <p14:creationId xmlns:p14="http://schemas.microsoft.com/office/powerpoint/2010/main" val="379825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B1502A10-1194-924D-B7D1-E321F36876AD}" type="datetime1">
              <a:rPr kumimoji="1" lang="zh-TW" altLang="en-US" smtClean="0"/>
              <a:t>2020/6/18</a:t>
            </a:fld>
            <a:endParaRPr kumimoji="1"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endParaRPr kumimoji="1"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Tree>
    <p:extLst>
      <p:ext uri="{BB962C8B-B14F-4D97-AF65-F5344CB8AC3E}">
        <p14:creationId xmlns:p14="http://schemas.microsoft.com/office/powerpoint/2010/main" val="217463120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p:txStyles>
    <p:titleStyle>
      <a:lvl1pPr algn="l" defTabSz="914400" rtl="0" eaLnBrk="1" latinLnBrk="0" hangingPunct="1">
        <a:lnSpc>
          <a:spcPct val="90000"/>
        </a:lnSpc>
        <a:spcBef>
          <a:spcPct val="0"/>
        </a:spcBef>
        <a:buNone/>
        <a:defRPr sz="4400" kern="1200">
          <a:solidFill>
            <a:schemeClr val="tx1"/>
          </a:solidFill>
          <a:latin typeface="Microsoft JhengHei" panose="020B0604030504040204" pitchFamily="34" charset="-120"/>
          <a:ea typeface="Microsoft JhengHe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panose="020B0604030504040204" pitchFamily="34" charset="-120"/>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sv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hyperlink" Target="https://reurl.cc/Mvozzv" TargetMode="External"/><Relationship Id="rId2" Type="http://schemas.openxmlformats.org/officeDocument/2006/relationships/hyperlink" Target="https://trello.com/b/sVGChbne/%E7%8E%89%E5%B1%B1%E7%AC%AC%E4%B8%80%E9%A1%8C%EF%BC%8D%E5%8A%89%E5%93%81%E5%A6%A4" TargetMode="External"/><Relationship Id="rId1" Type="http://schemas.openxmlformats.org/officeDocument/2006/relationships/slideLayout" Target="../slideLayouts/slideLayout1.xml"/><Relationship Id="rId5" Type="http://schemas.openxmlformats.org/officeDocument/2006/relationships/hyperlink" Target="http://ec2-52-87-157-212.compute-1.amazonaws.com/" TargetMode="External"/><Relationship Id="rId4" Type="http://schemas.openxmlformats.org/officeDocument/2006/relationships/hyperlink" Target="https://reurl.cc/E7vQQ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1" y="1103142"/>
            <a:ext cx="9143999" cy="3835400"/>
          </a:xfrm>
          <a:prstGeom prst="rect">
            <a:avLst/>
          </a:prstGeom>
          <a:solidFill>
            <a:srgbClr val="51B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dirty="0">
              <a:cs typeface="+mn-ea"/>
              <a:sym typeface="+mn-lt"/>
            </a:endParaRPr>
          </a:p>
        </p:txBody>
      </p:sp>
      <p:sp>
        <p:nvSpPr>
          <p:cNvPr id="11" name="矩形 10"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827652" y="2616653"/>
            <a:ext cx="6003530" cy="1065997"/>
          </a:xfrm>
          <a:prstGeom prst="rect">
            <a:avLst/>
          </a:prstGeom>
        </p:spPr>
        <p:txBody>
          <a:bodyPr wrap="square">
            <a:spAutoFit/>
          </a:bodyPr>
          <a:lstStyle/>
          <a:p>
            <a:pPr defTabSz="1806718" fontAlgn="base">
              <a:lnSpc>
                <a:spcPct val="110000"/>
              </a:lnSpc>
              <a:spcBef>
                <a:spcPct val="0"/>
              </a:spcBef>
              <a:spcAft>
                <a:spcPct val="0"/>
              </a:spcAft>
              <a:defRPr/>
            </a:pPr>
            <a:r>
              <a:rPr lang="en-US" altLang="zh-TW" sz="2000" dirty="0">
                <a:latin typeface="Microsoft JhengHei" panose="020B0604030504040204" pitchFamily="34" charset="-120"/>
                <a:ea typeface="Microsoft JhengHei" panose="020B0604030504040204" pitchFamily="34" charset="-120"/>
                <a:cs typeface="Arial Unicode MS" panose="020B0604020202020204" pitchFamily="34" charset="-122"/>
                <a:sym typeface="微软雅黑" panose="020B0503020204020204" pitchFamily="34" charset="-122"/>
              </a:rPr>
              <a:t>Fintech-Text Mining and Machine Learning</a:t>
            </a:r>
          </a:p>
          <a:p>
            <a:pPr defTabSz="1806718" fontAlgn="base">
              <a:lnSpc>
                <a:spcPct val="110000"/>
              </a:lnSpc>
              <a:spcBef>
                <a:spcPct val="0"/>
              </a:spcBef>
              <a:spcAft>
                <a:spcPct val="0"/>
              </a:spcAft>
              <a:defRPr/>
            </a:pPr>
            <a:r>
              <a:rPr lang="zh-CN" altLang="en-US" sz="4033"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微软雅黑" panose="020B0503020204020204" pitchFamily="34" charset="-122"/>
              </a:rPr>
              <a:t>智能新聞評分系統 </a:t>
            </a:r>
          </a:p>
        </p:txBody>
      </p:sp>
      <p:cxnSp>
        <p:nvCxnSpPr>
          <p:cNvPr id="18" name="直接连接符 17"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flipV="1">
            <a:off x="1927552" y="3789499"/>
            <a:ext cx="3906734" cy="31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309298" y="1324964"/>
            <a:ext cx="2494699" cy="3391756"/>
          </a:xfrm>
          <a:custGeom>
            <a:avLst/>
            <a:gdLst>
              <a:gd name="connsiteX0" fmla="*/ 2343150 w 2343150"/>
              <a:gd name="connsiteY0" fmla="*/ 1543050 h 4800600"/>
              <a:gd name="connsiteX1" fmla="*/ 2343150 w 2343150"/>
              <a:gd name="connsiteY1" fmla="*/ 0 h 4800600"/>
              <a:gd name="connsiteX2" fmla="*/ 0 w 2343150"/>
              <a:gd name="connsiteY2" fmla="*/ 0 h 4800600"/>
              <a:gd name="connsiteX3" fmla="*/ 0 w 2343150"/>
              <a:gd name="connsiteY3" fmla="*/ 4800600 h 4800600"/>
              <a:gd name="connsiteX4" fmla="*/ 2343150 w 2343150"/>
              <a:gd name="connsiteY4" fmla="*/ 4800600 h 4800600"/>
              <a:gd name="connsiteX5" fmla="*/ 2343150 w 2343150"/>
              <a:gd name="connsiteY5" fmla="*/ 417195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150" h="4800600">
                <a:moveTo>
                  <a:pt x="2343150" y="1543050"/>
                </a:moveTo>
                <a:lnTo>
                  <a:pt x="2343150" y="0"/>
                </a:lnTo>
                <a:lnTo>
                  <a:pt x="0" y="0"/>
                </a:lnTo>
                <a:lnTo>
                  <a:pt x="0" y="4800600"/>
                </a:lnTo>
                <a:lnTo>
                  <a:pt x="2343150" y="4800600"/>
                </a:lnTo>
                <a:lnTo>
                  <a:pt x="2343150" y="4171950"/>
                </a:lnTo>
              </a:path>
            </a:pathLst>
          </a:custGeom>
          <a:no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nvGrpSpPr>
          <p:cNvPr id="44" name="组合 43"/>
          <p:cNvGrpSpPr/>
          <p:nvPr/>
        </p:nvGrpSpPr>
        <p:grpSpPr>
          <a:xfrm>
            <a:off x="1318241" y="349854"/>
            <a:ext cx="185780" cy="191115"/>
            <a:chOff x="1620407" y="1473313"/>
            <a:chExt cx="248785" cy="255929"/>
          </a:xfrm>
        </p:grpSpPr>
        <p:sp>
          <p:nvSpPr>
            <p:cNvPr id="41" name="矩形 40"/>
            <p:cNvSpPr/>
            <p:nvPr/>
          </p:nvSpPr>
          <p:spPr>
            <a:xfrm>
              <a:off x="1620407" y="1473313"/>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sp>
          <p:nvSpPr>
            <p:cNvPr id="43" name="矩形 42"/>
            <p:cNvSpPr/>
            <p:nvPr/>
          </p:nvSpPr>
          <p:spPr>
            <a:xfrm rot="16200000">
              <a:off x="1510302" y="1590562"/>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sp>
        <p:nvSpPr>
          <p:cNvPr id="3" name="日期版面配置區 2">
            <a:extLst>
              <a:ext uri="{FF2B5EF4-FFF2-40B4-BE49-F238E27FC236}">
                <a16:creationId xmlns:a16="http://schemas.microsoft.com/office/drawing/2014/main" id="{60A075C6-84D2-ED4E-8721-1772136D7CE4}"/>
              </a:ext>
            </a:extLst>
          </p:cNvPr>
          <p:cNvSpPr>
            <a:spLocks noGrp="1"/>
          </p:cNvSpPr>
          <p:nvPr>
            <p:ph type="dt" sz="half" idx="10"/>
          </p:nvPr>
        </p:nvSpPr>
        <p:spPr>
          <a:xfrm>
            <a:off x="1927552" y="4063458"/>
            <a:ext cx="2057400" cy="365125"/>
          </a:xfrm>
        </p:spPr>
        <p:txBody>
          <a:bodyPr/>
          <a:lstStyle/>
          <a:p>
            <a:fld id="{2FA1B51A-B7AA-8947-95A0-631FA29C698C}" type="datetime1">
              <a:rPr kumimoji="1" lang="zh-TW" altLang="en-US" sz="1400" smtClean="0">
                <a:solidFill>
                  <a:schemeClr val="tx1"/>
                </a:solidFill>
              </a:rPr>
              <a:t>2020/6/18</a:t>
            </a:fld>
            <a:endParaRPr kumimoji="1" lang="zh-TW" altLang="en-US" dirty="0">
              <a:solidFill>
                <a:schemeClr val="tx1"/>
              </a:solidFill>
            </a:endParaRPr>
          </a:p>
        </p:txBody>
      </p:sp>
      <p:sp>
        <p:nvSpPr>
          <p:cNvPr id="16" name="矩形 15">
            <a:extLst>
              <a:ext uri="{FF2B5EF4-FFF2-40B4-BE49-F238E27FC236}">
                <a16:creationId xmlns:a16="http://schemas.microsoft.com/office/drawing/2014/main" id="{10941D4B-3F9F-874D-8CB7-558586BDDC25}"/>
              </a:ext>
            </a:extLst>
          </p:cNvPr>
          <p:cNvSpPr/>
          <p:nvPr/>
        </p:nvSpPr>
        <p:spPr>
          <a:xfrm>
            <a:off x="1504021" y="5247026"/>
            <a:ext cx="2813591" cy="1015663"/>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本組組員：</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東吳巨資系大四 劉品妤</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台大國企所碩二 王昱達</a:t>
            </a:r>
            <a:endParaRPr lang="en-US" altLang="zh-TW" sz="2000" dirty="0">
              <a:latin typeface="Microsoft JhengHei" panose="020B0604030504040204" pitchFamily="34" charset="-120"/>
              <a:ea typeface="Microsoft JhengHei" panose="020B0604030504040204" pitchFamily="34" charset="-120"/>
            </a:endParaRPr>
          </a:p>
        </p:txBody>
      </p:sp>
      <p:sp>
        <p:nvSpPr>
          <p:cNvPr id="14" name="矩形 13">
            <a:extLst>
              <a:ext uri="{FF2B5EF4-FFF2-40B4-BE49-F238E27FC236}">
                <a16:creationId xmlns:a16="http://schemas.microsoft.com/office/drawing/2014/main" id="{53940ABB-C29D-7B44-9A6A-9B356940A50C}"/>
              </a:ext>
            </a:extLst>
          </p:cNvPr>
          <p:cNvSpPr/>
          <p:nvPr/>
        </p:nvSpPr>
        <p:spPr>
          <a:xfrm>
            <a:off x="5879713" y="3848372"/>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指導業師：詹益安</a:t>
            </a:r>
          </a:p>
        </p:txBody>
      </p:sp>
      <p:sp>
        <p:nvSpPr>
          <p:cNvPr id="15" name="矩形 14">
            <a:extLst>
              <a:ext uri="{FF2B5EF4-FFF2-40B4-BE49-F238E27FC236}">
                <a16:creationId xmlns:a16="http://schemas.microsoft.com/office/drawing/2014/main" id="{DC06A40A-2797-0A4D-BCD3-1B9503E09BD8}"/>
              </a:ext>
            </a:extLst>
          </p:cNvPr>
          <p:cNvSpPr/>
          <p:nvPr/>
        </p:nvSpPr>
        <p:spPr>
          <a:xfrm>
            <a:off x="5879713" y="4301978"/>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指導老師：蔡芸琤</a:t>
            </a:r>
          </a:p>
        </p:txBody>
      </p:sp>
      <p:pic>
        <p:nvPicPr>
          <p:cNvPr id="19" name="圖片 18" descr="一張含有 球, 選手, 標誌, 搖擺 的圖片&#10;&#10;自動產生的描述">
            <a:extLst>
              <a:ext uri="{FF2B5EF4-FFF2-40B4-BE49-F238E27FC236}">
                <a16:creationId xmlns:a16="http://schemas.microsoft.com/office/drawing/2014/main" id="{B742392A-B681-7649-A495-43EC82E85C76}"/>
              </a:ext>
            </a:extLst>
          </p:cNvPr>
          <p:cNvPicPr>
            <a:picLocks noChangeAspect="1"/>
          </p:cNvPicPr>
          <p:nvPr/>
        </p:nvPicPr>
        <p:blipFill>
          <a:blip r:embed="rId3"/>
          <a:stretch>
            <a:fillRect/>
          </a:stretch>
        </p:blipFill>
        <p:spPr>
          <a:xfrm>
            <a:off x="6568939" y="332447"/>
            <a:ext cx="2057400" cy="389887"/>
          </a:xfrm>
          <a:prstGeom prst="rect">
            <a:avLst/>
          </a:prstGeom>
        </p:spPr>
      </p:pic>
      <p:sp>
        <p:nvSpPr>
          <p:cNvPr id="2" name="矩形 1">
            <a:extLst>
              <a:ext uri="{FF2B5EF4-FFF2-40B4-BE49-F238E27FC236}">
                <a16:creationId xmlns:a16="http://schemas.microsoft.com/office/drawing/2014/main" id="{57BF366E-0F85-A940-BDF4-894534CB241C}"/>
              </a:ext>
            </a:extLst>
          </p:cNvPr>
          <p:cNvSpPr/>
          <p:nvPr/>
        </p:nvSpPr>
        <p:spPr>
          <a:xfrm>
            <a:off x="4601355" y="5554803"/>
            <a:ext cx="4572000" cy="707886"/>
          </a:xfrm>
          <a:prstGeom prst="rect">
            <a:avLst/>
          </a:prstGeom>
        </p:spPr>
        <p:txBody>
          <a:bodyPr>
            <a:spAutoFit/>
          </a:bodyPr>
          <a:lstStyle/>
          <a:p>
            <a:r>
              <a:rPr lang="zh-TW" altLang="en-US" sz="2000" dirty="0">
                <a:latin typeface="Microsoft JhengHei" panose="020B0604030504040204" pitchFamily="34" charset="-120"/>
                <a:ea typeface="Microsoft JhengHei" panose="020B0604030504040204" pitchFamily="34" charset="-120"/>
              </a:rPr>
              <a:t>台大經濟系大四 楊廣元</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台大會計所碩二 呂明諺</a:t>
            </a:r>
          </a:p>
        </p:txBody>
      </p:sp>
      <p:sp>
        <p:nvSpPr>
          <p:cNvPr id="4" name="文字方塊 3">
            <a:extLst>
              <a:ext uri="{FF2B5EF4-FFF2-40B4-BE49-F238E27FC236}">
                <a16:creationId xmlns:a16="http://schemas.microsoft.com/office/drawing/2014/main" id="{94E32E3B-78BA-E347-8A1C-B2D339522C14}"/>
              </a:ext>
            </a:extLst>
          </p:cNvPr>
          <p:cNvSpPr txBox="1"/>
          <p:nvPr/>
        </p:nvSpPr>
        <p:spPr>
          <a:xfrm>
            <a:off x="6207617" y="3298993"/>
            <a:ext cx="927279" cy="369332"/>
          </a:xfrm>
          <a:prstGeom prst="rect">
            <a:avLst/>
          </a:prstGeom>
          <a:noFill/>
        </p:spPr>
        <p:txBody>
          <a:bodyPr wrap="square" rtlCol="0">
            <a:spAutoFit/>
          </a:bodyPr>
          <a:lstStyle/>
          <a:p>
            <a:r>
              <a:rPr kumimoji="1" lang="zh-TW" altLang="en-US" b="1" dirty="0">
                <a:solidFill>
                  <a:schemeClr val="bg1"/>
                </a:solidFill>
                <a:latin typeface="Microsoft JhengHei" panose="020B0604030504040204" pitchFamily="34" charset="-120"/>
                <a:ea typeface="Microsoft JhengHei" panose="020B0604030504040204" pitchFamily="34" charset="-120"/>
              </a:rPr>
              <a:t>第二組</a:t>
            </a:r>
          </a:p>
        </p:txBody>
      </p:sp>
    </p:spTree>
    <p:extLst>
      <p:ext uri="{BB962C8B-B14F-4D97-AF65-F5344CB8AC3E}">
        <p14:creationId xmlns:p14="http://schemas.microsoft.com/office/powerpoint/2010/main" val="3849677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E180D4A7-C9FB-4DFB-919C-405C955672EB}">
      <p14:showEvtLst xmlns:p14="http://schemas.microsoft.com/office/powerpoint/2010/main">
        <p14:playEvt time="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02</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TW" altLang="en-US" dirty="0">
                <a:latin typeface="微軟正黑體" panose="020B0604030504040204" pitchFamily="34" charset="-120"/>
                <a:ea typeface="微軟正黑體" panose="020B0604030504040204" pitchFamily="34" charset="-120"/>
              </a:rPr>
              <a:t>專案流程圖</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386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descr="一張含有 文字, 地圖 的圖片&#10;&#10;自動產生的描述">
            <a:extLst>
              <a:ext uri="{FF2B5EF4-FFF2-40B4-BE49-F238E27FC236}">
                <a16:creationId xmlns:a16="http://schemas.microsoft.com/office/drawing/2014/main" id="{C49D9CAD-B299-8447-AE7B-C727609AADD2}"/>
              </a:ext>
            </a:extLst>
          </p:cNvPr>
          <p:cNvPicPr>
            <a:picLocks noChangeAspect="1"/>
          </p:cNvPicPr>
          <p:nvPr/>
        </p:nvPicPr>
        <p:blipFill>
          <a:blip r:embed="rId2"/>
          <a:stretch>
            <a:fillRect/>
          </a:stretch>
        </p:blipFill>
        <p:spPr>
          <a:xfrm>
            <a:off x="873516" y="986076"/>
            <a:ext cx="6613134" cy="5271937"/>
          </a:xfrm>
          <a:prstGeom prst="rect">
            <a:avLst/>
          </a:prstGeom>
        </p:spPr>
      </p:pic>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lstStyle/>
          <a:p>
            <a:r>
              <a:rPr kumimoji="1" lang="zh-TW" altLang="en-US" dirty="0"/>
              <a:t>專案流程圖</a:t>
            </a:r>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p:txBody>
          <a:bodyPr/>
          <a:lstStyle/>
          <a:p>
            <a:fld id="{80929F01-733D-5847-83A7-C9CEA74310DB}" type="slidenum">
              <a:rPr kumimoji="1" lang="zh-TW" altLang="en-US" smtClean="0"/>
              <a:pPr/>
              <a:t>11</a:t>
            </a:fld>
            <a:endParaRPr kumimoji="1" lang="zh-TW" altLang="en-US" dirty="0"/>
          </a:p>
        </p:txBody>
      </p:sp>
      <p:sp>
        <p:nvSpPr>
          <p:cNvPr id="12" name="文字方塊 11">
            <a:extLst>
              <a:ext uri="{FF2B5EF4-FFF2-40B4-BE49-F238E27FC236}">
                <a16:creationId xmlns:a16="http://schemas.microsoft.com/office/drawing/2014/main" id="{3275FB1E-0A70-6C4B-A791-11D11D4E914A}"/>
              </a:ext>
            </a:extLst>
          </p:cNvPr>
          <p:cNvSpPr txBox="1"/>
          <p:nvPr/>
        </p:nvSpPr>
        <p:spPr>
          <a:xfrm>
            <a:off x="1734623" y="1056067"/>
            <a:ext cx="1569660" cy="369332"/>
          </a:xfrm>
          <a:prstGeom prst="rect">
            <a:avLst/>
          </a:prstGeom>
          <a:noFill/>
        </p:spPr>
        <p:txBody>
          <a:bodyPr wrap="none" rtlCol="0">
            <a:spAutoFit/>
          </a:bodyPr>
          <a:lstStyle/>
          <a:p>
            <a:r>
              <a:rPr kumimoji="1" lang="zh-TW" altLang="en-US" b="1" dirty="0">
                <a:solidFill>
                  <a:srgbClr val="4AAC99"/>
                </a:solidFill>
                <a:latin typeface="Microsoft JhengHei" panose="020B0604030504040204" pitchFamily="34" charset="-120"/>
                <a:ea typeface="Microsoft JhengHei" panose="020B0604030504040204" pitchFamily="34" charset="-120"/>
              </a:rPr>
              <a:t>模型訓練過程</a:t>
            </a:r>
          </a:p>
        </p:txBody>
      </p:sp>
      <p:sp>
        <p:nvSpPr>
          <p:cNvPr id="13" name="文字方塊 12">
            <a:extLst>
              <a:ext uri="{FF2B5EF4-FFF2-40B4-BE49-F238E27FC236}">
                <a16:creationId xmlns:a16="http://schemas.microsoft.com/office/drawing/2014/main" id="{F70AA940-037C-1F4D-8032-1B08D7EE3E32}"/>
              </a:ext>
            </a:extLst>
          </p:cNvPr>
          <p:cNvSpPr txBox="1"/>
          <p:nvPr/>
        </p:nvSpPr>
        <p:spPr>
          <a:xfrm>
            <a:off x="7338426" y="3075230"/>
            <a:ext cx="1415772" cy="584775"/>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最新新聞評分</a:t>
            </a:r>
            <a:br>
              <a:rPr kumimoji="1" lang="en-US" altLang="zh-TW" sz="1600" b="1" dirty="0">
                <a:solidFill>
                  <a:srgbClr val="4AAC99"/>
                </a:solidFill>
                <a:latin typeface="Microsoft JhengHei" panose="020B0604030504040204" pitchFamily="34" charset="-120"/>
                <a:ea typeface="Microsoft JhengHei" panose="020B0604030504040204" pitchFamily="34" charset="-120"/>
              </a:rPr>
            </a:br>
            <a:r>
              <a:rPr kumimoji="1" lang="zh-TW" altLang="en-US" sz="1600" b="1" dirty="0">
                <a:solidFill>
                  <a:srgbClr val="4AAC99"/>
                </a:solidFill>
                <a:latin typeface="Microsoft JhengHei" panose="020B0604030504040204" pitchFamily="34" charset="-120"/>
                <a:ea typeface="Microsoft JhengHei" panose="020B0604030504040204" pitchFamily="34" charset="-120"/>
              </a:rPr>
              <a:t>與漲跌預測</a:t>
            </a:r>
          </a:p>
        </p:txBody>
      </p:sp>
      <p:sp>
        <p:nvSpPr>
          <p:cNvPr id="14" name="文字方塊 13">
            <a:extLst>
              <a:ext uri="{FF2B5EF4-FFF2-40B4-BE49-F238E27FC236}">
                <a16:creationId xmlns:a16="http://schemas.microsoft.com/office/drawing/2014/main" id="{96933F0B-C702-A048-8C9E-59698DF9AAC9}"/>
              </a:ext>
            </a:extLst>
          </p:cNvPr>
          <p:cNvSpPr txBox="1"/>
          <p:nvPr/>
        </p:nvSpPr>
        <p:spPr>
          <a:xfrm>
            <a:off x="7543611" y="5508551"/>
            <a:ext cx="1005403" cy="338554"/>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結果呈現</a:t>
            </a:r>
          </a:p>
        </p:txBody>
      </p:sp>
    </p:spTree>
    <p:extLst>
      <p:ext uri="{BB962C8B-B14F-4D97-AF65-F5344CB8AC3E}">
        <p14:creationId xmlns:p14="http://schemas.microsoft.com/office/powerpoint/2010/main" val="365477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03</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資料及樣態說明</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2016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431A5AF-B085-9840-A2AF-A5E095D36C6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8C31E96F-A8AD-484B-8C44-070301EE00FD}"/>
              </a:ext>
            </a:extLst>
          </p:cNvPr>
          <p:cNvSpPr>
            <a:spLocks noGrp="1"/>
          </p:cNvSpPr>
          <p:nvPr>
            <p:ph type="sldNum" sz="quarter" idx="12"/>
          </p:nvPr>
        </p:nvSpPr>
        <p:spPr/>
        <p:txBody>
          <a:bodyPr/>
          <a:lstStyle/>
          <a:p>
            <a:fld id="{80929F01-733D-5847-83A7-C9CEA74310DB}" type="slidenum">
              <a:rPr kumimoji="1" lang="zh-TW" altLang="en-US" smtClean="0"/>
              <a:pPr/>
              <a:t>13</a:t>
            </a:fld>
            <a:endParaRPr kumimoji="1" lang="zh-TW" altLang="en-US" dirty="0"/>
          </a:p>
        </p:txBody>
      </p:sp>
      <p:sp>
        <p:nvSpPr>
          <p:cNvPr id="6" name="標題 1">
            <a:extLst>
              <a:ext uri="{FF2B5EF4-FFF2-40B4-BE49-F238E27FC236}">
                <a16:creationId xmlns:a16="http://schemas.microsoft.com/office/drawing/2014/main" id="{4AD9E692-370F-0440-B18F-03063BE2B42C}"/>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sp>
        <p:nvSpPr>
          <p:cNvPr id="8" name="文字方塊 7">
            <a:extLst>
              <a:ext uri="{FF2B5EF4-FFF2-40B4-BE49-F238E27FC236}">
                <a16:creationId xmlns:a16="http://schemas.microsoft.com/office/drawing/2014/main" id="{1A23F57B-7BE5-0F46-8CC6-2195171F5DF9}"/>
              </a:ext>
            </a:extLst>
          </p:cNvPr>
          <p:cNvSpPr txBox="1"/>
          <p:nvPr/>
        </p:nvSpPr>
        <p:spPr>
          <a:xfrm>
            <a:off x="1460500" y="4528361"/>
            <a:ext cx="2451100"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資料重要內容</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事件強度</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大事件類別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小事件類別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事件內容</a:t>
            </a:r>
            <a:endParaRPr lang="en-US" altLang="zh-TW" dirty="0">
              <a:latin typeface="微軟正黑體" panose="020B0604030504040204" pitchFamily="34" charset="-120"/>
              <a:ea typeface="微軟正黑體" panose="020B0604030504040204" pitchFamily="34" charset="-120"/>
            </a:endParaRPr>
          </a:p>
        </p:txBody>
      </p:sp>
      <p:pic>
        <p:nvPicPr>
          <p:cNvPr id="9" name="圖片 8">
            <a:extLst>
              <a:ext uri="{FF2B5EF4-FFF2-40B4-BE49-F238E27FC236}">
                <a16:creationId xmlns:a16="http://schemas.microsoft.com/office/drawing/2014/main" id="{9EE22AEE-6216-F74E-BCAF-1957AAE6A70A}"/>
              </a:ext>
            </a:extLst>
          </p:cNvPr>
          <p:cNvPicPr>
            <a:picLocks noChangeAspect="1"/>
          </p:cNvPicPr>
          <p:nvPr/>
        </p:nvPicPr>
        <p:blipFill>
          <a:blip r:embed="rId2"/>
          <a:stretch>
            <a:fillRect/>
          </a:stretch>
        </p:blipFill>
        <p:spPr>
          <a:xfrm>
            <a:off x="302610" y="1234635"/>
            <a:ext cx="8491921" cy="3131772"/>
          </a:xfrm>
          <a:prstGeom prst="rect">
            <a:avLst/>
          </a:prstGeom>
          <a:ln>
            <a:solidFill>
              <a:schemeClr val="tx1"/>
            </a:solidFill>
          </a:ln>
        </p:spPr>
      </p:pic>
      <p:sp>
        <p:nvSpPr>
          <p:cNvPr id="12" name="矩形 11">
            <a:extLst>
              <a:ext uri="{FF2B5EF4-FFF2-40B4-BE49-F238E27FC236}">
                <a16:creationId xmlns:a16="http://schemas.microsoft.com/office/drawing/2014/main" id="{F3F2425E-C2F5-1B41-A68F-85A98813BBAC}"/>
              </a:ext>
            </a:extLst>
          </p:cNvPr>
          <p:cNvSpPr/>
          <p:nvPr/>
        </p:nvSpPr>
        <p:spPr>
          <a:xfrm>
            <a:off x="4724400" y="4735288"/>
            <a:ext cx="4572000" cy="923330"/>
          </a:xfrm>
          <a:prstGeom prst="rect">
            <a:avLst/>
          </a:prstGeom>
        </p:spPr>
        <p:txBody>
          <a:bodyPr>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資料樣本數</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2019(1-12)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23,703</a:t>
            </a: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2020(1-3)</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13,104</a:t>
            </a:r>
          </a:p>
        </p:txBody>
      </p:sp>
    </p:spTree>
    <p:extLst>
      <p:ext uri="{BB962C8B-B14F-4D97-AF65-F5344CB8AC3E}">
        <p14:creationId xmlns:p14="http://schemas.microsoft.com/office/powerpoint/2010/main" val="180715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13E0DABF-867C-3342-9EE5-0FF54D8EEC6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C827B23E-E896-A84F-856F-EDE28975C97B}"/>
              </a:ext>
            </a:extLst>
          </p:cNvPr>
          <p:cNvSpPr>
            <a:spLocks noGrp="1"/>
          </p:cNvSpPr>
          <p:nvPr>
            <p:ph type="sldNum" sz="quarter" idx="12"/>
          </p:nvPr>
        </p:nvSpPr>
        <p:spPr/>
        <p:txBody>
          <a:bodyPr/>
          <a:lstStyle/>
          <a:p>
            <a:fld id="{80929F01-733D-5847-83A7-C9CEA74310DB}" type="slidenum">
              <a:rPr kumimoji="1" lang="zh-TW" altLang="en-US" smtClean="0"/>
              <a:pPr/>
              <a:t>14</a:t>
            </a:fld>
            <a:endParaRPr kumimoji="1" lang="zh-TW" altLang="en-US" dirty="0"/>
          </a:p>
        </p:txBody>
      </p:sp>
      <p:sp>
        <p:nvSpPr>
          <p:cNvPr id="6" name="標題 1">
            <a:extLst>
              <a:ext uri="{FF2B5EF4-FFF2-40B4-BE49-F238E27FC236}">
                <a16:creationId xmlns:a16="http://schemas.microsoft.com/office/drawing/2014/main" id="{304C7B53-3258-FD4E-B877-9B6F08870557}"/>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grpSp>
        <p:nvGrpSpPr>
          <p:cNvPr id="17" name="群組 16">
            <a:extLst>
              <a:ext uri="{FF2B5EF4-FFF2-40B4-BE49-F238E27FC236}">
                <a16:creationId xmlns:a16="http://schemas.microsoft.com/office/drawing/2014/main" id="{DA2CEA50-39EF-3249-BDBE-C9A74694143F}"/>
              </a:ext>
            </a:extLst>
          </p:cNvPr>
          <p:cNvGrpSpPr/>
          <p:nvPr/>
        </p:nvGrpSpPr>
        <p:grpSpPr>
          <a:xfrm>
            <a:off x="262020" y="1190173"/>
            <a:ext cx="4114801" cy="4914895"/>
            <a:chOff x="262020" y="1431473"/>
            <a:chExt cx="4114801" cy="4914895"/>
          </a:xfrm>
        </p:grpSpPr>
        <p:sp>
          <p:nvSpPr>
            <p:cNvPr id="9" name="矩形: 圓角 38">
              <a:extLst>
                <a:ext uri="{FF2B5EF4-FFF2-40B4-BE49-F238E27FC236}">
                  <a16:creationId xmlns:a16="http://schemas.microsoft.com/office/drawing/2014/main" id="{51C2AB28-924C-C141-B4C0-CA810DDE305E}"/>
                </a:ext>
              </a:extLst>
            </p:cNvPr>
            <p:cNvSpPr/>
            <p:nvPr/>
          </p:nvSpPr>
          <p:spPr>
            <a:xfrm>
              <a:off x="262020" y="1431473"/>
              <a:ext cx="4114801" cy="4914895"/>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a:extLst>
                <a:ext uri="{FF2B5EF4-FFF2-40B4-BE49-F238E27FC236}">
                  <a16:creationId xmlns:a16="http://schemas.microsoft.com/office/drawing/2014/main" id="{1ED8BD9E-F357-224B-BA02-698D81608D82}"/>
                </a:ext>
              </a:extLst>
            </p:cNvPr>
            <p:cNvPicPr>
              <a:picLocks noChangeAspect="1"/>
            </p:cNvPicPr>
            <p:nvPr/>
          </p:nvPicPr>
          <p:blipFill>
            <a:blip r:embed="rId2"/>
            <a:stretch>
              <a:fillRect/>
            </a:stretch>
          </p:blipFill>
          <p:spPr>
            <a:xfrm>
              <a:off x="381000" y="2821280"/>
              <a:ext cx="3869871" cy="2833847"/>
            </a:xfrm>
            <a:prstGeom prst="rect">
              <a:avLst/>
            </a:prstGeom>
            <a:scene3d>
              <a:camera prst="orthographicFront"/>
              <a:lightRig rig="threePt" dir="t"/>
            </a:scene3d>
            <a:sp3d>
              <a:bevelT/>
            </a:sp3d>
          </p:spPr>
        </p:pic>
        <p:sp>
          <p:nvSpPr>
            <p:cNvPr id="13" name="矩形: 圓角 60">
              <a:extLst>
                <a:ext uri="{FF2B5EF4-FFF2-40B4-BE49-F238E27FC236}">
                  <a16:creationId xmlns:a16="http://schemas.microsoft.com/office/drawing/2014/main" id="{24722A24-78B9-E74B-B8CE-FFD561F60ECB}"/>
                </a:ext>
              </a:extLst>
            </p:cNvPr>
            <p:cNvSpPr/>
            <p:nvPr/>
          </p:nvSpPr>
          <p:spPr>
            <a:xfrm>
              <a:off x="434151" y="1687561"/>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7F2933B7-E017-FD47-96E1-BB0DC1263498}"/>
                </a:ext>
              </a:extLst>
            </p:cNvPr>
            <p:cNvSpPr txBox="1"/>
            <p:nvPr/>
          </p:nvSpPr>
          <p:spPr>
            <a:xfrm>
              <a:off x="674739" y="1720279"/>
              <a:ext cx="3388178" cy="830997"/>
            </a:xfrm>
            <a:prstGeom prst="rect">
              <a:avLst/>
            </a:prstGeom>
            <a:noFill/>
          </p:spPr>
          <p:txBody>
            <a:bodyPr wrap="square" rtlCol="0">
              <a:spAutoFit/>
            </a:bodyPr>
            <a:lstStyle/>
            <a:p>
              <a:r>
                <a:rPr lang="zh-TW" altLang="en-US" sz="2400" b="1" dirty="0">
                  <a:solidFill>
                    <a:schemeClr val="bg1"/>
                  </a:solidFill>
                  <a:latin typeface="微軟正黑體" panose="020B0604030504040204" pitchFamily="34" charset="-120"/>
                  <a:ea typeface="微軟正黑體" panose="020B0604030504040204" pitchFamily="34" charset="-120"/>
                </a:rPr>
                <a:t>事件強度本身樣本分布不均</a:t>
              </a:r>
            </a:p>
          </p:txBody>
        </p:sp>
      </p:grpSp>
      <p:grpSp>
        <p:nvGrpSpPr>
          <p:cNvPr id="18" name="群組 17">
            <a:extLst>
              <a:ext uri="{FF2B5EF4-FFF2-40B4-BE49-F238E27FC236}">
                <a16:creationId xmlns:a16="http://schemas.microsoft.com/office/drawing/2014/main" id="{121AB77E-1FB5-DF4C-83E4-8B7314963189}"/>
              </a:ext>
            </a:extLst>
          </p:cNvPr>
          <p:cNvGrpSpPr/>
          <p:nvPr/>
        </p:nvGrpSpPr>
        <p:grpSpPr>
          <a:xfrm>
            <a:off x="4767179" y="1181255"/>
            <a:ext cx="4114801" cy="4914894"/>
            <a:chOff x="4767179" y="1431474"/>
            <a:chExt cx="4114801" cy="4914894"/>
          </a:xfrm>
        </p:grpSpPr>
        <p:sp>
          <p:nvSpPr>
            <p:cNvPr id="11" name="矩形: 圓角 56">
              <a:extLst>
                <a:ext uri="{FF2B5EF4-FFF2-40B4-BE49-F238E27FC236}">
                  <a16:creationId xmlns:a16="http://schemas.microsoft.com/office/drawing/2014/main" id="{6F869625-0087-8B40-8AA0-D58A0498DEB0}"/>
                </a:ext>
              </a:extLst>
            </p:cNvPr>
            <p:cNvSpPr/>
            <p:nvPr/>
          </p:nvSpPr>
          <p:spPr>
            <a:xfrm>
              <a:off x="4767179" y="1431474"/>
              <a:ext cx="4114801" cy="4914894"/>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2" name="圖片 11">
              <a:extLst>
                <a:ext uri="{FF2B5EF4-FFF2-40B4-BE49-F238E27FC236}">
                  <a16:creationId xmlns:a16="http://schemas.microsoft.com/office/drawing/2014/main" id="{B93ED8BC-33F4-134A-AF3C-221840C85BFF}"/>
                </a:ext>
              </a:extLst>
            </p:cNvPr>
            <p:cNvPicPr>
              <a:picLocks noChangeAspect="1"/>
            </p:cNvPicPr>
            <p:nvPr/>
          </p:nvPicPr>
          <p:blipFill>
            <a:blip r:embed="rId3"/>
            <a:stretch>
              <a:fillRect/>
            </a:stretch>
          </p:blipFill>
          <p:spPr>
            <a:xfrm>
              <a:off x="4844143" y="2843047"/>
              <a:ext cx="3989614" cy="2812079"/>
            </a:xfrm>
            <a:prstGeom prst="rect">
              <a:avLst/>
            </a:prstGeom>
            <a:scene3d>
              <a:camera prst="orthographicFront"/>
              <a:lightRig rig="threePt" dir="t"/>
            </a:scene3d>
            <a:sp3d>
              <a:bevelT/>
            </a:sp3d>
          </p:spPr>
        </p:pic>
        <p:sp>
          <p:nvSpPr>
            <p:cNvPr id="15" name="矩形: 圓角 62">
              <a:extLst>
                <a:ext uri="{FF2B5EF4-FFF2-40B4-BE49-F238E27FC236}">
                  <a16:creationId xmlns:a16="http://schemas.microsoft.com/office/drawing/2014/main" id="{860778B4-CD86-DE47-95BC-ECE98C487EAF}"/>
                </a:ext>
              </a:extLst>
            </p:cNvPr>
            <p:cNvSpPr/>
            <p:nvPr/>
          </p:nvSpPr>
          <p:spPr>
            <a:xfrm>
              <a:off x="4957166" y="1720278"/>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9A9915B3-4EAC-DC42-916A-931FE7C9DFB5}"/>
                </a:ext>
              </a:extLst>
            </p:cNvPr>
            <p:cNvSpPr txBox="1"/>
            <p:nvPr/>
          </p:nvSpPr>
          <p:spPr>
            <a:xfrm>
              <a:off x="5023457" y="1763210"/>
              <a:ext cx="3630983" cy="830997"/>
            </a:xfrm>
            <a:prstGeom prst="rect">
              <a:avLst/>
            </a:prstGeom>
            <a:noFill/>
          </p:spPr>
          <p:txBody>
            <a:bodyPr wrap="square" rtlCol="0">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大事件類別事件強度分布有所差異</a:t>
              </a:r>
            </a:p>
          </p:txBody>
        </p:sp>
      </p:grpSp>
    </p:spTree>
    <p:extLst>
      <p:ext uri="{BB962C8B-B14F-4D97-AF65-F5344CB8AC3E}">
        <p14:creationId xmlns:p14="http://schemas.microsoft.com/office/powerpoint/2010/main" val="234159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04</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成果展現與介紹</a:t>
            </a:r>
            <a:endParaRPr lang="en-US" altLang="zh-CN" dirty="0">
              <a:latin typeface="微軟正黑體" panose="020B0604030504040204" pitchFamily="34" charset="-120"/>
              <a:ea typeface="微軟正黑體" panose="020B0604030504040204" pitchFamily="34" charset="-120"/>
            </a:endParaRPr>
          </a:p>
        </p:txBody>
      </p:sp>
      <p:sp>
        <p:nvSpPr>
          <p:cNvPr id="6" name="文字版面配置區 5">
            <a:extLst>
              <a:ext uri="{FF2B5EF4-FFF2-40B4-BE49-F238E27FC236}">
                <a16:creationId xmlns:a16="http://schemas.microsoft.com/office/drawing/2014/main" id="{7DEEE03C-FD57-4346-9BF0-DF3AF8DEF5A4}"/>
              </a:ext>
            </a:extLst>
          </p:cNvPr>
          <p:cNvSpPr>
            <a:spLocks noGrp="1"/>
          </p:cNvSpPr>
          <p:nvPr>
            <p:ph type="body" sz="quarter" idx="14"/>
          </p:nvPr>
        </p:nvSpPr>
        <p:spPr>
          <a:xfrm>
            <a:off x="1678421" y="3872345"/>
            <a:ext cx="5834129" cy="1124658"/>
          </a:xfrm>
        </p:spPr>
        <p:txBody>
          <a:bodyPr/>
          <a:lstStyle/>
          <a:p>
            <a:pPr>
              <a:lnSpc>
                <a:spcPct val="150000"/>
              </a:lnSpc>
            </a:pPr>
            <a:r>
              <a:rPr lang="zh-CN" altLang="en-US" dirty="0">
                <a:latin typeface="Microsoft JhengHei" panose="020B0604030504040204" pitchFamily="34" charset="-120"/>
                <a:ea typeface="Microsoft JhengHei" panose="020B0604030504040204" pitchFamily="34" charset="-120"/>
              </a:rPr>
              <a:t>斷詞、爬蟲、新聞評分模型</a:t>
            </a:r>
            <a:endParaRPr lang="en-US" altLang="zh-CN" dirty="0">
              <a:latin typeface="Microsoft JhengHei" panose="020B0604030504040204" pitchFamily="34" charset="-120"/>
              <a:ea typeface="Microsoft JhengHei" panose="020B0604030504040204" pitchFamily="34" charset="-120"/>
            </a:endParaRPr>
          </a:p>
          <a:p>
            <a:pPr>
              <a:lnSpc>
                <a:spcPct val="150000"/>
              </a:lnSpc>
            </a:pPr>
            <a:r>
              <a:rPr lang="zh-CN" altLang="en-US" dirty="0">
                <a:latin typeface="Microsoft JhengHei" panose="020B0604030504040204" pitchFamily="34" charset="-120"/>
                <a:ea typeface="Microsoft JhengHei" panose="020B0604030504040204" pitchFamily="34" charset="-120"/>
              </a:rPr>
              <a:t>股價預測模型、資料庫建立、網頁呈現</a:t>
            </a:r>
          </a:p>
          <a:p>
            <a:endParaRPr lang="zh-CN"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75331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新聞資料</a:t>
            </a:r>
            <a:r>
              <a:rPr lang="zh-TW" altLang="en-US" dirty="0">
                <a:latin typeface="Microsoft JhengHei" panose="020B0604030504040204" pitchFamily="34" charset="-120"/>
                <a:ea typeface="Microsoft JhengHei" panose="020B0604030504040204" pitchFamily="34" charset="-120"/>
              </a:rPr>
              <a:t>爬蟲</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16</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7" name="圖片 6">
            <a:extLst>
              <a:ext uri="{FF2B5EF4-FFF2-40B4-BE49-F238E27FC236}">
                <a16:creationId xmlns:a16="http://schemas.microsoft.com/office/drawing/2014/main" id="{BF34D323-B972-3143-ADF8-52F00019A3E3}"/>
              </a:ext>
            </a:extLst>
          </p:cNvPr>
          <p:cNvPicPr>
            <a:picLocks noChangeAspect="1"/>
          </p:cNvPicPr>
          <p:nvPr/>
        </p:nvPicPr>
        <p:blipFill>
          <a:blip r:embed="rId2"/>
          <a:stretch>
            <a:fillRect/>
          </a:stretch>
        </p:blipFill>
        <p:spPr>
          <a:xfrm>
            <a:off x="3818090" y="1979460"/>
            <a:ext cx="5106899" cy="3379604"/>
          </a:xfrm>
          <a:prstGeom prst="rect">
            <a:avLst/>
          </a:prstGeom>
        </p:spPr>
      </p:pic>
      <p:sp>
        <p:nvSpPr>
          <p:cNvPr id="8" name="內容版面配置區 2">
            <a:extLst>
              <a:ext uri="{FF2B5EF4-FFF2-40B4-BE49-F238E27FC236}">
                <a16:creationId xmlns:a16="http://schemas.microsoft.com/office/drawing/2014/main" id="{1FC10D46-A821-B643-B86D-39C24DDAFB41}"/>
              </a:ext>
            </a:extLst>
          </p:cNvPr>
          <p:cNvSpPr>
            <a:spLocks noGrp="1"/>
          </p:cNvSpPr>
          <p:nvPr>
            <p:ph idx="1"/>
          </p:nvPr>
        </p:nvSpPr>
        <p:spPr>
          <a:xfrm>
            <a:off x="219011" y="1679336"/>
            <a:ext cx="3564088" cy="4147152"/>
          </a:xfrm>
        </p:spPr>
        <p:txBody>
          <a:bodyPr/>
          <a:lstStyle/>
          <a:p>
            <a:r>
              <a:rPr lang="zh-TW" altLang="en-US" dirty="0">
                <a:solidFill>
                  <a:schemeClr val="tx1"/>
                </a:solidFill>
              </a:rPr>
              <a:t>本組採用</a:t>
            </a:r>
            <a:r>
              <a:rPr lang="en-US" altLang="zh-TW" dirty="0">
                <a:solidFill>
                  <a:schemeClr val="tx1"/>
                </a:solidFill>
              </a:rPr>
              <a:t> pandas</a:t>
            </a:r>
            <a:r>
              <a:rPr lang="zh-TW" altLang="en-US" dirty="0">
                <a:solidFill>
                  <a:schemeClr val="tx1"/>
                </a:solidFill>
              </a:rPr>
              <a:t> 套件中的</a:t>
            </a:r>
            <a:r>
              <a:rPr lang="en-US" altLang="zh-TW" dirty="0">
                <a:solidFill>
                  <a:schemeClr val="tx1"/>
                </a:solidFill>
              </a:rPr>
              <a:t>read_html</a:t>
            </a:r>
            <a:r>
              <a:rPr lang="zh-TW" altLang="en-US" dirty="0">
                <a:solidFill>
                  <a:schemeClr val="tx1"/>
                </a:solidFill>
              </a:rPr>
              <a:t> 功能，對</a:t>
            </a:r>
            <a:r>
              <a:rPr lang="zh-TW" altLang="en-US" b="1" dirty="0">
                <a:solidFill>
                  <a:srgbClr val="0070C0"/>
                </a:solidFill>
              </a:rPr>
              <a:t>公開資訊觀測站</a:t>
            </a:r>
            <a:r>
              <a:rPr lang="zh-TW" altLang="en-US" dirty="0">
                <a:solidFill>
                  <a:schemeClr val="tx1"/>
                </a:solidFill>
              </a:rPr>
              <a:t>的重大訊息主旨做爬蟲</a:t>
            </a:r>
            <a:endParaRPr lang="en-US" altLang="zh-TW" dirty="0">
              <a:solidFill>
                <a:schemeClr val="tx1"/>
              </a:solidFill>
            </a:endParaRPr>
          </a:p>
          <a:p>
            <a:r>
              <a:rPr lang="zh-TW" altLang="en-US" dirty="0">
                <a:solidFill>
                  <a:schemeClr val="tx1"/>
                </a:solidFill>
              </a:rPr>
              <a:t>設定成每</a:t>
            </a:r>
            <a:r>
              <a:rPr lang="en-US" altLang="zh-TW" dirty="0">
                <a:solidFill>
                  <a:schemeClr val="tx1"/>
                </a:solidFill>
              </a:rPr>
              <a:t> 10 </a:t>
            </a:r>
            <a:r>
              <a:rPr lang="zh-TW" altLang="en-US" dirty="0">
                <a:solidFill>
                  <a:schemeClr val="tx1"/>
                </a:solidFill>
              </a:rPr>
              <a:t>秒爬一次最新消息，將新增的新聞訊息加入資料庫</a:t>
            </a:r>
            <a:endParaRPr lang="en-US" altLang="zh-TW" dirty="0">
              <a:solidFill>
                <a:schemeClr val="tx1"/>
              </a:solidFill>
            </a:endParaRPr>
          </a:p>
          <a:p>
            <a:r>
              <a:rPr lang="zh-TW" altLang="en-US" dirty="0">
                <a:solidFill>
                  <a:schemeClr val="tx1"/>
                </a:solidFill>
              </a:rPr>
              <a:t>後續將新聞訊息做切詞處理後，放入模型跑重要性評分與預期漲跌</a:t>
            </a:r>
          </a:p>
        </p:txBody>
      </p:sp>
    </p:spTree>
    <p:extLst>
      <p:ext uri="{BB962C8B-B14F-4D97-AF65-F5344CB8AC3E}">
        <p14:creationId xmlns:p14="http://schemas.microsoft.com/office/powerpoint/2010/main" val="2676638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17</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E108B40F-ABC8-714D-B673-098C0C2721F1}"/>
              </a:ext>
            </a:extLst>
          </p:cNvPr>
          <p:cNvSpPr>
            <a:spLocks noGrp="1"/>
          </p:cNvSpPr>
          <p:nvPr>
            <p:ph type="title"/>
          </p:nvPr>
        </p:nvSpPr>
        <p:spPr>
          <a:xfrm>
            <a:off x="628650" y="520551"/>
            <a:ext cx="7886700" cy="599076"/>
          </a:xfrm>
        </p:spPr>
        <p:txBody>
          <a:bodyPr>
            <a:normAutofit/>
          </a:bodyPr>
          <a:lstStyle/>
          <a:p>
            <a:r>
              <a:rPr lang="zh-TW" altLang="en-US" dirty="0"/>
              <a:t>資料預處理（斷詞）</a:t>
            </a:r>
            <a:endParaRPr kumimoji="1" lang="zh-TW" altLang="en-US" dirty="0"/>
          </a:p>
        </p:txBody>
      </p:sp>
      <p:sp>
        <p:nvSpPr>
          <p:cNvPr id="8" name="橢圓 7">
            <a:extLst>
              <a:ext uri="{FF2B5EF4-FFF2-40B4-BE49-F238E27FC236}">
                <a16:creationId xmlns:a16="http://schemas.microsoft.com/office/drawing/2014/main" id="{C40EB3B7-BADF-6E4B-9FF0-1706DAA8012D}"/>
              </a:ext>
            </a:extLst>
          </p:cNvPr>
          <p:cNvSpPr/>
          <p:nvPr/>
        </p:nvSpPr>
        <p:spPr>
          <a:xfrm>
            <a:off x="760409" y="1463144"/>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斷詞</a:t>
            </a:r>
          </a:p>
        </p:txBody>
      </p:sp>
      <p:sp>
        <p:nvSpPr>
          <p:cNvPr id="9" name="橢圓 8">
            <a:extLst>
              <a:ext uri="{FF2B5EF4-FFF2-40B4-BE49-F238E27FC236}">
                <a16:creationId xmlns:a16="http://schemas.microsoft.com/office/drawing/2014/main" id="{F821E135-5C2F-754C-A1A3-29366E70D1B2}"/>
              </a:ext>
            </a:extLst>
          </p:cNvPr>
          <p:cNvSpPr/>
          <p:nvPr/>
        </p:nvSpPr>
        <p:spPr>
          <a:xfrm>
            <a:off x="760409" y="3159116"/>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標的</a:t>
            </a:r>
          </a:p>
        </p:txBody>
      </p:sp>
      <p:sp>
        <p:nvSpPr>
          <p:cNvPr id="10" name="橢圓 9">
            <a:extLst>
              <a:ext uri="{FF2B5EF4-FFF2-40B4-BE49-F238E27FC236}">
                <a16:creationId xmlns:a16="http://schemas.microsoft.com/office/drawing/2014/main" id="{A943812B-4866-1C40-8AA7-4ED5DE9323D0}"/>
              </a:ext>
            </a:extLst>
          </p:cNvPr>
          <p:cNvSpPr/>
          <p:nvPr/>
        </p:nvSpPr>
        <p:spPr>
          <a:xfrm>
            <a:off x="760409" y="4855088"/>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工具</a:t>
            </a:r>
          </a:p>
        </p:txBody>
      </p:sp>
      <p:sp>
        <p:nvSpPr>
          <p:cNvPr id="11" name="文字方塊 10">
            <a:extLst>
              <a:ext uri="{FF2B5EF4-FFF2-40B4-BE49-F238E27FC236}">
                <a16:creationId xmlns:a16="http://schemas.microsoft.com/office/drawing/2014/main" id="{AF101D19-953B-564F-8A3B-D0B7A9391E5A}"/>
              </a:ext>
            </a:extLst>
          </p:cNvPr>
          <p:cNvSpPr txBox="1"/>
          <p:nvPr/>
        </p:nvSpPr>
        <p:spPr>
          <a:xfrm>
            <a:off x="2467429" y="1463144"/>
            <a:ext cx="6022521" cy="1200329"/>
          </a:xfrm>
          <a:prstGeom prst="rect">
            <a:avLst/>
          </a:prstGeom>
          <a:noFill/>
        </p:spPr>
        <p:txBody>
          <a:bodyPr wrap="square" rtlCol="0">
            <a:spAutoFit/>
          </a:bodyPr>
          <a:lstStyle/>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詞是最小有意義且可以自由使用的語言單位</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任何語言處理的系統都必須先能分辨文本中的詞才能進行進一步的處理</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將一段中文切分出有「意義」的小單位（詞）</a:t>
            </a:r>
            <a:endParaRPr lang="en-US" altLang="zh-TW" b="1" dirty="0">
              <a:latin typeface="Microsoft JhengHei" panose="020B0604030504040204" pitchFamily="34" charset="-120"/>
              <a:ea typeface="Microsoft JhengHei" panose="020B0604030504040204" pitchFamily="34" charset="-120"/>
            </a:endParaRPr>
          </a:p>
        </p:txBody>
      </p:sp>
      <p:sp>
        <p:nvSpPr>
          <p:cNvPr id="12" name="文字方塊 11">
            <a:extLst>
              <a:ext uri="{FF2B5EF4-FFF2-40B4-BE49-F238E27FC236}">
                <a16:creationId xmlns:a16="http://schemas.microsoft.com/office/drawing/2014/main" id="{59177578-2E92-2849-8FE4-0D36180E7260}"/>
              </a:ext>
            </a:extLst>
          </p:cNvPr>
          <p:cNvSpPr txBox="1"/>
          <p:nvPr/>
        </p:nvSpPr>
        <p:spPr>
          <a:xfrm>
            <a:off x="2467429" y="3541357"/>
            <a:ext cx="5853793"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本次報告須做處理的部分為新聞的內容</a:t>
            </a:r>
            <a:endParaRPr lang="en-US" altLang="zh-TW" b="1"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lang="zh-TW" altLang="en-US" dirty="0"/>
          </a:p>
        </p:txBody>
      </p:sp>
      <p:sp>
        <p:nvSpPr>
          <p:cNvPr id="13" name="文字方塊 12">
            <a:extLst>
              <a:ext uri="{FF2B5EF4-FFF2-40B4-BE49-F238E27FC236}">
                <a16:creationId xmlns:a16="http://schemas.microsoft.com/office/drawing/2014/main" id="{6EEF2BB1-EBAD-6447-B861-EE7CC0A84F9F}"/>
              </a:ext>
            </a:extLst>
          </p:cNvPr>
          <p:cNvSpPr txBox="1"/>
          <p:nvPr/>
        </p:nvSpPr>
        <p:spPr>
          <a:xfrm>
            <a:off x="2467429" y="5259896"/>
            <a:ext cx="4523014"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分別使用</a:t>
            </a:r>
            <a:r>
              <a:rPr lang="en-US" altLang="zh-TW" b="1" dirty="0">
                <a:latin typeface="Microsoft JhengHei" panose="020B0604030504040204" pitchFamily="34" charset="-120"/>
                <a:ea typeface="Microsoft JhengHei" panose="020B0604030504040204" pitchFamily="34" charset="-120"/>
              </a:rPr>
              <a:t>2</a:t>
            </a:r>
            <a:r>
              <a:rPr lang="zh-TW" altLang="en-US" b="1" dirty="0">
                <a:latin typeface="Microsoft JhengHei" panose="020B0604030504040204" pitchFamily="34" charset="-120"/>
                <a:ea typeface="Microsoft JhengHei" panose="020B0604030504040204" pitchFamily="34" charset="-120"/>
              </a:rPr>
              <a:t>種不同的斷詞系統做新聞斷詞</a:t>
            </a:r>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1227991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18</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8DAB671B-30F0-B440-A81D-DA9D118068EF}"/>
              </a:ext>
            </a:extLst>
          </p:cNvPr>
          <p:cNvSpPr>
            <a:spLocks noGrp="1"/>
          </p:cNvSpPr>
          <p:nvPr>
            <p:ph type="title"/>
          </p:nvPr>
        </p:nvSpPr>
        <p:spPr>
          <a:xfrm>
            <a:off x="628650" y="568889"/>
            <a:ext cx="7886700" cy="599076"/>
          </a:xfrm>
        </p:spPr>
        <p:txBody>
          <a:bodyPr>
            <a:normAutofit/>
          </a:bodyPr>
          <a:lstStyle/>
          <a:p>
            <a:r>
              <a:rPr lang="en-US" altLang="zh-TW" dirty="0"/>
              <a:t>Jieba</a:t>
            </a:r>
            <a:r>
              <a:rPr lang="zh-TW" altLang="en-US" dirty="0"/>
              <a:t>  </a:t>
            </a:r>
            <a:r>
              <a:rPr lang="en-US" altLang="zh-TW" dirty="0"/>
              <a:t>vs Ckiptagger</a:t>
            </a:r>
            <a:endParaRPr kumimoji="1" lang="zh-TW" altLang="en-US" dirty="0"/>
          </a:p>
        </p:txBody>
      </p:sp>
      <p:sp>
        <p:nvSpPr>
          <p:cNvPr id="8" name="日期版面配置區 3">
            <a:extLst>
              <a:ext uri="{FF2B5EF4-FFF2-40B4-BE49-F238E27FC236}">
                <a16:creationId xmlns:a16="http://schemas.microsoft.com/office/drawing/2014/main" id="{E9CE4D05-DFB5-D041-9ED5-6A1E808FDC8C}"/>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sp>
        <p:nvSpPr>
          <p:cNvPr id="9" name="矩形 8">
            <a:extLst>
              <a:ext uri="{FF2B5EF4-FFF2-40B4-BE49-F238E27FC236}">
                <a16:creationId xmlns:a16="http://schemas.microsoft.com/office/drawing/2014/main" id="{831346FB-816C-D84F-B104-E83BC8BEC67D}"/>
              </a:ext>
            </a:extLst>
          </p:cNvPr>
          <p:cNvSpPr/>
          <p:nvPr/>
        </p:nvSpPr>
        <p:spPr>
          <a:xfrm>
            <a:off x="1008649" y="2261727"/>
            <a:ext cx="3354802" cy="1938992"/>
          </a:xfrm>
          <a:prstGeom prst="rect">
            <a:avLst/>
          </a:prstGeom>
        </p:spPr>
        <p:txBody>
          <a:bodyPr wrap="square">
            <a:spAutoFit/>
          </a:bodyPr>
          <a:lstStyle/>
          <a:p>
            <a:pPr marL="342900" indent="-342900">
              <a:buFont typeface="Arial" panose="020B0604020202020204" pitchFamily="34" charset="0"/>
              <a:buChar char="•"/>
            </a:pPr>
            <a:r>
              <a:rPr lang="en-US" altLang="zh-TW" sz="2000" b="1" dirty="0">
                <a:latin typeface="Microsoft JhengHei" panose="020B0604030504040204" pitchFamily="34" charset="-120"/>
                <a:ea typeface="Microsoft JhengHei" panose="020B0604030504040204" pitchFamily="34" charset="-120"/>
              </a:rPr>
              <a:t>Jieba </a:t>
            </a:r>
            <a:r>
              <a:rPr lang="zh-TW" altLang="en-US" sz="2000" b="1" dirty="0">
                <a:latin typeface="Microsoft JhengHei" panose="020B0604030504040204" pitchFamily="34" charset="-120"/>
                <a:ea typeface="Microsoft JhengHei" panose="020B0604030504040204" pitchFamily="34" charset="-120"/>
              </a:rPr>
              <a:t>這個中文斷詞程式是由中國開發者所開發</a:t>
            </a:r>
            <a:endParaRPr lang="en-US" altLang="zh-TW" sz="2000"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可同時支援簡體與繁體的斷詞</a:t>
            </a:r>
            <a:endParaRPr lang="en-US" altLang="zh-TW" sz="2000" b="1" dirty="0">
              <a:latin typeface="Microsoft JhengHei" panose="020B0604030504040204" pitchFamily="34" charset="-120"/>
              <a:ea typeface="Microsoft JhengHei" panose="020B0604030504040204" pitchFamily="34" charset="-120"/>
            </a:endParaRPr>
          </a:p>
          <a:p>
            <a:pPr algn="ctr"/>
            <a:br>
              <a:rPr lang="zh-TW" altLang="en-US" sz="2000" b="1" dirty="0">
                <a:solidFill>
                  <a:schemeClr val="tx1">
                    <a:lumMod val="65000"/>
                    <a:lumOff val="35000"/>
                  </a:schemeClr>
                </a:solidFill>
              </a:rPr>
            </a:br>
            <a:endParaRPr lang="zh-TW" altLang="en-US" sz="2000" b="1" dirty="0">
              <a:solidFill>
                <a:schemeClr val="tx1">
                  <a:lumMod val="65000"/>
                  <a:lumOff val="35000"/>
                </a:schemeClr>
              </a:solidFill>
            </a:endParaRPr>
          </a:p>
        </p:txBody>
      </p:sp>
      <p:sp>
        <p:nvSpPr>
          <p:cNvPr id="10" name="文字方塊 9">
            <a:extLst>
              <a:ext uri="{FF2B5EF4-FFF2-40B4-BE49-F238E27FC236}">
                <a16:creationId xmlns:a16="http://schemas.microsoft.com/office/drawing/2014/main" id="{FE33B4B2-47BF-5E42-AC7F-FFB93BC7AF5D}"/>
              </a:ext>
            </a:extLst>
          </p:cNvPr>
          <p:cNvSpPr txBox="1"/>
          <p:nvPr/>
        </p:nvSpPr>
        <p:spPr>
          <a:xfrm>
            <a:off x="4704440" y="2261727"/>
            <a:ext cx="3351252" cy="1292662"/>
          </a:xfrm>
          <a:prstGeom prst="rect">
            <a:avLst/>
          </a:prstGeom>
          <a:noFill/>
        </p:spPr>
        <p:txBody>
          <a:bodyPr wrap="square" rtlCol="0">
            <a:spAutoFit/>
          </a:bodyPr>
          <a:lstStyle/>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中研院</a:t>
            </a:r>
            <a:r>
              <a:rPr lang="en-US" altLang="zh-TW" sz="2000" b="1" dirty="0">
                <a:latin typeface="Microsoft JhengHei" panose="020B0604030504040204" pitchFamily="34" charset="-120"/>
                <a:ea typeface="Microsoft JhengHei" panose="020B0604030504040204" pitchFamily="34" charset="-120"/>
              </a:rPr>
              <a:t>CKIP Lab</a:t>
            </a:r>
            <a:r>
              <a:rPr lang="zh-TW" altLang="en-US" sz="2000" b="1" dirty="0">
                <a:latin typeface="Microsoft JhengHei" panose="020B0604030504040204" pitchFamily="34" charset="-120"/>
                <a:ea typeface="Microsoft JhengHei" panose="020B0604030504040204" pitchFamily="34" charset="-120"/>
              </a:rPr>
              <a:t>中文詞知識庫小組開發之中文斷詞工具</a:t>
            </a:r>
            <a:endParaRPr lang="en-US" altLang="zh-TW" sz="2000" b="1" dirty="0">
              <a:latin typeface="Microsoft JhengHei" panose="020B0604030504040204" pitchFamily="34" charset="-120"/>
              <a:ea typeface="Microsoft JhengHei" panose="020B0604030504040204" pitchFamily="34" charset="-120"/>
            </a:endParaRPr>
          </a:p>
          <a:p>
            <a:endParaRPr lang="zh-TW" altLang="en-US" dirty="0"/>
          </a:p>
        </p:txBody>
      </p:sp>
      <p:graphicFrame>
        <p:nvGraphicFramePr>
          <p:cNvPr id="12" name="表格 8">
            <a:extLst>
              <a:ext uri="{FF2B5EF4-FFF2-40B4-BE49-F238E27FC236}">
                <a16:creationId xmlns:a16="http://schemas.microsoft.com/office/drawing/2014/main" id="{41B1C3A6-624A-3640-AF34-E08E6511BBEE}"/>
              </a:ext>
            </a:extLst>
          </p:cNvPr>
          <p:cNvGraphicFramePr>
            <a:graphicFrameLocks noGrp="1"/>
          </p:cNvGraphicFramePr>
          <p:nvPr>
            <p:ph idx="1"/>
            <p:extLst>
              <p:ext uri="{D42A27DB-BD31-4B8C-83A1-F6EECF244321}">
                <p14:modId xmlns:p14="http://schemas.microsoft.com/office/powerpoint/2010/main" val="1320024811"/>
              </p:ext>
            </p:extLst>
          </p:nvPr>
        </p:nvGraphicFramePr>
        <p:xfrm>
          <a:off x="518882" y="3823363"/>
          <a:ext cx="8371116" cy="2340001"/>
        </p:xfrm>
        <a:graphic>
          <a:graphicData uri="http://schemas.openxmlformats.org/drawingml/2006/table">
            <a:tbl>
              <a:tblPr firstRow="1" bandRow="1">
                <a:tableStyleId>{5C22544A-7EE6-4342-B048-85BDC9FD1C3A}</a:tableStyleId>
              </a:tblPr>
              <a:tblGrid>
                <a:gridCol w="2092779">
                  <a:extLst>
                    <a:ext uri="{9D8B030D-6E8A-4147-A177-3AD203B41FA5}">
                      <a16:colId xmlns:a16="http://schemas.microsoft.com/office/drawing/2014/main" val="1140071139"/>
                    </a:ext>
                  </a:extLst>
                </a:gridCol>
                <a:gridCol w="2092779">
                  <a:extLst>
                    <a:ext uri="{9D8B030D-6E8A-4147-A177-3AD203B41FA5}">
                      <a16:colId xmlns:a16="http://schemas.microsoft.com/office/drawing/2014/main" val="3753979472"/>
                    </a:ext>
                  </a:extLst>
                </a:gridCol>
                <a:gridCol w="2092779">
                  <a:extLst>
                    <a:ext uri="{9D8B030D-6E8A-4147-A177-3AD203B41FA5}">
                      <a16:colId xmlns:a16="http://schemas.microsoft.com/office/drawing/2014/main" val="3066015653"/>
                    </a:ext>
                  </a:extLst>
                </a:gridCol>
                <a:gridCol w="2092779">
                  <a:extLst>
                    <a:ext uri="{9D8B030D-6E8A-4147-A177-3AD203B41FA5}">
                      <a16:colId xmlns:a16="http://schemas.microsoft.com/office/drawing/2014/main" val="2845227364"/>
                    </a:ext>
                  </a:extLst>
                </a:gridCol>
              </a:tblGrid>
              <a:tr h="670623">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Tool</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err="1">
                          <a:solidFill>
                            <a:schemeClr val="bg1"/>
                          </a:solidFill>
                          <a:latin typeface="Microsoft JhengHei" panose="020B0604030504040204" pitchFamily="34" charset="-120"/>
                          <a:ea typeface="Microsoft JhengHei" panose="020B0604030504040204" pitchFamily="34" charset="-120"/>
                          <a:cs typeface="+mj-cs"/>
                        </a:rPr>
                        <a:t>prec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f1</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extLst>
                  <a:ext uri="{0D108BD9-81ED-4DB2-BD59-A6C34878D82A}">
                    <a16:rowId xmlns:a16="http://schemas.microsoft.com/office/drawing/2014/main" val="966637902"/>
                  </a:ext>
                </a:extLst>
              </a:tr>
              <a:tr h="834689">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Ckiptagger</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97.49%</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97.17%</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97.33%</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extLst>
                  <a:ext uri="{0D108BD9-81ED-4DB2-BD59-A6C34878D82A}">
                    <a16:rowId xmlns:a16="http://schemas.microsoft.com/office/drawing/2014/main" val="488851807"/>
                  </a:ext>
                </a:extLst>
              </a:tr>
              <a:tr h="834689">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Jieba</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90.51%</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89.10%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89.80%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extLst>
                  <a:ext uri="{0D108BD9-81ED-4DB2-BD59-A6C34878D82A}">
                    <a16:rowId xmlns:a16="http://schemas.microsoft.com/office/drawing/2014/main" val="1278670052"/>
                  </a:ext>
                </a:extLst>
              </a:tr>
            </a:tbl>
          </a:graphicData>
        </a:graphic>
      </p:graphicFrame>
      <p:grpSp>
        <p:nvGrpSpPr>
          <p:cNvPr id="20" name="群組 19">
            <a:extLst>
              <a:ext uri="{FF2B5EF4-FFF2-40B4-BE49-F238E27FC236}">
                <a16:creationId xmlns:a16="http://schemas.microsoft.com/office/drawing/2014/main" id="{9827E846-ECF6-2B44-9576-888C4E314157}"/>
              </a:ext>
            </a:extLst>
          </p:cNvPr>
          <p:cNvGrpSpPr/>
          <p:nvPr/>
        </p:nvGrpSpPr>
        <p:grpSpPr>
          <a:xfrm>
            <a:off x="-1283608" y="1449747"/>
            <a:ext cx="8414658" cy="523220"/>
            <a:chOff x="208939" y="837387"/>
            <a:chExt cx="8414658" cy="523220"/>
          </a:xfrm>
        </p:grpSpPr>
        <p:sp>
          <p:nvSpPr>
            <p:cNvPr id="11" name="矩形: 圓角 4">
              <a:extLst>
                <a:ext uri="{FF2B5EF4-FFF2-40B4-BE49-F238E27FC236}">
                  <a16:creationId xmlns:a16="http://schemas.microsoft.com/office/drawing/2014/main" id="{E0077663-F010-3445-A93A-2732DBF8CEA8}"/>
                </a:ext>
              </a:extLst>
            </p:cNvPr>
            <p:cNvSpPr/>
            <p:nvPr/>
          </p:nvSpPr>
          <p:spPr>
            <a:xfrm>
              <a:off x="3512986" y="84412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3117E221-9745-B448-B5B5-E924AFCE609F}"/>
                </a:ext>
              </a:extLst>
            </p:cNvPr>
            <p:cNvSpPr/>
            <p:nvPr/>
          </p:nvSpPr>
          <p:spPr>
            <a:xfrm>
              <a:off x="208939" y="837387"/>
              <a:ext cx="8414658" cy="523220"/>
            </a:xfrm>
            <a:prstGeom prst="rect">
              <a:avLst/>
            </a:prstGeom>
          </p:spPr>
          <p:txBody>
            <a:bodyPr wrap="square">
              <a:spAutoFit/>
            </a:bodyPr>
            <a:lstStyle/>
            <a:p>
              <a:pPr algn="ctr"/>
              <a:r>
                <a:rPr lang="en-US" altLang="zh-TW" sz="2800" b="1" dirty="0"/>
                <a:t>Jieba</a:t>
              </a:r>
              <a:endParaRPr lang="zh-TW" altLang="en-US" sz="2800" b="1" dirty="0">
                <a:solidFill>
                  <a:srgbClr val="1E3148"/>
                </a:solidFill>
              </a:endParaRPr>
            </a:p>
          </p:txBody>
        </p:sp>
        <p:pic>
          <p:nvPicPr>
            <p:cNvPr id="16" name="圖形 15">
              <a:extLst>
                <a:ext uri="{FF2B5EF4-FFF2-40B4-BE49-F238E27FC236}">
                  <a16:creationId xmlns:a16="http://schemas.microsoft.com/office/drawing/2014/main" id="{EC115C77-8167-C145-825A-665D0879AA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8912" y="862945"/>
              <a:ext cx="460050" cy="460050"/>
            </a:xfrm>
            <a:prstGeom prst="rect">
              <a:avLst/>
            </a:prstGeom>
          </p:spPr>
        </p:pic>
      </p:grpSp>
      <p:grpSp>
        <p:nvGrpSpPr>
          <p:cNvPr id="18" name="群組 17">
            <a:extLst>
              <a:ext uri="{FF2B5EF4-FFF2-40B4-BE49-F238E27FC236}">
                <a16:creationId xmlns:a16="http://schemas.microsoft.com/office/drawing/2014/main" id="{BFD407CE-50AC-CD46-9A8D-9385549DE061}"/>
              </a:ext>
            </a:extLst>
          </p:cNvPr>
          <p:cNvGrpSpPr/>
          <p:nvPr/>
        </p:nvGrpSpPr>
        <p:grpSpPr>
          <a:xfrm>
            <a:off x="5147930" y="1403773"/>
            <a:ext cx="2429289" cy="533088"/>
            <a:chOff x="2908565" y="2385879"/>
            <a:chExt cx="2429289" cy="533088"/>
          </a:xfrm>
        </p:grpSpPr>
        <p:sp>
          <p:nvSpPr>
            <p:cNvPr id="14" name="矩形: 圓角 18">
              <a:extLst>
                <a:ext uri="{FF2B5EF4-FFF2-40B4-BE49-F238E27FC236}">
                  <a16:creationId xmlns:a16="http://schemas.microsoft.com/office/drawing/2014/main" id="{00446334-BCF8-B042-A354-A1E294C72DD4}"/>
                </a:ext>
              </a:extLst>
            </p:cNvPr>
            <p:cNvSpPr/>
            <p:nvPr/>
          </p:nvSpPr>
          <p:spPr>
            <a:xfrm>
              <a:off x="3501578" y="242127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F8D0C721-7515-314E-B8A1-4D93ECE0056D}"/>
                </a:ext>
              </a:extLst>
            </p:cNvPr>
            <p:cNvSpPr/>
            <p:nvPr/>
          </p:nvSpPr>
          <p:spPr>
            <a:xfrm>
              <a:off x="3562432" y="2385879"/>
              <a:ext cx="1775422" cy="523220"/>
            </a:xfrm>
            <a:prstGeom prst="rect">
              <a:avLst/>
            </a:prstGeom>
          </p:spPr>
          <p:txBody>
            <a:bodyPr wrap="none">
              <a:spAutoFit/>
            </a:bodyPr>
            <a:lstStyle/>
            <a:p>
              <a:r>
                <a:rPr lang="en-US" altLang="zh-TW" sz="2800" b="1" dirty="0"/>
                <a:t>Ckiptagger</a:t>
              </a:r>
              <a:endParaRPr lang="zh-TW" altLang="en-US" sz="2800" b="1" dirty="0">
                <a:solidFill>
                  <a:srgbClr val="1E3148"/>
                </a:solidFill>
              </a:endParaRPr>
            </a:p>
          </p:txBody>
        </p:sp>
        <p:pic>
          <p:nvPicPr>
            <p:cNvPr id="17" name="圖形 16">
              <a:extLst>
                <a:ext uri="{FF2B5EF4-FFF2-40B4-BE49-F238E27FC236}">
                  <a16:creationId xmlns:a16="http://schemas.microsoft.com/office/drawing/2014/main" id="{01659493-8728-5D4D-86DB-825A5CCDA6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08565" y="2412076"/>
              <a:ext cx="500743" cy="500743"/>
            </a:xfrm>
            <a:prstGeom prst="rect">
              <a:avLst/>
            </a:prstGeom>
          </p:spPr>
        </p:pic>
      </p:grpSp>
    </p:spTree>
    <p:extLst>
      <p:ext uri="{BB962C8B-B14F-4D97-AF65-F5344CB8AC3E}">
        <p14:creationId xmlns:p14="http://schemas.microsoft.com/office/powerpoint/2010/main" val="1435056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19</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CCC8CA5A-7961-A448-A597-A6A98F0D457D}"/>
              </a:ext>
            </a:extLst>
          </p:cNvPr>
          <p:cNvSpPr>
            <a:spLocks noGrp="1"/>
          </p:cNvSpPr>
          <p:nvPr>
            <p:ph type="title"/>
          </p:nvPr>
        </p:nvSpPr>
        <p:spPr>
          <a:xfrm>
            <a:off x="628650" y="520551"/>
            <a:ext cx="7886700" cy="599076"/>
          </a:xfrm>
        </p:spPr>
        <p:txBody>
          <a:bodyPr>
            <a:normAutofit/>
          </a:bodyPr>
          <a:lstStyle/>
          <a:p>
            <a:r>
              <a:rPr kumimoji="1" lang="zh-TW" altLang="en-US" dirty="0"/>
              <a:t>斷詞工具選擇</a:t>
            </a:r>
          </a:p>
        </p:txBody>
      </p:sp>
      <p:sp>
        <p:nvSpPr>
          <p:cNvPr id="8" name="矩形: 圓角 15">
            <a:extLst>
              <a:ext uri="{FF2B5EF4-FFF2-40B4-BE49-F238E27FC236}">
                <a16:creationId xmlns:a16="http://schemas.microsoft.com/office/drawing/2014/main" id="{C6E02B9E-5232-6941-B243-2D8F00EB80FC}"/>
              </a:ext>
            </a:extLst>
          </p:cNvPr>
          <p:cNvSpPr/>
          <p:nvPr/>
        </p:nvSpPr>
        <p:spPr>
          <a:xfrm>
            <a:off x="351064" y="2111830"/>
            <a:ext cx="8441872" cy="2525485"/>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80D17552-0159-D147-8248-4EC6A308A483}"/>
              </a:ext>
            </a:extLst>
          </p:cNvPr>
          <p:cNvSpPr txBox="1"/>
          <p:nvPr/>
        </p:nvSpPr>
        <p:spPr>
          <a:xfrm>
            <a:off x="3369129" y="2311430"/>
            <a:ext cx="2999014" cy="584775"/>
          </a:xfrm>
          <a:prstGeom prst="rect">
            <a:avLst/>
          </a:prstGeom>
          <a:noFill/>
        </p:spPr>
        <p:txBody>
          <a:bodyPr wrap="square" rtlCol="0">
            <a:spAutoFit/>
          </a:bodyPr>
          <a:lstStyle/>
          <a:p>
            <a:r>
              <a:rPr lang="en-US" altLang="zh-TW" sz="3200" b="1" dirty="0">
                <a:solidFill>
                  <a:schemeClr val="bg1"/>
                </a:solidFill>
                <a:latin typeface="微軟正黑體" panose="020B0604030504040204" pitchFamily="34" charset="-120"/>
                <a:ea typeface="微軟正黑體" panose="020B0604030504040204" pitchFamily="34" charset="-120"/>
              </a:rPr>
              <a:t>Ckiptagger</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3E4CB28-0ABD-BD48-A977-D554EBD00D91}"/>
              </a:ext>
            </a:extLst>
          </p:cNvPr>
          <p:cNvCxnSpPr/>
          <p:nvPr/>
        </p:nvCxnSpPr>
        <p:spPr>
          <a:xfrm>
            <a:off x="2502000" y="3013756"/>
            <a:ext cx="414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38BB53A0-BF77-2643-B32C-8524DD6376B4}"/>
              </a:ext>
            </a:extLst>
          </p:cNvPr>
          <p:cNvSpPr txBox="1"/>
          <p:nvPr/>
        </p:nvSpPr>
        <p:spPr>
          <a:xfrm>
            <a:off x="1804637" y="3270799"/>
            <a:ext cx="67818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斷詞結果較準確</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使用 </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斷詞後模型預測結果較佳</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在切詞工具方面我們選擇</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 Ckiptagger</a:t>
            </a:r>
            <a:endParaRPr lang="zh-TW" altLang="en-US"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pic>
        <p:nvPicPr>
          <p:cNvPr id="12" name="圖形 11">
            <a:extLst>
              <a:ext uri="{FF2B5EF4-FFF2-40B4-BE49-F238E27FC236}">
                <a16:creationId xmlns:a16="http://schemas.microsoft.com/office/drawing/2014/main" id="{7F689C81-524A-E94F-A651-3066372B4D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4381" y="2219685"/>
            <a:ext cx="584777" cy="584777"/>
          </a:xfrm>
          <a:prstGeom prst="rect">
            <a:avLst/>
          </a:prstGeom>
        </p:spPr>
      </p:pic>
    </p:spTree>
    <p:extLst>
      <p:ext uri="{BB962C8B-B14F-4D97-AF65-F5344CB8AC3E}">
        <p14:creationId xmlns:p14="http://schemas.microsoft.com/office/powerpoint/2010/main" val="351846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35AE57E0-6B82-2A43-8108-9C544E1338B1}"/>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BE3A0920-2591-224B-86CE-BBEBD825778E}"/>
              </a:ext>
            </a:extLst>
          </p:cNvPr>
          <p:cNvSpPr>
            <a:spLocks noGrp="1"/>
          </p:cNvSpPr>
          <p:nvPr>
            <p:ph type="sldNum" sz="quarter" idx="12"/>
          </p:nvPr>
        </p:nvSpPr>
        <p:spPr/>
        <p:txBody>
          <a:bodyPr/>
          <a:lstStyle/>
          <a:p>
            <a:fld id="{80929F01-733D-5847-83A7-C9CEA74310DB}" type="slidenum">
              <a:rPr kumimoji="1" lang="zh-TW" altLang="en-US" smtClean="0"/>
              <a:pPr/>
              <a:t>2</a:t>
            </a:fld>
            <a:endParaRPr kumimoji="1" lang="zh-TW" altLang="en-US" dirty="0"/>
          </a:p>
        </p:txBody>
      </p:sp>
      <p:cxnSp>
        <p:nvCxnSpPr>
          <p:cNvPr id="6" name="直線接點 5">
            <a:extLst>
              <a:ext uri="{FF2B5EF4-FFF2-40B4-BE49-F238E27FC236}">
                <a16:creationId xmlns:a16="http://schemas.microsoft.com/office/drawing/2014/main" id="{28BD709E-02AB-FF41-B805-22C95EEE02A8}"/>
              </a:ext>
            </a:extLst>
          </p:cNvPr>
          <p:cNvCxnSpPr/>
          <p:nvPr/>
        </p:nvCxnSpPr>
        <p:spPr>
          <a:xfrm>
            <a:off x="3009901" y="-12526"/>
            <a:ext cx="0" cy="6048000"/>
          </a:xfrm>
          <a:prstGeom prst="line">
            <a:avLst/>
          </a:prstGeom>
          <a:ln w="38100">
            <a:solidFill>
              <a:srgbClr val="51BBA9"/>
            </a:solidFill>
          </a:ln>
        </p:spPr>
        <p:style>
          <a:lnRef idx="1">
            <a:schemeClr val="accent1"/>
          </a:lnRef>
          <a:fillRef idx="0">
            <a:schemeClr val="accent1"/>
          </a:fillRef>
          <a:effectRef idx="0">
            <a:schemeClr val="accent1"/>
          </a:effectRef>
          <a:fontRef idx="minor">
            <a:schemeClr val="tx1"/>
          </a:fontRef>
        </p:style>
      </p:cxnSp>
      <p:sp>
        <p:nvSpPr>
          <p:cNvPr id="7" name="îś1íḓé">
            <a:extLst>
              <a:ext uri="{FF2B5EF4-FFF2-40B4-BE49-F238E27FC236}">
                <a16:creationId xmlns:a16="http://schemas.microsoft.com/office/drawing/2014/main" id="{6A1E81F7-BE84-0A45-986B-0C7F3BA5DFA5}"/>
              </a:ext>
            </a:extLst>
          </p:cNvPr>
          <p:cNvSpPr txBox="1"/>
          <p:nvPr/>
        </p:nvSpPr>
        <p:spPr>
          <a:xfrm>
            <a:off x="2110221" y="2271055"/>
            <a:ext cx="350095"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01</a:t>
            </a:r>
          </a:p>
        </p:txBody>
      </p:sp>
      <p:sp>
        <p:nvSpPr>
          <p:cNvPr id="8" name="íśľíḓé">
            <a:extLst>
              <a:ext uri="{FF2B5EF4-FFF2-40B4-BE49-F238E27FC236}">
                <a16:creationId xmlns:a16="http://schemas.microsoft.com/office/drawing/2014/main" id="{A81C3E1D-98A8-F544-B2C0-055923DDFDA0}"/>
              </a:ext>
            </a:extLst>
          </p:cNvPr>
          <p:cNvSpPr txBox="1"/>
          <p:nvPr/>
        </p:nvSpPr>
        <p:spPr bwMode="auto">
          <a:xfrm>
            <a:off x="3352801" y="2199014"/>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現有問題描述與本專案優勢</a:t>
            </a:r>
          </a:p>
        </p:txBody>
      </p:sp>
      <p:sp>
        <p:nvSpPr>
          <p:cNvPr id="9" name="iŝḷiḓè">
            <a:extLst>
              <a:ext uri="{FF2B5EF4-FFF2-40B4-BE49-F238E27FC236}">
                <a16:creationId xmlns:a16="http://schemas.microsoft.com/office/drawing/2014/main" id="{E9AB43A4-F807-8747-8F36-133752E001C8}"/>
              </a:ext>
            </a:extLst>
          </p:cNvPr>
          <p:cNvSpPr txBox="1"/>
          <p:nvPr/>
        </p:nvSpPr>
        <p:spPr>
          <a:xfrm>
            <a:off x="2110221" y="3050286"/>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02</a:t>
            </a:r>
          </a:p>
        </p:txBody>
      </p:sp>
      <p:sp>
        <p:nvSpPr>
          <p:cNvPr id="10" name="iṩľíďè">
            <a:extLst>
              <a:ext uri="{FF2B5EF4-FFF2-40B4-BE49-F238E27FC236}">
                <a16:creationId xmlns:a16="http://schemas.microsoft.com/office/drawing/2014/main" id="{1ABBF73F-8608-E54F-8B00-2294D10E3773}"/>
              </a:ext>
            </a:extLst>
          </p:cNvPr>
          <p:cNvSpPr txBox="1"/>
          <p:nvPr/>
        </p:nvSpPr>
        <p:spPr>
          <a:xfrm>
            <a:off x="2110221" y="3845317"/>
            <a:ext cx="384961"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03</a:t>
            </a:r>
          </a:p>
        </p:txBody>
      </p:sp>
      <p:sp>
        <p:nvSpPr>
          <p:cNvPr id="11" name="íṥļîḋe">
            <a:extLst>
              <a:ext uri="{FF2B5EF4-FFF2-40B4-BE49-F238E27FC236}">
                <a16:creationId xmlns:a16="http://schemas.microsoft.com/office/drawing/2014/main" id="{29DDC307-8D8B-544C-A053-663DA95C4DD4}"/>
              </a:ext>
            </a:extLst>
          </p:cNvPr>
          <p:cNvSpPr txBox="1"/>
          <p:nvPr/>
        </p:nvSpPr>
        <p:spPr>
          <a:xfrm>
            <a:off x="2110221" y="4644899"/>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04</a:t>
            </a:r>
          </a:p>
        </p:txBody>
      </p:sp>
      <p:sp>
        <p:nvSpPr>
          <p:cNvPr id="12" name="íśľíḓé">
            <a:extLst>
              <a:ext uri="{FF2B5EF4-FFF2-40B4-BE49-F238E27FC236}">
                <a16:creationId xmlns:a16="http://schemas.microsoft.com/office/drawing/2014/main" id="{C9762DD9-E12E-774B-A21A-A4F1CA16EEF7}"/>
              </a:ext>
            </a:extLst>
          </p:cNvPr>
          <p:cNvSpPr txBox="1"/>
          <p:nvPr/>
        </p:nvSpPr>
        <p:spPr bwMode="auto">
          <a:xfrm>
            <a:off x="3352801" y="2978245"/>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專案流程圖</a:t>
            </a:r>
            <a:endParaRPr lang="en-US" altLang="zh-CN" sz="2800" b="1" dirty="0">
              <a:latin typeface="微軟正黑體" panose="020B0604030504040204" pitchFamily="34" charset="-120"/>
              <a:ea typeface="微軟正黑體" panose="020B0604030504040204" pitchFamily="34" charset="-120"/>
            </a:endParaRPr>
          </a:p>
        </p:txBody>
      </p:sp>
      <p:sp>
        <p:nvSpPr>
          <p:cNvPr id="13" name="íśľíḓé">
            <a:extLst>
              <a:ext uri="{FF2B5EF4-FFF2-40B4-BE49-F238E27FC236}">
                <a16:creationId xmlns:a16="http://schemas.microsoft.com/office/drawing/2014/main" id="{74EB2CD8-3FAF-1540-A26C-C608DDD8A93C}"/>
              </a:ext>
            </a:extLst>
          </p:cNvPr>
          <p:cNvSpPr txBox="1"/>
          <p:nvPr/>
        </p:nvSpPr>
        <p:spPr bwMode="auto">
          <a:xfrm>
            <a:off x="3352801" y="3773276"/>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資料及樣態說明</a:t>
            </a:r>
            <a:endParaRPr lang="en-US" altLang="zh-CN" sz="2800" b="1" dirty="0">
              <a:latin typeface="微軟正黑體" panose="020B0604030504040204" pitchFamily="34" charset="-120"/>
              <a:ea typeface="微軟正黑體" panose="020B0604030504040204" pitchFamily="34" charset="-120"/>
            </a:endParaRPr>
          </a:p>
        </p:txBody>
      </p:sp>
      <p:sp>
        <p:nvSpPr>
          <p:cNvPr id="14" name="ïṧḷîḋé">
            <a:extLst>
              <a:ext uri="{FF2B5EF4-FFF2-40B4-BE49-F238E27FC236}">
                <a16:creationId xmlns:a16="http://schemas.microsoft.com/office/drawing/2014/main" id="{B143112E-84E1-BF4D-BADA-A28DDB058019}"/>
              </a:ext>
            </a:extLst>
          </p:cNvPr>
          <p:cNvSpPr txBox="1"/>
          <p:nvPr/>
        </p:nvSpPr>
        <p:spPr bwMode="auto">
          <a:xfrm>
            <a:off x="3352801" y="1150518"/>
            <a:ext cx="3105149" cy="75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457200">
              <a:lnSpc>
                <a:spcPct val="100000"/>
              </a:lnSpc>
              <a:spcBef>
                <a:spcPct val="0"/>
              </a:spcBef>
              <a:buFontTx/>
              <a:buNone/>
            </a:pPr>
            <a:r>
              <a:rPr lang="en-US" altLang="zh-CN" sz="4000" b="1" dirty="0">
                <a:solidFill>
                  <a:srgbClr val="4AAC99"/>
                </a:solidFill>
                <a:latin typeface="Optima" panose="02000503060000020004" pitchFamily="2" charset="0"/>
              </a:rPr>
              <a:t>CONTENTS</a:t>
            </a:r>
          </a:p>
        </p:txBody>
      </p:sp>
      <p:sp>
        <p:nvSpPr>
          <p:cNvPr id="15" name="íśľíḓé">
            <a:extLst>
              <a:ext uri="{FF2B5EF4-FFF2-40B4-BE49-F238E27FC236}">
                <a16:creationId xmlns:a16="http://schemas.microsoft.com/office/drawing/2014/main" id="{9248511A-CD8B-0946-9786-257381D04A7C}"/>
              </a:ext>
            </a:extLst>
          </p:cNvPr>
          <p:cNvSpPr txBox="1"/>
          <p:nvPr/>
        </p:nvSpPr>
        <p:spPr bwMode="auto">
          <a:xfrm>
            <a:off x="3352801" y="4552507"/>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成果展現與介紹</a:t>
            </a:r>
            <a:endParaRPr lang="en-US" altLang="zh-CN" sz="2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30482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20</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BF6B957C-C1CC-5346-A1DC-758625B662C5}"/>
              </a:ext>
            </a:extLst>
          </p:cNvPr>
          <p:cNvSpPr>
            <a:spLocks noGrp="1"/>
          </p:cNvSpPr>
          <p:nvPr>
            <p:ph type="title"/>
          </p:nvPr>
        </p:nvSpPr>
        <p:spPr>
          <a:xfrm>
            <a:off x="628650" y="520551"/>
            <a:ext cx="7886700"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模型建立</a:t>
            </a:r>
            <a:endParaRPr kumimoji="1" lang="zh-TW" altLang="en-US" dirty="0"/>
          </a:p>
        </p:txBody>
      </p:sp>
      <p:sp>
        <p:nvSpPr>
          <p:cNvPr id="8" name="文字方塊 7">
            <a:extLst>
              <a:ext uri="{FF2B5EF4-FFF2-40B4-BE49-F238E27FC236}">
                <a16:creationId xmlns:a16="http://schemas.microsoft.com/office/drawing/2014/main" id="{997DEB25-4A42-C04D-8325-E6A4FAAAAD5C}"/>
              </a:ext>
            </a:extLst>
          </p:cNvPr>
          <p:cNvSpPr txBox="1"/>
          <p:nvPr/>
        </p:nvSpPr>
        <p:spPr>
          <a:xfrm>
            <a:off x="1657350" y="1361497"/>
            <a:ext cx="5600699" cy="461665"/>
          </a:xfrm>
          <a:prstGeom prst="rect">
            <a:avLst/>
          </a:prstGeom>
          <a:noFill/>
        </p:spPr>
        <p:txBody>
          <a:bodyPr wrap="square" rtlCol="0">
            <a:spAutoFit/>
          </a:bodyPr>
          <a:lstStyle/>
          <a:p>
            <a:r>
              <a:rPr lang="zh-CN" altLang="en-US" sz="2400" dirty="0">
                <a:latin typeface="Microsoft JhengHei" panose="020B0604030504040204" pitchFamily="34" charset="-120"/>
                <a:ea typeface="Microsoft JhengHei" panose="020B0604030504040204" pitchFamily="34" charset="-120"/>
              </a:rPr>
              <a:t>利用長短期記憶模型（</a:t>
            </a:r>
            <a:r>
              <a:rPr lang="en-US" altLang="zh-CN" sz="2400" dirty="0">
                <a:latin typeface="Microsoft JhengHei" panose="020B0604030504040204" pitchFamily="34" charset="-120"/>
                <a:ea typeface="Microsoft JhengHei" panose="020B0604030504040204" pitchFamily="34" charset="-120"/>
              </a:rPr>
              <a:t>LSTM</a:t>
            </a:r>
            <a:r>
              <a:rPr lang="zh-CN" altLang="en-US" sz="2400" dirty="0">
                <a:latin typeface="Microsoft JhengHei" panose="020B0604030504040204" pitchFamily="34" charset="-120"/>
                <a:ea typeface="Microsoft JhengHei" panose="020B0604030504040204" pitchFamily="34" charset="-120"/>
              </a:rPr>
              <a:t>）建立：</a:t>
            </a:r>
            <a:endParaRPr lang="en-US" altLang="zh-TW" sz="2400" dirty="0">
              <a:latin typeface="Microsoft JhengHei" panose="020B0604030504040204" pitchFamily="34" charset="-120"/>
              <a:ea typeface="Microsoft JhengHei" panose="020B0604030504040204" pitchFamily="34" charset="-120"/>
            </a:endParaRPr>
          </a:p>
        </p:txBody>
      </p:sp>
      <p:sp>
        <p:nvSpPr>
          <p:cNvPr id="9" name="矩形: 圓角 4">
            <a:extLst>
              <a:ext uri="{FF2B5EF4-FFF2-40B4-BE49-F238E27FC236}">
                <a16:creationId xmlns:a16="http://schemas.microsoft.com/office/drawing/2014/main" id="{CB80BABF-5174-4348-8C19-F85E68528BB1}"/>
              </a:ext>
            </a:extLst>
          </p:cNvPr>
          <p:cNvSpPr/>
          <p:nvPr/>
        </p:nvSpPr>
        <p:spPr>
          <a:xfrm>
            <a:off x="898071" y="2371474"/>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Microsoft JhengHei" panose="020B0604030504040204" pitchFamily="34" charset="-120"/>
                <a:ea typeface="Microsoft JhengHei" panose="020B0604030504040204" pitchFamily="34" charset="-120"/>
              </a:rPr>
              <a:t>大事件類別分類器</a:t>
            </a:r>
            <a:endParaRPr lang="en-US" altLang="zh-TW" b="1" dirty="0">
              <a:solidFill>
                <a:schemeClr val="tx1"/>
              </a:solidFill>
              <a:latin typeface="Microsoft JhengHei" panose="020B0604030504040204" pitchFamily="34" charset="-120"/>
              <a:ea typeface="Microsoft JhengHei" panose="020B0604030504040204" pitchFamily="34" charset="-120"/>
            </a:endParaRPr>
          </a:p>
        </p:txBody>
      </p:sp>
      <p:sp>
        <p:nvSpPr>
          <p:cNvPr id="10" name="矩形: 圓角 10">
            <a:extLst>
              <a:ext uri="{FF2B5EF4-FFF2-40B4-BE49-F238E27FC236}">
                <a16:creationId xmlns:a16="http://schemas.microsoft.com/office/drawing/2014/main" id="{6476EE18-5FF0-E541-A0E3-3690C1598863}"/>
              </a:ext>
            </a:extLst>
          </p:cNvPr>
          <p:cNvSpPr/>
          <p:nvPr/>
        </p:nvSpPr>
        <p:spPr>
          <a:xfrm>
            <a:off x="4762500" y="237147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小事件類別分類器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
        <p:nvSpPr>
          <p:cNvPr id="11" name="矩形: 圓角 12">
            <a:extLst>
              <a:ext uri="{FF2B5EF4-FFF2-40B4-BE49-F238E27FC236}">
                <a16:creationId xmlns:a16="http://schemas.microsoft.com/office/drawing/2014/main" id="{CFB45BA5-482E-7E44-A411-D70A5E1810AC}"/>
              </a:ext>
            </a:extLst>
          </p:cNvPr>
          <p:cNvSpPr/>
          <p:nvPr/>
        </p:nvSpPr>
        <p:spPr>
          <a:xfrm>
            <a:off x="4762500" y="4129211"/>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股價異常報酬分類器</a:t>
            </a:r>
            <a:endParaRPr lang="zh-TW" altLang="en-US" b="1" dirty="0"/>
          </a:p>
        </p:txBody>
      </p:sp>
      <p:sp>
        <p:nvSpPr>
          <p:cNvPr id="12" name="矩形: 圓角 13">
            <a:extLst>
              <a:ext uri="{FF2B5EF4-FFF2-40B4-BE49-F238E27FC236}">
                <a16:creationId xmlns:a16="http://schemas.microsoft.com/office/drawing/2014/main" id="{2D43D0AA-4857-A243-9C4E-926975EA86C4}"/>
              </a:ext>
            </a:extLst>
          </p:cNvPr>
          <p:cNvSpPr/>
          <p:nvPr/>
        </p:nvSpPr>
        <p:spPr>
          <a:xfrm>
            <a:off x="898071" y="413354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事件強度分類器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154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矩形: 圓角 22">
            <a:extLst>
              <a:ext uri="{FF2B5EF4-FFF2-40B4-BE49-F238E27FC236}">
                <a16:creationId xmlns:a16="http://schemas.microsoft.com/office/drawing/2014/main" id="{10EE45DA-516E-A547-AF0A-624702A22D1B}"/>
              </a:ext>
            </a:extLst>
          </p:cNvPr>
          <p:cNvSpPr/>
          <p:nvPr/>
        </p:nvSpPr>
        <p:spPr>
          <a:xfrm>
            <a:off x="6232071" y="952501"/>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010F9691-B134-7A4C-B56C-9B1057348B5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6DEB3B8F-C411-1241-8464-937E629C9663}"/>
              </a:ext>
            </a:extLst>
          </p:cNvPr>
          <p:cNvSpPr/>
          <p:nvPr/>
        </p:nvSpPr>
        <p:spPr>
          <a:xfrm>
            <a:off x="3233052" y="952500"/>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3237DAF5-DFED-1B4B-87FD-FB19DD6C244E}"/>
              </a:ext>
            </a:extLst>
          </p:cNvPr>
          <p:cNvSpPr/>
          <p:nvPr/>
        </p:nvSpPr>
        <p:spPr>
          <a:xfrm>
            <a:off x="3895788" y="1104389"/>
            <a:ext cx="141577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資料分割</a:t>
            </a:r>
            <a:endParaRPr lang="zh-TW" altLang="en-US" sz="2400" b="1" dirty="0">
              <a:solidFill>
                <a:schemeClr val="bg1"/>
              </a:solidFill>
            </a:endParaRPr>
          </a:p>
        </p:txBody>
      </p:sp>
      <p:sp>
        <p:nvSpPr>
          <p:cNvPr id="11" name="矩形 10">
            <a:extLst>
              <a:ext uri="{FF2B5EF4-FFF2-40B4-BE49-F238E27FC236}">
                <a16:creationId xmlns:a16="http://schemas.microsoft.com/office/drawing/2014/main" id="{07166BA1-2C7F-534E-8294-8FC2CEE77D81}"/>
              </a:ext>
            </a:extLst>
          </p:cNvPr>
          <p:cNvSpPr/>
          <p:nvPr/>
        </p:nvSpPr>
        <p:spPr>
          <a:xfrm>
            <a:off x="6424767" y="1090531"/>
            <a:ext cx="233910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不平衡資料</a:t>
            </a:r>
            <a:r>
              <a:rPr lang="zh-TW" altLang="en-US" sz="24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923CF268-02B6-7749-8603-B553A0266B28}"/>
              </a:ext>
            </a:extLst>
          </p:cNvPr>
          <p:cNvCxnSpPr/>
          <p:nvPr/>
        </p:nvCxnSpPr>
        <p:spPr>
          <a:xfrm>
            <a:off x="3578893"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E9A90EF7-CA8B-0C44-8DF9-1B178D330770}"/>
              </a:ext>
            </a:extLst>
          </p:cNvPr>
          <p:cNvCxnSpPr/>
          <p:nvPr/>
        </p:nvCxnSpPr>
        <p:spPr>
          <a:xfrm>
            <a:off x="6600792" y="3020711"/>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F8E442-0D56-6443-B7E4-352D0CE50286}"/>
              </a:ext>
            </a:extLst>
          </p:cNvPr>
          <p:cNvPicPr>
            <a:picLocks noChangeAspect="1"/>
          </p:cNvPicPr>
          <p:nvPr/>
        </p:nvPicPr>
        <p:blipFill>
          <a:blip r:embed="rId2"/>
          <a:stretch>
            <a:fillRect/>
          </a:stretch>
        </p:blipFill>
        <p:spPr>
          <a:xfrm>
            <a:off x="4096162" y="1694746"/>
            <a:ext cx="1068582" cy="1068582"/>
          </a:xfrm>
          <a:prstGeom prst="rect">
            <a:avLst/>
          </a:prstGeom>
        </p:spPr>
      </p:pic>
      <p:pic>
        <p:nvPicPr>
          <p:cNvPr id="15" name="圖片 14">
            <a:extLst>
              <a:ext uri="{FF2B5EF4-FFF2-40B4-BE49-F238E27FC236}">
                <a16:creationId xmlns:a16="http://schemas.microsoft.com/office/drawing/2014/main" id="{08BBEF6A-40CD-BD48-89D6-5F24B8FA9183}"/>
              </a:ext>
            </a:extLst>
          </p:cNvPr>
          <p:cNvPicPr>
            <a:picLocks noChangeAspect="1"/>
          </p:cNvPicPr>
          <p:nvPr/>
        </p:nvPicPr>
        <p:blipFill>
          <a:blip r:embed="rId3"/>
          <a:stretch>
            <a:fillRect/>
          </a:stretch>
        </p:blipFill>
        <p:spPr>
          <a:xfrm>
            <a:off x="6983567" y="1585233"/>
            <a:ext cx="1238250" cy="1238250"/>
          </a:xfrm>
          <a:prstGeom prst="rect">
            <a:avLst/>
          </a:prstGeom>
        </p:spPr>
      </p:pic>
      <p:sp>
        <p:nvSpPr>
          <p:cNvPr id="16" name="矩形: 圓角 23">
            <a:extLst>
              <a:ext uri="{FF2B5EF4-FFF2-40B4-BE49-F238E27FC236}">
                <a16:creationId xmlns:a16="http://schemas.microsoft.com/office/drawing/2014/main" id="{9EED81F1-7805-A445-9EF8-1E313BD11BB2}"/>
              </a:ext>
            </a:extLst>
          </p:cNvPr>
          <p:cNvSpPr/>
          <p:nvPr/>
        </p:nvSpPr>
        <p:spPr>
          <a:xfrm>
            <a:off x="231971" y="952500"/>
            <a:ext cx="2741244" cy="5290457"/>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9AECBA90-54E2-2043-B1FC-2B75C7D10D06}"/>
              </a:ext>
            </a:extLst>
          </p:cNvPr>
          <p:cNvSpPr/>
          <p:nvPr/>
        </p:nvSpPr>
        <p:spPr>
          <a:xfrm>
            <a:off x="568391" y="1146610"/>
            <a:ext cx="2031325"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大事件分類器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6BDBD244-7022-5242-A77B-A77C61B7CB4F}"/>
              </a:ext>
            </a:extLst>
          </p:cNvPr>
          <p:cNvCxnSpPr/>
          <p:nvPr/>
        </p:nvCxnSpPr>
        <p:spPr>
          <a:xfrm>
            <a:off x="582930"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24519EB5-E1DB-E747-ABD6-E4C65C22B00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11560"/>
          <a:stretch/>
        </p:blipFill>
        <p:spPr>
          <a:xfrm>
            <a:off x="807883" y="1677933"/>
            <a:ext cx="1376517" cy="1303985"/>
          </a:xfrm>
          <a:prstGeom prst="rect">
            <a:avLst/>
          </a:prstGeom>
        </p:spPr>
      </p:pic>
      <p:sp>
        <p:nvSpPr>
          <p:cNvPr id="20" name="文字方塊 19">
            <a:extLst>
              <a:ext uri="{FF2B5EF4-FFF2-40B4-BE49-F238E27FC236}">
                <a16:creationId xmlns:a16="http://schemas.microsoft.com/office/drawing/2014/main" id="{1B646D2D-2600-3042-BF2A-E6D3612F1A0D}"/>
              </a:ext>
            </a:extLst>
          </p:cNvPr>
          <p:cNvSpPr txBox="1"/>
          <p:nvPr/>
        </p:nvSpPr>
        <p:spPr>
          <a:xfrm>
            <a:off x="444500" y="3364185"/>
            <a:ext cx="2375494" cy="1815882"/>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將新聞分類為以下五個大事件類別：</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1600" b="1" dirty="0">
                <a:latin typeface="微軟正黑體" panose="020B0604030504040204" pitchFamily="34" charset="-120"/>
                <a:ea typeface="微軟正黑體" panose="020B0604030504040204" pitchFamily="34" charset="-120"/>
              </a:rPr>
              <a:t>'A_</a:t>
            </a:r>
            <a:r>
              <a:rPr lang="zh-CN" altLang="en-US" sz="1600" b="1" dirty="0">
                <a:latin typeface="微軟正黑體" panose="020B0604030504040204" pitchFamily="34" charset="-120"/>
                <a:ea typeface="微軟正黑體" panose="020B0604030504040204" pitchFamily="34" charset="-120"/>
              </a:rPr>
              <a:t>會計</a:t>
            </a:r>
            <a:r>
              <a:rPr lang="en-US" altLang="zh-CN" sz="1600" b="1" dirty="0">
                <a:latin typeface="微軟正黑體" panose="020B0604030504040204" pitchFamily="34" charset="-120"/>
                <a:ea typeface="微軟正黑體" panose="020B0604030504040204" pitchFamily="34" charset="-120"/>
              </a:rPr>
              <a:t>/</a:t>
            </a:r>
            <a:r>
              <a:rPr lang="zh-CN" altLang="en-US" sz="1600" b="1" dirty="0">
                <a:latin typeface="微軟正黑體" panose="020B0604030504040204" pitchFamily="34" charset="-120"/>
                <a:ea typeface="微軟正黑體" panose="020B0604030504040204" pitchFamily="34" charset="-120"/>
              </a:rPr>
              <a:t>財報分析</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F_</a:t>
            </a:r>
            <a:r>
              <a:rPr lang="zh-CN" altLang="en-US" sz="1600" b="1" dirty="0">
                <a:latin typeface="微軟正黑體" panose="020B0604030504040204" pitchFamily="34" charset="-120"/>
                <a:ea typeface="微軟正黑體" panose="020B0604030504040204" pitchFamily="34" charset="-120"/>
              </a:rPr>
              <a:t>市場交易</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I_</a:t>
            </a:r>
            <a:r>
              <a:rPr lang="zh-CN" altLang="en-US" sz="1600" b="1" dirty="0">
                <a:latin typeface="微軟正黑體" panose="020B0604030504040204" pitchFamily="34" charset="-120"/>
                <a:ea typeface="微軟正黑體" panose="020B0604030504040204" pitchFamily="34" charset="-120"/>
              </a:rPr>
              <a:t>產業前景</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M_</a:t>
            </a:r>
            <a:r>
              <a:rPr lang="zh-CN" altLang="en-US" sz="1600" b="1" dirty="0">
                <a:latin typeface="微軟正黑體" panose="020B0604030504040204" pitchFamily="34" charset="-120"/>
                <a:ea typeface="微軟正黑體" panose="020B0604030504040204" pitchFamily="34" charset="-120"/>
              </a:rPr>
              <a:t>經營層</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R_</a:t>
            </a:r>
            <a:r>
              <a:rPr lang="zh-CN" altLang="en-US" sz="1600" b="1" dirty="0">
                <a:latin typeface="微軟正黑體" panose="020B0604030504040204" pitchFamily="34" charset="-120"/>
                <a:ea typeface="微軟正黑體" panose="020B0604030504040204" pitchFamily="34" charset="-120"/>
              </a:rPr>
              <a:t>危機</a:t>
            </a:r>
            <a:r>
              <a:rPr lang="en-US" altLang="zh-CN" sz="1600" b="1" dirty="0">
                <a:latin typeface="微軟正黑體" panose="020B0604030504040204" pitchFamily="34" charset="-120"/>
                <a:ea typeface="微軟正黑體" panose="020B0604030504040204" pitchFamily="34" charset="-120"/>
              </a:rPr>
              <a:t>'</a:t>
            </a:r>
          </a:p>
        </p:txBody>
      </p:sp>
      <p:sp>
        <p:nvSpPr>
          <p:cNvPr id="21" name="文字方塊 20">
            <a:extLst>
              <a:ext uri="{FF2B5EF4-FFF2-40B4-BE49-F238E27FC236}">
                <a16:creationId xmlns:a16="http://schemas.microsoft.com/office/drawing/2014/main" id="{E4A6C54E-0D1E-9643-A58E-01E0DE8EC9DD}"/>
              </a:ext>
            </a:extLst>
          </p:cNvPr>
          <p:cNvSpPr txBox="1"/>
          <p:nvPr/>
        </p:nvSpPr>
        <p:spPr>
          <a:xfrm>
            <a:off x="3331569" y="3353299"/>
            <a:ext cx="2459631"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71983A41-1FBA-1145-9BF9-B22A8A6422F6}"/>
              </a:ext>
            </a:extLst>
          </p:cNvPr>
          <p:cNvSpPr txBox="1"/>
          <p:nvPr/>
        </p:nvSpPr>
        <p:spPr>
          <a:xfrm>
            <a:off x="6415350" y="3242358"/>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由於大事件類別的分布相當不平衡，所以我們使用了以下兩種方法來處理資料不平衡的問題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590594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22</a:t>
            </a:fld>
            <a:endParaRPr kumimoji="1" lang="zh-TW" altLang="en-US" dirty="0"/>
          </a:p>
        </p:txBody>
      </p:sp>
      <p:sp>
        <p:nvSpPr>
          <p:cNvPr id="7" name="標題 1">
            <a:extLst>
              <a:ext uri="{FF2B5EF4-FFF2-40B4-BE49-F238E27FC236}">
                <a16:creationId xmlns:a16="http://schemas.microsoft.com/office/drawing/2014/main" id="{CA71FC16-F98E-8F49-A72B-0B44160B878D}"/>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a:t>
            </a:r>
            <a:r>
              <a:rPr lang="zh-CN" altLang="en-US" dirty="0"/>
              <a:t>模型架構</a:t>
            </a:r>
            <a:endParaRPr kumimoji="1" lang="zh-TW" altLang="en-US" dirty="0"/>
          </a:p>
        </p:txBody>
      </p:sp>
      <p:pic>
        <p:nvPicPr>
          <p:cNvPr id="8" name="Content Placeholder 4">
            <a:extLst>
              <a:ext uri="{FF2B5EF4-FFF2-40B4-BE49-F238E27FC236}">
                <a16:creationId xmlns:a16="http://schemas.microsoft.com/office/drawing/2014/main" id="{44AAD8A8-A236-D946-973D-B3878993DF4A}"/>
              </a:ext>
            </a:extLst>
          </p:cNvPr>
          <p:cNvPicPr>
            <a:picLocks noGrp="1" noChangeAspect="1"/>
          </p:cNvPicPr>
          <p:nvPr>
            <p:ph idx="1"/>
          </p:nvPr>
        </p:nvPicPr>
        <p:blipFill>
          <a:blip r:embed="rId2"/>
          <a:stretch>
            <a:fillRect/>
          </a:stretch>
        </p:blipFill>
        <p:spPr>
          <a:xfrm>
            <a:off x="261257" y="1220281"/>
            <a:ext cx="4272643" cy="4769660"/>
          </a:xfrm>
        </p:spPr>
      </p:pic>
      <p:graphicFrame>
        <p:nvGraphicFramePr>
          <p:cNvPr id="9" name="表格 7">
            <a:extLst>
              <a:ext uri="{FF2B5EF4-FFF2-40B4-BE49-F238E27FC236}">
                <a16:creationId xmlns:a16="http://schemas.microsoft.com/office/drawing/2014/main" id="{37211AC1-98CB-2D47-94EC-4EC9B6889779}"/>
              </a:ext>
            </a:extLst>
          </p:cNvPr>
          <p:cNvGraphicFramePr>
            <a:graphicFrameLocks noGrp="1"/>
          </p:cNvGraphicFramePr>
          <p:nvPr/>
        </p:nvGraphicFramePr>
        <p:xfrm>
          <a:off x="4746170" y="1220281"/>
          <a:ext cx="4272643" cy="4786770"/>
        </p:xfrm>
        <a:graphic>
          <a:graphicData uri="http://schemas.openxmlformats.org/drawingml/2006/table">
            <a:tbl>
              <a:tblPr firstRow="1" bandRow="1">
                <a:tableStyleId>{8EC20E35-A176-4012-BC5E-935CFFF8708E}</a:tableStyleId>
              </a:tblPr>
              <a:tblGrid>
                <a:gridCol w="1533378">
                  <a:extLst>
                    <a:ext uri="{9D8B030D-6E8A-4147-A177-3AD203B41FA5}">
                      <a16:colId xmlns:a16="http://schemas.microsoft.com/office/drawing/2014/main" val="1169201645"/>
                    </a:ext>
                  </a:extLst>
                </a:gridCol>
                <a:gridCol w="2739265">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latin typeface="Microsoft JhengHei" panose="020B0604030504040204" pitchFamily="34" charset="-120"/>
                          <a:ea typeface="Microsoft JhengHei" panose="020B0604030504040204" pitchFamily="34" charset="-120"/>
                        </a:rPr>
                        <a:t>作為此模型的</a:t>
                      </a:r>
                      <a:r>
                        <a:rPr lang="en-US" altLang="zh-TW" dirty="0">
                          <a:latin typeface="Microsoft JhengHei" panose="020B0604030504040204" pitchFamily="34" charset="-120"/>
                          <a:ea typeface="Microsoft JhengHei" panose="020B0604030504040204" pitchFamily="34" charset="-120"/>
                        </a:rPr>
                        <a:t>output</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sp>
        <p:nvSpPr>
          <p:cNvPr id="10" name="文字方塊 9">
            <a:extLst>
              <a:ext uri="{FF2B5EF4-FFF2-40B4-BE49-F238E27FC236}">
                <a16:creationId xmlns:a16="http://schemas.microsoft.com/office/drawing/2014/main" id="{06BE3452-6573-ED4E-894E-185E77407C62}"/>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388247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23</a:t>
            </a:fld>
            <a:endParaRPr kumimoji="1" lang="zh-TW" altLang="en-US" dirty="0"/>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817961676"/>
              </p:ext>
            </p:extLst>
          </p:nvPr>
        </p:nvGraphicFramePr>
        <p:xfrm>
          <a:off x="507999" y="1534885"/>
          <a:ext cx="8007354" cy="4648199"/>
        </p:xfrm>
        <a:graphic>
          <a:graphicData uri="http://schemas.openxmlformats.org/drawingml/2006/table">
            <a:tbl>
              <a:tblPr firstRow="1" bandRow="1">
                <a:tableStyleId>{8EC20E35-A176-4012-BC5E-935CFFF8708E}</a:tableStyleId>
              </a:tblPr>
              <a:tblGrid>
                <a:gridCol w="1334559">
                  <a:extLst>
                    <a:ext uri="{9D8B030D-6E8A-4147-A177-3AD203B41FA5}">
                      <a16:colId xmlns:a16="http://schemas.microsoft.com/office/drawing/2014/main" val="2457621786"/>
                    </a:ext>
                  </a:extLst>
                </a:gridCol>
                <a:gridCol w="1334559">
                  <a:extLst>
                    <a:ext uri="{9D8B030D-6E8A-4147-A177-3AD203B41FA5}">
                      <a16:colId xmlns:a16="http://schemas.microsoft.com/office/drawing/2014/main" val="3358545346"/>
                    </a:ext>
                  </a:extLst>
                </a:gridCol>
                <a:gridCol w="1334559">
                  <a:extLst>
                    <a:ext uri="{9D8B030D-6E8A-4147-A177-3AD203B41FA5}">
                      <a16:colId xmlns:a16="http://schemas.microsoft.com/office/drawing/2014/main" val="2283937809"/>
                    </a:ext>
                  </a:extLst>
                </a:gridCol>
                <a:gridCol w="1334559">
                  <a:extLst>
                    <a:ext uri="{9D8B030D-6E8A-4147-A177-3AD203B41FA5}">
                      <a16:colId xmlns:a16="http://schemas.microsoft.com/office/drawing/2014/main" val="3596225516"/>
                    </a:ext>
                  </a:extLst>
                </a:gridCol>
                <a:gridCol w="1334559">
                  <a:extLst>
                    <a:ext uri="{9D8B030D-6E8A-4147-A177-3AD203B41FA5}">
                      <a16:colId xmlns:a16="http://schemas.microsoft.com/office/drawing/2014/main" val="1730954313"/>
                    </a:ext>
                  </a:extLst>
                </a:gridCol>
                <a:gridCol w="1334559">
                  <a:extLst>
                    <a:ext uri="{9D8B030D-6E8A-4147-A177-3AD203B41FA5}">
                      <a16:colId xmlns:a16="http://schemas.microsoft.com/office/drawing/2014/main" val="411132907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A_</a:t>
                      </a:r>
                      <a:r>
                        <a:rPr lang="zh-CN" altLang="en-US" dirty="0">
                          <a:solidFill>
                            <a:schemeClr val="tx1"/>
                          </a:solidFill>
                          <a:latin typeface="微軟正黑體" panose="020B0604030504040204" pitchFamily="34" charset="-120"/>
                          <a:ea typeface="微軟正黑體" panose="020B0604030504040204" pitchFamily="34" charset="-120"/>
                        </a:rPr>
                        <a:t>會計</a:t>
                      </a:r>
                      <a:r>
                        <a:rPr lang="en-US" altLang="zh-CN" dirty="0">
                          <a:solidFill>
                            <a:schemeClr val="tx1"/>
                          </a:solidFill>
                          <a:latin typeface="微軟正黑體" panose="020B0604030504040204" pitchFamily="34" charset="-120"/>
                          <a:ea typeface="微軟正黑體" panose="020B0604030504040204" pitchFamily="34" charset="-120"/>
                        </a:rPr>
                        <a:t>/</a:t>
                      </a:r>
                      <a:r>
                        <a:rPr lang="zh-CN" altLang="en-US" dirty="0">
                          <a:solidFill>
                            <a:schemeClr val="tx1"/>
                          </a:solidFill>
                          <a:latin typeface="微軟正黑體" panose="020B0604030504040204" pitchFamily="34" charset="-120"/>
                          <a:ea typeface="微軟正黑體" panose="020B0604030504040204" pitchFamily="34" charset="-120"/>
                        </a:rPr>
                        <a:t>財報分析</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F_</a:t>
                      </a:r>
                      <a:r>
                        <a:rPr lang="zh-CN" altLang="en-US" dirty="0">
                          <a:solidFill>
                            <a:schemeClr val="tx1"/>
                          </a:solidFill>
                          <a:latin typeface="微軟正黑體" panose="020B0604030504040204" pitchFamily="34" charset="-120"/>
                          <a:ea typeface="微軟正黑體" panose="020B0604030504040204" pitchFamily="34" charset="-120"/>
                        </a:rPr>
                        <a:t>市場交易</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I_</a:t>
                      </a:r>
                      <a:r>
                        <a:rPr lang="zh-CN" altLang="en-US" dirty="0">
                          <a:solidFill>
                            <a:schemeClr val="tx1"/>
                          </a:solidFill>
                          <a:latin typeface="微軟正黑體" panose="020B0604030504040204" pitchFamily="34" charset="-120"/>
                          <a:ea typeface="微軟正黑體" panose="020B0604030504040204" pitchFamily="34" charset="-120"/>
                        </a:rPr>
                        <a:t>產業前景</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M_</a:t>
                      </a:r>
                      <a:r>
                        <a:rPr lang="zh-CN" altLang="en-US" dirty="0">
                          <a:solidFill>
                            <a:schemeClr val="tx1"/>
                          </a:solidFill>
                          <a:latin typeface="微軟正黑體" panose="020B0604030504040204" pitchFamily="34" charset="-120"/>
                          <a:ea typeface="微軟正黑體" panose="020B0604030504040204" pitchFamily="34" charset="-120"/>
                        </a:rPr>
                        <a:t>經營層</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R_</a:t>
                      </a:r>
                      <a:r>
                        <a:rPr lang="zh-CN" altLang="en-US" b="1" u="none" dirty="0">
                          <a:solidFill>
                            <a:schemeClr val="tx1"/>
                          </a:solidFill>
                          <a:latin typeface="微軟正黑體" panose="020B0604030504040204" pitchFamily="34" charset="-120"/>
                          <a:ea typeface="微軟正黑體" panose="020B0604030504040204" pitchFamily="34" charset="-120"/>
                        </a:rPr>
                        <a:t>危機</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0.672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0.959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0.741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u="none" dirty="0">
                          <a:solidFill>
                            <a:srgbClr val="FF0000"/>
                          </a:solidFill>
                          <a:latin typeface="微軟正黑體" panose="020B0604030504040204" pitchFamily="34" charset="-120"/>
                          <a:ea typeface="微軟正黑體" panose="020B0604030504040204" pitchFamily="34" charset="-120"/>
                          <a:cs typeface="Microsoft Himalaya" pitchFamily="2" charset="0"/>
                        </a:rPr>
                        <a:t>0.879</a:t>
                      </a:r>
                      <a:endParaRPr lang="zh-TW" altLang="en-US" u="none" dirty="0">
                        <a:solidFill>
                          <a:srgbClr val="FF0000"/>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0.705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0.971</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sp>
        <p:nvSpPr>
          <p:cNvPr id="11" name="文字方塊 10">
            <a:extLst>
              <a:ext uri="{FF2B5EF4-FFF2-40B4-BE49-F238E27FC236}">
                <a16:creationId xmlns:a16="http://schemas.microsoft.com/office/drawing/2014/main" id="{C23CDCF2-B0CA-3E44-8838-71E942FE42B3}"/>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310246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5DF78ADF-D50A-EB4E-93CB-803150C60548}"/>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7667E2AC-E629-A64F-A5F3-715BF86535A3}"/>
              </a:ext>
            </a:extLst>
          </p:cNvPr>
          <p:cNvSpPr>
            <a:spLocks noGrp="1"/>
          </p:cNvSpPr>
          <p:nvPr>
            <p:ph type="sldNum" sz="quarter" idx="12"/>
          </p:nvPr>
        </p:nvSpPr>
        <p:spPr/>
        <p:txBody>
          <a:bodyPr/>
          <a:lstStyle/>
          <a:p>
            <a:fld id="{80929F01-733D-5847-83A7-C9CEA74310DB}" type="slidenum">
              <a:rPr kumimoji="1" lang="zh-TW" altLang="en-US" smtClean="0"/>
              <a:pPr/>
              <a:t>24</a:t>
            </a:fld>
            <a:endParaRPr kumimoji="1" lang="zh-TW" altLang="en-US" dirty="0"/>
          </a:p>
        </p:txBody>
      </p:sp>
      <p:sp>
        <p:nvSpPr>
          <p:cNvPr id="6" name="標題 1">
            <a:extLst>
              <a:ext uri="{FF2B5EF4-FFF2-40B4-BE49-F238E27FC236}">
                <a16:creationId xmlns:a16="http://schemas.microsoft.com/office/drawing/2014/main" id="{471B296A-350D-1B47-BD72-0D44067AE00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小事件分類器</a:t>
            </a:r>
            <a:endParaRPr kumimoji="1" lang="zh-TW" altLang="en-US" dirty="0"/>
          </a:p>
        </p:txBody>
      </p:sp>
      <p:sp>
        <p:nvSpPr>
          <p:cNvPr id="7" name="矩形: 圓角 23">
            <a:extLst>
              <a:ext uri="{FF2B5EF4-FFF2-40B4-BE49-F238E27FC236}">
                <a16:creationId xmlns:a16="http://schemas.microsoft.com/office/drawing/2014/main" id="{E7E76540-62A1-3C44-8309-6EBD8842B540}"/>
              </a:ext>
            </a:extLst>
          </p:cNvPr>
          <p:cNvSpPr/>
          <p:nvPr/>
        </p:nvSpPr>
        <p:spPr>
          <a:xfrm>
            <a:off x="59871" y="813185"/>
            <a:ext cx="9084129" cy="5448911"/>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67AFB028-EDC5-EF40-BFCE-466951431CAA}"/>
              </a:ext>
            </a:extLst>
          </p:cNvPr>
          <p:cNvSpPr/>
          <p:nvPr/>
        </p:nvSpPr>
        <p:spPr>
          <a:xfrm>
            <a:off x="3582726" y="851633"/>
            <a:ext cx="2339102" cy="523220"/>
          </a:xfrm>
          <a:prstGeom prst="rect">
            <a:avLst/>
          </a:prstGeom>
        </p:spPr>
        <p:txBody>
          <a:bodyPr wrap="none">
            <a:spAutoFit/>
          </a:bodyPr>
          <a:lstStyle/>
          <a:p>
            <a:r>
              <a:rPr lang="zh-TW" altLang="en-US" sz="2800" b="1" dirty="0">
                <a:latin typeface="Microsoft JhengHei" panose="020B0604030504040204" pitchFamily="34" charset="-120"/>
                <a:ea typeface="Microsoft JhengHei" panose="020B0604030504040204" pitchFamily="34" charset="-120"/>
              </a:rPr>
              <a:t>小</a:t>
            </a:r>
            <a:r>
              <a:rPr lang="zh-CN" altLang="en-US" sz="2800" b="1" dirty="0">
                <a:latin typeface="Microsoft JhengHei" panose="020B0604030504040204" pitchFamily="34" charset="-120"/>
                <a:ea typeface="Microsoft JhengHei" panose="020B0604030504040204" pitchFamily="34" charset="-120"/>
              </a:rPr>
              <a:t>事件分類器</a:t>
            </a:r>
            <a:endParaRPr lang="zh-TW" altLang="en-US" sz="2800" b="1" dirty="0">
              <a:latin typeface="Microsoft JhengHei" panose="020B0604030504040204" pitchFamily="34" charset="-120"/>
              <a:ea typeface="Microsoft JhengHei" panose="020B0604030504040204" pitchFamily="34" charset="-120"/>
            </a:endParaRPr>
          </a:p>
        </p:txBody>
      </p:sp>
      <p:cxnSp>
        <p:nvCxnSpPr>
          <p:cNvPr id="9" name="直線接點 8">
            <a:extLst>
              <a:ext uri="{FF2B5EF4-FFF2-40B4-BE49-F238E27FC236}">
                <a16:creationId xmlns:a16="http://schemas.microsoft.com/office/drawing/2014/main" id="{83E6515C-3B0F-AE48-B6AB-B875DF879558}"/>
              </a:ext>
            </a:extLst>
          </p:cNvPr>
          <p:cNvCxnSpPr>
            <a:cxnSpLocks/>
          </p:cNvCxnSpPr>
          <p:nvPr/>
        </p:nvCxnSpPr>
        <p:spPr>
          <a:xfrm>
            <a:off x="569050" y="2694139"/>
            <a:ext cx="80058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圖形 9">
            <a:extLst>
              <a:ext uri="{FF2B5EF4-FFF2-40B4-BE49-F238E27FC236}">
                <a16:creationId xmlns:a16="http://schemas.microsoft.com/office/drawing/2014/main" id="{C9775AD1-4D76-CE47-8648-D30F6C99D8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84483" y="1335657"/>
            <a:ext cx="1181090" cy="1204947"/>
          </a:xfrm>
          <a:prstGeom prst="rect">
            <a:avLst/>
          </a:prstGeom>
        </p:spPr>
      </p:pic>
      <p:sp>
        <p:nvSpPr>
          <p:cNvPr id="11" name="文字方塊 10">
            <a:extLst>
              <a:ext uri="{FF2B5EF4-FFF2-40B4-BE49-F238E27FC236}">
                <a16:creationId xmlns:a16="http://schemas.microsoft.com/office/drawing/2014/main" id="{3BA1AFF8-846C-3241-BE40-47165F88A6B5}"/>
              </a:ext>
            </a:extLst>
          </p:cNvPr>
          <p:cNvSpPr txBox="1"/>
          <p:nvPr/>
        </p:nvSpPr>
        <p:spPr>
          <a:xfrm>
            <a:off x="1453242" y="2780371"/>
            <a:ext cx="6237514" cy="369332"/>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利用新聞中的文字資料，將新聞分類為以下</a:t>
            </a:r>
            <a:r>
              <a:rPr lang="en-US" altLang="zh-TW" dirty="0">
                <a:latin typeface="Microsoft JhengHei" panose="020B0604030504040204" pitchFamily="34" charset="-120"/>
                <a:ea typeface="Microsoft JhengHei" panose="020B0604030504040204" pitchFamily="34" charset="-120"/>
              </a:rPr>
              <a:t>15</a:t>
            </a:r>
            <a:r>
              <a:rPr lang="zh-CN" altLang="en-US" dirty="0">
                <a:latin typeface="Microsoft JhengHei" panose="020B0604030504040204" pitchFamily="34" charset="-120"/>
                <a:ea typeface="Microsoft JhengHei" panose="020B0604030504040204" pitchFamily="34" charset="-120"/>
              </a:rPr>
              <a:t>小事件類別：</a:t>
            </a:r>
            <a:endParaRPr lang="en-US" altLang="zh-CN" dirty="0">
              <a:latin typeface="Microsoft JhengHei" panose="020B0604030504040204" pitchFamily="34" charset="-120"/>
              <a:ea typeface="Microsoft JhengHei" panose="020B0604030504040204" pitchFamily="34" charset="-120"/>
            </a:endParaRPr>
          </a:p>
        </p:txBody>
      </p:sp>
      <p:sp>
        <p:nvSpPr>
          <p:cNvPr id="12" name="矩形: 圓角 5">
            <a:extLst>
              <a:ext uri="{FF2B5EF4-FFF2-40B4-BE49-F238E27FC236}">
                <a16:creationId xmlns:a16="http://schemas.microsoft.com/office/drawing/2014/main" id="{6B1FFFEC-DF7A-8440-BDB3-7AE26A9FAE1E}"/>
              </a:ext>
            </a:extLst>
          </p:cNvPr>
          <p:cNvSpPr/>
          <p:nvPr/>
        </p:nvSpPr>
        <p:spPr>
          <a:xfrm>
            <a:off x="234043"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MT02_</a:t>
            </a:r>
            <a:r>
              <a:rPr lang="zh-CN" altLang="en-US" sz="1600" dirty="0">
                <a:latin typeface="Microsoft JhengHei" panose="020B0604030504040204" pitchFamily="34" charset="-120"/>
                <a:ea typeface="Microsoft JhengHei" panose="020B0604030504040204" pitchFamily="34" charset="-120"/>
              </a:rPr>
              <a:t>董監異動</a:t>
            </a:r>
            <a:r>
              <a:rPr lang="zh-TW" altLang="en-US" sz="1600" dirty="0">
                <a:latin typeface="Microsoft JhengHei" panose="020B0604030504040204" pitchFamily="34" charset="-120"/>
                <a:ea typeface="Microsoft JhengHei" panose="020B0604030504040204" pitchFamily="34" charset="-120"/>
              </a:rPr>
              <a:t>  </a:t>
            </a:r>
            <a:endParaRPr lang="en-US" altLang="zh-TW"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MT06_</a:t>
            </a:r>
            <a:r>
              <a:rPr lang="zh-CN" altLang="en-US" sz="1600" dirty="0">
                <a:latin typeface="Microsoft JhengHei" panose="020B0604030504040204" pitchFamily="34" charset="-120"/>
                <a:ea typeface="Microsoft JhengHei" panose="020B0604030504040204" pitchFamily="34" charset="-120"/>
              </a:rPr>
              <a:t>高管異動</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經營層</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3" name="矩形: 圓角 26">
            <a:extLst>
              <a:ext uri="{FF2B5EF4-FFF2-40B4-BE49-F238E27FC236}">
                <a16:creationId xmlns:a16="http://schemas.microsoft.com/office/drawing/2014/main" id="{1EF6CA6A-8078-034C-A42D-104736DC5966}"/>
              </a:ext>
            </a:extLst>
          </p:cNvPr>
          <p:cNvSpPr/>
          <p:nvPr/>
        </p:nvSpPr>
        <p:spPr>
          <a:xfrm>
            <a:off x="2057539"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FS02_</a:t>
            </a:r>
            <a:r>
              <a:rPr lang="zh-CN" altLang="en-US" sz="1600" dirty="0">
                <a:latin typeface="Microsoft JhengHei" panose="020B0604030504040204" pitchFamily="34" charset="-120"/>
                <a:ea typeface="Microsoft JhengHei" panose="020B0604030504040204" pitchFamily="34" charset="-120"/>
              </a:rPr>
              <a:t>股價暴跌或異常</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FS03_</a:t>
            </a:r>
            <a:r>
              <a:rPr lang="zh-CN" altLang="en-US" sz="1600" dirty="0">
                <a:latin typeface="Microsoft JhengHei" panose="020B0604030504040204" pitchFamily="34" charset="-120"/>
                <a:ea typeface="Microsoft JhengHei" panose="020B0604030504040204" pitchFamily="34" charset="-120"/>
              </a:rPr>
              <a:t>其他市場交易議題</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市場交易</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4" name="矩形: 圓角 27">
            <a:extLst>
              <a:ext uri="{FF2B5EF4-FFF2-40B4-BE49-F238E27FC236}">
                <a16:creationId xmlns:a16="http://schemas.microsoft.com/office/drawing/2014/main" id="{3A6230EF-2CB9-2B4F-AFCC-BF3008BF4739}"/>
              </a:ext>
            </a:extLst>
          </p:cNvPr>
          <p:cNvSpPr/>
          <p:nvPr/>
        </p:nvSpPr>
        <p:spPr>
          <a:xfrm>
            <a:off x="7442498"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IP01_</a:t>
            </a:r>
            <a:r>
              <a:rPr lang="zh-CN" altLang="en-US" sz="1600" dirty="0">
                <a:latin typeface="Microsoft JhengHei" panose="020B0604030504040204" pitchFamily="34" charset="-120"/>
                <a:ea typeface="Microsoft JhengHei" panose="020B0604030504040204" pitchFamily="34" charset="-120"/>
              </a:rPr>
              <a:t>成本</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產能變動或資本支出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IS01_</a:t>
            </a:r>
            <a:r>
              <a:rPr lang="zh-CN" altLang="en-US" sz="1600" dirty="0">
                <a:latin typeface="Microsoft JhengHei" panose="020B0604030504040204" pitchFamily="34" charset="-120"/>
                <a:ea typeface="Microsoft JhengHei" panose="020B0604030504040204" pitchFamily="34" charset="-120"/>
              </a:rPr>
              <a:t>營收變動或客戶</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商品</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通路策略</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產業前景</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5" name="矩形: 圓角 32">
            <a:extLst>
              <a:ext uri="{FF2B5EF4-FFF2-40B4-BE49-F238E27FC236}">
                <a16:creationId xmlns:a16="http://schemas.microsoft.com/office/drawing/2014/main" id="{01A9B9DA-86CA-F040-9F9B-9412F634A0DC}"/>
              </a:ext>
            </a:extLst>
          </p:cNvPr>
          <p:cNvSpPr/>
          <p:nvPr/>
        </p:nvSpPr>
        <p:spPr>
          <a:xfrm>
            <a:off x="5711074"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RB01_TCRI</a:t>
            </a:r>
            <a:r>
              <a:rPr lang="zh-CN" altLang="en-US" dirty="0">
                <a:latin typeface="Microsoft JhengHei" panose="020B0604030504040204" pitchFamily="34" charset="-120"/>
                <a:ea typeface="Microsoft JhengHei" panose="020B0604030504040204" pitchFamily="34" charset="-120"/>
              </a:rPr>
              <a:t>負向觀察</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RB02_TCRI</a:t>
            </a:r>
            <a:r>
              <a:rPr lang="zh-CN" altLang="en-US" dirty="0">
                <a:latin typeface="Microsoft JhengHei" panose="020B0604030504040204" pitchFamily="34" charset="-120"/>
                <a:ea typeface="Microsoft JhengHei" panose="020B0604030504040204" pitchFamily="34" charset="-120"/>
              </a:rPr>
              <a:t>降等</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dirty="0">
                <a:latin typeface="Microsoft JhengHei" panose="020B0604030504040204" pitchFamily="34" charset="-120"/>
                <a:ea typeface="Microsoft JhengHei" panose="020B0604030504040204" pitchFamily="34" charset="-120"/>
              </a:rPr>
              <a:t>危機</a:t>
            </a:r>
            <a:r>
              <a:rPr lang="en-US" altLang="zh-CN" dirty="0">
                <a:latin typeface="Microsoft JhengHei" panose="020B0604030504040204" pitchFamily="34" charset="-120"/>
                <a:ea typeface="Microsoft JhengHei" panose="020B0604030504040204" pitchFamily="34" charset="-120"/>
              </a:rPr>
              <a:t>_</a:t>
            </a:r>
            <a:r>
              <a:rPr lang="zh-CN" altLang="en-US" dirty="0">
                <a:latin typeface="Microsoft JhengHei" panose="020B0604030504040204" pitchFamily="34" charset="-120"/>
                <a:ea typeface="Microsoft JhengHei" panose="020B0604030504040204" pitchFamily="34" charset="-120"/>
              </a:rPr>
              <a:t>其他</a:t>
            </a:r>
            <a:endParaRPr lang="en-US" altLang="zh-CN" dirty="0">
              <a:latin typeface="Microsoft JhengHei" panose="020B0604030504040204" pitchFamily="34" charset="-120"/>
              <a:ea typeface="Microsoft JhengHei" panose="020B0604030504040204" pitchFamily="34" charset="-120"/>
            </a:endParaRPr>
          </a:p>
        </p:txBody>
      </p:sp>
      <p:sp>
        <p:nvSpPr>
          <p:cNvPr id="16" name="矩形: 圓角 33">
            <a:extLst>
              <a:ext uri="{FF2B5EF4-FFF2-40B4-BE49-F238E27FC236}">
                <a16:creationId xmlns:a16="http://schemas.microsoft.com/office/drawing/2014/main" id="{25109590-8693-3F4D-AB22-C6D3F157054F}"/>
              </a:ext>
            </a:extLst>
          </p:cNvPr>
          <p:cNvSpPr/>
          <p:nvPr/>
        </p:nvSpPr>
        <p:spPr>
          <a:xfrm>
            <a:off x="3901028" y="3149703"/>
            <a:ext cx="1548000" cy="2736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AF05_</a:t>
            </a:r>
            <a:r>
              <a:rPr lang="zh-CN" altLang="en-US" sz="1600" dirty="0">
                <a:latin typeface="Microsoft JhengHei" panose="020B0604030504040204" pitchFamily="34" charset="-120"/>
                <a:ea typeface="Microsoft JhengHei" panose="020B0604030504040204" pitchFamily="34" charset="-120"/>
              </a:rPr>
              <a:t>財務警示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AI01_</a:t>
            </a:r>
            <a:r>
              <a:rPr lang="zh-CN" altLang="en-US" sz="1600" dirty="0">
                <a:latin typeface="Microsoft JhengHei" panose="020B0604030504040204" pitchFamily="34" charset="-120"/>
                <a:ea typeface="Microsoft JhengHei" panose="020B0604030504040204" pitchFamily="34" charset="-120"/>
              </a:rPr>
              <a:t>延遲公告</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會計</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財報分析</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1F67B3FA-438A-8644-9D1A-C813888411B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060029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25</a:t>
            </a:fld>
            <a:endParaRPr kumimoji="1" lang="zh-TW" altLang="en-US" dirty="0"/>
          </a:p>
        </p:txBody>
      </p:sp>
      <p:sp>
        <p:nvSpPr>
          <p:cNvPr id="7" name="矩形: 圓角 22">
            <a:extLst>
              <a:ext uri="{FF2B5EF4-FFF2-40B4-BE49-F238E27FC236}">
                <a16:creationId xmlns:a16="http://schemas.microsoft.com/office/drawing/2014/main" id="{80721019-049A-9D41-A2E8-8D10E4EC36E3}"/>
              </a:ext>
            </a:extLst>
          </p:cNvPr>
          <p:cNvSpPr/>
          <p:nvPr/>
        </p:nvSpPr>
        <p:spPr>
          <a:xfrm>
            <a:off x="4572000" y="1014778"/>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27F716D4-EA0B-154F-9DCF-EAD2ABC08A3C}"/>
              </a:ext>
            </a:extLst>
          </p:cNvPr>
          <p:cNvSpPr>
            <a:spLocks noGrp="1"/>
          </p:cNvSpPr>
          <p:nvPr>
            <p:ph type="title"/>
          </p:nvPr>
        </p:nvSpPr>
        <p:spPr>
          <a:xfrm>
            <a:off x="234043" y="214109"/>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F6E8AE91-7E42-C646-8202-A8CED721E784}"/>
              </a:ext>
            </a:extLst>
          </p:cNvPr>
          <p:cNvSpPr/>
          <p:nvPr/>
        </p:nvSpPr>
        <p:spPr>
          <a:xfrm>
            <a:off x="1572981" y="1014777"/>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914AF3E8-238A-2342-9221-7222731247D6}"/>
              </a:ext>
            </a:extLst>
          </p:cNvPr>
          <p:cNvSpPr/>
          <p:nvPr/>
        </p:nvSpPr>
        <p:spPr>
          <a:xfrm>
            <a:off x="2152018" y="1124290"/>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723E61BB-C744-134B-8EF4-1BC6B7BD20EB}"/>
              </a:ext>
            </a:extLst>
          </p:cNvPr>
          <p:cNvSpPr/>
          <p:nvPr/>
        </p:nvSpPr>
        <p:spPr>
          <a:xfrm>
            <a:off x="4633286" y="1110683"/>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BFF548BA-6B4C-CD4E-9052-C61E87B30655}"/>
              </a:ext>
            </a:extLst>
          </p:cNvPr>
          <p:cNvCxnSpPr/>
          <p:nvPr/>
        </p:nvCxnSpPr>
        <p:spPr>
          <a:xfrm>
            <a:off x="1918822" y="3082988"/>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CD90529E-8013-1E41-BB91-8E2FF028322C}"/>
              </a:ext>
            </a:extLst>
          </p:cNvPr>
          <p:cNvCxnSpPr/>
          <p:nvPr/>
        </p:nvCxnSpPr>
        <p:spPr>
          <a:xfrm>
            <a:off x="4940721" y="308298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4D05D7-F192-604B-956C-719A8798D09B}"/>
              </a:ext>
            </a:extLst>
          </p:cNvPr>
          <p:cNvPicPr>
            <a:picLocks noChangeAspect="1"/>
          </p:cNvPicPr>
          <p:nvPr/>
        </p:nvPicPr>
        <p:blipFill>
          <a:blip r:embed="rId2"/>
          <a:stretch>
            <a:fillRect/>
          </a:stretch>
        </p:blipFill>
        <p:spPr>
          <a:xfrm>
            <a:off x="2495963" y="1757023"/>
            <a:ext cx="1068582" cy="1068582"/>
          </a:xfrm>
          <a:prstGeom prst="rect">
            <a:avLst/>
          </a:prstGeom>
        </p:spPr>
      </p:pic>
      <p:pic>
        <p:nvPicPr>
          <p:cNvPr id="15" name="圖片 14">
            <a:extLst>
              <a:ext uri="{FF2B5EF4-FFF2-40B4-BE49-F238E27FC236}">
                <a16:creationId xmlns:a16="http://schemas.microsoft.com/office/drawing/2014/main" id="{95A93D53-26CE-9443-8312-52A8F8EACB9C}"/>
              </a:ext>
            </a:extLst>
          </p:cNvPr>
          <p:cNvPicPr>
            <a:picLocks noChangeAspect="1"/>
          </p:cNvPicPr>
          <p:nvPr/>
        </p:nvPicPr>
        <p:blipFill>
          <a:blip r:embed="rId3"/>
          <a:stretch>
            <a:fillRect/>
          </a:stretch>
        </p:blipFill>
        <p:spPr>
          <a:xfrm>
            <a:off x="5323496" y="1647510"/>
            <a:ext cx="1238250" cy="1238250"/>
          </a:xfrm>
          <a:prstGeom prst="rect">
            <a:avLst/>
          </a:prstGeom>
        </p:spPr>
      </p:pic>
      <p:sp>
        <p:nvSpPr>
          <p:cNvPr id="16" name="文字方塊 15">
            <a:extLst>
              <a:ext uri="{FF2B5EF4-FFF2-40B4-BE49-F238E27FC236}">
                <a16:creationId xmlns:a16="http://schemas.microsoft.com/office/drawing/2014/main" id="{E4D95BFB-E57F-3643-8053-CCC6C061387F}"/>
              </a:ext>
            </a:extLst>
          </p:cNvPr>
          <p:cNvSpPr txBox="1"/>
          <p:nvPr/>
        </p:nvSpPr>
        <p:spPr>
          <a:xfrm>
            <a:off x="1671498" y="3415576"/>
            <a:ext cx="2532202"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17" name="文字方塊 16">
            <a:extLst>
              <a:ext uri="{FF2B5EF4-FFF2-40B4-BE49-F238E27FC236}">
                <a16:creationId xmlns:a16="http://schemas.microsoft.com/office/drawing/2014/main" id="{832E75D0-40E3-304B-B6FD-D126751A2B1E}"/>
              </a:ext>
            </a:extLst>
          </p:cNvPr>
          <p:cNvSpPr txBox="1"/>
          <p:nvPr/>
        </p:nvSpPr>
        <p:spPr>
          <a:xfrm>
            <a:off x="4755279" y="3304635"/>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a:t>
            </a:r>
            <a:r>
              <a:rPr lang="zh-TW" altLang="en-US" b="1" dirty="0">
                <a:latin typeface="微軟正黑體" panose="020B0604030504040204" pitchFamily="34" charset="-120"/>
                <a:ea typeface="微軟正黑體" panose="020B0604030504040204" pitchFamily="34" charset="-120"/>
              </a:rPr>
              <a:t>小</a:t>
            </a:r>
            <a:r>
              <a:rPr lang="zh-CN" altLang="en-US" b="1" dirty="0">
                <a:latin typeface="微軟正黑體" panose="020B0604030504040204" pitchFamily="34" charset="-120"/>
                <a:ea typeface="微軟正黑體" panose="020B0604030504040204" pitchFamily="34" charset="-120"/>
              </a:rPr>
              <a:t>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
        <p:nvSpPr>
          <p:cNvPr id="18" name="文字方塊 17">
            <a:extLst>
              <a:ext uri="{FF2B5EF4-FFF2-40B4-BE49-F238E27FC236}">
                <a16:creationId xmlns:a16="http://schemas.microsoft.com/office/drawing/2014/main" id="{91F5306B-18A7-D447-AF75-71E64929113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3157548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26</a:t>
            </a:fld>
            <a:endParaRPr kumimoji="1" lang="zh-TW" altLang="en-US" dirty="0"/>
          </a:p>
        </p:txBody>
      </p:sp>
      <p:sp>
        <p:nvSpPr>
          <p:cNvPr id="7" name="標題 1">
            <a:extLst>
              <a:ext uri="{FF2B5EF4-FFF2-40B4-BE49-F238E27FC236}">
                <a16:creationId xmlns:a16="http://schemas.microsoft.com/office/drawing/2014/main" id="{0167E0EF-FA59-2642-9AFD-E5F3FCB50DE2}"/>
              </a:ext>
            </a:extLst>
          </p:cNvPr>
          <p:cNvSpPr>
            <a:spLocks noGrp="1"/>
          </p:cNvSpPr>
          <p:nvPr>
            <p:ph type="title"/>
          </p:nvPr>
        </p:nvSpPr>
        <p:spPr>
          <a:xfrm>
            <a:off x="122679" y="279807"/>
            <a:ext cx="6912428"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a:t>
            </a:r>
            <a:r>
              <a:rPr lang="zh-CN" altLang="en-US" dirty="0"/>
              <a:t>模型架構</a:t>
            </a:r>
            <a:endParaRPr kumimoji="1" lang="zh-TW" altLang="en-US" dirty="0"/>
          </a:p>
        </p:txBody>
      </p:sp>
      <p:graphicFrame>
        <p:nvGraphicFramePr>
          <p:cNvPr id="8" name="表格 7">
            <a:extLst>
              <a:ext uri="{FF2B5EF4-FFF2-40B4-BE49-F238E27FC236}">
                <a16:creationId xmlns:a16="http://schemas.microsoft.com/office/drawing/2014/main" id="{36622ADB-35C2-244F-8D63-A303BAE0B748}"/>
              </a:ext>
            </a:extLst>
          </p:cNvPr>
          <p:cNvGraphicFramePr>
            <a:graphicFrameLocks noGrp="1"/>
          </p:cNvGraphicFramePr>
          <p:nvPr/>
        </p:nvGraphicFramePr>
        <p:xfrm>
          <a:off x="4495800" y="1220281"/>
          <a:ext cx="4523013" cy="4786770"/>
        </p:xfrm>
        <a:graphic>
          <a:graphicData uri="http://schemas.openxmlformats.org/drawingml/2006/table">
            <a:tbl>
              <a:tblPr firstRow="1" bandRow="1">
                <a:tableStyleId>{8EC20E35-A176-4012-BC5E-935CFFF8708E}</a:tableStyleId>
              </a:tblPr>
              <a:tblGrid>
                <a:gridCol w="2166257">
                  <a:extLst>
                    <a:ext uri="{9D8B030D-6E8A-4147-A177-3AD203B41FA5}">
                      <a16:colId xmlns:a16="http://schemas.microsoft.com/office/drawing/2014/main" val="1169201645"/>
                    </a:ext>
                  </a:extLst>
                </a:gridCol>
                <a:gridCol w="2356756">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p>
                    <a:p>
                      <a:r>
                        <a:rPr lang="en-US" altLang="zh-CN" dirty="0">
                          <a:solidFill>
                            <a:schemeClr val="tx1"/>
                          </a:solidFill>
                          <a:latin typeface="Microsoft JhengHei" panose="020B0604030504040204" pitchFamily="34" charset="-120"/>
                          <a:ea typeface="Microsoft JhengHei" panose="020B0604030504040204" pitchFamily="34" charset="-120"/>
                        </a:rPr>
                        <a:t>(3 dense layers): </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進行小事件類別的分類</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B087028F-E856-8D47-B533-1A91B97F2030}"/>
              </a:ext>
            </a:extLst>
          </p:cNvPr>
          <p:cNvPicPr>
            <a:picLocks noChangeAspect="1"/>
          </p:cNvPicPr>
          <p:nvPr/>
        </p:nvPicPr>
        <p:blipFill>
          <a:blip r:embed="rId2"/>
          <a:stretch>
            <a:fillRect/>
          </a:stretch>
        </p:blipFill>
        <p:spPr>
          <a:xfrm>
            <a:off x="122680" y="1220281"/>
            <a:ext cx="4275152" cy="4786770"/>
          </a:xfrm>
          <a:prstGeom prst="rect">
            <a:avLst/>
          </a:prstGeom>
        </p:spPr>
      </p:pic>
      <p:sp>
        <p:nvSpPr>
          <p:cNvPr id="10" name="文字方塊 9">
            <a:extLst>
              <a:ext uri="{FF2B5EF4-FFF2-40B4-BE49-F238E27FC236}">
                <a16:creationId xmlns:a16="http://schemas.microsoft.com/office/drawing/2014/main" id="{0C04D5A0-6186-514C-A958-E6BC6DEED24A}"/>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246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27</a:t>
            </a:fld>
            <a:endParaRPr kumimoji="1" lang="zh-TW" altLang="en-US" dirty="0"/>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小事件類別分類器：模型表現（在驗證集上）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3056910663"/>
              </p:ext>
            </p:extLst>
          </p:nvPr>
        </p:nvGraphicFramePr>
        <p:xfrm>
          <a:off x="302291" y="1557532"/>
          <a:ext cx="8539413" cy="2163600"/>
        </p:xfrm>
        <a:graphic>
          <a:graphicData uri="http://schemas.openxmlformats.org/drawingml/2006/table">
            <a:tbl>
              <a:tblPr firstRow="1" bandRow="1">
                <a:tableStyleId>{8EC20E35-A176-4012-BC5E-935CFFF8708E}</a:tableStyleId>
              </a:tblPr>
              <a:tblGrid>
                <a:gridCol w="967709">
                  <a:extLst>
                    <a:ext uri="{9D8B030D-6E8A-4147-A177-3AD203B41FA5}">
                      <a16:colId xmlns:a16="http://schemas.microsoft.com/office/drawing/2014/main" val="2457621786"/>
                    </a:ext>
                  </a:extLst>
                </a:gridCol>
                <a:gridCol w="1081672">
                  <a:extLst>
                    <a:ext uri="{9D8B030D-6E8A-4147-A177-3AD203B41FA5}">
                      <a16:colId xmlns:a16="http://schemas.microsoft.com/office/drawing/2014/main" val="3358545346"/>
                    </a:ext>
                  </a:extLst>
                </a:gridCol>
                <a:gridCol w="1081672">
                  <a:extLst>
                    <a:ext uri="{9D8B030D-6E8A-4147-A177-3AD203B41FA5}">
                      <a16:colId xmlns:a16="http://schemas.microsoft.com/office/drawing/2014/main" val="2283937809"/>
                    </a:ext>
                  </a:extLst>
                </a:gridCol>
                <a:gridCol w="1081672">
                  <a:extLst>
                    <a:ext uri="{9D8B030D-6E8A-4147-A177-3AD203B41FA5}">
                      <a16:colId xmlns:a16="http://schemas.microsoft.com/office/drawing/2014/main" val="3596225516"/>
                    </a:ext>
                  </a:extLst>
                </a:gridCol>
                <a:gridCol w="1081672">
                  <a:extLst>
                    <a:ext uri="{9D8B030D-6E8A-4147-A177-3AD203B41FA5}">
                      <a16:colId xmlns:a16="http://schemas.microsoft.com/office/drawing/2014/main" val="1730954313"/>
                    </a:ext>
                  </a:extLst>
                </a:gridCol>
                <a:gridCol w="1081672">
                  <a:extLst>
                    <a:ext uri="{9D8B030D-6E8A-4147-A177-3AD203B41FA5}">
                      <a16:colId xmlns:a16="http://schemas.microsoft.com/office/drawing/2014/main" val="4111329078"/>
                    </a:ext>
                  </a:extLst>
                </a:gridCol>
                <a:gridCol w="1081672">
                  <a:extLst>
                    <a:ext uri="{9D8B030D-6E8A-4147-A177-3AD203B41FA5}">
                      <a16:colId xmlns:a16="http://schemas.microsoft.com/office/drawing/2014/main" val="2779934871"/>
                    </a:ext>
                  </a:extLst>
                </a:gridCol>
                <a:gridCol w="1081672">
                  <a:extLst>
                    <a:ext uri="{9D8B030D-6E8A-4147-A177-3AD203B41FA5}">
                      <a16:colId xmlns:a16="http://schemas.microsoft.com/office/drawing/2014/main" val="3665222125"/>
                    </a:ext>
                  </a:extLst>
                </a:gridCol>
              </a:tblGrid>
              <a:tr h="945552">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AF05_</a:t>
                      </a:r>
                      <a:r>
                        <a:rPr lang="zh-CN" altLang="en-US" sz="1400" dirty="0">
                          <a:solidFill>
                            <a:schemeClr val="tx1"/>
                          </a:solidFill>
                          <a:latin typeface="Microsoft JhengHei" panose="020B0604030504040204" pitchFamily="34" charset="-120"/>
                          <a:ea typeface="Microsoft JhengHei" panose="020B0604030504040204" pitchFamily="34" charset="-120"/>
                        </a:rPr>
                        <a:t>財務警示</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AI01_</a:t>
                      </a:r>
                      <a:r>
                        <a:rPr lang="zh-CN" altLang="en-US" sz="1400" dirty="0">
                          <a:solidFill>
                            <a:schemeClr val="tx1"/>
                          </a:solidFill>
                          <a:latin typeface="Microsoft JhengHei" panose="020B0604030504040204" pitchFamily="34" charset="-120"/>
                          <a:ea typeface="Microsoft JhengHei" panose="020B0604030504040204" pitchFamily="34" charset="-120"/>
                        </a:rPr>
                        <a:t>延遲公告</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FS02_</a:t>
                      </a:r>
                      <a:r>
                        <a:rPr lang="zh-CN" altLang="en-US" sz="1400" dirty="0">
                          <a:solidFill>
                            <a:schemeClr val="tx1"/>
                          </a:solidFill>
                          <a:latin typeface="Microsoft JhengHei" panose="020B0604030504040204" pitchFamily="34" charset="-120"/>
                          <a:ea typeface="Microsoft JhengHei" panose="020B0604030504040204" pitchFamily="34" charset="-120"/>
                        </a:rPr>
                        <a:t>股價暴跌或異常</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FS03_</a:t>
                      </a:r>
                      <a:r>
                        <a:rPr lang="zh-CN" altLang="en-US" sz="1400" dirty="0">
                          <a:solidFill>
                            <a:schemeClr val="tx1"/>
                          </a:solidFill>
                          <a:latin typeface="Microsoft JhengHei" panose="020B0604030504040204" pitchFamily="34" charset="-120"/>
                          <a:ea typeface="Microsoft JhengHei" panose="020B0604030504040204" pitchFamily="34" charset="-120"/>
                        </a:rPr>
                        <a:t>其他市場交易議題</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IP01_</a:t>
                      </a:r>
                      <a:r>
                        <a:rPr lang="zh-CN" altLang="en-US" sz="1400" dirty="0">
                          <a:solidFill>
                            <a:schemeClr val="tx1"/>
                          </a:solidFill>
                          <a:latin typeface="Microsoft JhengHei" panose="020B0604030504040204" pitchFamily="34" charset="-120"/>
                          <a:ea typeface="Microsoft JhengHei" panose="020B0604030504040204" pitchFamily="34" charset="-120"/>
                        </a:rPr>
                        <a:t>成本</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產能變動或資本支出</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IS01_</a:t>
                      </a:r>
                      <a:r>
                        <a:rPr lang="zh-CN" altLang="en-US" sz="1400" dirty="0">
                          <a:solidFill>
                            <a:schemeClr val="tx1"/>
                          </a:solidFill>
                          <a:latin typeface="Microsoft JhengHei" panose="020B0604030504040204" pitchFamily="34" charset="-120"/>
                          <a:ea typeface="Microsoft JhengHei" panose="020B0604030504040204" pitchFamily="34" charset="-120"/>
                        </a:rPr>
                        <a:t>營收變動或客戶</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商品</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通路策略</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MT02_</a:t>
                      </a:r>
                      <a:r>
                        <a:rPr lang="zh-CN" altLang="en-US" sz="1400" dirty="0">
                          <a:solidFill>
                            <a:schemeClr val="tx1"/>
                          </a:solidFill>
                          <a:latin typeface="Microsoft JhengHei" panose="020B0604030504040204" pitchFamily="34" charset="-120"/>
                          <a:ea typeface="Microsoft JhengHei" panose="020B0604030504040204" pitchFamily="34" charset="-120"/>
                        </a:rPr>
                        <a:t>董監異動</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0.128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0.943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0.451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0.375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0.333</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0.701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0.945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0.995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0.191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0.545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0.746</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0.944</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0.905</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graphicFrame>
        <p:nvGraphicFramePr>
          <p:cNvPr id="11" name="表格 10">
            <a:extLst>
              <a:ext uri="{FF2B5EF4-FFF2-40B4-BE49-F238E27FC236}">
                <a16:creationId xmlns:a16="http://schemas.microsoft.com/office/drawing/2014/main" id="{4C307B56-C09E-404C-841D-007412410919}"/>
              </a:ext>
            </a:extLst>
          </p:cNvPr>
          <p:cNvGraphicFramePr>
            <a:graphicFrameLocks/>
          </p:cNvGraphicFramePr>
          <p:nvPr>
            <p:extLst>
              <p:ext uri="{D42A27DB-BD31-4B8C-83A1-F6EECF244321}">
                <p14:modId xmlns:p14="http://schemas.microsoft.com/office/powerpoint/2010/main" val="3194870983"/>
              </p:ext>
            </p:extLst>
          </p:nvPr>
        </p:nvGraphicFramePr>
        <p:xfrm>
          <a:off x="302297" y="4033979"/>
          <a:ext cx="8587701" cy="2160000"/>
        </p:xfrm>
        <a:graphic>
          <a:graphicData uri="http://schemas.openxmlformats.org/drawingml/2006/table">
            <a:tbl>
              <a:tblPr firstRow="1" bandRow="1">
                <a:tableStyleId>{8EC20E35-A176-4012-BC5E-935CFFF8708E}</a:tableStyleId>
              </a:tblPr>
              <a:tblGrid>
                <a:gridCol w="954189">
                  <a:extLst>
                    <a:ext uri="{9D8B030D-6E8A-4147-A177-3AD203B41FA5}">
                      <a16:colId xmlns:a16="http://schemas.microsoft.com/office/drawing/2014/main" val="2457621786"/>
                    </a:ext>
                  </a:extLst>
                </a:gridCol>
                <a:gridCol w="954189">
                  <a:extLst>
                    <a:ext uri="{9D8B030D-6E8A-4147-A177-3AD203B41FA5}">
                      <a16:colId xmlns:a16="http://schemas.microsoft.com/office/drawing/2014/main" val="3358545346"/>
                    </a:ext>
                  </a:extLst>
                </a:gridCol>
                <a:gridCol w="954189">
                  <a:extLst>
                    <a:ext uri="{9D8B030D-6E8A-4147-A177-3AD203B41FA5}">
                      <a16:colId xmlns:a16="http://schemas.microsoft.com/office/drawing/2014/main" val="2283937809"/>
                    </a:ext>
                  </a:extLst>
                </a:gridCol>
                <a:gridCol w="954189">
                  <a:extLst>
                    <a:ext uri="{9D8B030D-6E8A-4147-A177-3AD203B41FA5}">
                      <a16:colId xmlns:a16="http://schemas.microsoft.com/office/drawing/2014/main" val="3596225516"/>
                    </a:ext>
                  </a:extLst>
                </a:gridCol>
                <a:gridCol w="954189">
                  <a:extLst>
                    <a:ext uri="{9D8B030D-6E8A-4147-A177-3AD203B41FA5}">
                      <a16:colId xmlns:a16="http://schemas.microsoft.com/office/drawing/2014/main" val="1730954313"/>
                    </a:ext>
                  </a:extLst>
                </a:gridCol>
                <a:gridCol w="954189">
                  <a:extLst>
                    <a:ext uri="{9D8B030D-6E8A-4147-A177-3AD203B41FA5}">
                      <a16:colId xmlns:a16="http://schemas.microsoft.com/office/drawing/2014/main" val="4111329078"/>
                    </a:ext>
                  </a:extLst>
                </a:gridCol>
                <a:gridCol w="954189">
                  <a:extLst>
                    <a:ext uri="{9D8B030D-6E8A-4147-A177-3AD203B41FA5}">
                      <a16:colId xmlns:a16="http://schemas.microsoft.com/office/drawing/2014/main" val="2779934871"/>
                    </a:ext>
                  </a:extLst>
                </a:gridCol>
                <a:gridCol w="954189">
                  <a:extLst>
                    <a:ext uri="{9D8B030D-6E8A-4147-A177-3AD203B41FA5}">
                      <a16:colId xmlns:a16="http://schemas.microsoft.com/office/drawing/2014/main" val="3665222125"/>
                    </a:ext>
                  </a:extLst>
                </a:gridCol>
                <a:gridCol w="954189">
                  <a:extLst>
                    <a:ext uri="{9D8B030D-6E8A-4147-A177-3AD203B41FA5}">
                      <a16:colId xmlns:a16="http://schemas.microsoft.com/office/drawing/2014/main" val="442451571"/>
                    </a:ext>
                  </a:extLst>
                </a:gridCol>
              </a:tblGrid>
              <a:tr h="810048">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MT06_</a:t>
                      </a:r>
                      <a:r>
                        <a:rPr lang="zh-CN" altLang="en-US" sz="1400" dirty="0">
                          <a:solidFill>
                            <a:schemeClr val="tx1"/>
                          </a:solidFill>
                          <a:latin typeface="Microsoft JhengHei" panose="020B0604030504040204" pitchFamily="34" charset="-120"/>
                          <a:ea typeface="Microsoft JhengHei" panose="020B0604030504040204" pitchFamily="34" charset="-120"/>
                        </a:rPr>
                        <a:t>高管異動</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RB01_TCRI</a:t>
                      </a:r>
                      <a:r>
                        <a:rPr lang="zh-CN" altLang="en-US" sz="1400" dirty="0">
                          <a:solidFill>
                            <a:schemeClr val="tx1"/>
                          </a:solidFill>
                          <a:latin typeface="Microsoft JhengHei" panose="020B0604030504040204" pitchFamily="34" charset="-120"/>
                          <a:ea typeface="Microsoft JhengHei" panose="020B0604030504040204" pitchFamily="34" charset="-120"/>
                        </a:rPr>
                        <a:t>負向觀察</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RB02_TCRI</a:t>
                      </a:r>
                      <a:r>
                        <a:rPr lang="zh-CN" altLang="en-US" sz="1400" dirty="0">
                          <a:solidFill>
                            <a:schemeClr val="tx1"/>
                          </a:solidFill>
                          <a:latin typeface="Microsoft JhengHei" panose="020B0604030504040204" pitchFamily="34" charset="-120"/>
                          <a:ea typeface="Microsoft JhengHei" panose="020B0604030504040204" pitchFamily="34" charset="-120"/>
                        </a:rPr>
                        <a:t>降等</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危機</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市場交易</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會計</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財報分析</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產業前景</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經營層</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0.806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0.941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0.759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0.781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0.491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0.839</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0.997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0.842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0.727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0.577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2" name="文字方塊 11">
            <a:extLst>
              <a:ext uri="{FF2B5EF4-FFF2-40B4-BE49-F238E27FC236}">
                <a16:creationId xmlns:a16="http://schemas.microsoft.com/office/drawing/2014/main" id="{2F23CC85-AC11-7748-9F86-532E637E21C4}"/>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224657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28</a:t>
            </a:fld>
            <a:endParaRPr kumimoji="1" lang="zh-TW" altLang="en-US" dirty="0"/>
          </a:p>
        </p:txBody>
      </p:sp>
      <p:sp>
        <p:nvSpPr>
          <p:cNvPr id="7" name="矩形: 圓角 22">
            <a:extLst>
              <a:ext uri="{FF2B5EF4-FFF2-40B4-BE49-F238E27FC236}">
                <a16:creationId xmlns:a16="http://schemas.microsoft.com/office/drawing/2014/main" id="{FC7F38F0-B0D0-9749-9E0E-18A6AD7C0F12}"/>
              </a:ext>
            </a:extLst>
          </p:cNvPr>
          <p:cNvSpPr/>
          <p:nvPr/>
        </p:nvSpPr>
        <p:spPr>
          <a:xfrm>
            <a:off x="6232071" y="751114"/>
            <a:ext cx="2741244" cy="5491843"/>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1A0040D4-A08B-2C4B-8683-BEED76891119}"/>
              </a:ext>
            </a:extLst>
          </p:cNvPr>
          <p:cNvSpPr>
            <a:spLocks noGrp="1"/>
          </p:cNvSpPr>
          <p:nvPr>
            <p:ph type="title"/>
          </p:nvPr>
        </p:nvSpPr>
        <p:spPr>
          <a:xfrm>
            <a:off x="142561" y="215321"/>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事件強度</a:t>
            </a:r>
            <a:r>
              <a:rPr lang="zh-CN" altLang="en-US" dirty="0">
                <a:latin typeface="Microsoft JhengHei" panose="020B0604030504040204" pitchFamily="34" charset="-120"/>
                <a:ea typeface="Microsoft JhengHei" panose="020B0604030504040204" pitchFamily="34" charset="-120"/>
              </a:rPr>
              <a:t>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AE398D51-FFC3-AB41-8D47-7886DFAE27C8}"/>
              </a:ext>
            </a:extLst>
          </p:cNvPr>
          <p:cNvSpPr/>
          <p:nvPr/>
        </p:nvSpPr>
        <p:spPr>
          <a:xfrm>
            <a:off x="3233052" y="751114"/>
            <a:ext cx="2741244" cy="5491844"/>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7AF0B3B-9E22-8347-9010-7EAF3C405788}"/>
              </a:ext>
            </a:extLst>
          </p:cNvPr>
          <p:cNvSpPr/>
          <p:nvPr/>
        </p:nvSpPr>
        <p:spPr>
          <a:xfrm>
            <a:off x="3819974" y="870884"/>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14782D9E-C704-5D44-8A4A-6B9564BB4496}"/>
              </a:ext>
            </a:extLst>
          </p:cNvPr>
          <p:cNvSpPr/>
          <p:nvPr/>
        </p:nvSpPr>
        <p:spPr>
          <a:xfrm>
            <a:off x="6303264" y="870884"/>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79DC9245-22BD-EC49-9DD7-E80DE753E6FE}"/>
              </a:ext>
            </a:extLst>
          </p:cNvPr>
          <p:cNvCxnSpPr/>
          <p:nvPr/>
        </p:nvCxnSpPr>
        <p:spPr>
          <a:xfrm>
            <a:off x="3561581" y="278846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A6293710-9296-CD4E-B64B-9567E2DBB56B}"/>
              </a:ext>
            </a:extLst>
          </p:cNvPr>
          <p:cNvCxnSpPr/>
          <p:nvPr/>
        </p:nvCxnSpPr>
        <p:spPr>
          <a:xfrm>
            <a:off x="6600792" y="276332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C587D7F2-7641-AF42-9C5D-03A2FF05E4B9}"/>
              </a:ext>
            </a:extLst>
          </p:cNvPr>
          <p:cNvPicPr>
            <a:picLocks noChangeAspect="1"/>
          </p:cNvPicPr>
          <p:nvPr/>
        </p:nvPicPr>
        <p:blipFill>
          <a:blip r:embed="rId2"/>
          <a:stretch>
            <a:fillRect/>
          </a:stretch>
        </p:blipFill>
        <p:spPr>
          <a:xfrm>
            <a:off x="4110701" y="1499009"/>
            <a:ext cx="1068582" cy="1068582"/>
          </a:xfrm>
          <a:prstGeom prst="rect">
            <a:avLst/>
          </a:prstGeom>
        </p:spPr>
      </p:pic>
      <p:pic>
        <p:nvPicPr>
          <p:cNvPr id="15" name="圖片 14">
            <a:extLst>
              <a:ext uri="{FF2B5EF4-FFF2-40B4-BE49-F238E27FC236}">
                <a16:creationId xmlns:a16="http://schemas.microsoft.com/office/drawing/2014/main" id="{51ADFED1-4D80-DE46-8CD9-6C970987D89A}"/>
              </a:ext>
            </a:extLst>
          </p:cNvPr>
          <p:cNvPicPr>
            <a:picLocks noChangeAspect="1"/>
          </p:cNvPicPr>
          <p:nvPr/>
        </p:nvPicPr>
        <p:blipFill>
          <a:blip r:embed="rId3"/>
          <a:stretch>
            <a:fillRect/>
          </a:stretch>
        </p:blipFill>
        <p:spPr>
          <a:xfrm>
            <a:off x="6983568" y="1394104"/>
            <a:ext cx="1238250" cy="1238250"/>
          </a:xfrm>
          <a:prstGeom prst="rect">
            <a:avLst/>
          </a:prstGeom>
        </p:spPr>
      </p:pic>
      <p:sp>
        <p:nvSpPr>
          <p:cNvPr id="16" name="矩形: 圓角 23">
            <a:extLst>
              <a:ext uri="{FF2B5EF4-FFF2-40B4-BE49-F238E27FC236}">
                <a16:creationId xmlns:a16="http://schemas.microsoft.com/office/drawing/2014/main" id="{166C3303-AF36-7A45-AB71-DBC68E8F4C8D}"/>
              </a:ext>
            </a:extLst>
          </p:cNvPr>
          <p:cNvSpPr/>
          <p:nvPr/>
        </p:nvSpPr>
        <p:spPr>
          <a:xfrm>
            <a:off x="231971" y="751114"/>
            <a:ext cx="2741244" cy="5491844"/>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65A2BE0A-7668-F24D-BA55-6FAF92A8430A}"/>
              </a:ext>
            </a:extLst>
          </p:cNvPr>
          <p:cNvSpPr/>
          <p:nvPr/>
        </p:nvSpPr>
        <p:spPr>
          <a:xfrm>
            <a:off x="418851" y="901661"/>
            <a:ext cx="2657618" cy="461665"/>
          </a:xfrm>
          <a:prstGeom prst="rect">
            <a:avLst/>
          </a:prstGeom>
        </p:spPr>
        <p:txBody>
          <a:bodyPr wrap="square">
            <a:spAutoFit/>
          </a:bodyPr>
          <a:lstStyle/>
          <a:p>
            <a:r>
              <a:rPr lang="zh-TW" altLang="en-US" sz="2400" b="1" dirty="0">
                <a:latin typeface="Microsoft JhengHei" panose="020B0604030504040204" pitchFamily="34" charset="-120"/>
                <a:ea typeface="Microsoft JhengHei" panose="020B0604030504040204" pitchFamily="34" charset="-120"/>
              </a:rPr>
              <a:t>事件強度</a:t>
            </a:r>
            <a:r>
              <a:rPr lang="zh-CN" altLang="en-US" sz="2400" b="1" dirty="0">
                <a:latin typeface="Microsoft JhengHei" panose="020B0604030504040204" pitchFamily="34" charset="-120"/>
                <a:ea typeface="Microsoft JhengHei" panose="020B0604030504040204" pitchFamily="34" charset="-120"/>
              </a:rPr>
              <a:t>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F6BF505A-E917-8744-97DB-87011747CCFD}"/>
              </a:ext>
            </a:extLst>
          </p:cNvPr>
          <p:cNvCxnSpPr/>
          <p:nvPr/>
        </p:nvCxnSpPr>
        <p:spPr>
          <a:xfrm>
            <a:off x="551033" y="2826637"/>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BD7CE16F-BB77-5645-BE4F-BC219401E6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1331" y="1362644"/>
            <a:ext cx="1181090" cy="1204947"/>
          </a:xfrm>
          <a:prstGeom prst="rect">
            <a:avLst/>
          </a:prstGeom>
        </p:spPr>
      </p:pic>
      <p:sp>
        <p:nvSpPr>
          <p:cNvPr id="20" name="文字方塊 19">
            <a:extLst>
              <a:ext uri="{FF2B5EF4-FFF2-40B4-BE49-F238E27FC236}">
                <a16:creationId xmlns:a16="http://schemas.microsoft.com/office/drawing/2014/main" id="{605D9A3C-C99C-7341-974F-AB4610E50A5F}"/>
              </a:ext>
            </a:extLst>
          </p:cNvPr>
          <p:cNvSpPr txBox="1"/>
          <p:nvPr/>
        </p:nvSpPr>
        <p:spPr>
          <a:xfrm>
            <a:off x="375229" y="2971041"/>
            <a:ext cx="2454728" cy="2554545"/>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利用新聞中的文字資料，將新聞分類為以下七個事件強度：</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0</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p:txBody>
      </p:sp>
      <p:sp>
        <p:nvSpPr>
          <p:cNvPr id="21" name="文字方塊 20">
            <a:extLst>
              <a:ext uri="{FF2B5EF4-FFF2-40B4-BE49-F238E27FC236}">
                <a16:creationId xmlns:a16="http://schemas.microsoft.com/office/drawing/2014/main" id="{3562CE8C-039C-554D-8114-EC1AB2733761}"/>
              </a:ext>
            </a:extLst>
          </p:cNvPr>
          <p:cNvSpPr txBox="1"/>
          <p:nvPr/>
        </p:nvSpPr>
        <p:spPr>
          <a:xfrm>
            <a:off x="3188094" y="2973208"/>
            <a:ext cx="2884719"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C24B78F2-25FA-CF4C-8C44-F393C3534422}"/>
              </a:ext>
            </a:extLst>
          </p:cNvPr>
          <p:cNvSpPr txBox="1"/>
          <p:nvPr/>
        </p:nvSpPr>
        <p:spPr>
          <a:xfrm>
            <a:off x="6418654" y="2826637"/>
            <a:ext cx="2454187" cy="3416320"/>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由於事件強度的分布相當不平衡</a:t>
            </a:r>
            <a:r>
              <a:rPr lang="zh-CN" altLang="en-US" b="1" dirty="0">
                <a:solidFill>
                  <a:schemeClr val="bg1"/>
                </a:solidFill>
                <a:latin typeface="微軟正黑體" panose="020B0604030504040204" pitchFamily="34" charset="-120"/>
                <a:ea typeface="微軟正黑體" panose="020B0604030504040204" pitchFamily="34" charset="-120"/>
              </a:rPr>
              <a:t>（極端事件：</a:t>
            </a:r>
            <a:r>
              <a:rPr lang="en-US" altLang="zh-TW" b="1" dirty="0">
                <a:solidFill>
                  <a:schemeClr val="bg1"/>
                </a:solidFill>
                <a:latin typeface="微軟正黑體" panose="020B0604030504040204" pitchFamily="34" charset="-120"/>
                <a:ea typeface="微軟正黑體" panose="020B0604030504040204" pitchFamily="34" charset="-120"/>
              </a:rPr>
              <a:t>-3,</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-2,</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+2,</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+3</a:t>
            </a:r>
            <a:r>
              <a:rPr lang="zh-TW" altLang="en-US" b="1" dirty="0">
                <a:solidFill>
                  <a:schemeClr val="bg1"/>
                </a:solidFill>
                <a:latin typeface="微軟正黑體" panose="020B0604030504040204" pitchFamily="34" charset="-120"/>
                <a:ea typeface="微軟正黑體" panose="020B0604030504040204" pitchFamily="34" charset="-120"/>
              </a:rPr>
              <a:t> 出現的頻率相對較少</a:t>
            </a:r>
            <a:r>
              <a:rPr lang="zh-CN" altLang="en-US" b="1" dirty="0">
                <a:solidFill>
                  <a:schemeClr val="bg1"/>
                </a:solidFill>
                <a:latin typeface="微軟正黑體" panose="020B0604030504040204" pitchFamily="34" charset="-120"/>
                <a:ea typeface="微軟正黑體" panose="020B0604030504040204" pitchFamily="34" charset="-120"/>
              </a:rPr>
              <a:t>） </a:t>
            </a:r>
            <a:r>
              <a:rPr lang="zh-CN" altLang="en-US" b="1" dirty="0">
                <a:latin typeface="微軟正黑體" panose="020B0604030504040204" pitchFamily="34" charset="-120"/>
                <a:ea typeface="微軟正黑體" panose="020B0604030504040204" pitchFamily="34" charset="-120"/>
              </a:rPr>
              <a:t>，所以我們使用了以下兩種方法來處理資料不平衡的問題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
        <p:nvSpPr>
          <p:cNvPr id="23" name="文字方塊 22">
            <a:extLst>
              <a:ext uri="{FF2B5EF4-FFF2-40B4-BE49-F238E27FC236}">
                <a16:creationId xmlns:a16="http://schemas.microsoft.com/office/drawing/2014/main" id="{D7E25E8B-7FE4-6849-97BE-62457BD48946}"/>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367430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29</a:t>
            </a:fld>
            <a:endParaRPr kumimoji="1" lang="zh-TW" altLang="en-US" dirty="0"/>
          </a:p>
        </p:txBody>
      </p:sp>
      <p:sp>
        <p:nvSpPr>
          <p:cNvPr id="7" name="標題 1">
            <a:extLst>
              <a:ext uri="{FF2B5EF4-FFF2-40B4-BE49-F238E27FC236}">
                <a16:creationId xmlns:a16="http://schemas.microsoft.com/office/drawing/2014/main" id="{E4B09EE3-CCC7-9D40-86AB-0C46EA082AC8}"/>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事件強度分類器：模型架構</a:t>
            </a:r>
            <a:endParaRPr kumimoji="1" lang="zh-TW" altLang="en-US" dirty="0"/>
          </a:p>
        </p:txBody>
      </p:sp>
      <p:graphicFrame>
        <p:nvGraphicFramePr>
          <p:cNvPr id="8" name="表格 7">
            <a:extLst>
              <a:ext uri="{FF2B5EF4-FFF2-40B4-BE49-F238E27FC236}">
                <a16:creationId xmlns:a16="http://schemas.microsoft.com/office/drawing/2014/main" id="{709DDC46-9725-024A-A561-901BA835F03A}"/>
              </a:ext>
            </a:extLst>
          </p:cNvPr>
          <p:cNvGraphicFramePr>
            <a:graphicFrameLocks noGrp="1"/>
          </p:cNvGraphicFramePr>
          <p:nvPr/>
        </p:nvGraphicFramePr>
        <p:xfrm>
          <a:off x="4944622" y="1171325"/>
          <a:ext cx="4076699" cy="4968219"/>
        </p:xfrm>
        <a:graphic>
          <a:graphicData uri="http://schemas.openxmlformats.org/drawingml/2006/table">
            <a:tbl>
              <a:tblPr firstRow="1" bandRow="1">
                <a:tableStyleId>{8EC20E35-A176-4012-BC5E-935CFFF8708E}</a:tableStyleId>
              </a:tblPr>
              <a:tblGrid>
                <a:gridCol w="1952499">
                  <a:extLst>
                    <a:ext uri="{9D8B030D-6E8A-4147-A177-3AD203B41FA5}">
                      <a16:colId xmlns:a16="http://schemas.microsoft.com/office/drawing/2014/main" val="1169201645"/>
                    </a:ext>
                  </a:extLst>
                </a:gridCol>
                <a:gridCol w="2124200">
                  <a:extLst>
                    <a:ext uri="{9D8B030D-6E8A-4147-A177-3AD203B41FA5}">
                      <a16:colId xmlns:a16="http://schemas.microsoft.com/office/drawing/2014/main" val="981368104"/>
                    </a:ext>
                  </a:extLst>
                </a:gridCol>
              </a:tblGrid>
              <a:tr h="1656073">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656073">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656073">
                <a:tc>
                  <a:txBody>
                    <a:bodyPr/>
                    <a:lstStyle/>
                    <a:p>
                      <a:r>
                        <a:rPr lang="en-US" altLang="zh-CN" dirty="0">
                          <a:latin typeface="Microsoft JhengHei" panose="020B0604030504040204" pitchFamily="34" charset="-120"/>
                          <a:ea typeface="Microsoft JhengHei" panose="020B0604030504040204" pitchFamily="34" charset="-120"/>
                        </a:rPr>
                        <a:t>Dense layer</a:t>
                      </a:r>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作為此模型的</a:t>
                      </a:r>
                      <a:r>
                        <a:rPr lang="en-US" altLang="zh-TW" dirty="0">
                          <a:solidFill>
                            <a:schemeClr val="tx1"/>
                          </a:solidFill>
                          <a:latin typeface="Microsoft JhengHei" panose="020B0604030504040204" pitchFamily="34" charset="-120"/>
                          <a:ea typeface="Microsoft JhengHei" panose="020B0604030504040204" pitchFamily="34" charset="-120"/>
                        </a:rPr>
                        <a:t>output</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97A823B3-8857-8A4A-8634-FBE77465926C}"/>
              </a:ext>
            </a:extLst>
          </p:cNvPr>
          <p:cNvPicPr>
            <a:picLocks noGrp="1" noChangeAspect="1"/>
          </p:cNvPicPr>
          <p:nvPr>
            <p:ph idx="1"/>
          </p:nvPr>
        </p:nvPicPr>
        <p:blipFill>
          <a:blip r:embed="rId2"/>
          <a:stretch>
            <a:fillRect/>
          </a:stretch>
        </p:blipFill>
        <p:spPr>
          <a:xfrm>
            <a:off x="122679" y="1159884"/>
            <a:ext cx="4716021" cy="5017759"/>
          </a:xfrm>
        </p:spPr>
      </p:pic>
      <p:sp>
        <p:nvSpPr>
          <p:cNvPr id="10" name="文字方塊 9">
            <a:extLst>
              <a:ext uri="{FF2B5EF4-FFF2-40B4-BE49-F238E27FC236}">
                <a16:creationId xmlns:a16="http://schemas.microsoft.com/office/drawing/2014/main" id="{DAAFC878-32AC-E241-AB31-A4C385AEB09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01421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01</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r>
              <a:rPr lang="zh-TW" altLang="en-US" dirty="0">
                <a:latin typeface="Microsoft JhengHei" panose="020B0604030504040204" pitchFamily="34" charset="-120"/>
                <a:ea typeface="Microsoft JhengHei" panose="020B0604030504040204" pitchFamily="34" charset="-120"/>
              </a:rPr>
              <a:t>現有問題描述</a:t>
            </a:r>
            <a:r>
              <a:rPr lang="en-US" altLang="zh-TW" dirty="0">
                <a:latin typeface="Microsoft JhengHei" panose="020B0604030504040204" pitchFamily="34" charset="-120"/>
                <a:ea typeface="Microsoft JhengHei" panose="020B0604030504040204" pitchFamily="34" charset="-120"/>
              </a:rPr>
              <a:t> &amp; </a:t>
            </a:r>
            <a:r>
              <a:rPr lang="zh-TW" altLang="en-US" dirty="0">
                <a:latin typeface="Microsoft JhengHei" panose="020B0604030504040204" pitchFamily="34" charset="-120"/>
                <a:ea typeface="Microsoft JhengHei" panose="020B0604030504040204" pitchFamily="34" charset="-120"/>
              </a:rPr>
              <a:t>本專案優勢</a:t>
            </a:r>
          </a:p>
        </p:txBody>
      </p:sp>
      <p:sp>
        <p:nvSpPr>
          <p:cNvPr id="7" name="文字版面配置區 5">
            <a:extLst>
              <a:ext uri="{FF2B5EF4-FFF2-40B4-BE49-F238E27FC236}">
                <a16:creationId xmlns:a16="http://schemas.microsoft.com/office/drawing/2014/main" id="{CF12E081-28BC-3540-9573-6482A85FF98C}"/>
              </a:ext>
            </a:extLst>
          </p:cNvPr>
          <p:cNvSpPr>
            <a:spLocks noGrp="1"/>
          </p:cNvSpPr>
          <p:nvPr>
            <p:ph type="body" sz="quarter" idx="14"/>
          </p:nvPr>
        </p:nvSpPr>
        <p:spPr>
          <a:xfrm>
            <a:off x="1649476" y="4057721"/>
            <a:ext cx="3540179" cy="2090044"/>
          </a:xfrm>
        </p:spPr>
        <p:txBody>
          <a:bodyPr/>
          <a:lstStyle/>
          <a:p>
            <a:r>
              <a:rPr lang="zh-CN" altLang="en-US" dirty="0">
                <a:latin typeface="Microsoft JhengHei" panose="020B0604030504040204" pitchFamily="34" charset="-120"/>
                <a:ea typeface="Microsoft JhengHei" panose="020B0604030504040204" pitchFamily="34" charset="-120"/>
              </a:rPr>
              <a:t>新聞重要性篩選</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評分延遲</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專家看法不一致</a:t>
            </a:r>
            <a:endParaRPr lang="en-US" altLang="zh-CN" dirty="0">
              <a:latin typeface="Microsoft JhengHei" panose="020B0604030504040204" pitchFamily="34" charset="-120"/>
              <a:ea typeface="Microsoft JhengHei" panose="020B0604030504040204" pitchFamily="34" charset="-120"/>
            </a:endParaRPr>
          </a:p>
          <a:p>
            <a:endParaRPr lang="zh-CN" altLang="en-US" dirty="0">
              <a:latin typeface="Microsoft JhengHei" panose="020B0604030504040204" pitchFamily="34" charset="-120"/>
              <a:ea typeface="Microsoft JhengHei" panose="020B0604030504040204" pitchFamily="34" charset="-120"/>
            </a:endParaRPr>
          </a:p>
        </p:txBody>
      </p:sp>
      <p:sp>
        <p:nvSpPr>
          <p:cNvPr id="6" name="文字版面配置區 5">
            <a:extLst>
              <a:ext uri="{FF2B5EF4-FFF2-40B4-BE49-F238E27FC236}">
                <a16:creationId xmlns:a16="http://schemas.microsoft.com/office/drawing/2014/main" id="{F8CB9A80-E793-504E-8E30-6280D6E91964}"/>
              </a:ext>
            </a:extLst>
          </p:cNvPr>
          <p:cNvSpPr txBox="1">
            <a:spLocks/>
          </p:cNvSpPr>
          <p:nvPr/>
        </p:nvSpPr>
        <p:spPr>
          <a:xfrm>
            <a:off x="4267495" y="3872345"/>
            <a:ext cx="3540179" cy="209004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b="0" kern="1200">
                <a:solidFill>
                  <a:schemeClr val="tx1"/>
                </a:solidFill>
                <a:latin typeface="+mj-ea"/>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icrosoft JhengHei" panose="020B0604030504040204" pitchFamily="34" charset="-120"/>
                <a:ea typeface="Microsoft JhengHei" panose="020B0604030504040204" pitchFamily="34" charset="-120"/>
              </a:rPr>
              <a:t>準確的新聞評分</a:t>
            </a:r>
            <a:endParaRPr lang="en-US" altLang="zh-CN"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過濾不重要的訊息</a:t>
            </a:r>
            <a:endParaRPr lang="en-US" altLang="zh-TW"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提供即時資訊</a:t>
            </a:r>
            <a:endParaRPr lang="en-US" altLang="zh-TW"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可作為投資參考工具</a:t>
            </a:r>
          </a:p>
        </p:txBody>
      </p:sp>
    </p:spTree>
    <p:extLst>
      <p:ext uri="{BB962C8B-B14F-4D97-AF65-F5344CB8AC3E}">
        <p14:creationId xmlns:p14="http://schemas.microsoft.com/office/powerpoint/2010/main" val="1277360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30</a:t>
            </a:fld>
            <a:endParaRPr kumimoji="1" lang="zh-TW" altLang="en-US" dirty="0"/>
          </a:p>
        </p:txBody>
      </p:sp>
      <p:sp>
        <p:nvSpPr>
          <p:cNvPr id="7" name="標題 1">
            <a:extLst>
              <a:ext uri="{FF2B5EF4-FFF2-40B4-BE49-F238E27FC236}">
                <a16:creationId xmlns:a16="http://schemas.microsoft.com/office/drawing/2014/main" id="{4E47CF63-D652-974B-BC39-8C7492BA02C0}"/>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事件強度分類器：模型表現（在驗證集上）</a:t>
            </a:r>
            <a:endParaRPr kumimoji="1" lang="zh-TW" altLang="en-US" dirty="0"/>
          </a:p>
        </p:txBody>
      </p:sp>
      <p:graphicFrame>
        <p:nvGraphicFramePr>
          <p:cNvPr id="8" name="表格 10">
            <a:extLst>
              <a:ext uri="{FF2B5EF4-FFF2-40B4-BE49-F238E27FC236}">
                <a16:creationId xmlns:a16="http://schemas.microsoft.com/office/drawing/2014/main" id="{4CCCF930-AA17-5143-8317-ABBF0D9A010F}"/>
              </a:ext>
            </a:extLst>
          </p:cNvPr>
          <p:cNvGraphicFramePr>
            <a:graphicFrameLocks noGrp="1"/>
          </p:cNvGraphicFramePr>
          <p:nvPr>
            <p:ph idx="1"/>
          </p:nvPr>
        </p:nvGraphicFramePr>
        <p:xfrm>
          <a:off x="122679" y="1534885"/>
          <a:ext cx="8928000" cy="4648199"/>
        </p:xfrm>
        <a:graphic>
          <a:graphicData uri="http://schemas.openxmlformats.org/drawingml/2006/table">
            <a:tbl>
              <a:tblPr firstRow="1" bandRow="1">
                <a:tableStyleId>{8EC20E35-A176-4012-BC5E-935CFFF8708E}</a:tableStyleId>
              </a:tblPr>
              <a:tblGrid>
                <a:gridCol w="1116000">
                  <a:extLst>
                    <a:ext uri="{9D8B030D-6E8A-4147-A177-3AD203B41FA5}">
                      <a16:colId xmlns:a16="http://schemas.microsoft.com/office/drawing/2014/main" val="2457621786"/>
                    </a:ext>
                  </a:extLst>
                </a:gridCol>
                <a:gridCol w="1116000">
                  <a:extLst>
                    <a:ext uri="{9D8B030D-6E8A-4147-A177-3AD203B41FA5}">
                      <a16:colId xmlns:a16="http://schemas.microsoft.com/office/drawing/2014/main" val="3358545346"/>
                    </a:ext>
                  </a:extLst>
                </a:gridCol>
                <a:gridCol w="1116000">
                  <a:extLst>
                    <a:ext uri="{9D8B030D-6E8A-4147-A177-3AD203B41FA5}">
                      <a16:colId xmlns:a16="http://schemas.microsoft.com/office/drawing/2014/main" val="2283937809"/>
                    </a:ext>
                  </a:extLst>
                </a:gridCol>
                <a:gridCol w="1116000">
                  <a:extLst>
                    <a:ext uri="{9D8B030D-6E8A-4147-A177-3AD203B41FA5}">
                      <a16:colId xmlns:a16="http://schemas.microsoft.com/office/drawing/2014/main" val="3596225516"/>
                    </a:ext>
                  </a:extLst>
                </a:gridCol>
                <a:gridCol w="1116000">
                  <a:extLst>
                    <a:ext uri="{9D8B030D-6E8A-4147-A177-3AD203B41FA5}">
                      <a16:colId xmlns:a16="http://schemas.microsoft.com/office/drawing/2014/main" val="1730954313"/>
                    </a:ext>
                  </a:extLst>
                </a:gridCol>
                <a:gridCol w="1116000">
                  <a:extLst>
                    <a:ext uri="{9D8B030D-6E8A-4147-A177-3AD203B41FA5}">
                      <a16:colId xmlns:a16="http://schemas.microsoft.com/office/drawing/2014/main" val="4111329078"/>
                    </a:ext>
                  </a:extLst>
                </a:gridCol>
                <a:gridCol w="1116000">
                  <a:extLst>
                    <a:ext uri="{9D8B030D-6E8A-4147-A177-3AD203B41FA5}">
                      <a16:colId xmlns:a16="http://schemas.microsoft.com/office/drawing/2014/main" val="1091841325"/>
                    </a:ext>
                  </a:extLst>
                </a:gridCol>
                <a:gridCol w="1116000">
                  <a:extLst>
                    <a:ext uri="{9D8B030D-6E8A-4147-A177-3AD203B41FA5}">
                      <a16:colId xmlns:a16="http://schemas.microsoft.com/office/drawing/2014/main" val="217913749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2</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3</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0.333</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0.629</a:t>
                      </a:r>
                      <a:r>
                        <a:rPr lang="zh-TW" altLang="en-US" dirty="0">
                          <a:latin typeface="Microsoft JhengHei" panose="020B0604030504040204" pitchFamily="34" charset="-120"/>
                          <a:ea typeface="Microsoft JhengHei" panose="020B0604030504040204" pitchFamily="34" charset="-12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0.957</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0.829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0.789</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0.857</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1680509122"/>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0.710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0.542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0.941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0.843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0.770 </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 </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0.454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0.582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   0.949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zh-TW" altLang="en-US"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0.836</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0.632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9" name="文字方塊 8">
            <a:extLst>
              <a:ext uri="{FF2B5EF4-FFF2-40B4-BE49-F238E27FC236}">
                <a16:creationId xmlns:a16="http://schemas.microsoft.com/office/drawing/2014/main" id="{8704F0E7-C6A7-CB4C-A273-08587108C05E}"/>
              </a:ext>
            </a:extLst>
          </p:cNvPr>
          <p:cNvSpPr txBox="1"/>
          <p:nvPr/>
        </p:nvSpPr>
        <p:spPr>
          <a:xfrm>
            <a:off x="122679" y="805014"/>
            <a:ext cx="9021321" cy="861774"/>
          </a:xfrm>
          <a:prstGeom prst="rect">
            <a:avLst/>
          </a:prstGeom>
          <a:noFill/>
        </p:spPr>
        <p:txBody>
          <a:bodyPr wrap="square" rtlCol="0">
            <a:spAutoFit/>
          </a:bodyPr>
          <a:lstStyle/>
          <a:p>
            <a:r>
              <a:rPr lang="en-US" altLang="zh-TW" sz="3200" dirty="0">
                <a:latin typeface="Microsoft JhengHei" panose="020B0604030504040204" pitchFamily="34" charset="-120"/>
                <a:ea typeface="Microsoft JhengHei" panose="020B0604030504040204" pitchFamily="34" charset="-120"/>
              </a:rPr>
              <a:t>accuracy: 0.878</a:t>
            </a:r>
          </a:p>
          <a:p>
            <a:endParaRPr lang="zh-TW" altLang="en-US" dirty="0"/>
          </a:p>
        </p:txBody>
      </p:sp>
      <p:sp>
        <p:nvSpPr>
          <p:cNvPr id="10" name="文字方塊 9">
            <a:extLst>
              <a:ext uri="{FF2B5EF4-FFF2-40B4-BE49-F238E27FC236}">
                <a16:creationId xmlns:a16="http://schemas.microsoft.com/office/drawing/2014/main" id="{3078E433-6155-FC4B-B492-227504CEAB43}"/>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42521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a:xfrm>
            <a:off x="628650" y="522063"/>
            <a:ext cx="7886700" cy="599076"/>
          </a:xfrm>
        </p:spPr>
        <p:txBody>
          <a:bodyPr/>
          <a:lstStyle/>
          <a:p>
            <a:r>
              <a:rPr kumimoji="1" lang="zh-TW" altLang="en-US" dirty="0">
                <a:latin typeface="Microsoft JhengHei" panose="020B0604030504040204" pitchFamily="34" charset="-120"/>
                <a:ea typeface="Microsoft JhengHei" panose="020B0604030504040204" pitchFamily="34" charset="-120"/>
              </a:rPr>
              <a:t>股價預測核心方法論</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事件研究法</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矩形 6">
            <a:extLst>
              <a:ext uri="{FF2B5EF4-FFF2-40B4-BE49-F238E27FC236}">
                <a16:creationId xmlns:a16="http://schemas.microsoft.com/office/drawing/2014/main" id="{E786D17F-389A-544F-8B14-6EEF5FD9929D}"/>
              </a:ext>
            </a:extLst>
          </p:cNvPr>
          <p:cNvSpPr/>
          <p:nvPr/>
        </p:nvSpPr>
        <p:spPr>
          <a:xfrm>
            <a:off x="479441" y="1434023"/>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圓角矩形 7">
            <a:extLst>
              <a:ext uri="{FF2B5EF4-FFF2-40B4-BE49-F238E27FC236}">
                <a16:creationId xmlns:a16="http://schemas.microsoft.com/office/drawing/2014/main" id="{37F2F5BD-9D6D-494C-AC90-C8D11AD2E736}"/>
              </a:ext>
            </a:extLst>
          </p:cNvPr>
          <p:cNvSpPr/>
          <p:nvPr/>
        </p:nvSpPr>
        <p:spPr>
          <a:xfrm>
            <a:off x="883202" y="1256883"/>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何謂事件研究？</a:t>
            </a:r>
          </a:p>
        </p:txBody>
      </p:sp>
      <p:sp>
        <p:nvSpPr>
          <p:cNvPr id="9" name="矩形 8">
            <a:extLst>
              <a:ext uri="{FF2B5EF4-FFF2-40B4-BE49-F238E27FC236}">
                <a16:creationId xmlns:a16="http://schemas.microsoft.com/office/drawing/2014/main" id="{D5A40B0A-4E17-5144-B52D-F5057A4044E9}"/>
              </a:ext>
            </a:extLst>
          </p:cNvPr>
          <p:cNvSpPr/>
          <p:nvPr/>
        </p:nvSpPr>
        <p:spPr>
          <a:xfrm>
            <a:off x="495276" y="3129214"/>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圓角矩形 9">
            <a:extLst>
              <a:ext uri="{FF2B5EF4-FFF2-40B4-BE49-F238E27FC236}">
                <a16:creationId xmlns:a16="http://schemas.microsoft.com/office/drawing/2014/main" id="{140DFD79-9F72-6A4D-ACE4-2EB9127CE4E3}"/>
              </a:ext>
            </a:extLst>
          </p:cNvPr>
          <p:cNvSpPr/>
          <p:nvPr/>
        </p:nvSpPr>
        <p:spPr>
          <a:xfrm>
            <a:off x="899037" y="295207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事件研究的目的？</a:t>
            </a:r>
          </a:p>
        </p:txBody>
      </p:sp>
      <p:sp>
        <p:nvSpPr>
          <p:cNvPr id="11" name="矩形 10">
            <a:extLst>
              <a:ext uri="{FF2B5EF4-FFF2-40B4-BE49-F238E27FC236}">
                <a16:creationId xmlns:a16="http://schemas.microsoft.com/office/drawing/2014/main" id="{5F61108B-2DE7-C342-9173-F962BE3339D9}"/>
              </a:ext>
            </a:extLst>
          </p:cNvPr>
          <p:cNvSpPr/>
          <p:nvPr/>
        </p:nvSpPr>
        <p:spPr>
          <a:xfrm>
            <a:off x="529115" y="4870781"/>
            <a:ext cx="7986235" cy="1013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圓角矩形 11">
            <a:extLst>
              <a:ext uri="{FF2B5EF4-FFF2-40B4-BE49-F238E27FC236}">
                <a16:creationId xmlns:a16="http://schemas.microsoft.com/office/drawing/2014/main" id="{E33B21F2-FF75-D441-8DF1-B7369A57E098}"/>
              </a:ext>
            </a:extLst>
          </p:cNvPr>
          <p:cNvSpPr/>
          <p:nvPr/>
        </p:nvSpPr>
        <p:spPr>
          <a:xfrm>
            <a:off x="932877" y="4693640"/>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事件研究流程</a:t>
            </a:r>
          </a:p>
        </p:txBody>
      </p:sp>
      <p:sp>
        <p:nvSpPr>
          <p:cNvPr id="13" name="文字方塊 12">
            <a:extLst>
              <a:ext uri="{FF2B5EF4-FFF2-40B4-BE49-F238E27FC236}">
                <a16:creationId xmlns:a16="http://schemas.microsoft.com/office/drawing/2014/main" id="{4DD2E3DE-B109-8C41-805C-9CC4DF327BA5}"/>
              </a:ext>
            </a:extLst>
          </p:cNvPr>
          <p:cNvSpPr txBox="1"/>
          <p:nvPr/>
        </p:nvSpPr>
        <p:spPr>
          <a:xfrm>
            <a:off x="899037" y="1714070"/>
            <a:ext cx="7481575" cy="923330"/>
          </a:xfrm>
          <a:prstGeom prst="rect">
            <a:avLst/>
          </a:prstGeom>
          <a:noFill/>
        </p:spPr>
        <p:txBody>
          <a:bodyPr wrap="square" rtlCol="0">
            <a:spAutoFit/>
          </a:bodyPr>
          <a:lstStyle/>
          <a:p>
            <a:r>
              <a:rPr kumimoji="1" lang="zh-TW" altLang="en-US" dirty="0">
                <a:solidFill>
                  <a:srgbClr val="FF0000"/>
                </a:solidFill>
                <a:latin typeface="Microsoft JhengHei" panose="020B0604030504040204" pitchFamily="34" charset="-120"/>
                <a:ea typeface="Microsoft JhengHei" panose="020B0604030504040204" pitchFamily="34" charset="-120"/>
              </a:rPr>
              <a:t>事件研究法</a:t>
            </a:r>
            <a:r>
              <a:rPr kumimoji="1" lang="en-US" altLang="zh-TW" dirty="0">
                <a:solidFill>
                  <a:srgbClr val="FF0000"/>
                </a:solidFill>
                <a:latin typeface="Microsoft JhengHei" panose="020B0604030504040204" pitchFamily="34" charset="-120"/>
                <a:ea typeface="Microsoft JhengHei" panose="020B0604030504040204" pitchFamily="34" charset="-120"/>
              </a:rPr>
              <a:t>(Even Study)</a:t>
            </a:r>
            <a:r>
              <a:rPr kumimoji="1" lang="zh-TW" altLang="en-US" dirty="0">
                <a:solidFill>
                  <a:srgbClr val="FF0000"/>
                </a:solidFill>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為研究結果之驗證方法，其起源於</a:t>
            </a:r>
            <a:r>
              <a:rPr kumimoji="1" lang="en-US" altLang="zh-CN" dirty="0">
                <a:latin typeface="Microsoft JhengHei" panose="020B0604030504040204" pitchFamily="34" charset="-120"/>
                <a:ea typeface="Microsoft JhengHei" panose="020B0604030504040204" pitchFamily="34" charset="-120"/>
              </a:rPr>
              <a:t>1960</a:t>
            </a:r>
            <a:r>
              <a:rPr kumimoji="1" lang="zh-CN" altLang="en-US" dirty="0">
                <a:latin typeface="Microsoft JhengHei" panose="020B0604030504040204" pitchFamily="34" charset="-120"/>
                <a:ea typeface="Microsoft JhengHei" panose="020B0604030504040204" pitchFamily="34" charset="-120"/>
              </a:rPr>
              <a:t>年代</a:t>
            </a:r>
            <a:r>
              <a:rPr kumimoji="1" lang="en-US" altLang="zh-CN" dirty="0">
                <a:latin typeface="Microsoft JhengHei" panose="020B0604030504040204" pitchFamily="34" charset="-120"/>
                <a:ea typeface="Microsoft JhengHei" panose="020B0604030504040204" pitchFamily="34" charset="-120"/>
              </a:rPr>
              <a:t> Ball and Brown</a:t>
            </a:r>
            <a:r>
              <a:rPr kumimoji="1" lang="zh-CN" altLang="en-US" dirty="0">
                <a:latin typeface="Microsoft JhengHei" panose="020B0604030504040204" pitchFamily="34" charset="-120"/>
                <a:ea typeface="Microsoft JhengHei" panose="020B0604030504040204" pitchFamily="34" charset="-120"/>
              </a:rPr>
              <a:t>，及</a:t>
            </a:r>
            <a:r>
              <a:rPr kumimoji="1" lang="en-US" altLang="zh-CN" dirty="0" err="1">
                <a:latin typeface="Microsoft JhengHei" panose="020B0604030504040204" pitchFamily="34" charset="-120"/>
                <a:ea typeface="Microsoft JhengHei" panose="020B0604030504040204" pitchFamily="34" charset="-120"/>
              </a:rPr>
              <a:t>Fama</a:t>
            </a:r>
            <a:r>
              <a:rPr kumimoji="1" lang="en-US" altLang="zh-CN" dirty="0">
                <a:latin typeface="Microsoft JhengHei" panose="020B0604030504040204" pitchFamily="34" charset="-120"/>
                <a:ea typeface="Microsoft JhengHei" panose="020B0604030504040204" pitchFamily="34" charset="-120"/>
              </a:rPr>
              <a:t>, Fisher, Jensen and Roll</a:t>
            </a:r>
            <a:r>
              <a:rPr kumimoji="1" lang="zh-CN" altLang="en-US" dirty="0">
                <a:latin typeface="Microsoft JhengHei" panose="020B0604030504040204" pitchFamily="34" charset="-120"/>
                <a:ea typeface="Microsoft JhengHei" panose="020B0604030504040204" pitchFamily="34" charset="-120"/>
              </a:rPr>
              <a:t>（沈中華、李建然，</a:t>
            </a:r>
            <a:r>
              <a:rPr kumimoji="1" lang="en-US" altLang="zh-CN" dirty="0">
                <a:latin typeface="Microsoft JhengHei" panose="020B0604030504040204" pitchFamily="34" charset="-120"/>
                <a:ea typeface="Microsoft JhengHei" panose="020B0604030504040204" pitchFamily="34" charset="-120"/>
              </a:rPr>
              <a:t>2000</a:t>
            </a:r>
            <a:r>
              <a:rPr kumimoji="1" lang="zh-CN" altLang="en-US" dirty="0">
                <a:latin typeface="Microsoft JhengHei" panose="020B0604030504040204" pitchFamily="34" charset="-120"/>
                <a:ea typeface="Microsoft JhengHei" panose="020B0604030504040204" pitchFamily="34" charset="-120"/>
              </a:rPr>
              <a:t>），為近代會計及財務領域實證研究所廣泛運用之研究設計之一</a:t>
            </a:r>
            <a:endParaRPr kumimoji="1" lang="zh-TW" altLang="en-US" dirty="0">
              <a:latin typeface="Microsoft JhengHei" panose="020B0604030504040204" pitchFamily="34" charset="-120"/>
              <a:ea typeface="Microsoft JhengHei" panose="020B0604030504040204" pitchFamily="34" charset="-120"/>
            </a:endParaRPr>
          </a:p>
        </p:txBody>
      </p:sp>
      <p:sp>
        <p:nvSpPr>
          <p:cNvPr id="14" name="文字方塊 13">
            <a:extLst>
              <a:ext uri="{FF2B5EF4-FFF2-40B4-BE49-F238E27FC236}">
                <a16:creationId xmlns:a16="http://schemas.microsoft.com/office/drawing/2014/main" id="{F1199155-82E3-704C-BD9E-906D3916C5B9}"/>
              </a:ext>
            </a:extLst>
          </p:cNvPr>
          <p:cNvSpPr txBox="1"/>
          <p:nvPr/>
        </p:nvSpPr>
        <p:spPr>
          <a:xfrm>
            <a:off x="899037" y="3409260"/>
            <a:ext cx="7481575" cy="923330"/>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事件研究法</a:t>
            </a:r>
            <a:r>
              <a:rPr kumimoji="1" lang="en-US" altLang="zh-TW" dirty="0">
                <a:latin typeface="Microsoft JhengHei" panose="020B0604030504040204" pitchFamily="34" charset="-120"/>
                <a:ea typeface="Microsoft JhengHei" panose="020B0604030504040204" pitchFamily="34" charset="-120"/>
              </a:rPr>
              <a:t>(Even Study)</a:t>
            </a:r>
            <a:r>
              <a:rPr kumimoji="1" lang="zh-TW" altLang="en-US" dirty="0">
                <a:latin typeface="Microsoft JhengHei" panose="020B0604030504040204" pitchFamily="34" charset="-120"/>
                <a:ea typeface="Microsoft JhengHei" panose="020B0604030504040204" pitchFamily="34" charset="-120"/>
              </a:rPr>
              <a:t> 主要目在於</a:t>
            </a:r>
            <a:r>
              <a:rPr kumimoji="1" lang="zh-TW" altLang="en-US" dirty="0">
                <a:solidFill>
                  <a:srgbClr val="FF0000"/>
                </a:solidFill>
                <a:latin typeface="Microsoft JhengHei" panose="020B0604030504040204" pitchFamily="34" charset="-120"/>
                <a:ea typeface="Microsoft JhengHei" panose="020B0604030504040204" pitchFamily="34" charset="-120"/>
              </a:rPr>
              <a:t>利用統計方法檢定異常報酬狀況</a:t>
            </a:r>
            <a:r>
              <a:rPr kumimoji="1" lang="zh-TW" altLang="en-US" dirty="0">
                <a:latin typeface="Microsoft JhengHei" panose="020B0604030504040204" pitchFamily="34" charset="-120"/>
                <a:ea typeface="Microsoft JhengHei" panose="020B0604030504040204" pitchFamily="34" charset="-120"/>
              </a:rPr>
              <a:t>，藉以明瞭特定事件是否</a:t>
            </a:r>
            <a:r>
              <a:rPr kumimoji="1" lang="zh-TW" altLang="en-US" dirty="0">
                <a:solidFill>
                  <a:srgbClr val="FF0000"/>
                </a:solidFill>
                <a:latin typeface="Microsoft JhengHei" panose="020B0604030504040204" pitchFamily="34" charset="-120"/>
                <a:ea typeface="Microsoft JhengHei" panose="020B0604030504040204" pitchFamily="34" charset="-120"/>
              </a:rPr>
              <a:t>對公司股價造成影響</a:t>
            </a:r>
            <a:r>
              <a:rPr kumimoji="1" lang="zh-TW" altLang="en-US" dirty="0">
                <a:latin typeface="Microsoft JhengHei" panose="020B0604030504040204" pitchFamily="34" charset="-120"/>
                <a:ea typeface="Microsoft JhengHei" panose="020B0604030504040204" pitchFamily="34" charset="-120"/>
              </a:rPr>
              <a:t>，並可以了解股價的波動與該事件是否相關</a:t>
            </a:r>
          </a:p>
        </p:txBody>
      </p:sp>
      <p:sp>
        <p:nvSpPr>
          <p:cNvPr id="15" name="文字方塊 14">
            <a:extLst>
              <a:ext uri="{FF2B5EF4-FFF2-40B4-BE49-F238E27FC236}">
                <a16:creationId xmlns:a16="http://schemas.microsoft.com/office/drawing/2014/main" id="{6DC488E7-898D-9640-B773-0D731C18BA3B}"/>
              </a:ext>
            </a:extLst>
          </p:cNvPr>
          <p:cNvSpPr txBox="1"/>
          <p:nvPr/>
        </p:nvSpPr>
        <p:spPr>
          <a:xfrm>
            <a:off x="932878" y="5152809"/>
            <a:ext cx="6513062" cy="646331"/>
          </a:xfrm>
          <a:prstGeom prst="rect">
            <a:avLst/>
          </a:prstGeom>
          <a:noFill/>
        </p:spPr>
        <p:txBody>
          <a:bodyPr wrap="square" rtlCol="0">
            <a:spAutoFit/>
          </a:bodyPr>
          <a:lstStyle/>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決定事件與事件日</a:t>
            </a:r>
            <a:endParaRPr kumimoji="1" lang="en-US" altLang="zh-TW" dirty="0">
              <a:latin typeface="Microsoft JhengHei" panose="020B0604030504040204" pitchFamily="34" charset="-120"/>
              <a:ea typeface="Microsoft JhengHei" panose="020B0604030504040204" pitchFamily="34" charset="-120"/>
            </a:endParaRPr>
          </a:p>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估計異常報酬率</a:t>
            </a:r>
          </a:p>
        </p:txBody>
      </p:sp>
    </p:spTree>
    <p:extLst>
      <p:ext uri="{BB962C8B-B14F-4D97-AF65-F5344CB8AC3E}">
        <p14:creationId xmlns:p14="http://schemas.microsoft.com/office/powerpoint/2010/main" val="171593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事件日、事件期、估計期之定義</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32</a:t>
            </a:fld>
            <a:endParaRPr kumimoji="1" lang="zh-TW" altLang="en-US" dirty="0"/>
          </a:p>
        </p:txBody>
      </p:sp>
      <p:grpSp>
        <p:nvGrpSpPr>
          <p:cNvPr id="31" name="群組 30">
            <a:extLst>
              <a:ext uri="{FF2B5EF4-FFF2-40B4-BE49-F238E27FC236}">
                <a16:creationId xmlns:a16="http://schemas.microsoft.com/office/drawing/2014/main" id="{D66768E8-E5AA-764E-BD8E-0AFDA06F40AF}"/>
              </a:ext>
            </a:extLst>
          </p:cNvPr>
          <p:cNvGrpSpPr/>
          <p:nvPr/>
        </p:nvGrpSpPr>
        <p:grpSpPr>
          <a:xfrm>
            <a:off x="588326" y="1180673"/>
            <a:ext cx="7967348" cy="1350817"/>
            <a:chOff x="316676" y="1436492"/>
            <a:chExt cx="7967348" cy="1350817"/>
          </a:xfrm>
        </p:grpSpPr>
        <p:grpSp>
          <p:nvGrpSpPr>
            <p:cNvPr id="7" name="群組 6">
              <a:extLst>
                <a:ext uri="{FF2B5EF4-FFF2-40B4-BE49-F238E27FC236}">
                  <a16:creationId xmlns:a16="http://schemas.microsoft.com/office/drawing/2014/main" id="{74C90B8A-EDEE-A749-BBF3-3E3F45B7B75D}"/>
                </a:ext>
              </a:extLst>
            </p:cNvPr>
            <p:cNvGrpSpPr/>
            <p:nvPr/>
          </p:nvGrpSpPr>
          <p:grpSpPr>
            <a:xfrm>
              <a:off x="316676" y="1680302"/>
              <a:ext cx="7967348" cy="570327"/>
              <a:chOff x="1464624" y="2018805"/>
              <a:chExt cx="9294420" cy="658572"/>
            </a:xfrm>
          </p:grpSpPr>
          <p:cxnSp>
            <p:nvCxnSpPr>
              <p:cNvPr id="8" name="直線箭頭接點 7">
                <a:extLst>
                  <a:ext uri="{FF2B5EF4-FFF2-40B4-BE49-F238E27FC236}">
                    <a16:creationId xmlns:a16="http://schemas.microsoft.com/office/drawing/2014/main" id="{FF2787BC-F210-A649-8F42-5DBB639A6A23}"/>
                  </a:ext>
                </a:extLst>
              </p:cNvPr>
              <p:cNvCxnSpPr/>
              <p:nvPr/>
            </p:nvCxnSpPr>
            <p:spPr>
              <a:xfrm>
                <a:off x="1464624" y="2541320"/>
                <a:ext cx="92944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D41615F1-90B2-7947-9C63-1951005C0216}"/>
                  </a:ext>
                </a:extLst>
              </p:cNvPr>
              <p:cNvCxnSpPr/>
              <p:nvPr/>
            </p:nvCxnSpPr>
            <p:spPr>
              <a:xfrm>
                <a:off x="1923802"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ED78ED95-B929-DF4B-90D5-E0E85CC7A383}"/>
                  </a:ext>
                </a:extLst>
              </p:cNvPr>
              <p:cNvCxnSpPr>
                <a:cxnSpLocks/>
              </p:cNvCxnSpPr>
              <p:nvPr/>
            </p:nvCxnSpPr>
            <p:spPr>
              <a:xfrm>
                <a:off x="5714010"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2FBF7A73-E849-2743-849C-27A485CCF462}"/>
                  </a:ext>
                </a:extLst>
              </p:cNvPr>
              <p:cNvCxnSpPr>
                <a:cxnSpLocks/>
              </p:cNvCxnSpPr>
              <p:nvPr/>
            </p:nvCxnSpPr>
            <p:spPr>
              <a:xfrm>
                <a:off x="8383979"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7374484C-AF7C-6040-97C5-C7E27D9651C2}"/>
                  </a:ext>
                </a:extLst>
              </p:cNvPr>
              <p:cNvCxnSpPr>
                <a:cxnSpLocks/>
              </p:cNvCxnSpPr>
              <p:nvPr/>
            </p:nvCxnSpPr>
            <p:spPr>
              <a:xfrm>
                <a:off x="10044546"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B5766E5C-1742-8A4E-9A0D-EADAD6937674}"/>
                  </a:ext>
                </a:extLst>
              </p:cNvPr>
              <p:cNvCxnSpPr>
                <a:cxnSpLocks/>
              </p:cNvCxnSpPr>
              <p:nvPr/>
            </p:nvCxnSpPr>
            <p:spPr>
              <a:xfrm>
                <a:off x="9220196" y="2418100"/>
                <a:ext cx="0" cy="259277"/>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4" name="左-右雙向箭號 13">
              <a:extLst>
                <a:ext uri="{FF2B5EF4-FFF2-40B4-BE49-F238E27FC236}">
                  <a16:creationId xmlns:a16="http://schemas.microsoft.com/office/drawing/2014/main" id="{2F6C3BC7-CA1F-E340-8933-356C46180298}"/>
                </a:ext>
              </a:extLst>
            </p:cNvPr>
            <p:cNvSpPr/>
            <p:nvPr/>
          </p:nvSpPr>
          <p:spPr>
            <a:xfrm>
              <a:off x="803565" y="1436492"/>
              <a:ext cx="3029400" cy="675793"/>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文字方塊 14">
              <a:extLst>
                <a:ext uri="{FF2B5EF4-FFF2-40B4-BE49-F238E27FC236}">
                  <a16:creationId xmlns:a16="http://schemas.microsoft.com/office/drawing/2014/main" id="{9EB898CB-49D6-1244-A5F9-525FF655F51B}"/>
                </a:ext>
              </a:extLst>
            </p:cNvPr>
            <p:cNvSpPr txBox="1"/>
            <p:nvPr/>
          </p:nvSpPr>
          <p:spPr>
            <a:xfrm>
              <a:off x="1925265" y="1632186"/>
              <a:ext cx="877163"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估計期</a:t>
              </a:r>
            </a:p>
          </p:txBody>
        </p:sp>
        <p:sp>
          <p:nvSpPr>
            <p:cNvPr id="16" name="文字方塊 15">
              <a:extLst>
                <a:ext uri="{FF2B5EF4-FFF2-40B4-BE49-F238E27FC236}">
                  <a16:creationId xmlns:a16="http://schemas.microsoft.com/office/drawing/2014/main" id="{F9C6C6D5-D24A-8748-843C-EE7DB29AEB48}"/>
                </a:ext>
              </a:extLst>
            </p:cNvPr>
            <p:cNvSpPr txBox="1"/>
            <p:nvPr/>
          </p:nvSpPr>
          <p:spPr>
            <a:xfrm>
              <a:off x="6558463" y="1596576"/>
              <a:ext cx="1466961"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事件期</a:t>
              </a:r>
            </a:p>
          </p:txBody>
        </p:sp>
        <p:sp>
          <p:nvSpPr>
            <p:cNvPr id="17" name="文字方塊 16">
              <a:extLst>
                <a:ext uri="{FF2B5EF4-FFF2-40B4-BE49-F238E27FC236}">
                  <a16:creationId xmlns:a16="http://schemas.microsoft.com/office/drawing/2014/main" id="{41F78600-3B43-B043-B320-30C78CE5BF3A}"/>
                </a:ext>
              </a:extLst>
            </p:cNvPr>
            <p:cNvSpPr txBox="1"/>
            <p:nvPr/>
          </p:nvSpPr>
          <p:spPr>
            <a:xfrm>
              <a:off x="6050495" y="2479532"/>
              <a:ext cx="1828800" cy="307777"/>
            </a:xfrm>
            <a:prstGeom prst="rect">
              <a:avLst/>
            </a:prstGeom>
            <a:noFill/>
          </p:spPr>
          <p:txBody>
            <a:bodyPr wrap="square" rtlCol="0">
              <a:spAutoFit/>
            </a:bodyPr>
            <a:lstStyle/>
            <a:p>
              <a:pPr algn="ctr"/>
              <a:r>
                <a:rPr kumimoji="1" lang="zh-TW" altLang="en-US" sz="1400">
                  <a:latin typeface="Microsoft JhengHei" panose="020B0604030504040204" pitchFamily="34" charset="-120"/>
                  <a:ea typeface="Microsoft JhengHei" panose="020B0604030504040204" pitchFamily="34" charset="-120"/>
                </a:rPr>
                <a:t>事件日</a:t>
              </a:r>
            </a:p>
          </p:txBody>
        </p:sp>
        <p:sp>
          <p:nvSpPr>
            <p:cNvPr id="30" name="左-右雙向箭號 29">
              <a:extLst>
                <a:ext uri="{FF2B5EF4-FFF2-40B4-BE49-F238E27FC236}">
                  <a16:creationId xmlns:a16="http://schemas.microsoft.com/office/drawing/2014/main" id="{30699022-6CF9-5F40-9777-BDCB19C14BAE}"/>
                </a:ext>
              </a:extLst>
            </p:cNvPr>
            <p:cNvSpPr/>
            <p:nvPr/>
          </p:nvSpPr>
          <p:spPr>
            <a:xfrm>
              <a:off x="6273128" y="1436492"/>
              <a:ext cx="1305118" cy="627947"/>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32" name="矩形 31">
            <a:extLst>
              <a:ext uri="{FF2B5EF4-FFF2-40B4-BE49-F238E27FC236}">
                <a16:creationId xmlns:a16="http://schemas.microsoft.com/office/drawing/2014/main" id="{6E0B4E8D-897C-4145-95F4-E24E907F507B}"/>
              </a:ext>
            </a:extLst>
          </p:cNvPr>
          <p:cNvSpPr/>
          <p:nvPr/>
        </p:nvSpPr>
        <p:spPr>
          <a:xfrm>
            <a:off x="450773" y="2694784"/>
            <a:ext cx="8284855" cy="3506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圓角矩形 32">
            <a:extLst>
              <a:ext uri="{FF2B5EF4-FFF2-40B4-BE49-F238E27FC236}">
                <a16:creationId xmlns:a16="http://schemas.microsoft.com/office/drawing/2014/main" id="{9701F7AF-C426-B64D-AF7A-9F332FDEDB5B}"/>
              </a:ext>
            </a:extLst>
          </p:cNvPr>
          <p:cNvSpPr/>
          <p:nvPr/>
        </p:nvSpPr>
        <p:spPr>
          <a:xfrm>
            <a:off x="854535" y="2517642"/>
            <a:ext cx="5467610"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如何設定事件期、估計期長度</a:t>
            </a:r>
          </a:p>
        </p:txBody>
      </p:sp>
      <p:sp>
        <p:nvSpPr>
          <p:cNvPr id="34" name="文字方塊 33">
            <a:extLst>
              <a:ext uri="{FF2B5EF4-FFF2-40B4-BE49-F238E27FC236}">
                <a16:creationId xmlns:a16="http://schemas.microsoft.com/office/drawing/2014/main" id="{D6B2320E-5BAB-BE42-B03B-CCB5A24D56DF}"/>
              </a:ext>
            </a:extLst>
          </p:cNvPr>
          <p:cNvSpPr txBox="1"/>
          <p:nvPr/>
        </p:nvSpPr>
        <p:spPr>
          <a:xfrm>
            <a:off x="601195" y="2976809"/>
            <a:ext cx="8088530" cy="3323987"/>
          </a:xfrm>
          <a:prstGeom prst="rect">
            <a:avLst/>
          </a:prstGeom>
          <a:noFill/>
        </p:spPr>
        <p:txBody>
          <a:bodyPr wrap="square" rtlCol="0">
            <a:spAutoFit/>
          </a:bodyPr>
          <a:lstStyle/>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事件影響的區間應包括在事件期之內，如新聞發布之日。通常事件期間比發生日期（事件日）更寬廣一些，包括事件發生前後的一段時間。因為</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的資訊能顯示</a:t>
            </a:r>
            <a:r>
              <a:rPr kumimoji="1" lang="zh-TW" altLang="en-US" sz="1600" dirty="0">
                <a:solidFill>
                  <a:srgbClr val="FF0000"/>
                </a:solidFill>
                <a:latin typeface="Microsoft JhengHei" panose="020B0604030504040204" pitchFamily="34" charset="-120"/>
                <a:ea typeface="Microsoft JhengHei" panose="020B0604030504040204" pitchFamily="34" charset="-120"/>
              </a:rPr>
              <a:t>應變數（如盈利、股價）變化</a:t>
            </a:r>
            <a:r>
              <a:rPr kumimoji="1" lang="zh-TW" altLang="en-US" sz="1600" dirty="0">
                <a:latin typeface="Microsoft JhengHei" panose="020B0604030504040204" pitchFamily="34" charset="-120"/>
                <a:ea typeface="Microsoft JhengHei" panose="020B0604030504040204" pitchFamily="34" charset="-120"/>
              </a:rPr>
              <a:t>的情況；而考察</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的股價則有利於捕捉</a:t>
            </a:r>
            <a:r>
              <a:rPr kumimoji="1" lang="zh-TW" altLang="en-US" sz="1600" dirty="0">
                <a:solidFill>
                  <a:srgbClr val="FF0000"/>
                </a:solidFill>
                <a:latin typeface="Microsoft JhengHei" panose="020B0604030504040204" pitchFamily="34" charset="-120"/>
                <a:ea typeface="Microsoft JhengHei" panose="020B0604030504040204" pitchFamily="34" charset="-120"/>
              </a:rPr>
              <a:t>事件前徵兆</a:t>
            </a:r>
            <a:r>
              <a:rPr kumimoji="1" lang="zh-TW" altLang="en-US" sz="1600" dirty="0">
                <a:latin typeface="Microsoft JhengHei" panose="020B0604030504040204" pitchFamily="34" charset="-120"/>
                <a:ea typeface="Microsoft JhengHei" panose="020B0604030504040204" pitchFamily="34" charset="-120"/>
              </a:rPr>
              <a:t>與</a:t>
            </a:r>
            <a:r>
              <a:rPr kumimoji="1" lang="zh-TW" altLang="en-US" sz="1600" dirty="0">
                <a:solidFill>
                  <a:srgbClr val="FF0000"/>
                </a:solidFill>
                <a:latin typeface="Microsoft JhengHei" panose="020B0604030504040204" pitchFamily="34" charset="-120"/>
                <a:ea typeface="Microsoft JhengHei" panose="020B0604030504040204" pitchFamily="34" charset="-120"/>
              </a:rPr>
              <a:t>事前洩漏資訊所</a:t>
            </a:r>
            <a:r>
              <a:rPr kumimoji="1" lang="zh-TW" altLang="en-US" sz="1600" dirty="0">
                <a:latin typeface="Microsoft JhengHei" panose="020B0604030504040204" pitchFamily="34" charset="-120"/>
                <a:ea typeface="Microsoft JhengHei" panose="020B0604030504040204" pitchFamily="34" charset="-120"/>
              </a:rPr>
              <a:t>造成的影響。</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估計期間或稱</a:t>
            </a:r>
            <a:r>
              <a:rPr kumimoji="1" lang="zh-TW" altLang="en-US" sz="1600" dirty="0">
                <a:solidFill>
                  <a:srgbClr val="FF0000"/>
                </a:solidFill>
                <a:latin typeface="Microsoft JhengHei" panose="020B0604030504040204" pitchFamily="34" charset="-120"/>
                <a:ea typeface="Microsoft JhengHei" panose="020B0604030504040204" pitchFamily="34" charset="-120"/>
              </a:rPr>
              <a:t>估計窗口（</a:t>
            </a:r>
            <a:r>
              <a:rPr kumimoji="1" lang="en-US" altLang="zh-TW" sz="1600" dirty="0">
                <a:solidFill>
                  <a:srgbClr val="FF0000"/>
                </a:solidFill>
                <a:latin typeface="Microsoft JhengHei" panose="020B0604030504040204" pitchFamily="34" charset="-120"/>
                <a:ea typeface="Microsoft JhengHei" panose="020B0604030504040204" pitchFamily="34" charset="-120"/>
              </a:rPr>
              <a:t>estimation window</a:t>
            </a:r>
            <a:r>
              <a:rPr kumimoji="1" lang="zh-TW" altLang="en-US" sz="1600" dirty="0">
                <a:solidFill>
                  <a:srgbClr val="FF0000"/>
                </a:solidFill>
                <a:latin typeface="Microsoft JhengHei" panose="020B0604030504040204" pitchFamily="34" charset="-120"/>
                <a:ea typeface="Microsoft JhengHei" panose="020B0604030504040204" pitchFamily="34" charset="-120"/>
              </a:rPr>
              <a:t>）</a:t>
            </a:r>
            <a:r>
              <a:rPr kumimoji="1" lang="zh-TW" altLang="en-US" sz="1600" dirty="0">
                <a:latin typeface="Microsoft JhengHei" panose="020B0604030504040204" pitchFamily="34" charset="-120"/>
                <a:ea typeface="Microsoft JhengHei" panose="020B0604030504040204" pitchFamily="34" charset="-120"/>
              </a:rPr>
              <a:t>的目的，是利用該期間的數據去估算在事件未出現情況下應變數之值，即</a:t>
            </a:r>
            <a:r>
              <a:rPr kumimoji="1" lang="zh-TW" altLang="en-US" sz="1600" b="1" dirty="0">
                <a:solidFill>
                  <a:srgbClr val="002060"/>
                </a:solidFill>
                <a:latin typeface="Microsoft JhengHei" panose="020B0604030504040204" pitchFamily="34" charset="-120"/>
                <a:ea typeface="Microsoft JhengHei" panose="020B0604030504040204" pitchFamily="34" charset="-120"/>
              </a:rPr>
              <a:t>預期報酬率</a:t>
            </a:r>
            <a:r>
              <a:rPr kumimoji="1" lang="zh-TW" altLang="en-US" sz="1600" dirty="0">
                <a:latin typeface="Microsoft JhengHei" panose="020B0604030504040204" pitchFamily="34" charset="-120"/>
                <a:ea typeface="Microsoft JhengHei" panose="020B0604030504040204" pitchFamily="34" charset="-120"/>
              </a:rPr>
              <a:t>。將預期報酬率與事件期間應變數變異後（即實際報酬率）相比較，變得出事件所帶來的異常報酬率。</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一般而言，估計期選取要比事件期間長，本組採用年（</a:t>
            </a:r>
            <a:r>
              <a:rPr kumimoji="1" lang="en-US" altLang="zh-TW" sz="1600" dirty="0">
                <a:latin typeface="Microsoft JhengHei" panose="020B0604030504040204" pitchFamily="34" charset="-120"/>
                <a:ea typeface="Microsoft JhengHei" panose="020B0604030504040204" pitchFamily="34" charset="-120"/>
              </a:rPr>
              <a:t>250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a:t>
            </a:r>
            <a:r>
              <a:rPr kumimoji="1" lang="zh-TW" altLang="en-US" sz="1600" dirty="0">
                <a:latin typeface="Microsoft JhengHei" panose="020B0604030504040204" pitchFamily="34" charset="-120"/>
                <a:ea typeface="Microsoft JhengHei" panose="020B0604030504040204" pitchFamily="34" charset="-120"/>
              </a:rPr>
              <a:t>、季（</a:t>
            </a:r>
            <a:r>
              <a:rPr kumimoji="1" lang="en-US" altLang="zh-TW" sz="1600" dirty="0">
                <a:latin typeface="Microsoft JhengHei" panose="020B0604030504040204" pitchFamily="34" charset="-120"/>
                <a:ea typeface="Microsoft JhengHei" panose="020B0604030504040204" pitchFamily="34" charset="-120"/>
              </a:rPr>
              <a:t>60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 </a:t>
            </a:r>
            <a:r>
              <a:rPr kumimoji="1" lang="zh-TW" altLang="en-US" sz="1600" dirty="0">
                <a:latin typeface="Microsoft JhengHei" panose="020B0604030504040204" pitchFamily="34" charset="-120"/>
                <a:ea typeface="Microsoft JhengHei" panose="020B0604030504040204" pitchFamily="34" charset="-120"/>
              </a:rPr>
              <a:t>、月（</a:t>
            </a:r>
            <a:r>
              <a:rPr kumimoji="1" lang="en-US" altLang="zh-TW" sz="1600" dirty="0">
                <a:latin typeface="Microsoft JhengHei" panose="020B0604030504040204" pitchFamily="34" charset="-120"/>
                <a:ea typeface="Microsoft JhengHei" panose="020B0604030504040204" pitchFamily="34" charset="-120"/>
              </a:rPr>
              <a:t>20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個交易日）三個區間去估計異常報酬，而事件期則是事件日前後一天（明日收盤價－昨日收盤價）</a:t>
            </a:r>
            <a:endParaRPr kumimoji="1" lang="en-US" altLang="zh-TW" sz="1600" dirty="0">
              <a:latin typeface="Microsoft JhengHei" panose="020B0604030504040204" pitchFamily="34" charset="-120"/>
              <a:ea typeface="Microsoft JhengHei" panose="020B0604030504040204" pitchFamily="34" charset="-120"/>
            </a:endParaRPr>
          </a:p>
          <a:p>
            <a:endParaRPr kumimoji="1" lang="zh-TW" altLang="en-US" dirty="0">
              <a:latin typeface="Microsoft JhengHei" panose="020B0604030504040204" pitchFamily="34" charset="-120"/>
              <a:ea typeface="Microsoft JhengHei" panose="020B0604030504040204" pitchFamily="34" charset="-120"/>
            </a:endParaRPr>
          </a:p>
        </p:txBody>
      </p:sp>
      <p:sp>
        <p:nvSpPr>
          <p:cNvPr id="36" name="文字方塊 35">
            <a:extLst>
              <a:ext uri="{FF2B5EF4-FFF2-40B4-BE49-F238E27FC236}">
                <a16:creationId xmlns:a16="http://schemas.microsoft.com/office/drawing/2014/main" id="{8A33BC94-1398-F543-A96F-8012F992D72E}"/>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00023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異常報酬計算結果</a:t>
            </a:r>
            <a:endParaRPr kumimoji="1" lang="zh-TW" altLang="en-US" dirty="0"/>
          </a:p>
        </p:txBody>
      </p:sp>
      <p:sp>
        <p:nvSpPr>
          <p:cNvPr id="3" name="內容版面配置區 2">
            <a:extLst>
              <a:ext uri="{FF2B5EF4-FFF2-40B4-BE49-F238E27FC236}">
                <a16:creationId xmlns:a16="http://schemas.microsoft.com/office/drawing/2014/main" id="{B286DB40-59FA-7147-8FC3-B872F73EF003}"/>
              </a:ext>
            </a:extLst>
          </p:cNvPr>
          <p:cNvSpPr>
            <a:spLocks noGrp="1"/>
          </p:cNvSpPr>
          <p:nvPr>
            <p:ph idx="1"/>
          </p:nvPr>
        </p:nvSpPr>
        <p:spPr>
          <a:xfrm>
            <a:off x="628650" y="1298739"/>
            <a:ext cx="7886700" cy="1884713"/>
          </a:xfrm>
        </p:spPr>
        <p:txBody>
          <a:bodyPr>
            <a:normAutofit fontScale="85000" lnSpcReduction="10000"/>
          </a:bodyPr>
          <a:lstStyle/>
          <a:p>
            <a:pPr>
              <a:lnSpc>
                <a:spcPct val="120000"/>
              </a:lnSpc>
            </a:pPr>
            <a:r>
              <a:rPr kumimoji="1" lang="zh-TW" altLang="en-US" dirty="0"/>
              <a:t>本組採用</a:t>
            </a:r>
            <a:r>
              <a:rPr kumimoji="1" lang="en-US" altLang="zh-TW" dirty="0"/>
              <a:t>TEJ</a:t>
            </a:r>
            <a:r>
              <a:rPr kumimoji="1" lang="zh-TW" altLang="en-US" dirty="0"/>
              <a:t>股價資料，將所有看門狗中所有事件對應的股價資料合併起來，進而依序計算三種估計期的正常報酬與異常報酬</a:t>
            </a:r>
            <a:endParaRPr kumimoji="1" lang="en-US" altLang="zh-TW" dirty="0"/>
          </a:p>
          <a:p>
            <a:pPr>
              <a:lnSpc>
                <a:spcPct val="120000"/>
              </a:lnSpc>
            </a:pPr>
            <a:r>
              <a:rPr kumimoji="1" lang="zh-TW" altLang="en-US" dirty="0"/>
              <a:t>由於事件期長度定為兩日，因此所有的報酬率皆以兩日報酬率的形式去做計算</a:t>
            </a:r>
            <a:endParaRPr kumimoji="1" lang="en-US" altLang="zh-TW" dirty="0"/>
          </a:p>
          <a:p>
            <a:pPr>
              <a:lnSpc>
                <a:spcPct val="120000"/>
              </a:lnSpc>
            </a:pPr>
            <a:r>
              <a:rPr kumimoji="1" lang="zh-TW" altLang="en-US" dirty="0"/>
              <a:t>根據初步的模型預測結果發現，事件期定為一個月的準確率較高，因此後續的股價預測模型皆採用「一個月事件期」的報酬率資料</a:t>
            </a:r>
            <a:endParaRPr kumimoji="1" lang="en-US" altLang="zh-TW"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33</a:t>
            </a:fld>
            <a:endParaRPr kumimoji="1" lang="zh-TW" altLang="en-US" dirty="0"/>
          </a:p>
        </p:txBody>
      </p:sp>
      <p:pic>
        <p:nvPicPr>
          <p:cNvPr id="8" name="圖片 7" descr="一張含有 文字, 大, 電腦 的圖片&#10;&#10;自動產生的描述">
            <a:extLst>
              <a:ext uri="{FF2B5EF4-FFF2-40B4-BE49-F238E27FC236}">
                <a16:creationId xmlns:a16="http://schemas.microsoft.com/office/drawing/2014/main" id="{ECFFD95B-8FFA-E54D-B541-388013AD0150}"/>
              </a:ext>
            </a:extLst>
          </p:cNvPr>
          <p:cNvPicPr>
            <a:picLocks noChangeAspect="1"/>
          </p:cNvPicPr>
          <p:nvPr/>
        </p:nvPicPr>
        <p:blipFill rotWithShape="1">
          <a:blip r:embed="rId2"/>
          <a:srcRect r="10079" b="54019"/>
          <a:stretch/>
        </p:blipFill>
        <p:spPr>
          <a:xfrm>
            <a:off x="355601" y="3286364"/>
            <a:ext cx="8534397" cy="2766529"/>
          </a:xfrm>
          <a:prstGeom prst="rect">
            <a:avLst/>
          </a:prstGeom>
          <a:ln w="28575">
            <a:solidFill>
              <a:schemeClr val="tx1"/>
            </a:solidFill>
          </a:ln>
        </p:spPr>
      </p:pic>
      <p:sp>
        <p:nvSpPr>
          <p:cNvPr id="10" name="文字方塊 9">
            <a:extLst>
              <a:ext uri="{FF2B5EF4-FFF2-40B4-BE49-F238E27FC236}">
                <a16:creationId xmlns:a16="http://schemas.microsoft.com/office/drawing/2014/main" id="{2FBDDE28-A2E2-1746-9848-5958FD8252B2}"/>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980155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模型建立</a:t>
            </a:r>
            <a:r>
              <a:rPr kumimoji="1" lang="en-US" altLang="zh-TW" dirty="0"/>
              <a:t>—</a:t>
            </a:r>
            <a:r>
              <a:rPr lang="zh-CN" altLang="en-US" dirty="0">
                <a:latin typeface="Microsoft JhengHei" panose="020B0604030504040204" pitchFamily="34" charset="-120"/>
                <a:ea typeface="Microsoft JhengHei" panose="020B0604030504040204" pitchFamily="34" charset="-120"/>
              </a:rPr>
              <a:t>股價異常報酬分類器</a:t>
            </a:r>
            <a:endParaRPr kumimoji="1" lang="zh-TW" altLang="en-US" dirty="0"/>
          </a:p>
        </p:txBody>
      </p:sp>
      <p:sp>
        <p:nvSpPr>
          <p:cNvPr id="3" name="內容版面配置區 2">
            <a:extLst>
              <a:ext uri="{FF2B5EF4-FFF2-40B4-BE49-F238E27FC236}">
                <a16:creationId xmlns:a16="http://schemas.microsoft.com/office/drawing/2014/main" id="{82EF0B8B-706E-364F-BE23-DA92629B75AF}"/>
              </a:ext>
            </a:extLst>
          </p:cNvPr>
          <p:cNvSpPr>
            <a:spLocks noGrp="1"/>
          </p:cNvSpPr>
          <p:nvPr>
            <p:ph idx="1"/>
          </p:nvPr>
        </p:nvSpPr>
        <p:spPr>
          <a:xfrm>
            <a:off x="628650" y="1394655"/>
            <a:ext cx="3073920" cy="4701499"/>
          </a:xfrm>
        </p:spPr>
        <p:txBody>
          <a:bodyPr>
            <a:normAutofit/>
          </a:bodyPr>
          <a:lstStyle/>
          <a:p>
            <a:endParaRPr lang="en-US" altLang="zh-CN" dirty="0"/>
          </a:p>
          <a:p>
            <a:r>
              <a:rPr lang="zh-CN" altLang="en-US" dirty="0"/>
              <a:t>若利用機器學習做股價迴歸預測，效果其實並不理想，因此改用二分法（亦即只預測漲跌）</a:t>
            </a:r>
            <a:endParaRPr lang="en-US" altLang="zh-CN" dirty="0"/>
          </a:p>
          <a:p>
            <a:r>
              <a:rPr lang="zh-CN" altLang="en-US" dirty="0"/>
              <a:t>預測股價的異常報酬為正值或負值</a:t>
            </a:r>
            <a:endParaRPr lang="en-US" altLang="zh-CN" dirty="0"/>
          </a:p>
          <a:p>
            <a:r>
              <a:rPr lang="zh-CN" altLang="en-US" dirty="0"/>
              <a:t>將「預測股價異常報酬」的問題視為二分類問題（正值</a:t>
            </a:r>
            <a:r>
              <a:rPr lang="zh-TW" altLang="en-US" dirty="0"/>
              <a:t> </a:t>
            </a:r>
            <a:r>
              <a:rPr lang="en-US" altLang="zh-TW" dirty="0"/>
              <a:t>or</a:t>
            </a:r>
            <a:r>
              <a:rPr lang="zh-TW" altLang="en-US" dirty="0"/>
              <a:t> 負值</a:t>
            </a:r>
            <a:r>
              <a:rPr lang="zh-CN" altLang="en-US" dirty="0"/>
              <a:t>）</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34</a:t>
            </a:fld>
            <a:endParaRPr kumimoji="1" lang="zh-TW" altLang="en-US" dirty="0"/>
          </a:p>
        </p:txBody>
      </p:sp>
      <p:pic>
        <p:nvPicPr>
          <p:cNvPr id="8" name="Content Placeholder 5">
            <a:extLst>
              <a:ext uri="{FF2B5EF4-FFF2-40B4-BE49-F238E27FC236}">
                <a16:creationId xmlns:a16="http://schemas.microsoft.com/office/drawing/2014/main" id="{00360EA7-58D6-0F44-88AC-6C2E2AE0B26B}"/>
              </a:ext>
            </a:extLst>
          </p:cNvPr>
          <p:cNvPicPr>
            <a:picLocks noChangeAspect="1"/>
          </p:cNvPicPr>
          <p:nvPr/>
        </p:nvPicPr>
        <p:blipFill>
          <a:blip r:embed="rId2"/>
          <a:stretch>
            <a:fillRect/>
          </a:stretch>
        </p:blipFill>
        <p:spPr>
          <a:xfrm>
            <a:off x="4182780" y="1601635"/>
            <a:ext cx="4395456" cy="3001751"/>
          </a:xfrm>
          <a:prstGeom prst="rect">
            <a:avLst/>
          </a:prstGeom>
        </p:spPr>
      </p:pic>
      <p:sp>
        <p:nvSpPr>
          <p:cNvPr id="9" name="矩形 8">
            <a:extLst>
              <a:ext uri="{FF2B5EF4-FFF2-40B4-BE49-F238E27FC236}">
                <a16:creationId xmlns:a16="http://schemas.microsoft.com/office/drawing/2014/main" id="{41F3ADD7-B552-264B-9996-20E4B1059D27}"/>
              </a:ext>
            </a:extLst>
          </p:cNvPr>
          <p:cNvSpPr/>
          <p:nvPr/>
        </p:nvSpPr>
        <p:spPr>
          <a:xfrm>
            <a:off x="4672348" y="1209989"/>
            <a:ext cx="3416320" cy="369332"/>
          </a:xfrm>
          <a:prstGeom prst="rect">
            <a:avLst/>
          </a:prstGeom>
        </p:spPr>
        <p:txBody>
          <a:bodyPr wrap="square">
            <a:spAutoFit/>
          </a:bodyPr>
          <a:lstStyle/>
          <a:p>
            <a:r>
              <a:rPr lang="zh-CN" altLang="en-US" dirty="0">
                <a:latin typeface="Microsoft JhengHei" panose="020B0604030504040204" pitchFamily="34" charset="-120"/>
                <a:ea typeface="Microsoft JhengHei" panose="020B0604030504040204" pitchFamily="34" charset="-120"/>
              </a:rPr>
              <a:t>股價異常報酬分類器：模型架構</a:t>
            </a:r>
            <a:endParaRPr lang="zh-TW" altLang="en-US" dirty="0"/>
          </a:p>
        </p:txBody>
      </p:sp>
      <p:graphicFrame>
        <p:nvGraphicFramePr>
          <p:cNvPr id="10" name="表格 9">
            <a:extLst>
              <a:ext uri="{FF2B5EF4-FFF2-40B4-BE49-F238E27FC236}">
                <a16:creationId xmlns:a16="http://schemas.microsoft.com/office/drawing/2014/main" id="{E0F1F92B-642B-A449-8190-6F8DA5CF3AA8}"/>
              </a:ext>
            </a:extLst>
          </p:cNvPr>
          <p:cNvGraphicFramePr>
            <a:graphicFrameLocks noGrp="1"/>
          </p:cNvGraphicFramePr>
          <p:nvPr>
            <p:extLst>
              <p:ext uri="{D42A27DB-BD31-4B8C-83A1-F6EECF244321}">
                <p14:modId xmlns:p14="http://schemas.microsoft.com/office/powerpoint/2010/main" val="3762150360"/>
              </p:ext>
            </p:extLst>
          </p:nvPr>
        </p:nvGraphicFramePr>
        <p:xfrm>
          <a:off x="3870278" y="4866766"/>
          <a:ext cx="5019720" cy="1376680"/>
        </p:xfrm>
        <a:graphic>
          <a:graphicData uri="http://schemas.openxmlformats.org/drawingml/2006/table">
            <a:tbl>
              <a:tblPr firstRow="1" bandRow="1">
                <a:tableStyleId>{6E25E649-3F16-4E02-A733-19D2CDBF48F0}</a:tableStyleId>
              </a:tblPr>
              <a:tblGrid>
                <a:gridCol w="1673240">
                  <a:extLst>
                    <a:ext uri="{9D8B030D-6E8A-4147-A177-3AD203B41FA5}">
                      <a16:colId xmlns:a16="http://schemas.microsoft.com/office/drawing/2014/main" val="131130858"/>
                    </a:ext>
                  </a:extLst>
                </a:gridCol>
                <a:gridCol w="1673240">
                  <a:extLst>
                    <a:ext uri="{9D8B030D-6E8A-4147-A177-3AD203B41FA5}">
                      <a16:colId xmlns:a16="http://schemas.microsoft.com/office/drawing/2014/main" val="330319149"/>
                    </a:ext>
                  </a:extLst>
                </a:gridCol>
                <a:gridCol w="1673240">
                  <a:extLst>
                    <a:ext uri="{9D8B030D-6E8A-4147-A177-3AD203B41FA5}">
                      <a16:colId xmlns:a16="http://schemas.microsoft.com/office/drawing/2014/main" val="4065882935"/>
                    </a:ext>
                  </a:extLst>
                </a:gridCol>
              </a:tblGrid>
              <a:tr h="265338">
                <a:tc gridSpan="3">
                  <a:txBody>
                    <a:bodyPr/>
                    <a:lstStyle/>
                    <a:p>
                      <a:pPr algn="ctr"/>
                      <a:r>
                        <a:rPr lang="zh-TW" altLang="en-US" dirty="0">
                          <a:latin typeface="Microsoft JhengHei" panose="020B0604030504040204" pitchFamily="34" charset="-120"/>
                          <a:ea typeface="Microsoft JhengHei" panose="020B0604030504040204" pitchFamily="34" charset="-120"/>
                        </a:rPr>
                        <a:t>資料分割狀況</a:t>
                      </a:r>
                    </a:p>
                  </a:txBody>
                  <a:tcPr>
                    <a:solidFill>
                      <a:srgbClr val="4AAC99"/>
                    </a:solidFill>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3631684804"/>
                  </a:ext>
                </a:extLst>
              </a:tr>
              <a:tr h="37084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訓練資料</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raining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驗證集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V</a:t>
                      </a:r>
                      <a:r>
                        <a:rPr lang="en-US" altLang="zh-TW" dirty="0">
                          <a:latin typeface="Microsoft JhengHei" panose="020B0604030504040204" pitchFamily="34" charset="-120"/>
                          <a:ea typeface="Microsoft JhengHei" panose="020B0604030504040204" pitchFamily="34" charset="-120"/>
                        </a:rPr>
                        <a:t>alidation</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algn="ctr"/>
                      <a:r>
                        <a:rPr lang="zh-CN" altLang="en-US" dirty="0">
                          <a:latin typeface="Microsoft JhengHei" panose="020B0604030504040204" pitchFamily="34" charset="-120"/>
                          <a:ea typeface="Microsoft JhengHei" panose="020B0604030504040204" pitchFamily="34" charset="-120"/>
                        </a:rPr>
                        <a:t>測試集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esting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04387969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64%</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20%</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691442697"/>
                  </a:ext>
                </a:extLst>
              </a:tr>
            </a:tbl>
          </a:graphicData>
        </a:graphic>
      </p:graphicFrame>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12455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35</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2" name="矩形 11">
            <a:extLst>
              <a:ext uri="{FF2B5EF4-FFF2-40B4-BE49-F238E27FC236}">
                <a16:creationId xmlns:a16="http://schemas.microsoft.com/office/drawing/2014/main" id="{F8A73BC7-982C-1343-93A9-BC2A4E97BE56}"/>
              </a:ext>
            </a:extLst>
          </p:cNvPr>
          <p:cNvSpPr/>
          <p:nvPr/>
        </p:nvSpPr>
        <p:spPr>
          <a:xfrm>
            <a:off x="628650" y="1377244"/>
            <a:ext cx="7986235" cy="164918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圓角矩形 12">
            <a:extLst>
              <a:ext uri="{FF2B5EF4-FFF2-40B4-BE49-F238E27FC236}">
                <a16:creationId xmlns:a16="http://schemas.microsoft.com/office/drawing/2014/main" id="{3A4DB36D-74BC-F544-86C0-0F4A3B3785C6}"/>
              </a:ext>
            </a:extLst>
          </p:cNvPr>
          <p:cNvSpPr/>
          <p:nvPr/>
        </p:nvSpPr>
        <p:spPr>
          <a:xfrm>
            <a:off x="1032411" y="120010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模型架構</a:t>
            </a:r>
          </a:p>
        </p:txBody>
      </p:sp>
      <p:sp>
        <p:nvSpPr>
          <p:cNvPr id="14" name="矩形 13">
            <a:extLst>
              <a:ext uri="{FF2B5EF4-FFF2-40B4-BE49-F238E27FC236}">
                <a16:creationId xmlns:a16="http://schemas.microsoft.com/office/drawing/2014/main" id="{677A99C3-0903-5A47-AADE-23FC8F97FB57}"/>
              </a:ext>
            </a:extLst>
          </p:cNvPr>
          <p:cNvSpPr/>
          <p:nvPr/>
        </p:nvSpPr>
        <p:spPr>
          <a:xfrm>
            <a:off x="644485" y="3389935"/>
            <a:ext cx="7986235" cy="29727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圓角矩形 14">
            <a:extLst>
              <a:ext uri="{FF2B5EF4-FFF2-40B4-BE49-F238E27FC236}">
                <a16:creationId xmlns:a16="http://schemas.microsoft.com/office/drawing/2014/main" id="{49127085-5C8C-C24C-B6CA-F9FB048EE7D6}"/>
              </a:ext>
            </a:extLst>
          </p:cNvPr>
          <p:cNvSpPr/>
          <p:nvPr/>
        </p:nvSpPr>
        <p:spPr>
          <a:xfrm>
            <a:off x="1048246" y="3212795"/>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模型表現</a:t>
            </a:r>
            <a:endParaRPr kumimoji="1" lang="en-US" altLang="zh-TW" b="1" dirty="0">
              <a:latin typeface="Microsoft JhengHei" panose="020B0604030504040204" pitchFamily="34" charset="-120"/>
              <a:ea typeface="Microsoft JhengHei" panose="020B0604030504040204" pitchFamily="34" charset="-120"/>
            </a:endParaRPr>
          </a:p>
        </p:txBody>
      </p:sp>
      <p:sp>
        <p:nvSpPr>
          <p:cNvPr id="16" name="文字方塊 15">
            <a:extLst>
              <a:ext uri="{FF2B5EF4-FFF2-40B4-BE49-F238E27FC236}">
                <a16:creationId xmlns:a16="http://schemas.microsoft.com/office/drawing/2014/main" id="{AFF19117-16F2-BB4F-A015-08A4CC052CE1}"/>
              </a:ext>
            </a:extLst>
          </p:cNvPr>
          <p:cNvSpPr txBox="1"/>
          <p:nvPr/>
        </p:nvSpPr>
        <p:spPr>
          <a:xfrm>
            <a:off x="1048246" y="1657291"/>
            <a:ext cx="7481575" cy="1287917"/>
          </a:xfrm>
          <a:prstGeom prst="rect">
            <a:avLst/>
          </a:prstGeom>
          <a:noFill/>
        </p:spPr>
        <p:txBody>
          <a:bodyPr wrap="square" rtlCol="0">
            <a:spAutoFit/>
          </a:bodyPr>
          <a:lstStyle/>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Embedding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用來進行詞嵌入（</a:t>
            </a:r>
            <a:r>
              <a:rPr lang="en-US" altLang="zh-TW" dirty="0">
                <a:latin typeface="Microsoft JhengHei" panose="020B0604030504040204" pitchFamily="34" charset="-120"/>
                <a:ea typeface="Microsoft JhengHei" panose="020B0604030504040204" pitchFamily="34" charset="-120"/>
              </a:rPr>
              <a:t>word</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embedding</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LSTM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長短期記憶模型</a:t>
            </a:r>
            <a:endParaRPr lang="en-US" altLang="zh-CN"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CN" dirty="0">
                <a:latin typeface="Microsoft JhengHei" panose="020B0604030504040204" pitchFamily="34" charset="-120"/>
                <a:ea typeface="Microsoft JhengHei" panose="020B0604030504040204" pitchFamily="34" charset="-120"/>
              </a:rPr>
              <a:t>Dense layers (4 dense layers)</a:t>
            </a:r>
            <a:r>
              <a:rPr lang="zh-CN" altLang="en-US" dirty="0">
                <a:latin typeface="Microsoft JhengHei" panose="020B0604030504040204" pitchFamily="34" charset="-120"/>
                <a:ea typeface="Microsoft JhengHei" panose="020B0604030504040204" pitchFamily="34" charset="-120"/>
              </a:rPr>
              <a:t>：進行股價異常報酬的分類</a:t>
            </a:r>
            <a:endParaRPr lang="en-US" altLang="zh-CN"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29DDCFEF-7D1C-E14A-A9CB-69034EEBCE22}"/>
              </a:ext>
            </a:extLst>
          </p:cNvPr>
          <p:cNvSpPr txBox="1"/>
          <p:nvPr/>
        </p:nvSpPr>
        <p:spPr>
          <a:xfrm>
            <a:off x="1017940" y="3686741"/>
            <a:ext cx="7481575" cy="2862322"/>
          </a:xfrm>
          <a:prstGeom prst="rect">
            <a:avLst/>
          </a:prstGeom>
          <a:noFill/>
        </p:spPr>
        <p:txBody>
          <a:bodyPr wrap="square" rtlCol="0">
            <a:spAutoFit/>
          </a:bodyPr>
          <a:lstStyle/>
          <a:p>
            <a:pPr marL="285750" indent="-285750">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Accuracy</a:t>
            </a:r>
            <a:r>
              <a:rPr lang="zh-TW" altLang="en-US"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rPr>
              <a:t>0.596</a:t>
            </a: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CN" dirty="0">
              <a:latin typeface="Microsoft JhengHei" panose="020B0604030504040204" pitchFamily="34" charset="-120"/>
              <a:ea typeface="Microsoft JhengHei" panose="020B0604030504040204" pitchFamily="34" charset="-120"/>
              <a:cs typeface="Microsoft Himalaya" pitchFamily="2" charset="0"/>
            </a:endParaRPr>
          </a:p>
          <a:p>
            <a:r>
              <a:rPr lang="zh-CN" altLang="en-US" dirty="0">
                <a:latin typeface="Microsoft JhengHei" panose="020B0604030504040204" pitchFamily="34" charset="-120"/>
                <a:ea typeface="Microsoft JhengHei" panose="020B0604030504040204" pitchFamily="34" charset="-120"/>
                <a:cs typeface="Microsoft Himalaya" pitchFamily="2" charset="0"/>
              </a:rPr>
              <a:t>（為了維持易讀性，將所有數字取四捨五入到小數點後三位數。）</a:t>
            </a:r>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p:txBody>
      </p:sp>
      <p:graphicFrame>
        <p:nvGraphicFramePr>
          <p:cNvPr id="18" name="表格 17">
            <a:extLst>
              <a:ext uri="{FF2B5EF4-FFF2-40B4-BE49-F238E27FC236}">
                <a16:creationId xmlns:a16="http://schemas.microsoft.com/office/drawing/2014/main" id="{ECAE5BAB-E72F-E446-BDFC-4EB3B1856264}"/>
              </a:ext>
            </a:extLst>
          </p:cNvPr>
          <p:cNvGraphicFramePr>
            <a:graphicFrameLocks noGrp="1"/>
          </p:cNvGraphicFramePr>
          <p:nvPr>
            <p:extLst>
              <p:ext uri="{D42A27DB-BD31-4B8C-83A1-F6EECF244321}">
                <p14:modId xmlns:p14="http://schemas.microsoft.com/office/powerpoint/2010/main" val="4262583109"/>
              </p:ext>
            </p:extLst>
          </p:nvPr>
        </p:nvGraphicFramePr>
        <p:xfrm>
          <a:off x="1589602" y="4137096"/>
          <a:ext cx="6096000" cy="1483360"/>
        </p:xfrm>
        <a:graphic>
          <a:graphicData uri="http://schemas.openxmlformats.org/drawingml/2006/table">
            <a:tbl>
              <a:tblPr bandRow="1">
                <a:tableStyleId>{3B4B98B0-60AC-42C2-AFA5-B58CD77FA1E5}</a:tableStyleId>
              </a:tblPr>
              <a:tblGrid>
                <a:gridCol w="2032000">
                  <a:extLst>
                    <a:ext uri="{9D8B030D-6E8A-4147-A177-3AD203B41FA5}">
                      <a16:colId xmlns:a16="http://schemas.microsoft.com/office/drawing/2014/main" val="1048342539"/>
                    </a:ext>
                  </a:extLst>
                </a:gridCol>
                <a:gridCol w="2032000">
                  <a:extLst>
                    <a:ext uri="{9D8B030D-6E8A-4147-A177-3AD203B41FA5}">
                      <a16:colId xmlns:a16="http://schemas.microsoft.com/office/drawing/2014/main" val="694214307"/>
                    </a:ext>
                  </a:extLst>
                </a:gridCol>
                <a:gridCol w="2032000">
                  <a:extLst>
                    <a:ext uri="{9D8B030D-6E8A-4147-A177-3AD203B41FA5}">
                      <a16:colId xmlns:a16="http://schemas.microsoft.com/office/drawing/2014/main" val="3030959126"/>
                    </a:ext>
                  </a:extLst>
                </a:gridCol>
              </a:tblGrid>
              <a:tr h="370840">
                <a:tc>
                  <a:txBody>
                    <a:bodyPr/>
                    <a:lstStyle/>
                    <a:p>
                      <a:pPr algn="ctr"/>
                      <a:r>
                        <a:rPr lang="zh-CN" altLang="en-US" dirty="0">
                          <a:latin typeface="Microsoft JhengHei" panose="020B0604030504040204" pitchFamily="34" charset="-120"/>
                          <a:ea typeface="Microsoft JhengHei" panose="020B0604030504040204" pitchFamily="34" charset="-120"/>
                        </a:rPr>
                        <a:t>事件強度類別</a:t>
                      </a:r>
                      <a:r>
                        <a:rPr lang="zh-TW" altLang="en-US" dirty="0">
                          <a:latin typeface="Microsoft JhengHei" panose="020B0604030504040204" pitchFamily="34" charset="-120"/>
                          <a:ea typeface="Microsoft JhengHei" panose="020B0604030504040204" pitchFamily="34" charset="-120"/>
                        </a:rPr>
                        <a:t> </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負</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正</a:t>
                      </a:r>
                    </a:p>
                  </a:txBody>
                  <a:tcPr/>
                </a:tc>
                <a:extLst>
                  <a:ext uri="{0D108BD9-81ED-4DB2-BD59-A6C34878D82A}">
                    <a16:rowId xmlns:a16="http://schemas.microsoft.com/office/drawing/2014/main" val="3863053976"/>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Precision</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0.582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0.619</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413386960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Recall</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0.716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0.474</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567978712"/>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F1 score</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0.642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0.537</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918492228"/>
                  </a:ext>
                </a:extLst>
              </a:tr>
            </a:tbl>
          </a:graphicData>
        </a:graphic>
      </p:graphicFrame>
    </p:spTree>
    <p:extLst>
      <p:ext uri="{BB962C8B-B14F-4D97-AF65-F5344CB8AC3E}">
        <p14:creationId xmlns:p14="http://schemas.microsoft.com/office/powerpoint/2010/main" val="4079731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36</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9" name="文字方塊 18">
            <a:extLst>
              <a:ext uri="{FF2B5EF4-FFF2-40B4-BE49-F238E27FC236}">
                <a16:creationId xmlns:a16="http://schemas.microsoft.com/office/drawing/2014/main" id="{5B297CE5-054A-A244-9961-A1F1229BA55B}"/>
              </a:ext>
            </a:extLst>
          </p:cNvPr>
          <p:cNvSpPr txBox="1"/>
          <p:nvPr/>
        </p:nvSpPr>
        <p:spPr>
          <a:xfrm>
            <a:off x="472540" y="1652564"/>
            <a:ext cx="8134349" cy="1754326"/>
          </a:xfrm>
          <a:prstGeom prst="rect">
            <a:avLst/>
          </a:prstGeom>
          <a:noFill/>
        </p:spPr>
        <p:txBody>
          <a:bodyPr wrap="square" rtlCol="0">
            <a:spAutoFit/>
          </a:bodyPr>
          <a:lstStyle/>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若將評分與異常報酬做迴歸分析，</a:t>
            </a:r>
            <a:r>
              <a:rPr kumimoji="1" lang="en-US" altLang="zh-TW" dirty="0">
                <a:latin typeface="Microsoft JhengHei" panose="020B0604030504040204" pitchFamily="34" charset="-120"/>
                <a:ea typeface="Microsoft JhengHei" panose="020B0604030504040204" pitchFamily="34" charset="-120"/>
              </a:rPr>
              <a:t>R</a:t>
            </a:r>
            <a:r>
              <a:rPr kumimoji="1" lang="zh-CN" altLang="en-US" dirty="0">
                <a:latin typeface="Microsoft JhengHei" panose="020B0604030504040204" pitchFamily="34" charset="-120"/>
                <a:ea typeface="Microsoft JhengHei" panose="020B0604030504040204" pitchFamily="34" charset="-120"/>
              </a:rPr>
              <a:t>平方只有</a:t>
            </a:r>
            <a:r>
              <a:rPr kumimoji="1" lang="en-US" altLang="zh-CN" dirty="0">
                <a:latin typeface="Microsoft JhengHei" panose="020B0604030504040204" pitchFamily="34" charset="-120"/>
                <a:ea typeface="Microsoft JhengHei" panose="020B0604030504040204" pitchFamily="34" charset="-120"/>
              </a:rPr>
              <a:t>0.1</a:t>
            </a:r>
            <a:r>
              <a:rPr kumimoji="1" lang="zh-CN" altLang="en-US" dirty="0">
                <a:latin typeface="Microsoft JhengHei" panose="020B0604030504040204" pitchFamily="34" charset="-120"/>
                <a:ea typeface="Microsoft JhengHei" panose="020B0604030504040204" pitchFamily="34" charset="-120"/>
              </a:rPr>
              <a:t>，代表平均來說，新聞事件的變動只能解釋</a:t>
            </a:r>
            <a:r>
              <a:rPr kumimoji="1" lang="en-US" altLang="zh-CN" dirty="0">
                <a:latin typeface="Microsoft JhengHei" panose="020B0604030504040204" pitchFamily="34" charset="-120"/>
                <a:ea typeface="Microsoft JhengHei" panose="020B0604030504040204" pitchFamily="34" charset="-120"/>
              </a:rPr>
              <a:t>10%</a:t>
            </a:r>
            <a:r>
              <a:rPr kumimoji="1" lang="zh-CN" altLang="en-US" dirty="0">
                <a:latin typeface="Microsoft JhengHei" panose="020B0604030504040204" pitchFamily="34" charset="-120"/>
                <a:ea typeface="Microsoft JhengHei" panose="020B0604030504040204" pitchFamily="34" charset="-120"/>
              </a:rPr>
              <a:t>的股價變動，解釋力不足</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若只預測上漲與下跌（也就是只分兩個類別），</a:t>
            </a:r>
            <a:r>
              <a:rPr kumimoji="1" lang="en-US" altLang="zh-CN" dirty="0">
                <a:latin typeface="Microsoft JhengHei" panose="020B0604030504040204" pitchFamily="34" charset="-120"/>
                <a:ea typeface="Microsoft JhengHei" panose="020B0604030504040204" pitchFamily="34" charset="-120"/>
              </a:rPr>
              <a:t>Accuracy Rate </a:t>
            </a:r>
            <a:r>
              <a:rPr kumimoji="1" lang="zh-CN" altLang="en-US" dirty="0">
                <a:latin typeface="Microsoft JhengHei" panose="020B0604030504040204" pitchFamily="34" charset="-120"/>
                <a:ea typeface="Microsoft JhengHei" panose="020B0604030504040204" pitchFamily="34" charset="-120"/>
              </a:rPr>
              <a:t>只有</a:t>
            </a:r>
            <a:r>
              <a:rPr kumimoji="1" lang="zh-TW" altLang="en-US" dirty="0">
                <a:latin typeface="Microsoft JhengHei" panose="020B0604030504040204" pitchFamily="34" charset="-120"/>
                <a:ea typeface="Microsoft JhengHei" panose="020B0604030504040204" pitchFamily="34" charset="-120"/>
              </a:rPr>
              <a:t> </a:t>
            </a:r>
            <a:r>
              <a:rPr kumimoji="1" lang="en-US" altLang="zh-CN" dirty="0">
                <a:latin typeface="Microsoft JhengHei" panose="020B0604030504040204" pitchFamily="34" charset="-120"/>
                <a:ea typeface="Microsoft JhengHei" panose="020B0604030504040204" pitchFamily="34" charset="-120"/>
              </a:rPr>
              <a:t>0.596</a:t>
            </a:r>
            <a:r>
              <a:rPr kumimoji="1" lang="zh-CN" altLang="en-US" dirty="0">
                <a:latin typeface="Microsoft JhengHei" panose="020B0604030504040204" pitchFamily="34" charset="-120"/>
                <a:ea typeface="Microsoft JhengHei" panose="020B0604030504040204" pitchFamily="34" charset="-120"/>
              </a:rPr>
              <a:t>，還有進步空間</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zh-TW" altLang="en-US" dirty="0">
              <a:latin typeface="Microsoft JhengHei" panose="020B0604030504040204" pitchFamily="34" charset="-120"/>
              <a:ea typeface="Microsoft JhengHei" panose="020B0604030504040204" pitchFamily="34" charset="-120"/>
            </a:endParaRPr>
          </a:p>
        </p:txBody>
      </p:sp>
      <p:sp>
        <p:nvSpPr>
          <p:cNvPr id="20" name="矩形 19">
            <a:extLst>
              <a:ext uri="{FF2B5EF4-FFF2-40B4-BE49-F238E27FC236}">
                <a16:creationId xmlns:a16="http://schemas.microsoft.com/office/drawing/2014/main" id="{6BE6985A-BFCD-BE40-82D0-12F9D511C619}"/>
              </a:ext>
            </a:extLst>
          </p:cNvPr>
          <p:cNvSpPr/>
          <p:nvPr/>
        </p:nvSpPr>
        <p:spPr>
          <a:xfrm>
            <a:off x="472540" y="1418834"/>
            <a:ext cx="8134350" cy="1812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圓角矩形 20">
            <a:extLst>
              <a:ext uri="{FF2B5EF4-FFF2-40B4-BE49-F238E27FC236}">
                <a16:creationId xmlns:a16="http://schemas.microsoft.com/office/drawing/2014/main" id="{D1E43920-1A8E-E243-9FA7-FA19D956634B}"/>
              </a:ext>
            </a:extLst>
          </p:cNvPr>
          <p:cNvSpPr/>
          <p:nvPr/>
        </p:nvSpPr>
        <p:spPr>
          <a:xfrm>
            <a:off x="876301" y="1241692"/>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模型結果</a:t>
            </a:r>
          </a:p>
        </p:txBody>
      </p:sp>
      <p:sp>
        <p:nvSpPr>
          <p:cNvPr id="22" name="文字方塊 21">
            <a:extLst>
              <a:ext uri="{FF2B5EF4-FFF2-40B4-BE49-F238E27FC236}">
                <a16:creationId xmlns:a16="http://schemas.microsoft.com/office/drawing/2014/main" id="{DCDE9696-4437-A441-BE2C-D276307A3571}"/>
              </a:ext>
            </a:extLst>
          </p:cNvPr>
          <p:cNvSpPr txBox="1"/>
          <p:nvPr/>
        </p:nvSpPr>
        <p:spPr>
          <a:xfrm>
            <a:off x="472539" y="3955922"/>
            <a:ext cx="8134350" cy="1754326"/>
          </a:xfrm>
          <a:prstGeom prst="rect">
            <a:avLst/>
          </a:prstGeom>
          <a:noFill/>
        </p:spPr>
        <p:txBody>
          <a:bodyPr wrap="square" rtlCol="0">
            <a:spAutoFit/>
          </a:bodyPr>
          <a:lstStyle/>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新聞事件對股價影響的反應時間極短，可能事件前後幾小時內股價就已經反應完畢，而本組採用的兩日區間過長，造成解釋力不足的結果（但受限於沒有</a:t>
            </a:r>
            <a:r>
              <a:rPr kumimoji="1" lang="en-US" altLang="zh-CN" dirty="0">
                <a:latin typeface="Microsoft JhengHei" panose="020B0604030504040204" pitchFamily="34" charset="-120"/>
                <a:ea typeface="Microsoft JhengHei" panose="020B0604030504040204" pitchFamily="34" charset="-120"/>
              </a:rPr>
              <a:t> Intraday</a:t>
            </a:r>
            <a:r>
              <a:rPr kumimoji="1" lang="zh-TW" altLang="en-US" dirty="0">
                <a:latin typeface="Microsoft JhengHei" panose="020B0604030504040204" pitchFamily="34" charset="-120"/>
                <a:ea typeface="Microsoft JhengHei" panose="020B0604030504040204" pitchFamily="34" charset="-120"/>
              </a:rPr>
              <a:t> 的股價資料，只能這麼做）</a:t>
            </a:r>
            <a:endParaRPr kumimoji="1" lang="en-US" altLang="zh-TW"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不重要的新聞事件數占資料絕大部分，而這些新聞對股價影響力不大，卻又大量使用這些資料做機器學習，將評分絕對值高的事件的影響力給稀釋掉</a:t>
            </a:r>
          </a:p>
        </p:txBody>
      </p:sp>
      <p:sp>
        <p:nvSpPr>
          <p:cNvPr id="23" name="矩形 22">
            <a:extLst>
              <a:ext uri="{FF2B5EF4-FFF2-40B4-BE49-F238E27FC236}">
                <a16:creationId xmlns:a16="http://schemas.microsoft.com/office/drawing/2014/main" id="{2BB3C1FE-EEC1-164D-A618-F544F669BFC8}"/>
              </a:ext>
            </a:extLst>
          </p:cNvPr>
          <p:cNvSpPr/>
          <p:nvPr/>
        </p:nvSpPr>
        <p:spPr>
          <a:xfrm>
            <a:off x="472539" y="3685632"/>
            <a:ext cx="8134350" cy="2161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sp>
        <p:nvSpPr>
          <p:cNvPr id="24" name="圓角矩形 23">
            <a:extLst>
              <a:ext uri="{FF2B5EF4-FFF2-40B4-BE49-F238E27FC236}">
                <a16:creationId xmlns:a16="http://schemas.microsoft.com/office/drawing/2014/main" id="{45F8ACA0-40E8-6D47-B1E5-255B902EBD15}"/>
              </a:ext>
            </a:extLst>
          </p:cNvPr>
          <p:cNvSpPr/>
          <p:nvPr/>
        </p:nvSpPr>
        <p:spPr>
          <a:xfrm>
            <a:off x="876300" y="3508490"/>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結果解釋</a:t>
            </a:r>
          </a:p>
        </p:txBody>
      </p:sp>
    </p:spTree>
    <p:extLst>
      <p:ext uri="{BB962C8B-B14F-4D97-AF65-F5344CB8AC3E}">
        <p14:creationId xmlns:p14="http://schemas.microsoft.com/office/powerpoint/2010/main" val="3482895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E9B56F-1736-7849-A07D-C7E2E70A0680}"/>
              </a:ext>
            </a:extLst>
          </p:cNvPr>
          <p:cNvSpPr>
            <a:spLocks noGrp="1"/>
          </p:cNvSpPr>
          <p:nvPr>
            <p:ph type="title"/>
          </p:nvPr>
        </p:nvSpPr>
        <p:spPr/>
        <p:txBody>
          <a:bodyPr/>
          <a:lstStyle/>
          <a:p>
            <a:r>
              <a:rPr kumimoji="1" lang="zh-TW" altLang="en-US" dirty="0"/>
              <a:t>建立資料庫，存取最新新聞斷詞與評分預測結果</a:t>
            </a:r>
          </a:p>
        </p:txBody>
      </p:sp>
      <p:sp>
        <p:nvSpPr>
          <p:cNvPr id="4" name="日期版面配置區 3">
            <a:extLst>
              <a:ext uri="{FF2B5EF4-FFF2-40B4-BE49-F238E27FC236}">
                <a16:creationId xmlns:a16="http://schemas.microsoft.com/office/drawing/2014/main" id="{18A140BA-198A-A24B-B5C1-90E7699084AB}"/>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0B1AA02D-5AB2-0B40-BCE3-D18BB416BA1B}"/>
              </a:ext>
            </a:extLst>
          </p:cNvPr>
          <p:cNvSpPr>
            <a:spLocks noGrp="1"/>
          </p:cNvSpPr>
          <p:nvPr>
            <p:ph type="sldNum" sz="quarter" idx="12"/>
          </p:nvPr>
        </p:nvSpPr>
        <p:spPr/>
        <p:txBody>
          <a:bodyPr/>
          <a:lstStyle/>
          <a:p>
            <a:fld id="{80929F01-733D-5847-83A7-C9CEA74310DB}" type="slidenum">
              <a:rPr kumimoji="1" lang="zh-TW" altLang="en-US" smtClean="0"/>
              <a:pPr/>
              <a:t>37</a:t>
            </a:fld>
            <a:endParaRPr kumimoji="1" lang="zh-TW" altLang="en-US" dirty="0"/>
          </a:p>
        </p:txBody>
      </p:sp>
      <p:sp>
        <p:nvSpPr>
          <p:cNvPr id="6" name="文字方塊 5">
            <a:extLst>
              <a:ext uri="{FF2B5EF4-FFF2-40B4-BE49-F238E27FC236}">
                <a16:creationId xmlns:a16="http://schemas.microsoft.com/office/drawing/2014/main" id="{E10A56DE-A000-5B40-8CF6-85A7DA03575E}"/>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11" name="圖片 10" descr="一張含有 食物 的圖片&#10;&#10;自動產生的描述">
            <a:extLst>
              <a:ext uri="{FF2B5EF4-FFF2-40B4-BE49-F238E27FC236}">
                <a16:creationId xmlns:a16="http://schemas.microsoft.com/office/drawing/2014/main" id="{564910C4-5FF0-2A4E-A15C-A63924B43791}"/>
              </a:ext>
            </a:extLst>
          </p:cNvPr>
          <p:cNvPicPr>
            <a:picLocks noChangeAspect="1"/>
          </p:cNvPicPr>
          <p:nvPr/>
        </p:nvPicPr>
        <p:blipFill rotWithShape="1">
          <a:blip r:embed="rId2"/>
          <a:srcRect l="1127" t="21573" r="130" b="21855"/>
          <a:stretch/>
        </p:blipFill>
        <p:spPr>
          <a:xfrm>
            <a:off x="6642713" y="1344663"/>
            <a:ext cx="2074168" cy="1188335"/>
          </a:xfrm>
          <a:prstGeom prst="rect">
            <a:avLst/>
          </a:prstGeom>
        </p:spPr>
      </p:pic>
      <p:pic>
        <p:nvPicPr>
          <p:cNvPr id="12" name="圖片 11" descr="一張含有 畫畫 的圖片&#10;&#10;自動產生的描述">
            <a:extLst>
              <a:ext uri="{FF2B5EF4-FFF2-40B4-BE49-F238E27FC236}">
                <a16:creationId xmlns:a16="http://schemas.microsoft.com/office/drawing/2014/main" id="{55827D4C-317C-784F-BAEB-C468C6B475F6}"/>
              </a:ext>
            </a:extLst>
          </p:cNvPr>
          <p:cNvPicPr>
            <a:picLocks noChangeAspect="1"/>
          </p:cNvPicPr>
          <p:nvPr/>
        </p:nvPicPr>
        <p:blipFill rotWithShape="1">
          <a:blip r:embed="rId3"/>
          <a:srcRect l="20710" t="4930" r="22564" b="8241"/>
          <a:stretch/>
        </p:blipFill>
        <p:spPr>
          <a:xfrm>
            <a:off x="4920195" y="1281163"/>
            <a:ext cx="1409702" cy="1409715"/>
          </a:xfrm>
          <a:prstGeom prst="rect">
            <a:avLst/>
          </a:prstGeom>
        </p:spPr>
      </p:pic>
      <p:sp>
        <p:nvSpPr>
          <p:cNvPr id="15" name="文字方塊 14">
            <a:extLst>
              <a:ext uri="{FF2B5EF4-FFF2-40B4-BE49-F238E27FC236}">
                <a16:creationId xmlns:a16="http://schemas.microsoft.com/office/drawing/2014/main" id="{986248D3-1258-5947-B1B0-253B30E3B446}"/>
              </a:ext>
            </a:extLst>
          </p:cNvPr>
          <p:cNvSpPr txBox="1"/>
          <p:nvPr/>
        </p:nvSpPr>
        <p:spPr>
          <a:xfrm>
            <a:off x="341682" y="1344663"/>
            <a:ext cx="2878035" cy="4832092"/>
          </a:xfrm>
          <a:prstGeom prst="rect">
            <a:avLst/>
          </a:prstGeom>
          <a:noFill/>
        </p:spPr>
        <p:txBody>
          <a:bodyPr wrap="square" rtlCol="0">
            <a:spAutoFit/>
          </a:bodyPr>
          <a:lstStyle/>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在將資料輸入上傳到網頁前，我們會將：</a:t>
            </a:r>
            <a:endParaRPr kumimoji="1" lang="en-US" altLang="zh-TW" dirty="0">
              <a:latin typeface="Microsoft JhengHei" panose="020B0604030504040204" pitchFamily="34" charset="-120"/>
              <a:ea typeface="Microsoft JhengHei" panose="020B0604030504040204" pitchFamily="34" charset="-120"/>
            </a:endParaRPr>
          </a:p>
          <a:p>
            <a:pPr lvl="1"/>
            <a:endParaRPr kumimoji="1" lang="en-US" altLang="zh-TW" sz="1000"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股票代碼</a:t>
            </a:r>
            <a:endParaRPr kumimoji="1" lang="en-US" altLang="zh-CN"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公司名稱</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發生時間</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預測漲跌狀態</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事件強度評分</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新聞內容</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新聞切詞結果</a:t>
            </a:r>
            <a:endParaRPr kumimoji="1" lang="en-US" altLang="zh-TW" dirty="0">
              <a:latin typeface="Microsoft JhengHei" panose="020B0604030504040204" pitchFamily="34" charset="-120"/>
              <a:ea typeface="Microsoft JhengHei" panose="020B0604030504040204" pitchFamily="34" charset="-120"/>
            </a:endParaRPr>
          </a:p>
          <a:p>
            <a:endParaRPr kumimoji="1" lang="en-US" altLang="zh-TW" sz="1000" dirty="0">
              <a:latin typeface="Microsoft JhengHei" panose="020B0604030504040204" pitchFamily="34" charset="-120"/>
              <a:ea typeface="Microsoft JhengHei" panose="020B0604030504040204" pitchFamily="34" charset="-120"/>
            </a:endParaRPr>
          </a:p>
          <a:p>
            <a:pPr lvl="1"/>
            <a:r>
              <a:rPr kumimoji="1" lang="zh-TW" altLang="en-US" dirty="0">
                <a:latin typeface="Microsoft JhengHei" panose="020B0604030504040204" pitchFamily="34" charset="-120"/>
                <a:ea typeface="Microsoft JhengHei" panose="020B0604030504040204" pitchFamily="34" charset="-120"/>
              </a:rPr>
              <a:t>等資料存放在資料庫中，若未來公司需要使用即可直接存取</a:t>
            </a: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比較過後，本組採用</a:t>
            </a:r>
            <a:r>
              <a:rPr kumimoji="1" lang="en-US" altLang="zh-TW" dirty="0">
                <a:latin typeface="Microsoft JhengHei" panose="020B0604030504040204" pitchFamily="34" charset="-120"/>
                <a:ea typeface="Microsoft JhengHei" panose="020B0604030504040204" pitchFamily="34" charset="-120"/>
              </a:rPr>
              <a:t>MySQL</a:t>
            </a:r>
            <a:r>
              <a:rPr kumimoji="1" lang="zh-TW" altLang="en-US" dirty="0">
                <a:latin typeface="Microsoft JhengHei" panose="020B0604030504040204" pitchFamily="34" charset="-120"/>
                <a:ea typeface="Microsoft JhengHei" panose="020B0604030504040204" pitchFamily="34" charset="-120"/>
              </a:rPr>
              <a:t> 作為本組的資料庫工具</a:t>
            </a:r>
          </a:p>
        </p:txBody>
      </p:sp>
      <p:graphicFrame>
        <p:nvGraphicFramePr>
          <p:cNvPr id="18" name="表格 17">
            <a:extLst>
              <a:ext uri="{FF2B5EF4-FFF2-40B4-BE49-F238E27FC236}">
                <a16:creationId xmlns:a16="http://schemas.microsoft.com/office/drawing/2014/main" id="{045D578B-7CED-4D40-B54F-A01D5B95833A}"/>
              </a:ext>
            </a:extLst>
          </p:cNvPr>
          <p:cNvGraphicFramePr>
            <a:graphicFrameLocks noGrp="1"/>
          </p:cNvGraphicFramePr>
          <p:nvPr>
            <p:extLst>
              <p:ext uri="{D42A27DB-BD31-4B8C-83A1-F6EECF244321}">
                <p14:modId xmlns:p14="http://schemas.microsoft.com/office/powerpoint/2010/main" val="140112949"/>
              </p:ext>
            </p:extLst>
          </p:nvPr>
        </p:nvGraphicFramePr>
        <p:xfrm>
          <a:off x="3369231" y="2726185"/>
          <a:ext cx="5483647" cy="3479800"/>
        </p:xfrm>
        <a:graphic>
          <a:graphicData uri="http://schemas.openxmlformats.org/drawingml/2006/table">
            <a:tbl>
              <a:tblPr firstRow="1" bandRow="1">
                <a:tableStyleId>{85BE263C-DBD7-4A20-BB59-AAB30ACAA65A}</a:tableStyleId>
              </a:tblPr>
              <a:tblGrid>
                <a:gridCol w="1218710">
                  <a:extLst>
                    <a:ext uri="{9D8B030D-6E8A-4147-A177-3AD203B41FA5}">
                      <a16:colId xmlns:a16="http://schemas.microsoft.com/office/drawing/2014/main" val="2112095488"/>
                    </a:ext>
                  </a:extLst>
                </a:gridCol>
                <a:gridCol w="2082962">
                  <a:extLst>
                    <a:ext uri="{9D8B030D-6E8A-4147-A177-3AD203B41FA5}">
                      <a16:colId xmlns:a16="http://schemas.microsoft.com/office/drawing/2014/main" val="1412758575"/>
                    </a:ext>
                  </a:extLst>
                </a:gridCol>
                <a:gridCol w="2181975">
                  <a:extLst>
                    <a:ext uri="{9D8B030D-6E8A-4147-A177-3AD203B41FA5}">
                      <a16:colId xmlns:a16="http://schemas.microsoft.com/office/drawing/2014/main" val="4043516421"/>
                    </a:ext>
                  </a:extLst>
                </a:gridCol>
              </a:tblGrid>
              <a:tr h="370840">
                <a:tc>
                  <a:txBody>
                    <a:bodyPr/>
                    <a:lstStyle/>
                    <a:p>
                      <a:pPr algn="ct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Google Sheets</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MySQL</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extLst>
                  <a:ext uri="{0D108BD9-81ED-4DB2-BD59-A6C34878D82A}">
                    <a16:rowId xmlns:a16="http://schemas.microsoft.com/office/drawing/2014/main" val="695934717"/>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與</a:t>
                      </a:r>
                      <a:r>
                        <a:rPr lang="en-US" altLang="zh-TW" dirty="0">
                          <a:latin typeface="Microsoft JhengHei" panose="020B0604030504040204" pitchFamily="34" charset="-120"/>
                          <a:ea typeface="Microsoft JhengHei" panose="020B0604030504040204" pitchFamily="34" charset="-120"/>
                        </a:rPr>
                        <a:t>Python </a:t>
                      </a:r>
                      <a:r>
                        <a:rPr lang="zh-TW" altLang="en-US" dirty="0">
                          <a:latin typeface="Microsoft JhengHei" panose="020B0604030504040204" pitchFamily="34" charset="-120"/>
                          <a:ea typeface="Microsoft JhengHei" panose="020B0604030504040204" pitchFamily="34" charset="-120"/>
                        </a:rPr>
                        <a:t>連接方式</a:t>
                      </a: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gspread</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pymysql</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1580599099"/>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容量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有容量限制，不適合放大量數據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無容量限制，適合放大量數據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651362298"/>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存取量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每 </a:t>
                      </a:r>
                      <a:r>
                        <a:rPr kumimoji="1" lang="en-US" altLang="zh-TW" sz="1800" dirty="0">
                          <a:latin typeface="Microsoft JhengHei" panose="020B0604030504040204" pitchFamily="34" charset="-120"/>
                          <a:ea typeface="Microsoft JhengHei" panose="020B0604030504040204" pitchFamily="34" charset="-120"/>
                        </a:rPr>
                        <a:t>100</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秒有資料存取量限制，不適合作為存取頻繁的資料庫</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無資料存取量限制，</a:t>
                      </a:r>
                      <a:r>
                        <a:rPr kumimoji="1" lang="zh-CN" altLang="en-US" sz="1800" dirty="0">
                          <a:latin typeface="Microsoft JhengHei" panose="020B0604030504040204" pitchFamily="34" charset="-120"/>
                          <a:ea typeface="Microsoft JhengHei" panose="020B0604030504040204" pitchFamily="34" charset="-120"/>
                        </a:rPr>
                        <a:t>適合作為存取頻繁的資料庫</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193029621"/>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費用</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JhengHei" panose="020B0604030504040204" pitchFamily="34" charset="-120"/>
                          <a:ea typeface="Microsoft JhengHei" panose="020B0604030504040204" pitchFamily="34" charset="-120"/>
                        </a:rPr>
                        <a:t>免費試用期一年，之後要收費</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開源軟體，免費使用</a:t>
                      </a:r>
                    </a:p>
                  </a:txBody>
                  <a:tcPr anchor="ctr"/>
                </a:tc>
                <a:extLst>
                  <a:ext uri="{0D108BD9-81ED-4DB2-BD59-A6C34878D82A}">
                    <a16:rowId xmlns:a16="http://schemas.microsoft.com/office/drawing/2014/main" val="1779507772"/>
                  </a:ext>
                </a:extLst>
              </a:tr>
            </a:tbl>
          </a:graphicData>
        </a:graphic>
      </p:graphicFrame>
    </p:spTree>
    <p:extLst>
      <p:ext uri="{BB962C8B-B14F-4D97-AF65-F5344CB8AC3E}">
        <p14:creationId xmlns:p14="http://schemas.microsoft.com/office/powerpoint/2010/main" val="2965970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CF8B0-7C2D-D644-930E-3AE96EF47704}"/>
              </a:ext>
            </a:extLst>
          </p:cNvPr>
          <p:cNvSpPr>
            <a:spLocks noGrp="1"/>
          </p:cNvSpPr>
          <p:nvPr>
            <p:ph type="title"/>
          </p:nvPr>
        </p:nvSpPr>
        <p:spPr/>
        <p:txBody>
          <a:bodyPr/>
          <a:lstStyle/>
          <a:p>
            <a:r>
              <a:rPr kumimoji="1" lang="zh-TW" altLang="en-US" dirty="0"/>
              <a:t>透過 </a:t>
            </a:r>
            <a:r>
              <a:rPr kumimoji="1" lang="en-US" altLang="zh-TW" dirty="0"/>
              <a:t>WordPress</a:t>
            </a:r>
            <a:r>
              <a:rPr kumimoji="1" lang="zh-TW" altLang="en-US" dirty="0"/>
              <a:t> 網頁來呈現我們的預測結果</a:t>
            </a:r>
          </a:p>
        </p:txBody>
      </p:sp>
      <p:sp>
        <p:nvSpPr>
          <p:cNvPr id="3" name="內容版面配置區 2">
            <a:extLst>
              <a:ext uri="{FF2B5EF4-FFF2-40B4-BE49-F238E27FC236}">
                <a16:creationId xmlns:a16="http://schemas.microsoft.com/office/drawing/2014/main" id="{83EE1ADA-747C-6C45-B40B-DD0A715DF1C6}"/>
              </a:ext>
            </a:extLst>
          </p:cNvPr>
          <p:cNvSpPr>
            <a:spLocks noGrp="1"/>
          </p:cNvSpPr>
          <p:nvPr>
            <p:ph idx="1"/>
          </p:nvPr>
        </p:nvSpPr>
        <p:spPr>
          <a:xfrm>
            <a:off x="628650" y="1219617"/>
            <a:ext cx="5695950" cy="2340192"/>
          </a:xfrm>
        </p:spPr>
        <p:txBody>
          <a:bodyPr>
            <a:normAutofit fontScale="92500" lnSpcReduction="20000"/>
          </a:bodyPr>
          <a:lstStyle/>
          <a:p>
            <a:pPr marL="285744" indent="-285744">
              <a:lnSpc>
                <a:spcPct val="120000"/>
              </a:lnSpc>
              <a:buFont typeface="Wingdings" pitchFamily="2" charset="2"/>
              <a:buChar char="Ø"/>
            </a:pPr>
            <a:r>
              <a:rPr lang="zh-CN" altLang="en-US" dirty="0"/>
              <a:t>本組採用</a:t>
            </a:r>
            <a:r>
              <a:rPr lang="zh-TW" altLang="en-US" dirty="0"/>
              <a:t> </a:t>
            </a:r>
            <a:r>
              <a:rPr lang="en-US" altLang="zh-CN" dirty="0"/>
              <a:t>AWS</a:t>
            </a:r>
            <a:r>
              <a:rPr lang="zh-TW" altLang="en-US" dirty="0"/>
              <a:t> </a:t>
            </a:r>
            <a:r>
              <a:rPr lang="zh-CN" altLang="en-US" dirty="0"/>
              <a:t>與</a:t>
            </a:r>
            <a:r>
              <a:rPr lang="zh-TW" altLang="en-US" dirty="0"/>
              <a:t> </a:t>
            </a:r>
            <a:r>
              <a:rPr lang="en-US" altLang="zh-CN" dirty="0"/>
              <a:t>WordPress</a:t>
            </a:r>
            <a:r>
              <a:rPr lang="zh-TW" altLang="en-US" dirty="0"/>
              <a:t> </a:t>
            </a:r>
            <a:r>
              <a:rPr lang="zh-CN" altLang="en-US" dirty="0"/>
              <a:t>架構個股新聞評分系統網站，並利用</a:t>
            </a:r>
            <a:r>
              <a:rPr lang="zh-TW" altLang="en-US" dirty="0"/>
              <a:t> </a:t>
            </a:r>
            <a:r>
              <a:rPr lang="en" altLang="zh-CN" dirty="0"/>
              <a:t>wordpress-xmlrpc</a:t>
            </a:r>
            <a:r>
              <a:rPr lang="zh-TW" altLang="en-US" dirty="0"/>
              <a:t> 套件完成自動發文的功能</a:t>
            </a:r>
            <a:endParaRPr lang="en-US" altLang="zh-TW" dirty="0"/>
          </a:p>
          <a:p>
            <a:pPr marL="285744" indent="-285744">
              <a:lnSpc>
                <a:spcPct val="120000"/>
              </a:lnSpc>
              <a:buFont typeface="Wingdings" pitchFamily="2" charset="2"/>
              <a:buChar char="Ø"/>
            </a:pPr>
            <a:r>
              <a:rPr lang="zh-CN" altLang="en-US" dirty="0"/>
              <a:t>我們預期將使用爬蟲爬取最新新聞內容後，經過我們的評分與股價預測系統模型預測，將重要的新聞（評分絕對值大於</a:t>
            </a:r>
            <a:r>
              <a:rPr lang="en-US" altLang="zh-TW" dirty="0"/>
              <a:t>1</a:t>
            </a:r>
            <a:r>
              <a:rPr lang="zh-CN" altLang="en-US" dirty="0"/>
              <a:t>的新聞）呈現在我們的網站中</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237B44F-5FB7-324E-99AA-2CF725025DA2}"/>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609D2781-5155-824B-9BE5-F6006EF41C34}"/>
              </a:ext>
            </a:extLst>
          </p:cNvPr>
          <p:cNvSpPr>
            <a:spLocks noGrp="1"/>
          </p:cNvSpPr>
          <p:nvPr>
            <p:ph type="sldNum" sz="quarter" idx="12"/>
          </p:nvPr>
        </p:nvSpPr>
        <p:spPr/>
        <p:txBody>
          <a:bodyPr/>
          <a:lstStyle/>
          <a:p>
            <a:fld id="{80929F01-733D-5847-83A7-C9CEA74310DB}" type="slidenum">
              <a:rPr kumimoji="1" lang="zh-TW" altLang="en-US" smtClean="0"/>
              <a:pPr/>
              <a:t>38</a:t>
            </a:fld>
            <a:endParaRPr kumimoji="1" lang="zh-TW" altLang="en-US" dirty="0"/>
          </a:p>
        </p:txBody>
      </p:sp>
      <p:sp>
        <p:nvSpPr>
          <p:cNvPr id="6" name="文字方塊 5">
            <a:extLst>
              <a:ext uri="{FF2B5EF4-FFF2-40B4-BE49-F238E27FC236}">
                <a16:creationId xmlns:a16="http://schemas.microsoft.com/office/drawing/2014/main" id="{DA137C1A-6166-9641-9326-51711E34D928}"/>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網頁呈現</a:t>
            </a:r>
            <a:endParaRPr kumimoji="1" lang="zh-TW" altLang="en-US" sz="1600" b="1" dirty="0">
              <a:latin typeface="微軟正黑體" pitchFamily="34" charset="-120"/>
              <a:ea typeface="微軟正黑體" pitchFamily="34" charset="-120"/>
              <a:cs typeface="BiauKai"/>
            </a:endParaRPr>
          </a:p>
        </p:txBody>
      </p:sp>
      <p:grpSp>
        <p:nvGrpSpPr>
          <p:cNvPr id="15" name="群組 14">
            <a:extLst>
              <a:ext uri="{FF2B5EF4-FFF2-40B4-BE49-F238E27FC236}">
                <a16:creationId xmlns:a16="http://schemas.microsoft.com/office/drawing/2014/main" id="{E46751F7-51AC-7747-B42B-5C79F510ACE9}"/>
              </a:ext>
            </a:extLst>
          </p:cNvPr>
          <p:cNvGrpSpPr/>
          <p:nvPr/>
        </p:nvGrpSpPr>
        <p:grpSpPr>
          <a:xfrm>
            <a:off x="6577308" y="1206774"/>
            <a:ext cx="2112070" cy="4514768"/>
            <a:chOff x="6678908" y="1331936"/>
            <a:chExt cx="2112070" cy="4514768"/>
          </a:xfrm>
        </p:grpSpPr>
        <p:pic>
          <p:nvPicPr>
            <p:cNvPr id="8" name="圖片 7" descr="一張含有 山, 標誌 的圖片&#10;&#10;自動產生的描述">
              <a:extLst>
                <a:ext uri="{FF2B5EF4-FFF2-40B4-BE49-F238E27FC236}">
                  <a16:creationId xmlns:a16="http://schemas.microsoft.com/office/drawing/2014/main" id="{EC183262-9B7C-EF45-8548-7A7942219CCE}"/>
                </a:ext>
              </a:extLst>
            </p:cNvPr>
            <p:cNvPicPr>
              <a:picLocks noChangeAspect="1"/>
            </p:cNvPicPr>
            <p:nvPr/>
          </p:nvPicPr>
          <p:blipFill>
            <a:blip r:embed="rId2"/>
            <a:stretch>
              <a:fillRect/>
            </a:stretch>
          </p:blipFill>
          <p:spPr>
            <a:xfrm>
              <a:off x="6678908" y="1710879"/>
              <a:ext cx="2112070" cy="4135825"/>
            </a:xfrm>
            <a:prstGeom prst="rect">
              <a:avLst/>
            </a:prstGeom>
            <a:ln>
              <a:solidFill>
                <a:schemeClr val="tx1"/>
              </a:solidFill>
            </a:ln>
          </p:spPr>
        </p:pic>
        <p:sp>
          <p:nvSpPr>
            <p:cNvPr id="12" name="文字方塊 11">
              <a:extLst>
                <a:ext uri="{FF2B5EF4-FFF2-40B4-BE49-F238E27FC236}">
                  <a16:creationId xmlns:a16="http://schemas.microsoft.com/office/drawing/2014/main" id="{6DCB2E0C-FBD1-3448-AE0E-1A1A2801B2A8}"/>
                </a:ext>
              </a:extLst>
            </p:cNvPr>
            <p:cNvSpPr txBox="1"/>
            <p:nvPr/>
          </p:nvSpPr>
          <p:spPr>
            <a:xfrm>
              <a:off x="7129649" y="1331936"/>
              <a:ext cx="1210588"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手機版首面</a:t>
              </a:r>
            </a:p>
          </p:txBody>
        </p:sp>
      </p:grpSp>
      <p:pic>
        <p:nvPicPr>
          <p:cNvPr id="16" name="圖片 15">
            <a:extLst>
              <a:ext uri="{FF2B5EF4-FFF2-40B4-BE49-F238E27FC236}">
                <a16:creationId xmlns:a16="http://schemas.microsoft.com/office/drawing/2014/main" id="{88E6012C-9530-4137-8B66-32A2A9EDCA31}"/>
              </a:ext>
            </a:extLst>
          </p:cNvPr>
          <p:cNvPicPr>
            <a:picLocks noChangeAspect="1"/>
          </p:cNvPicPr>
          <p:nvPr/>
        </p:nvPicPr>
        <p:blipFill>
          <a:blip r:embed="rId3"/>
          <a:stretch>
            <a:fillRect/>
          </a:stretch>
        </p:blipFill>
        <p:spPr>
          <a:xfrm>
            <a:off x="284334" y="4139237"/>
            <a:ext cx="3587699" cy="1735469"/>
          </a:xfrm>
          <a:prstGeom prst="rect">
            <a:avLst/>
          </a:prstGeom>
          <a:ln>
            <a:solidFill>
              <a:schemeClr val="tx1"/>
            </a:solidFill>
          </a:ln>
        </p:spPr>
      </p:pic>
      <p:pic>
        <p:nvPicPr>
          <p:cNvPr id="17" name="圖片 16" descr="一張含有 螢幕擷取畫面 的圖片&#10;&#10;自動產生的描述">
            <a:extLst>
              <a:ext uri="{FF2B5EF4-FFF2-40B4-BE49-F238E27FC236}">
                <a16:creationId xmlns:a16="http://schemas.microsoft.com/office/drawing/2014/main" id="{23EB1BB4-7C47-40E6-8297-37CA0A3A09F5}"/>
              </a:ext>
            </a:extLst>
          </p:cNvPr>
          <p:cNvPicPr>
            <a:picLocks noChangeAspect="1"/>
          </p:cNvPicPr>
          <p:nvPr/>
        </p:nvPicPr>
        <p:blipFill rotWithShape="1">
          <a:blip r:embed="rId4"/>
          <a:srcRect b="59855"/>
          <a:stretch/>
        </p:blipFill>
        <p:spPr>
          <a:xfrm>
            <a:off x="4235801" y="4139238"/>
            <a:ext cx="1962793" cy="1582304"/>
          </a:xfrm>
          <a:prstGeom prst="rect">
            <a:avLst/>
          </a:prstGeom>
          <a:ln>
            <a:solidFill>
              <a:schemeClr val="tx1"/>
            </a:solidFill>
          </a:ln>
        </p:spPr>
      </p:pic>
      <p:sp>
        <p:nvSpPr>
          <p:cNvPr id="18" name="文字方塊 17">
            <a:extLst>
              <a:ext uri="{FF2B5EF4-FFF2-40B4-BE49-F238E27FC236}">
                <a16:creationId xmlns:a16="http://schemas.microsoft.com/office/drawing/2014/main" id="{9F950B86-0FC6-40A2-A33A-795C75BBE59E}"/>
              </a:ext>
            </a:extLst>
          </p:cNvPr>
          <p:cNvSpPr txBox="1"/>
          <p:nvPr/>
        </p:nvSpPr>
        <p:spPr>
          <a:xfrm>
            <a:off x="4509312" y="3713441"/>
            <a:ext cx="1415772"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發文更新畫面</a:t>
            </a:r>
          </a:p>
        </p:txBody>
      </p:sp>
      <p:sp>
        <p:nvSpPr>
          <p:cNvPr id="19" name="文字方塊 18">
            <a:extLst>
              <a:ext uri="{FF2B5EF4-FFF2-40B4-BE49-F238E27FC236}">
                <a16:creationId xmlns:a16="http://schemas.microsoft.com/office/drawing/2014/main" id="{884F2A54-BEC9-413E-A950-1B8D1A7DAADA}"/>
              </a:ext>
            </a:extLst>
          </p:cNvPr>
          <p:cNvSpPr txBox="1"/>
          <p:nvPr/>
        </p:nvSpPr>
        <p:spPr>
          <a:xfrm>
            <a:off x="1152013" y="3680246"/>
            <a:ext cx="1678665" cy="338554"/>
          </a:xfrm>
          <a:prstGeom prst="rect">
            <a:avLst/>
          </a:prstGeom>
          <a:noFill/>
        </p:spPr>
        <p:txBody>
          <a:bodyPr wrap="none" rtlCol="0">
            <a:spAutoFit/>
          </a:bodyPr>
          <a:lstStyle/>
          <a:p>
            <a:r>
              <a:rPr kumimoji="1" lang="en-US" altLang="zh-TW" sz="1600" dirty="0">
                <a:latin typeface="Microsoft JhengHei" panose="020B0604030504040204" pitchFamily="34" charset="-120"/>
                <a:ea typeface="Microsoft JhengHei" panose="020B0604030504040204" pitchFamily="34" charset="-120"/>
              </a:rPr>
              <a:t>AWS EC2</a:t>
            </a:r>
            <a:r>
              <a:rPr kumimoji="1" lang="zh-TW" altLang="en-US" sz="1600" dirty="0">
                <a:latin typeface="Microsoft JhengHei" panose="020B0604030504040204" pitchFamily="34" charset="-120"/>
                <a:ea typeface="Microsoft JhengHei" panose="020B0604030504040204" pitchFamily="34" charset="-120"/>
              </a:rPr>
              <a:t>控制台</a:t>
            </a:r>
          </a:p>
        </p:txBody>
      </p:sp>
    </p:spTree>
    <p:extLst>
      <p:ext uri="{BB962C8B-B14F-4D97-AF65-F5344CB8AC3E}">
        <p14:creationId xmlns:p14="http://schemas.microsoft.com/office/powerpoint/2010/main" val="2360991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7CA863-CCF2-1E44-BD7D-F315ED2EAA75}"/>
              </a:ext>
            </a:extLst>
          </p:cNvPr>
          <p:cNvSpPr>
            <a:spLocks noGrp="1"/>
          </p:cNvSpPr>
          <p:nvPr>
            <p:ph type="title"/>
          </p:nvPr>
        </p:nvSpPr>
        <p:spPr/>
        <p:txBody>
          <a:bodyPr/>
          <a:lstStyle/>
          <a:p>
            <a:r>
              <a:rPr kumimoji="1" lang="zh-TW" altLang="en-US" dirty="0"/>
              <a:t>小組分工</a:t>
            </a:r>
          </a:p>
        </p:txBody>
      </p:sp>
      <p:sp>
        <p:nvSpPr>
          <p:cNvPr id="4" name="日期版面配置區 3">
            <a:extLst>
              <a:ext uri="{FF2B5EF4-FFF2-40B4-BE49-F238E27FC236}">
                <a16:creationId xmlns:a16="http://schemas.microsoft.com/office/drawing/2014/main" id="{3B50F989-6512-0F40-B991-413E8929AA00}"/>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B98337BB-9D01-A648-832D-F70BF5845104}"/>
              </a:ext>
            </a:extLst>
          </p:cNvPr>
          <p:cNvSpPr>
            <a:spLocks noGrp="1"/>
          </p:cNvSpPr>
          <p:nvPr>
            <p:ph type="sldNum" sz="quarter" idx="12"/>
          </p:nvPr>
        </p:nvSpPr>
        <p:spPr/>
        <p:txBody>
          <a:bodyPr/>
          <a:lstStyle/>
          <a:p>
            <a:fld id="{80929F01-733D-5847-83A7-C9CEA74310DB}" type="slidenum">
              <a:rPr kumimoji="1" lang="zh-TW" altLang="en-US" smtClean="0"/>
              <a:pPr/>
              <a:t>39</a:t>
            </a:fld>
            <a:endParaRPr kumimoji="1" lang="zh-TW" altLang="en-US" dirty="0"/>
          </a:p>
        </p:txBody>
      </p:sp>
      <p:sp>
        <p:nvSpPr>
          <p:cNvPr id="6" name="內容版面配置區 2">
            <a:extLst>
              <a:ext uri="{FF2B5EF4-FFF2-40B4-BE49-F238E27FC236}">
                <a16:creationId xmlns:a16="http://schemas.microsoft.com/office/drawing/2014/main" id="{7208F1E8-AB6F-E24A-B21E-EC32FEA8A1E8}"/>
              </a:ext>
            </a:extLst>
          </p:cNvPr>
          <p:cNvSpPr>
            <a:spLocks noGrp="1"/>
          </p:cNvSpPr>
          <p:nvPr>
            <p:ph idx="1"/>
          </p:nvPr>
        </p:nvSpPr>
        <p:spPr>
          <a:xfrm>
            <a:off x="915379" y="1657673"/>
            <a:ext cx="7313242" cy="1862070"/>
          </a:xfrm>
        </p:spPr>
        <p:txBody>
          <a:bodyPr>
            <a:normAutofit/>
          </a:bodyPr>
          <a:lstStyle/>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劉品妤：</a:t>
            </a:r>
            <a:r>
              <a:rPr lang="en-US" altLang="zh-TW" sz="2000" dirty="0">
                <a:solidFill>
                  <a:schemeClr val="tx1"/>
                </a:solidFill>
                <a:latin typeface="Microsoft JhengHei" panose="020B0604030504040204" pitchFamily="34" charset="-120"/>
                <a:ea typeface="Microsoft JhengHei" panose="020B0604030504040204" pitchFamily="34" charset="-120"/>
              </a:rPr>
              <a:t>AWS</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zh-CN" altLang="en-US" sz="2000" dirty="0">
                <a:solidFill>
                  <a:schemeClr val="tx1"/>
                </a:solidFill>
                <a:latin typeface="Microsoft JhengHei" panose="020B0604030504040204" pitchFamily="34" charset="-120"/>
                <a:ea typeface="Microsoft JhengHei" panose="020B0604030504040204" pitchFamily="34" charset="-120"/>
              </a:rPr>
              <a:t>與</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en-US" altLang="zh-CN" sz="2000" dirty="0">
                <a:solidFill>
                  <a:schemeClr val="tx1"/>
                </a:solidFill>
                <a:latin typeface="Microsoft JhengHei" panose="020B0604030504040204" pitchFamily="34" charset="-120"/>
                <a:ea typeface="Microsoft JhengHei" panose="020B0604030504040204" pitchFamily="34" charset="-120"/>
              </a:rPr>
              <a:t>WordPress</a:t>
            </a:r>
            <a:r>
              <a:rPr lang="zh-TW" altLang="en-US" sz="2000" dirty="0">
                <a:solidFill>
                  <a:schemeClr val="tx1"/>
                </a:solidFill>
                <a:latin typeface="Microsoft JhengHei" panose="020B0604030504040204" pitchFamily="34" charset="-120"/>
                <a:ea typeface="Microsoft JhengHei" panose="020B0604030504040204" pitchFamily="34" charset="-120"/>
              </a:rPr>
              <a:t> 網頁製作、爬蟲最新新聞資料</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王昱達：</a:t>
            </a:r>
            <a:r>
              <a:rPr lang="zh-CN" altLang="en-US" sz="2000" dirty="0">
                <a:solidFill>
                  <a:schemeClr val="tx1"/>
                </a:solidFill>
                <a:latin typeface="Microsoft JhengHei" panose="020B0604030504040204" pitchFamily="34" charset="-120"/>
                <a:ea typeface="Microsoft JhengHei" panose="020B0604030504040204" pitchFamily="34" charset="-120"/>
              </a:rPr>
              <a:t>股價資料整理、資料庫建立、網頁串接</a:t>
            </a:r>
            <a:r>
              <a:rPr lang="zh-CN" altLang="en-US" dirty="0"/>
              <a:t>、簡報整理</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楊廣元：新聞評分與股價預測模型的建立與調整參數</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呂明諺：</a:t>
            </a:r>
            <a:r>
              <a:rPr lang="zh-CN" altLang="en-US" sz="2000" dirty="0">
                <a:solidFill>
                  <a:schemeClr val="tx1"/>
                </a:solidFill>
                <a:latin typeface="Microsoft JhengHei" panose="020B0604030504040204" pitchFamily="34" charset="-120"/>
                <a:ea typeface="Microsoft JhengHei" panose="020B0604030504040204" pitchFamily="34" charset="-120"/>
              </a:rPr>
              <a:t>切詞與進一步的優化</a:t>
            </a:r>
            <a:r>
              <a:rPr lang="zh-CN" altLang="en-US" dirty="0"/>
              <a:t>、簡報整理</a:t>
            </a:r>
            <a:endParaRPr lang="en-US" altLang="zh-CN" sz="2000" dirty="0">
              <a:solidFill>
                <a:schemeClr val="tx1"/>
              </a:solidFill>
              <a:latin typeface="Microsoft JhengHei" panose="020B0604030504040204" pitchFamily="34" charset="-120"/>
              <a:ea typeface="Microsoft JhengHei" panose="020B0604030504040204" pitchFamily="34" charset="-120"/>
            </a:endParaRPr>
          </a:p>
        </p:txBody>
      </p:sp>
      <p:sp>
        <p:nvSpPr>
          <p:cNvPr id="7" name="文字方塊 6">
            <a:extLst>
              <a:ext uri="{FF2B5EF4-FFF2-40B4-BE49-F238E27FC236}">
                <a16:creationId xmlns:a16="http://schemas.microsoft.com/office/drawing/2014/main" id="{B6ED4D8E-2437-3E4D-B8D7-B5BEE87BDE38}"/>
              </a:ext>
            </a:extLst>
          </p:cNvPr>
          <p:cNvSpPr txBox="1"/>
          <p:nvPr/>
        </p:nvSpPr>
        <p:spPr>
          <a:xfrm>
            <a:off x="552450"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Trello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3"/>
              </a:rPr>
              <a:t>https://reurl.cc/Mvozzv</a:t>
            </a:r>
            <a:endParaRPr lang="zh-TW" altLang="en-US" dirty="0">
              <a:latin typeface="Microsoft JhengHei" panose="020B0604030504040204" pitchFamily="34" charset="-120"/>
              <a:ea typeface="Microsoft JhengHei" panose="020B0604030504040204" pitchFamily="34" charset="-120"/>
            </a:endParaRPr>
          </a:p>
        </p:txBody>
      </p:sp>
      <p:sp>
        <p:nvSpPr>
          <p:cNvPr id="8" name="文字方塊 7">
            <a:extLst>
              <a:ext uri="{FF2B5EF4-FFF2-40B4-BE49-F238E27FC236}">
                <a16:creationId xmlns:a16="http://schemas.microsoft.com/office/drawing/2014/main" id="{EEE55893-E5A1-1446-AF90-BD781F0D4A69}"/>
              </a:ext>
            </a:extLst>
          </p:cNvPr>
          <p:cNvSpPr txBox="1"/>
          <p:nvPr/>
        </p:nvSpPr>
        <p:spPr>
          <a:xfrm>
            <a:off x="3302794"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Github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4"/>
              </a:rPr>
              <a:t>https://reurl.cc/E7vQQk</a:t>
            </a:r>
            <a:endParaRPr lang="zh-TW" altLang="en-US" dirty="0">
              <a:latin typeface="Microsoft JhengHei" panose="020B0604030504040204" pitchFamily="34" charset="-120"/>
              <a:ea typeface="Microsoft JhengHei" panose="020B0604030504040204" pitchFamily="34" charset="-120"/>
            </a:endParaRPr>
          </a:p>
        </p:txBody>
      </p:sp>
      <p:sp>
        <p:nvSpPr>
          <p:cNvPr id="9" name="文字方塊 8">
            <a:extLst>
              <a:ext uri="{FF2B5EF4-FFF2-40B4-BE49-F238E27FC236}">
                <a16:creationId xmlns:a16="http://schemas.microsoft.com/office/drawing/2014/main" id="{654C2932-115C-F64A-B658-B10766DAA04D}"/>
              </a:ext>
            </a:extLst>
          </p:cNvPr>
          <p:cNvSpPr txBox="1"/>
          <p:nvPr/>
        </p:nvSpPr>
        <p:spPr>
          <a:xfrm>
            <a:off x="6194116" y="3622078"/>
            <a:ext cx="3236181" cy="1200329"/>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成果網站</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 altLang="zh-TW" dirty="0">
                <a:latin typeface="Microsoft JhengHei" panose="020B0604030504040204" pitchFamily="34" charset="-120"/>
                <a:ea typeface="Microsoft JhengHei" panose="020B0604030504040204" pitchFamily="34" charset="-120"/>
                <a:hlinkClick r:id="rId5"/>
              </a:rPr>
              <a:t>http://ec2-52-87-157-212.compute-1.amazonaws.com/</a:t>
            </a:r>
            <a:endParaRPr kumimoji="1" lang="zh-TW" altLang="en-US" dirty="0">
              <a:latin typeface="Microsoft JhengHei" panose="020B0604030504040204" pitchFamily="34" charset="-120"/>
              <a:ea typeface="Microsoft JhengHei" panose="020B0604030504040204" pitchFamily="34" charset="-120"/>
            </a:endParaRPr>
          </a:p>
        </p:txBody>
      </p:sp>
      <p:sp>
        <p:nvSpPr>
          <p:cNvPr id="10" name="文字方塊 9">
            <a:extLst>
              <a:ext uri="{FF2B5EF4-FFF2-40B4-BE49-F238E27FC236}">
                <a16:creationId xmlns:a16="http://schemas.microsoft.com/office/drawing/2014/main" id="{4D388D2E-6004-9E46-830C-F7DA3195DAA2}"/>
              </a:ext>
            </a:extLst>
          </p:cNvPr>
          <p:cNvSpPr txBox="1"/>
          <p:nvPr/>
        </p:nvSpPr>
        <p:spPr>
          <a:xfrm>
            <a:off x="915379" y="5200327"/>
            <a:ext cx="7492021" cy="646331"/>
          </a:xfrm>
          <a:prstGeom prst="rect">
            <a:avLst/>
          </a:prstGeom>
          <a:noFill/>
        </p:spPr>
        <p:txBody>
          <a:bodyPr wrap="square" rtlCol="0">
            <a:spAutoFit/>
          </a:bodyPr>
          <a:lstStyle/>
          <a:p>
            <a:r>
              <a:rPr kumimoji="1" lang="en-US" altLang="zh-TW" dirty="0">
                <a:latin typeface="Microsoft JhengHei" panose="020B0604030504040204" pitchFamily="34" charset="-120"/>
                <a:ea typeface="Microsoft JhengHei" panose="020B0604030504040204" pitchFamily="34" charset="-120"/>
              </a:rPr>
              <a:t>P.S. </a:t>
            </a:r>
            <a:r>
              <a:rPr kumimoji="1" lang="zh-TW" altLang="en-US" dirty="0">
                <a:latin typeface="Microsoft JhengHei" panose="020B0604030504040204" pitchFamily="34" charset="-120"/>
                <a:ea typeface="Microsoft JhengHei" panose="020B0604030504040204" pitchFamily="34" charset="-120"/>
              </a:rPr>
              <a:t>目前最後的資料庫與網頁串接部分尚未完成，因此目前網站僅有架構，整個產品還未正式上線，完成後會在下週以影片來呈現</a:t>
            </a:r>
          </a:p>
        </p:txBody>
      </p:sp>
    </p:spTree>
    <p:extLst>
      <p:ext uri="{BB962C8B-B14F-4D97-AF65-F5344CB8AC3E}">
        <p14:creationId xmlns:p14="http://schemas.microsoft.com/office/powerpoint/2010/main" val="149391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4</a:t>
            </a:fld>
            <a:endParaRPr kumimoji="1" lang="zh-TW" altLang="en-US" dirty="0"/>
          </a:p>
        </p:txBody>
      </p:sp>
      <p:sp>
        <p:nvSpPr>
          <p:cNvPr id="6" name="Rectangle 3">
            <a:extLst>
              <a:ext uri="{FF2B5EF4-FFF2-40B4-BE49-F238E27FC236}">
                <a16:creationId xmlns:a16="http://schemas.microsoft.com/office/drawing/2014/main" id="{F62D349B-88DE-6C4C-AF3C-D267A4644888}"/>
              </a:ext>
            </a:extLst>
          </p:cNvPr>
          <p:cNvSpPr/>
          <p:nvPr/>
        </p:nvSpPr>
        <p:spPr>
          <a:xfrm>
            <a:off x="4917168" y="3003809"/>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標題 1">
            <a:extLst>
              <a:ext uri="{FF2B5EF4-FFF2-40B4-BE49-F238E27FC236}">
                <a16:creationId xmlns:a16="http://schemas.microsoft.com/office/drawing/2014/main" id="{9B85AF98-4201-FC44-8821-4BAC0D41C939}"/>
              </a:ext>
            </a:extLst>
          </p:cNvPr>
          <p:cNvSpPr>
            <a:spLocks noGrp="1"/>
          </p:cNvSpPr>
          <p:nvPr>
            <p:ph type="title"/>
          </p:nvPr>
        </p:nvSpPr>
        <p:spPr>
          <a:xfrm>
            <a:off x="568433" y="461177"/>
            <a:ext cx="7886700" cy="599076"/>
          </a:xfrm>
        </p:spPr>
        <p:txBody>
          <a:bodyPr/>
          <a:lstStyle/>
          <a:p>
            <a:r>
              <a:rPr kumimoji="1" lang="zh-TW" altLang="en-US" dirty="0"/>
              <a:t>看門狗評分機制現有痛點描述</a:t>
            </a:r>
          </a:p>
        </p:txBody>
      </p:sp>
      <p:sp>
        <p:nvSpPr>
          <p:cNvPr id="8" name="Rectangle 2">
            <a:extLst>
              <a:ext uri="{FF2B5EF4-FFF2-40B4-BE49-F238E27FC236}">
                <a16:creationId xmlns:a16="http://schemas.microsoft.com/office/drawing/2014/main" id="{369FE994-EF37-2D47-94B9-91F6EDE213AE}"/>
              </a:ext>
            </a:extLst>
          </p:cNvPr>
          <p:cNvSpPr/>
          <p:nvPr/>
        </p:nvSpPr>
        <p:spPr>
          <a:xfrm>
            <a:off x="4511783" y="2521208"/>
            <a:ext cx="108000" cy="2054795"/>
          </a:xfrm>
          <a:prstGeom prst="rect">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Rectangle 3">
            <a:extLst>
              <a:ext uri="{FF2B5EF4-FFF2-40B4-BE49-F238E27FC236}">
                <a16:creationId xmlns:a16="http://schemas.microsoft.com/office/drawing/2014/main" id="{011BD58A-2489-8146-9748-4C9CD6671756}"/>
              </a:ext>
            </a:extLst>
          </p:cNvPr>
          <p:cNvSpPr/>
          <p:nvPr/>
        </p:nvSpPr>
        <p:spPr>
          <a:xfrm>
            <a:off x="4106398" y="2845882"/>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Freeform 18">
            <a:extLst>
              <a:ext uri="{FF2B5EF4-FFF2-40B4-BE49-F238E27FC236}">
                <a16:creationId xmlns:a16="http://schemas.microsoft.com/office/drawing/2014/main" id="{DB6B2C78-7DE9-704E-8155-AE70D00288E0}"/>
              </a:ext>
            </a:extLst>
          </p:cNvPr>
          <p:cNvSpPr>
            <a:spLocks/>
          </p:cNvSpPr>
          <p:nvPr/>
        </p:nvSpPr>
        <p:spPr bwMode="auto">
          <a:xfrm flipH="1">
            <a:off x="3544173" y="4387747"/>
            <a:ext cx="2304256" cy="1690935"/>
          </a:xfrm>
          <a:custGeom>
            <a:avLst/>
            <a:gdLst/>
            <a:ahLst/>
            <a:cxnLst/>
            <a:rect l="l" t="t" r="r" b="b"/>
            <a:pathLst>
              <a:path w="2304256" h="1690935">
                <a:moveTo>
                  <a:pt x="2302739" y="0"/>
                </a:moveTo>
                <a:lnTo>
                  <a:pt x="270214" y="0"/>
                </a:lnTo>
                <a:lnTo>
                  <a:pt x="270214" y="25876"/>
                </a:lnTo>
                <a:lnTo>
                  <a:pt x="266297" y="60666"/>
                </a:lnTo>
                <a:lnTo>
                  <a:pt x="254549" y="96265"/>
                </a:lnTo>
                <a:lnTo>
                  <a:pt x="233402" y="139146"/>
                </a:lnTo>
                <a:lnTo>
                  <a:pt x="207556" y="178790"/>
                </a:lnTo>
                <a:lnTo>
                  <a:pt x="179359" y="213579"/>
                </a:lnTo>
                <a:lnTo>
                  <a:pt x="149597" y="249179"/>
                </a:lnTo>
                <a:lnTo>
                  <a:pt x="118268" y="281542"/>
                </a:lnTo>
                <a:lnTo>
                  <a:pt x="86938" y="313904"/>
                </a:lnTo>
                <a:lnTo>
                  <a:pt x="57176" y="349503"/>
                </a:lnTo>
                <a:lnTo>
                  <a:pt x="46994" y="359212"/>
                </a:lnTo>
                <a:lnTo>
                  <a:pt x="34462" y="371348"/>
                </a:lnTo>
                <a:lnTo>
                  <a:pt x="21148" y="385911"/>
                </a:lnTo>
                <a:lnTo>
                  <a:pt x="10182" y="400475"/>
                </a:lnTo>
                <a:lnTo>
                  <a:pt x="3134" y="418274"/>
                </a:lnTo>
                <a:lnTo>
                  <a:pt x="0" y="437691"/>
                </a:lnTo>
                <a:lnTo>
                  <a:pt x="3916" y="457918"/>
                </a:lnTo>
                <a:lnTo>
                  <a:pt x="14099" y="477336"/>
                </a:lnTo>
                <a:lnTo>
                  <a:pt x="31329" y="493517"/>
                </a:lnTo>
                <a:lnTo>
                  <a:pt x="50910" y="504844"/>
                </a:lnTo>
                <a:lnTo>
                  <a:pt x="75190" y="515362"/>
                </a:lnTo>
                <a:lnTo>
                  <a:pt x="101037" y="524261"/>
                </a:lnTo>
                <a:lnTo>
                  <a:pt x="126883" y="533162"/>
                </a:lnTo>
                <a:lnTo>
                  <a:pt x="151947" y="542060"/>
                </a:lnTo>
                <a:lnTo>
                  <a:pt x="176227" y="552579"/>
                </a:lnTo>
                <a:lnTo>
                  <a:pt x="198157" y="563906"/>
                </a:lnTo>
                <a:lnTo>
                  <a:pt x="213822" y="578469"/>
                </a:lnTo>
                <a:lnTo>
                  <a:pt x="209123" y="597886"/>
                </a:lnTo>
                <a:lnTo>
                  <a:pt x="200507" y="615686"/>
                </a:lnTo>
                <a:lnTo>
                  <a:pt x="191891" y="634295"/>
                </a:lnTo>
                <a:lnTo>
                  <a:pt x="182493" y="652094"/>
                </a:lnTo>
                <a:lnTo>
                  <a:pt x="173877" y="669893"/>
                </a:lnTo>
                <a:lnTo>
                  <a:pt x="167611" y="687693"/>
                </a:lnTo>
                <a:lnTo>
                  <a:pt x="165262" y="703874"/>
                </a:lnTo>
                <a:lnTo>
                  <a:pt x="166828" y="721673"/>
                </a:lnTo>
                <a:lnTo>
                  <a:pt x="175443" y="737855"/>
                </a:lnTo>
                <a:lnTo>
                  <a:pt x="191108" y="754036"/>
                </a:lnTo>
                <a:lnTo>
                  <a:pt x="213822" y="770218"/>
                </a:lnTo>
                <a:lnTo>
                  <a:pt x="209123" y="783163"/>
                </a:lnTo>
                <a:lnTo>
                  <a:pt x="202073" y="796108"/>
                </a:lnTo>
                <a:lnTo>
                  <a:pt x="196591" y="811480"/>
                </a:lnTo>
                <a:lnTo>
                  <a:pt x="195024" y="827661"/>
                </a:lnTo>
                <a:lnTo>
                  <a:pt x="198157" y="843843"/>
                </a:lnTo>
                <a:lnTo>
                  <a:pt x="206773" y="858406"/>
                </a:lnTo>
                <a:lnTo>
                  <a:pt x="217738" y="869733"/>
                </a:lnTo>
                <a:lnTo>
                  <a:pt x="231836" y="880250"/>
                </a:lnTo>
                <a:lnTo>
                  <a:pt x="245934" y="887532"/>
                </a:lnTo>
                <a:lnTo>
                  <a:pt x="259249" y="896432"/>
                </a:lnTo>
                <a:lnTo>
                  <a:pt x="271781" y="908568"/>
                </a:lnTo>
                <a:lnTo>
                  <a:pt x="278829" y="921513"/>
                </a:lnTo>
                <a:lnTo>
                  <a:pt x="285878" y="944976"/>
                </a:lnTo>
                <a:lnTo>
                  <a:pt x="285878" y="971675"/>
                </a:lnTo>
                <a:lnTo>
                  <a:pt x="283529" y="996756"/>
                </a:lnTo>
                <a:lnTo>
                  <a:pt x="277263" y="1022646"/>
                </a:lnTo>
                <a:lnTo>
                  <a:pt x="271781" y="1047727"/>
                </a:lnTo>
                <a:lnTo>
                  <a:pt x="267865" y="1070381"/>
                </a:lnTo>
                <a:lnTo>
                  <a:pt x="264732" y="1102744"/>
                </a:lnTo>
                <a:lnTo>
                  <a:pt x="267865" y="1131870"/>
                </a:lnTo>
                <a:lnTo>
                  <a:pt x="276480" y="1158569"/>
                </a:lnTo>
                <a:lnTo>
                  <a:pt x="287445" y="1182033"/>
                </a:lnTo>
                <a:lnTo>
                  <a:pt x="303109" y="1200640"/>
                </a:lnTo>
                <a:lnTo>
                  <a:pt x="323474" y="1218440"/>
                </a:lnTo>
                <a:lnTo>
                  <a:pt x="343054" y="1233004"/>
                </a:lnTo>
                <a:lnTo>
                  <a:pt x="365767" y="1245140"/>
                </a:lnTo>
                <a:lnTo>
                  <a:pt x="388482" y="1255658"/>
                </a:lnTo>
                <a:lnTo>
                  <a:pt x="411195" y="1261321"/>
                </a:lnTo>
                <a:lnTo>
                  <a:pt x="452706" y="1268603"/>
                </a:lnTo>
                <a:lnTo>
                  <a:pt x="496567" y="1271839"/>
                </a:lnTo>
                <a:lnTo>
                  <a:pt x="542777" y="1270221"/>
                </a:lnTo>
                <a:lnTo>
                  <a:pt x="588205" y="1265367"/>
                </a:lnTo>
                <a:lnTo>
                  <a:pt x="633632" y="1259702"/>
                </a:lnTo>
                <a:lnTo>
                  <a:pt x="676710" y="1250803"/>
                </a:lnTo>
                <a:lnTo>
                  <a:pt x="715087" y="1240286"/>
                </a:lnTo>
                <a:lnTo>
                  <a:pt x="748766" y="1228958"/>
                </a:lnTo>
                <a:lnTo>
                  <a:pt x="762864" y="1224104"/>
                </a:lnTo>
                <a:lnTo>
                  <a:pt x="781662" y="1218440"/>
                </a:lnTo>
                <a:lnTo>
                  <a:pt x="802025" y="1212777"/>
                </a:lnTo>
                <a:lnTo>
                  <a:pt x="823173" y="1207113"/>
                </a:lnTo>
                <a:lnTo>
                  <a:pt x="845886" y="1203877"/>
                </a:lnTo>
                <a:lnTo>
                  <a:pt x="868600" y="1202259"/>
                </a:lnTo>
                <a:lnTo>
                  <a:pt x="888180" y="1205495"/>
                </a:lnTo>
                <a:lnTo>
                  <a:pt x="905412" y="1212777"/>
                </a:lnTo>
                <a:lnTo>
                  <a:pt x="921076" y="1227340"/>
                </a:lnTo>
                <a:lnTo>
                  <a:pt x="935175" y="1250803"/>
                </a:lnTo>
                <a:lnTo>
                  <a:pt x="948489" y="1280738"/>
                </a:lnTo>
                <a:lnTo>
                  <a:pt x="961021" y="1315528"/>
                </a:lnTo>
                <a:lnTo>
                  <a:pt x="971203" y="1355173"/>
                </a:lnTo>
                <a:lnTo>
                  <a:pt x="981385" y="1396435"/>
                </a:lnTo>
                <a:lnTo>
                  <a:pt x="990000" y="1439316"/>
                </a:lnTo>
                <a:lnTo>
                  <a:pt x="997832" y="1483005"/>
                </a:lnTo>
                <a:lnTo>
                  <a:pt x="1005665" y="1525886"/>
                </a:lnTo>
                <a:lnTo>
                  <a:pt x="1011148" y="1565530"/>
                </a:lnTo>
                <a:lnTo>
                  <a:pt x="1018196" y="1602747"/>
                </a:lnTo>
                <a:lnTo>
                  <a:pt x="1023680" y="1633491"/>
                </a:lnTo>
                <a:lnTo>
                  <a:pt x="1028379" y="1660191"/>
                </a:lnTo>
                <a:lnTo>
                  <a:pt x="1134898" y="1678799"/>
                </a:lnTo>
                <a:lnTo>
                  <a:pt x="1242983" y="1689317"/>
                </a:lnTo>
                <a:lnTo>
                  <a:pt x="1354201" y="1690935"/>
                </a:lnTo>
                <a:lnTo>
                  <a:pt x="1467769" y="1685272"/>
                </a:lnTo>
                <a:lnTo>
                  <a:pt x="1585253" y="1669090"/>
                </a:lnTo>
                <a:lnTo>
                  <a:pt x="1705871" y="1646436"/>
                </a:lnTo>
                <a:lnTo>
                  <a:pt x="1829621" y="1615692"/>
                </a:lnTo>
                <a:lnTo>
                  <a:pt x="1959636" y="1577666"/>
                </a:lnTo>
                <a:lnTo>
                  <a:pt x="2093568" y="1533168"/>
                </a:lnTo>
                <a:lnTo>
                  <a:pt x="2078686" y="1496759"/>
                </a:lnTo>
                <a:lnTo>
                  <a:pt x="2064589" y="1455497"/>
                </a:lnTo>
                <a:lnTo>
                  <a:pt x="2052057" y="1410189"/>
                </a:lnTo>
                <a:lnTo>
                  <a:pt x="2039525" y="1365691"/>
                </a:lnTo>
                <a:lnTo>
                  <a:pt x="2027777" y="1326046"/>
                </a:lnTo>
                <a:lnTo>
                  <a:pt x="2015246" y="1293683"/>
                </a:lnTo>
                <a:lnTo>
                  <a:pt x="2006630" y="1271839"/>
                </a:lnTo>
                <a:lnTo>
                  <a:pt x="1996448" y="1241903"/>
                </a:lnTo>
                <a:lnTo>
                  <a:pt x="1986266" y="1207922"/>
                </a:lnTo>
                <a:lnTo>
                  <a:pt x="1975300" y="1169896"/>
                </a:lnTo>
                <a:lnTo>
                  <a:pt x="1965119" y="1130252"/>
                </a:lnTo>
                <a:lnTo>
                  <a:pt x="1954937" y="1088990"/>
                </a:lnTo>
                <a:lnTo>
                  <a:pt x="1946321" y="1047727"/>
                </a:lnTo>
                <a:lnTo>
                  <a:pt x="1940839" y="1009701"/>
                </a:lnTo>
                <a:lnTo>
                  <a:pt x="1936923" y="973293"/>
                </a:lnTo>
                <a:lnTo>
                  <a:pt x="1935356" y="943358"/>
                </a:lnTo>
                <a:lnTo>
                  <a:pt x="1936923" y="918276"/>
                </a:lnTo>
                <a:lnTo>
                  <a:pt x="1949455" y="865687"/>
                </a:lnTo>
                <a:lnTo>
                  <a:pt x="1965119" y="817143"/>
                </a:lnTo>
                <a:lnTo>
                  <a:pt x="1984700" y="771026"/>
                </a:lnTo>
                <a:lnTo>
                  <a:pt x="2008980" y="730573"/>
                </a:lnTo>
                <a:lnTo>
                  <a:pt x="2045008" y="680412"/>
                </a:lnTo>
                <a:lnTo>
                  <a:pt x="2081820" y="630249"/>
                </a:lnTo>
                <a:lnTo>
                  <a:pt x="2118631" y="581705"/>
                </a:lnTo>
                <a:lnTo>
                  <a:pt x="2156226" y="529925"/>
                </a:lnTo>
                <a:lnTo>
                  <a:pt x="2189904" y="477336"/>
                </a:lnTo>
                <a:lnTo>
                  <a:pt x="2222800" y="423128"/>
                </a:lnTo>
                <a:lnTo>
                  <a:pt x="2250214" y="364066"/>
                </a:lnTo>
                <a:lnTo>
                  <a:pt x="2272927" y="300959"/>
                </a:lnTo>
                <a:lnTo>
                  <a:pt x="2290158" y="227334"/>
                </a:lnTo>
                <a:lnTo>
                  <a:pt x="2299557" y="152091"/>
                </a:lnTo>
                <a:lnTo>
                  <a:pt x="2304256" y="75229"/>
                </a:lnTo>
                <a:close/>
              </a:path>
            </a:pathLst>
          </a:custGeom>
          <a:solidFill>
            <a:srgbClr val="A3D5CB"/>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1" name="TextBox 10">
            <a:extLst>
              <a:ext uri="{FF2B5EF4-FFF2-40B4-BE49-F238E27FC236}">
                <a16:creationId xmlns:a16="http://schemas.microsoft.com/office/drawing/2014/main" id="{D6D71BC0-61E5-5747-A826-BBAF956F54FC}"/>
              </a:ext>
            </a:extLst>
          </p:cNvPr>
          <p:cNvSpPr txBox="1"/>
          <p:nvPr/>
        </p:nvSpPr>
        <p:spPr>
          <a:xfrm>
            <a:off x="5774179" y="3518074"/>
            <a:ext cx="2234214" cy="1477328"/>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 不⼀致</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沒有一致的評斷標準</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2" name="Pentagon 14">
            <a:extLst>
              <a:ext uri="{FF2B5EF4-FFF2-40B4-BE49-F238E27FC236}">
                <a16:creationId xmlns:a16="http://schemas.microsoft.com/office/drawing/2014/main" id="{C1B98E63-4472-5541-A4A8-CA07B3A982B7}"/>
              </a:ext>
            </a:extLst>
          </p:cNvPr>
          <p:cNvSpPr/>
          <p:nvPr/>
        </p:nvSpPr>
        <p:spPr>
          <a:xfrm>
            <a:off x="4933950" y="2845882"/>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Pentagon 16">
            <a:extLst>
              <a:ext uri="{FF2B5EF4-FFF2-40B4-BE49-F238E27FC236}">
                <a16:creationId xmlns:a16="http://schemas.microsoft.com/office/drawing/2014/main" id="{C07A54BF-1F42-9241-8E51-B6ACF04052F5}"/>
              </a:ext>
            </a:extLst>
          </p:cNvPr>
          <p:cNvSpPr/>
          <p:nvPr/>
        </p:nvSpPr>
        <p:spPr>
          <a:xfrm flipH="1">
            <a:off x="1464808" y="2836838"/>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6">
            <a:extLst>
              <a:ext uri="{FF2B5EF4-FFF2-40B4-BE49-F238E27FC236}">
                <a16:creationId xmlns:a16="http://schemas.microsoft.com/office/drawing/2014/main" id="{E47231D4-44D5-B340-A722-84C0ED3549E6}"/>
              </a:ext>
            </a:extLst>
          </p:cNvPr>
          <p:cNvSpPr txBox="1"/>
          <p:nvPr/>
        </p:nvSpPr>
        <p:spPr>
          <a:xfrm>
            <a:off x="1161588" y="3512769"/>
            <a:ext cx="2382585"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現有系統每⽇下午才發佈對最近⼀ ⽇的新聞評價</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無法及時掌握新聞之影響</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15" name="Pentagon 30">
            <a:extLst>
              <a:ext uri="{FF2B5EF4-FFF2-40B4-BE49-F238E27FC236}">
                <a16:creationId xmlns:a16="http://schemas.microsoft.com/office/drawing/2014/main" id="{C1BB007B-D3CC-4D4E-9C74-2363199D181C}"/>
              </a:ext>
            </a:extLst>
          </p:cNvPr>
          <p:cNvSpPr/>
          <p:nvPr/>
        </p:nvSpPr>
        <p:spPr>
          <a:xfrm>
            <a:off x="2952002" y="2051760"/>
            <a:ext cx="3211003" cy="484632"/>
          </a:xfrm>
          <a:custGeom>
            <a:avLst/>
            <a:gdLst/>
            <a:ahLst/>
            <a:cxnLst/>
            <a:rect l="l" t="t" r="r" b="b"/>
            <a:pathLst>
              <a:path w="3211003" h="484632">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rgbClr val="A3D5CB"/>
          </a:solidFill>
          <a:ln w="38100">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TextBox 28">
            <a:extLst>
              <a:ext uri="{FF2B5EF4-FFF2-40B4-BE49-F238E27FC236}">
                <a16:creationId xmlns:a16="http://schemas.microsoft.com/office/drawing/2014/main" id="{CA34739C-3B43-7141-B12E-7237DE7157B2}"/>
              </a:ext>
            </a:extLst>
          </p:cNvPr>
          <p:cNvSpPr txBox="1"/>
          <p:nvPr/>
        </p:nvSpPr>
        <p:spPr>
          <a:xfrm>
            <a:off x="3761230" y="2138471"/>
            <a:ext cx="1609106" cy="369332"/>
          </a:xfrm>
          <a:prstGeom prst="rect">
            <a:avLst/>
          </a:prstGeom>
          <a:noFill/>
        </p:spPr>
        <p:txBody>
          <a:bodyPr wrap="square" rtlCol="0">
            <a:spAutoFit/>
          </a:bodyPr>
          <a:lstStyle/>
          <a:p>
            <a:pPr algn="ctr"/>
            <a:r>
              <a:rPr lang="zh-TW" altLang="en-US"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b="1" dirty="0">
              <a:solidFill>
                <a:schemeClr val="bg1"/>
              </a:solidFill>
              <a:latin typeface="微軟正黑體" panose="020B0604030504040204" pitchFamily="34" charset="-120"/>
              <a:cs typeface="Arial" pitchFamily="34" charset="0"/>
            </a:endParaRPr>
          </a:p>
        </p:txBody>
      </p:sp>
      <p:sp>
        <p:nvSpPr>
          <p:cNvPr id="17" name="TextBox 29">
            <a:extLst>
              <a:ext uri="{FF2B5EF4-FFF2-40B4-BE49-F238E27FC236}">
                <a16:creationId xmlns:a16="http://schemas.microsoft.com/office/drawing/2014/main" id="{C4A57982-ABFC-304D-B366-3F6EDA9F61F0}"/>
              </a:ext>
            </a:extLst>
          </p:cNvPr>
          <p:cNvSpPr txBox="1"/>
          <p:nvPr/>
        </p:nvSpPr>
        <p:spPr>
          <a:xfrm>
            <a:off x="1891500" y="2913216"/>
            <a:ext cx="1966742"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評分延遲</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8" name="TextBox 32">
            <a:extLst>
              <a:ext uri="{FF2B5EF4-FFF2-40B4-BE49-F238E27FC236}">
                <a16:creationId xmlns:a16="http://schemas.microsoft.com/office/drawing/2014/main" id="{151242EC-BF33-DA4E-B01D-924DE430FDF3}"/>
              </a:ext>
            </a:extLst>
          </p:cNvPr>
          <p:cNvSpPr txBox="1"/>
          <p:nvPr/>
        </p:nvSpPr>
        <p:spPr>
          <a:xfrm>
            <a:off x="5143862" y="2913216"/>
            <a:ext cx="2108638"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9" name="TextBox 19">
            <a:extLst>
              <a:ext uri="{FF2B5EF4-FFF2-40B4-BE49-F238E27FC236}">
                <a16:creationId xmlns:a16="http://schemas.microsoft.com/office/drawing/2014/main" id="{B893474A-F59E-F744-9677-ECE29F2A8F92}"/>
              </a:ext>
            </a:extLst>
          </p:cNvPr>
          <p:cNvSpPr txBox="1"/>
          <p:nvPr/>
        </p:nvSpPr>
        <p:spPr>
          <a:xfrm>
            <a:off x="3544173" y="1153795"/>
            <a:ext cx="2903751" cy="646331"/>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訊息來源眾多</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Tree>
    <p:extLst>
      <p:ext uri="{BB962C8B-B14F-4D97-AF65-F5344CB8AC3E}">
        <p14:creationId xmlns:p14="http://schemas.microsoft.com/office/powerpoint/2010/main" val="3220345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B7B8EA3-2C07-784C-A6FC-A4A77ED9B40D}"/>
              </a:ext>
            </a:extLst>
          </p:cNvPr>
          <p:cNvSpPr/>
          <p:nvPr/>
        </p:nvSpPr>
        <p:spPr>
          <a:xfrm>
            <a:off x="2312407" y="3075057"/>
            <a:ext cx="4519186" cy="707886"/>
          </a:xfrm>
          <a:prstGeom prst="rect">
            <a:avLst/>
          </a:prstGeom>
        </p:spPr>
        <p:txBody>
          <a:bodyPr wrap="none">
            <a:spAutoFit/>
          </a:bodyPr>
          <a:lstStyle/>
          <a:p>
            <a:r>
              <a:rPr lang="zh-TW" altLang="en-US" sz="4000" b="1" dirty="0">
                <a:solidFill>
                  <a:srgbClr val="2B9687"/>
                </a:solidFill>
                <a:latin typeface="Microsoft JhengHei" panose="020B0604030504040204" pitchFamily="34" charset="-120"/>
                <a:ea typeface="Microsoft JhengHei" panose="020B0604030504040204" pitchFamily="34" charset="-120"/>
              </a:rPr>
              <a:t>感謝聆聽 敬請指教</a:t>
            </a:r>
            <a:endParaRPr lang="zh-TW" altLang="en-US" sz="4000" dirty="0">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9423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DB8A2E08-72E2-2240-9E32-D42E11AFC2F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4ECCBDE9-52C1-BD49-926A-A91DB688DB5C}"/>
              </a:ext>
            </a:extLst>
          </p:cNvPr>
          <p:cNvSpPr>
            <a:spLocks noGrp="1"/>
          </p:cNvSpPr>
          <p:nvPr>
            <p:ph type="sldNum" sz="quarter" idx="12"/>
          </p:nvPr>
        </p:nvSpPr>
        <p:spPr/>
        <p:txBody>
          <a:bodyPr/>
          <a:lstStyle/>
          <a:p>
            <a:fld id="{80929F01-733D-5847-83A7-C9CEA74310DB}" type="slidenum">
              <a:rPr kumimoji="1" lang="zh-TW" altLang="en-US" smtClean="0"/>
              <a:pPr/>
              <a:t>5</a:t>
            </a:fld>
            <a:endParaRPr kumimoji="1" lang="zh-TW" altLang="en-US" dirty="0"/>
          </a:p>
        </p:txBody>
      </p:sp>
      <p:cxnSp>
        <p:nvCxnSpPr>
          <p:cNvPr id="21" name="接點: 肘形 37">
            <a:extLst>
              <a:ext uri="{FF2B5EF4-FFF2-40B4-BE49-F238E27FC236}">
                <a16:creationId xmlns:a16="http://schemas.microsoft.com/office/drawing/2014/main" id="{9C99570A-3C69-8544-8411-51A1C7F9BCC2}"/>
              </a:ext>
            </a:extLst>
          </p:cNvPr>
          <p:cNvCxnSpPr>
            <a:cxnSpLocks/>
          </p:cNvCxnSpPr>
          <p:nvPr/>
        </p:nvCxnSpPr>
        <p:spPr>
          <a:xfrm rot="10800000" flipV="1">
            <a:off x="6824592" y="2079660"/>
            <a:ext cx="1917663" cy="975704"/>
          </a:xfrm>
          <a:prstGeom prst="bentConnector3">
            <a:avLst>
              <a:gd name="adj1" fmla="val 50530"/>
            </a:avLst>
          </a:prstGeom>
          <a:ln w="38100"/>
        </p:spPr>
        <p:style>
          <a:lnRef idx="1">
            <a:schemeClr val="accent2"/>
          </a:lnRef>
          <a:fillRef idx="0">
            <a:schemeClr val="accent2"/>
          </a:fillRef>
          <a:effectRef idx="0">
            <a:schemeClr val="accent2"/>
          </a:effectRef>
          <a:fontRef idx="minor">
            <a:schemeClr val="tx1"/>
          </a:fontRef>
        </p:style>
      </p:cxnSp>
      <p:cxnSp>
        <p:nvCxnSpPr>
          <p:cNvPr id="22" name="接點: 肘形 33">
            <a:extLst>
              <a:ext uri="{FF2B5EF4-FFF2-40B4-BE49-F238E27FC236}">
                <a16:creationId xmlns:a16="http://schemas.microsoft.com/office/drawing/2014/main" id="{CCAAD455-8739-8443-9E14-7824572E3408}"/>
              </a:ext>
            </a:extLst>
          </p:cNvPr>
          <p:cNvCxnSpPr>
            <a:cxnSpLocks/>
          </p:cNvCxnSpPr>
          <p:nvPr/>
        </p:nvCxnSpPr>
        <p:spPr>
          <a:xfrm rot="10800000" flipV="1">
            <a:off x="628297" y="4339165"/>
            <a:ext cx="2141456" cy="975704"/>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3" name="接點: 肘形 25">
            <a:extLst>
              <a:ext uri="{FF2B5EF4-FFF2-40B4-BE49-F238E27FC236}">
                <a16:creationId xmlns:a16="http://schemas.microsoft.com/office/drawing/2014/main" id="{836DF04F-2B9B-EB42-A2CE-493071108E6A}"/>
              </a:ext>
            </a:extLst>
          </p:cNvPr>
          <p:cNvCxnSpPr>
            <a:cxnSpLocks/>
          </p:cNvCxnSpPr>
          <p:nvPr/>
        </p:nvCxnSpPr>
        <p:spPr>
          <a:xfrm rot="10800000">
            <a:off x="6685280" y="4487608"/>
            <a:ext cx="1966270" cy="647257"/>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4" name="接點: 肘形 24">
            <a:extLst>
              <a:ext uri="{FF2B5EF4-FFF2-40B4-BE49-F238E27FC236}">
                <a16:creationId xmlns:a16="http://schemas.microsoft.com/office/drawing/2014/main" id="{E4FD6968-9F02-8540-8585-C06B822B0F4A}"/>
              </a:ext>
            </a:extLst>
          </p:cNvPr>
          <p:cNvCxnSpPr/>
          <p:nvPr/>
        </p:nvCxnSpPr>
        <p:spPr>
          <a:xfrm rot="16200000" flipH="1">
            <a:off x="1654765" y="2331589"/>
            <a:ext cx="1371061" cy="1263650"/>
          </a:xfrm>
          <a:prstGeom prst="bentConnector3">
            <a:avLst/>
          </a:prstGeom>
          <a:ln w="38100"/>
        </p:spPr>
        <p:style>
          <a:lnRef idx="1">
            <a:schemeClr val="accent2"/>
          </a:lnRef>
          <a:fillRef idx="0">
            <a:schemeClr val="accent2"/>
          </a:fillRef>
          <a:effectRef idx="0">
            <a:schemeClr val="accent2"/>
          </a:effectRef>
          <a:fontRef idx="minor">
            <a:schemeClr val="tx1"/>
          </a:fontRef>
        </p:style>
      </p:cxnSp>
      <p:sp>
        <p:nvSpPr>
          <p:cNvPr id="25" name="矩形: 圓角 17">
            <a:extLst>
              <a:ext uri="{FF2B5EF4-FFF2-40B4-BE49-F238E27FC236}">
                <a16:creationId xmlns:a16="http://schemas.microsoft.com/office/drawing/2014/main" id="{0EC6249B-2BCF-064D-AE7D-6C4D9DF73461}"/>
              </a:ext>
            </a:extLst>
          </p:cNvPr>
          <p:cNvSpPr/>
          <p:nvPr/>
        </p:nvSpPr>
        <p:spPr>
          <a:xfrm>
            <a:off x="6561729" y="506237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6" name="橢圓 25">
            <a:extLst>
              <a:ext uri="{FF2B5EF4-FFF2-40B4-BE49-F238E27FC236}">
                <a16:creationId xmlns:a16="http://schemas.microsoft.com/office/drawing/2014/main" id="{CEFCADC6-5065-F142-A010-96444F306AFD}"/>
              </a:ext>
            </a:extLst>
          </p:cNvPr>
          <p:cNvSpPr/>
          <p:nvPr/>
        </p:nvSpPr>
        <p:spPr>
          <a:xfrm>
            <a:off x="2529840" y="2035847"/>
            <a:ext cx="4592320" cy="3263485"/>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圓角 17">
            <a:extLst>
              <a:ext uri="{FF2B5EF4-FFF2-40B4-BE49-F238E27FC236}">
                <a16:creationId xmlns:a16="http://schemas.microsoft.com/office/drawing/2014/main" id="{9DACD3BD-E23E-AC48-9F3E-D596C148A444}"/>
              </a:ext>
            </a:extLst>
          </p:cNvPr>
          <p:cNvSpPr/>
          <p:nvPr/>
        </p:nvSpPr>
        <p:spPr>
          <a:xfrm>
            <a:off x="420795" y="147583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a:extLst>
              <a:ext uri="{FF2B5EF4-FFF2-40B4-BE49-F238E27FC236}">
                <a16:creationId xmlns:a16="http://schemas.microsoft.com/office/drawing/2014/main" id="{36A58E5D-0637-0C49-AEF6-CBA6BEA7ABB4}"/>
              </a:ext>
            </a:extLst>
          </p:cNvPr>
          <p:cNvSpPr txBox="1"/>
          <p:nvPr/>
        </p:nvSpPr>
        <p:spPr>
          <a:xfrm>
            <a:off x="830668" y="1660142"/>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新聞評分</a:t>
            </a:r>
          </a:p>
        </p:txBody>
      </p:sp>
      <p:pic>
        <p:nvPicPr>
          <p:cNvPr id="30" name="內容版面配置區 3">
            <a:extLst>
              <a:ext uri="{FF2B5EF4-FFF2-40B4-BE49-F238E27FC236}">
                <a16:creationId xmlns:a16="http://schemas.microsoft.com/office/drawing/2014/main" id="{B0A5DD23-53AF-0C4C-B87D-38C34C182FE7}"/>
              </a:ext>
            </a:extLst>
          </p:cNvPr>
          <p:cNvPicPr>
            <a:picLocks noChangeAspect="1"/>
          </p:cNvPicPr>
          <p:nvPr/>
        </p:nvPicPr>
        <p:blipFill rotWithShape="1">
          <a:blip r:embed="rId2"/>
          <a:srcRect b="42967"/>
          <a:stretch/>
        </p:blipFill>
        <p:spPr>
          <a:xfrm>
            <a:off x="3240732" y="2693857"/>
            <a:ext cx="3312982" cy="1965960"/>
          </a:xfrm>
          <a:prstGeom prst="rect">
            <a:avLst/>
          </a:prstGeom>
          <a:ln>
            <a:solidFill>
              <a:schemeClr val="tx1"/>
            </a:solidFill>
          </a:ln>
        </p:spPr>
      </p:pic>
      <p:sp>
        <p:nvSpPr>
          <p:cNvPr id="31" name="文字方塊 30">
            <a:extLst>
              <a:ext uri="{FF2B5EF4-FFF2-40B4-BE49-F238E27FC236}">
                <a16:creationId xmlns:a16="http://schemas.microsoft.com/office/drawing/2014/main" id="{B1C82948-D084-7244-8EAA-8283FDA6C3F7}"/>
              </a:ext>
            </a:extLst>
          </p:cNvPr>
          <p:cNvSpPr txBox="1"/>
          <p:nvPr/>
        </p:nvSpPr>
        <p:spPr>
          <a:xfrm>
            <a:off x="6894393" y="5255077"/>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投資參考</a:t>
            </a:r>
          </a:p>
        </p:txBody>
      </p:sp>
      <p:sp>
        <p:nvSpPr>
          <p:cNvPr id="32" name="矩形: 圓角 17">
            <a:extLst>
              <a:ext uri="{FF2B5EF4-FFF2-40B4-BE49-F238E27FC236}">
                <a16:creationId xmlns:a16="http://schemas.microsoft.com/office/drawing/2014/main" id="{E69BC57C-D995-1E40-853C-1A97E8E87C83}"/>
              </a:ext>
            </a:extLst>
          </p:cNvPr>
          <p:cNvSpPr/>
          <p:nvPr/>
        </p:nvSpPr>
        <p:spPr>
          <a:xfrm>
            <a:off x="6542201" y="1458238"/>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a:extLst>
              <a:ext uri="{FF2B5EF4-FFF2-40B4-BE49-F238E27FC236}">
                <a16:creationId xmlns:a16="http://schemas.microsoft.com/office/drawing/2014/main" id="{D547F01D-5B8E-3B4E-B69D-5BA2CEEBBA61}"/>
              </a:ext>
            </a:extLst>
          </p:cNvPr>
          <p:cNvSpPr txBox="1"/>
          <p:nvPr/>
        </p:nvSpPr>
        <p:spPr>
          <a:xfrm>
            <a:off x="6968277" y="1682039"/>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過濾訊息</a:t>
            </a:r>
          </a:p>
        </p:txBody>
      </p:sp>
      <p:sp>
        <p:nvSpPr>
          <p:cNvPr id="34" name="矩形: 圓角 17">
            <a:extLst>
              <a:ext uri="{FF2B5EF4-FFF2-40B4-BE49-F238E27FC236}">
                <a16:creationId xmlns:a16="http://schemas.microsoft.com/office/drawing/2014/main" id="{39DEC940-E3E0-A144-B7B0-0AF0008286AE}"/>
              </a:ext>
            </a:extLst>
          </p:cNvPr>
          <p:cNvSpPr/>
          <p:nvPr/>
        </p:nvSpPr>
        <p:spPr>
          <a:xfrm>
            <a:off x="387644" y="5014629"/>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3B736F2A-E3D2-7347-81AC-04FD70706F01}"/>
              </a:ext>
            </a:extLst>
          </p:cNvPr>
          <p:cNvSpPr txBox="1"/>
          <p:nvPr/>
        </p:nvSpPr>
        <p:spPr>
          <a:xfrm>
            <a:off x="768590" y="5197858"/>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即時資訊</a:t>
            </a:r>
          </a:p>
        </p:txBody>
      </p:sp>
      <p:sp>
        <p:nvSpPr>
          <p:cNvPr id="36" name="標題 1">
            <a:extLst>
              <a:ext uri="{FF2B5EF4-FFF2-40B4-BE49-F238E27FC236}">
                <a16:creationId xmlns:a16="http://schemas.microsoft.com/office/drawing/2014/main" id="{809C82CD-B394-D54D-8153-F6686D191074}"/>
              </a:ext>
            </a:extLst>
          </p:cNvPr>
          <p:cNvSpPr>
            <a:spLocks noGrp="1"/>
          </p:cNvSpPr>
          <p:nvPr>
            <p:ph type="title"/>
          </p:nvPr>
        </p:nvSpPr>
        <p:spPr>
          <a:xfrm>
            <a:off x="568433" y="461177"/>
            <a:ext cx="7886700" cy="599076"/>
          </a:xfrm>
        </p:spPr>
        <p:txBody>
          <a:bodyPr>
            <a:normAutofit/>
          </a:bodyPr>
          <a:lstStyle/>
          <a:p>
            <a:r>
              <a:rPr kumimoji="1" lang="zh-TW" altLang="en-US" dirty="0"/>
              <a:t>本專案產品用途與競爭優勢</a:t>
            </a:r>
          </a:p>
        </p:txBody>
      </p:sp>
    </p:spTree>
    <p:extLst>
      <p:ext uri="{BB962C8B-B14F-4D97-AF65-F5344CB8AC3E}">
        <p14:creationId xmlns:p14="http://schemas.microsoft.com/office/powerpoint/2010/main" val="402301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6</a:t>
            </a:fld>
            <a:endParaRPr kumimoji="1" lang="zh-TW" altLang="en-US" dirty="0"/>
          </a:p>
        </p:txBody>
      </p:sp>
      <p:sp>
        <p:nvSpPr>
          <p:cNvPr id="6" name="標題 1">
            <a:extLst>
              <a:ext uri="{FF2B5EF4-FFF2-40B4-BE49-F238E27FC236}">
                <a16:creationId xmlns:a16="http://schemas.microsoft.com/office/drawing/2014/main" id="{85DD7FEE-76E4-4C4B-AB03-D610AC69DD78}"/>
              </a:ext>
            </a:extLst>
          </p:cNvPr>
          <p:cNvSpPr>
            <a:spLocks noGrp="1"/>
          </p:cNvSpPr>
          <p:nvPr>
            <p:ph type="title"/>
          </p:nvPr>
        </p:nvSpPr>
        <p:spPr>
          <a:xfrm>
            <a:off x="628650" y="291518"/>
            <a:ext cx="7886700" cy="979392"/>
          </a:xfrm>
        </p:spPr>
        <p:txBody>
          <a:bodyPr>
            <a:normAutofit/>
          </a:bodyPr>
          <a:lstStyle/>
          <a:p>
            <a:r>
              <a:rPr lang="zh-TW" altLang="en-US" dirty="0"/>
              <a:t>優勢一</a:t>
            </a:r>
            <a:r>
              <a:rPr lang="en-US" altLang="zh-TW" dirty="0"/>
              <a:t>  </a:t>
            </a:r>
            <a:r>
              <a:rPr lang="zh-TW" altLang="en-US" dirty="0"/>
              <a:t>準確的新聞評分：</a:t>
            </a:r>
            <a:br>
              <a:rPr lang="en-US" altLang="zh-TW" dirty="0"/>
            </a:br>
            <a:r>
              <a:rPr lang="zh-TW" altLang="en-US" dirty="0"/>
              <a:t>透過機器學習模型，避免多位專家評分看法不一致的偏誤</a:t>
            </a:r>
            <a:endParaRPr kumimoji="1" lang="zh-TW" altLang="en-US" dirty="0"/>
          </a:p>
        </p:txBody>
      </p:sp>
      <p:sp>
        <p:nvSpPr>
          <p:cNvPr id="7" name="投影片編號版面配置區 4">
            <a:extLst>
              <a:ext uri="{FF2B5EF4-FFF2-40B4-BE49-F238E27FC236}">
                <a16:creationId xmlns:a16="http://schemas.microsoft.com/office/drawing/2014/main" id="{45697EB7-DB09-1749-A725-61E9E0C4B39C}"/>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6</a:t>
            </a:fld>
            <a:endParaRPr kumimoji="1" lang="zh-TW" altLang="en-US" dirty="0"/>
          </a:p>
        </p:txBody>
      </p:sp>
      <p:sp>
        <p:nvSpPr>
          <p:cNvPr id="8" name="矩形: 圓角 17">
            <a:extLst>
              <a:ext uri="{FF2B5EF4-FFF2-40B4-BE49-F238E27FC236}">
                <a16:creationId xmlns:a16="http://schemas.microsoft.com/office/drawing/2014/main" id="{4FC980DD-5466-7342-A494-AF86F2A739C5}"/>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B944976E-E7D3-2B4A-B06A-259F801A78D7}"/>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C63C2258-4498-FC42-8BA0-C144A748A17B}"/>
              </a:ext>
            </a:extLst>
          </p:cNvPr>
          <p:cNvSpPr/>
          <p:nvPr/>
        </p:nvSpPr>
        <p:spPr>
          <a:xfrm>
            <a:off x="1375381" y="1553847"/>
            <a:ext cx="2698176"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DA9F424D-82AE-E945-B457-DD4AACC7A716}"/>
              </a:ext>
            </a:extLst>
          </p:cNvPr>
          <p:cNvSpPr/>
          <p:nvPr/>
        </p:nvSpPr>
        <p:spPr>
          <a:xfrm>
            <a:off x="5487996" y="1553847"/>
            <a:ext cx="1904273"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機器學習</a:t>
            </a:r>
          </a:p>
        </p:txBody>
      </p:sp>
      <p:sp>
        <p:nvSpPr>
          <p:cNvPr id="12" name="矩形 11">
            <a:extLst>
              <a:ext uri="{FF2B5EF4-FFF2-40B4-BE49-F238E27FC236}">
                <a16:creationId xmlns:a16="http://schemas.microsoft.com/office/drawing/2014/main" id="{E8F8D5EB-31B9-1B4B-95E0-E95A47F1F11B}"/>
              </a:ext>
            </a:extLst>
          </p:cNvPr>
          <p:cNvSpPr/>
          <p:nvPr/>
        </p:nvSpPr>
        <p:spPr>
          <a:xfrm>
            <a:off x="1245912" y="4200892"/>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專家經驗判斷⽔平不⼀致</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CECD63C1-0781-CF4F-8EBC-50D80A01FF91}"/>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FB462F24-7997-E442-8081-AFB531513445}"/>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49FF42-8023-BE48-8EA3-C2524A88169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D6A6474D-BA69-2843-A2E7-A8A87CC75653}"/>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88283245-289F-A848-977F-471CB82703F1}"/>
              </a:ext>
            </a:extLst>
          </p:cNvPr>
          <p:cNvSpPr txBox="1"/>
          <p:nvPr/>
        </p:nvSpPr>
        <p:spPr>
          <a:xfrm>
            <a:off x="4848666" y="4115118"/>
            <a:ext cx="2771616" cy="1015663"/>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利用機器學習參考各專家評分結果，降低評分變異程度</a:t>
            </a:r>
          </a:p>
        </p:txBody>
      </p:sp>
      <p:pic>
        <p:nvPicPr>
          <p:cNvPr id="18" name="圖形 17">
            <a:extLst>
              <a:ext uri="{FF2B5EF4-FFF2-40B4-BE49-F238E27FC236}">
                <a16:creationId xmlns:a16="http://schemas.microsoft.com/office/drawing/2014/main" id="{359A765B-AB93-7843-852B-E0388ED469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93120"/>
            <a:ext cx="1260000" cy="1260000"/>
          </a:xfrm>
          <a:prstGeom prst="rect">
            <a:avLst/>
          </a:prstGeom>
        </p:spPr>
      </p:pic>
      <p:pic>
        <p:nvPicPr>
          <p:cNvPr id="19" name="圖形 18">
            <a:extLst>
              <a:ext uri="{FF2B5EF4-FFF2-40B4-BE49-F238E27FC236}">
                <a16:creationId xmlns:a16="http://schemas.microsoft.com/office/drawing/2014/main" id="{3AFA5D0F-6219-2E48-9390-DBB23BE498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4474" y="2211139"/>
            <a:ext cx="1260000" cy="1260000"/>
          </a:xfrm>
          <a:prstGeom prst="rect">
            <a:avLst/>
          </a:prstGeom>
        </p:spPr>
      </p:pic>
    </p:spTree>
    <p:extLst>
      <p:ext uri="{BB962C8B-B14F-4D97-AF65-F5344CB8AC3E}">
        <p14:creationId xmlns:p14="http://schemas.microsoft.com/office/powerpoint/2010/main" val="30639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7</a:t>
            </a:fld>
            <a:endParaRPr kumimoji="1" lang="zh-TW" altLang="en-US" dirty="0"/>
          </a:p>
        </p:txBody>
      </p:sp>
      <p:sp>
        <p:nvSpPr>
          <p:cNvPr id="6" name="標題 1">
            <a:extLst>
              <a:ext uri="{FF2B5EF4-FFF2-40B4-BE49-F238E27FC236}">
                <a16:creationId xmlns:a16="http://schemas.microsoft.com/office/drawing/2014/main" id="{7CCBAB5C-52C8-BE46-9B90-B4D2AC68A7E4}"/>
              </a:ext>
            </a:extLst>
          </p:cNvPr>
          <p:cNvSpPr>
            <a:spLocks noGrp="1"/>
          </p:cNvSpPr>
          <p:nvPr>
            <p:ph type="title"/>
          </p:nvPr>
        </p:nvSpPr>
        <p:spPr>
          <a:xfrm>
            <a:off x="628650" y="214109"/>
            <a:ext cx="7886700" cy="1010614"/>
          </a:xfrm>
        </p:spPr>
        <p:txBody>
          <a:bodyPr>
            <a:normAutofit/>
          </a:bodyPr>
          <a:lstStyle/>
          <a:p>
            <a:r>
              <a:rPr lang="zh-TW" altLang="en-US" dirty="0"/>
              <a:t>優勢二 </a:t>
            </a:r>
            <a:r>
              <a:rPr lang="en-US" altLang="zh-TW" dirty="0"/>
              <a:t> </a:t>
            </a:r>
            <a:r>
              <a:rPr lang="zh-TW" altLang="en-US" dirty="0"/>
              <a:t>過濾不重要的訊息：</a:t>
            </a:r>
            <a:br>
              <a:rPr lang="en-US" altLang="zh-TW" dirty="0"/>
            </a:br>
            <a:r>
              <a:rPr lang="zh-TW" altLang="en-US" dirty="0"/>
              <a:t>建立篩選機制，讓使用者只看得到重要的新聞</a:t>
            </a:r>
            <a:endParaRPr kumimoji="1" lang="zh-TW" altLang="en-US" dirty="0"/>
          </a:p>
        </p:txBody>
      </p:sp>
      <p:sp>
        <p:nvSpPr>
          <p:cNvPr id="7" name="投影片編號版面配置區 4">
            <a:extLst>
              <a:ext uri="{FF2B5EF4-FFF2-40B4-BE49-F238E27FC236}">
                <a16:creationId xmlns:a16="http://schemas.microsoft.com/office/drawing/2014/main" id="{C2F36CD7-DEB0-1943-B291-B5F1EDC55086}"/>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7</a:t>
            </a:fld>
            <a:endParaRPr kumimoji="1" lang="zh-TW" altLang="en-US" dirty="0"/>
          </a:p>
        </p:txBody>
      </p:sp>
      <p:sp>
        <p:nvSpPr>
          <p:cNvPr id="8" name="矩形: 圓角 17">
            <a:extLst>
              <a:ext uri="{FF2B5EF4-FFF2-40B4-BE49-F238E27FC236}">
                <a16:creationId xmlns:a16="http://schemas.microsoft.com/office/drawing/2014/main" id="{90E28558-DB5A-A143-B9D8-7B755E2015E2}"/>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5A7D7993-1E8C-344C-AFA1-6F09B2A7D3CD}"/>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3565163F-4E5F-8547-BA58-0566041D9F69}"/>
              </a:ext>
            </a:extLst>
          </p:cNvPr>
          <p:cNvSpPr/>
          <p:nvPr/>
        </p:nvSpPr>
        <p:spPr>
          <a:xfrm>
            <a:off x="1554917" y="1553847"/>
            <a:ext cx="2339103"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B2CDB2FA-AF3F-194F-AEE0-C87338C93604}"/>
              </a:ext>
            </a:extLst>
          </p:cNvPr>
          <p:cNvSpPr/>
          <p:nvPr/>
        </p:nvSpPr>
        <p:spPr>
          <a:xfrm>
            <a:off x="4736013" y="1553847"/>
            <a:ext cx="3180059"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重要新聞篩選機制</a:t>
            </a:r>
          </a:p>
        </p:txBody>
      </p:sp>
      <p:sp>
        <p:nvSpPr>
          <p:cNvPr id="12" name="矩形 11">
            <a:extLst>
              <a:ext uri="{FF2B5EF4-FFF2-40B4-BE49-F238E27FC236}">
                <a16:creationId xmlns:a16="http://schemas.microsoft.com/office/drawing/2014/main" id="{78844D6E-2688-8C4E-830A-82DB0F8BFDF9}"/>
              </a:ext>
            </a:extLst>
          </p:cNvPr>
          <p:cNvSpPr/>
          <p:nvPr/>
        </p:nvSpPr>
        <p:spPr>
          <a:xfrm>
            <a:off x="1245912" y="4124780"/>
            <a:ext cx="2957114" cy="707886"/>
          </a:xfrm>
          <a:prstGeom prst="rect">
            <a:avLst/>
          </a:prstGeom>
        </p:spPr>
        <p:txBody>
          <a:bodyPr wrap="square">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sz="2000" b="1" dirty="0">
              <a:solidFill>
                <a:schemeClr val="tx1">
                  <a:lumMod val="75000"/>
                  <a:lumOff val="25000"/>
                </a:schemeClr>
              </a:solidFill>
              <a:latin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816327F7-5AD7-2C4A-BAF7-79106659A66F}"/>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AC3C10EE-6DB8-C043-AB22-882A3926B273}"/>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5" name="圖形 14" descr="目標對象">
            <a:extLst>
              <a:ext uri="{FF2B5EF4-FFF2-40B4-BE49-F238E27FC236}">
                <a16:creationId xmlns:a16="http://schemas.microsoft.com/office/drawing/2014/main" id="{E8F84901-7DD3-D449-ABFC-C1ACC455E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6042" y="2323284"/>
            <a:ext cx="1260000" cy="1260000"/>
          </a:xfrm>
          <a:prstGeom prst="rect">
            <a:avLst/>
          </a:prstGeom>
        </p:spPr>
      </p:pic>
      <p:sp>
        <p:nvSpPr>
          <p:cNvPr id="16"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D50DD20D-2B91-CB42-AF12-C05E7CD53D8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7" name="箭號: 向右 9">
            <a:extLst>
              <a:ext uri="{FF2B5EF4-FFF2-40B4-BE49-F238E27FC236}">
                <a16:creationId xmlns:a16="http://schemas.microsoft.com/office/drawing/2014/main" id="{D356ECDF-8049-E14B-892E-C7E004AE2FFE}"/>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45282A81-2582-8C42-A02B-373D9ED14B0B}"/>
              </a:ext>
            </a:extLst>
          </p:cNvPr>
          <p:cNvSpPr txBox="1"/>
          <p:nvPr/>
        </p:nvSpPr>
        <p:spPr>
          <a:xfrm>
            <a:off x="4848666" y="4124780"/>
            <a:ext cx="2771616" cy="707886"/>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系統只展現重要的新聞內容及評分</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(-3, -2, 2, 3)</a:t>
            </a:r>
            <a:endPar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pic>
        <p:nvPicPr>
          <p:cNvPr id="19" name="圖形 18">
            <a:extLst>
              <a:ext uri="{FF2B5EF4-FFF2-40B4-BE49-F238E27FC236}">
                <a16:creationId xmlns:a16="http://schemas.microsoft.com/office/drawing/2014/main" id="{86BFB523-B177-EA47-B0CB-FC513035CC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50624" y="2323284"/>
            <a:ext cx="1258633" cy="1258633"/>
          </a:xfrm>
          <a:prstGeom prst="rect">
            <a:avLst/>
          </a:prstGeom>
        </p:spPr>
      </p:pic>
    </p:spTree>
    <p:extLst>
      <p:ext uri="{BB962C8B-B14F-4D97-AF65-F5344CB8AC3E}">
        <p14:creationId xmlns:p14="http://schemas.microsoft.com/office/powerpoint/2010/main" val="229788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8</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287025"/>
            <a:ext cx="7886700" cy="858679"/>
          </a:xfrm>
        </p:spPr>
        <p:txBody>
          <a:bodyPr>
            <a:normAutofit/>
          </a:bodyPr>
          <a:lstStyle/>
          <a:p>
            <a:r>
              <a:rPr lang="zh-TW" altLang="en-US" dirty="0"/>
              <a:t>優勢三</a:t>
            </a:r>
            <a:r>
              <a:rPr lang="en-US" altLang="zh-TW" dirty="0"/>
              <a:t>  </a:t>
            </a:r>
            <a:r>
              <a:rPr lang="zh-TW" altLang="en-US" dirty="0"/>
              <a:t>提供即時資訊：</a:t>
            </a:r>
            <a:br>
              <a:rPr kumimoji="1" lang="en-US" altLang="zh-TW" dirty="0"/>
            </a:br>
            <a:r>
              <a:rPr kumimoji="1" lang="zh-TW" altLang="en-US" dirty="0"/>
              <a:t>爬取最新新聞，即時更新新聞評分</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8</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B24A9A4E-644E-2740-B280-D0AAF59A6EC5}"/>
              </a:ext>
            </a:extLst>
          </p:cNvPr>
          <p:cNvSpPr/>
          <p:nvPr/>
        </p:nvSpPr>
        <p:spPr>
          <a:xfrm>
            <a:off x="1957032" y="1543272"/>
            <a:ext cx="1620958"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評分延遲</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新聞爬蟲</a:t>
            </a:r>
          </a:p>
        </p:txBody>
      </p:sp>
      <p:sp>
        <p:nvSpPr>
          <p:cNvPr id="12" name="矩形 11">
            <a:extLst>
              <a:ext uri="{FF2B5EF4-FFF2-40B4-BE49-F238E27FC236}">
                <a16:creationId xmlns:a16="http://schemas.microsoft.com/office/drawing/2014/main" id="{980F1261-80E7-9B48-9410-9845481914DE}"/>
              </a:ext>
            </a:extLst>
          </p:cNvPr>
          <p:cNvSpPr/>
          <p:nvPr/>
        </p:nvSpPr>
        <p:spPr>
          <a:xfrm>
            <a:off x="1622958" y="4214827"/>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a:t>
            </a:r>
            <a:b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b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之影響</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形 16">
            <a:extLst>
              <a:ext uri="{FF2B5EF4-FFF2-40B4-BE49-F238E27FC236}">
                <a16:creationId xmlns:a16="http://schemas.microsoft.com/office/drawing/2014/main" id="{A6001CE7-5E6F-5C41-8A74-16B37F5280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17442"/>
            <a:ext cx="1260000" cy="1260000"/>
          </a:xfrm>
          <a:prstGeom prst="rect">
            <a:avLst/>
          </a:prstGeom>
        </p:spPr>
      </p:pic>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1323439"/>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針對公開資訊觀測站，每十秒爬一次，即時更新</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pic>
        <p:nvPicPr>
          <p:cNvPr id="19" name="圖形 18">
            <a:extLst>
              <a:ext uri="{FF2B5EF4-FFF2-40B4-BE49-F238E27FC236}">
                <a16:creationId xmlns:a16="http://schemas.microsoft.com/office/drawing/2014/main" id="{0F70E0E9-85C3-2947-8273-B6C52A683B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2862" y="2169000"/>
            <a:ext cx="1260000" cy="1260000"/>
          </a:xfrm>
          <a:prstGeom prst="rect">
            <a:avLst/>
          </a:prstGeom>
        </p:spPr>
      </p:pic>
    </p:spTree>
    <p:extLst>
      <p:ext uri="{BB962C8B-B14F-4D97-AF65-F5344CB8AC3E}">
        <p14:creationId xmlns:p14="http://schemas.microsoft.com/office/powerpoint/2010/main" val="315049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9</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349655"/>
            <a:ext cx="7886700" cy="858679"/>
          </a:xfrm>
        </p:spPr>
        <p:txBody>
          <a:bodyPr>
            <a:normAutofit/>
          </a:bodyPr>
          <a:lstStyle/>
          <a:p>
            <a:r>
              <a:rPr lang="zh-TW" altLang="en-US" dirty="0"/>
              <a:t>優勢四  </a:t>
            </a:r>
            <a:r>
              <a:rPr lang="zh-CN" altLang="en-US" dirty="0">
                <a:latin typeface="Microsoft JhengHei" panose="020B0604030504040204" pitchFamily="34" charset="-120"/>
                <a:ea typeface="Microsoft JhengHei" panose="020B0604030504040204" pitchFamily="34" charset="-120"/>
              </a:rPr>
              <a:t>可作為投資參考工具</a:t>
            </a:r>
            <a:r>
              <a:rPr lang="zh-TW" altLang="en-US" dirty="0"/>
              <a:t>：</a:t>
            </a:r>
            <a:br>
              <a:rPr kumimoji="1" lang="en-US" altLang="zh-TW" dirty="0"/>
            </a:br>
            <a:r>
              <a:rPr kumimoji="1" lang="zh-TW" altLang="en-US" dirty="0"/>
              <a:t>透過預測預期漲跌幅指標，作為投資參考</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9</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1987" y="1295287"/>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B24A9A4E-644E-2740-B280-D0AAF59A6EC5}"/>
              </a:ext>
            </a:extLst>
          </p:cNvPr>
          <p:cNvSpPr/>
          <p:nvPr/>
        </p:nvSpPr>
        <p:spPr>
          <a:xfrm>
            <a:off x="1525026" y="1543272"/>
            <a:ext cx="2484975"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大新聞</a:t>
            </a:r>
            <a:r>
              <a:rPr lang="en-US" altLang="zh-TW" sz="2800" b="1" dirty="0">
                <a:solidFill>
                  <a:schemeClr val="bg1"/>
                </a:solidFill>
                <a:latin typeface="微軟正黑體" panose="020B0604030504040204" pitchFamily="34" charset="-120"/>
                <a:ea typeface="微軟正黑體" panose="020B0604030504040204" pitchFamily="34" charset="-120"/>
                <a:cs typeface="Arial" pitchFamily="34" charset="0"/>
              </a:rPr>
              <a:t>V.S</a:t>
            </a: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股價預測</a:t>
            </a:r>
          </a:p>
        </p:txBody>
      </p:sp>
      <p:sp>
        <p:nvSpPr>
          <p:cNvPr id="12" name="矩形 11">
            <a:extLst>
              <a:ext uri="{FF2B5EF4-FFF2-40B4-BE49-F238E27FC236}">
                <a16:creationId xmlns:a16="http://schemas.microsoft.com/office/drawing/2014/main" id="{980F1261-80E7-9B48-9410-9845481914DE}"/>
              </a:ext>
            </a:extLst>
          </p:cNvPr>
          <p:cNvSpPr/>
          <p:nvPr/>
        </p:nvSpPr>
        <p:spPr>
          <a:xfrm>
            <a:off x="1645423" y="4396253"/>
            <a:ext cx="2321548"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大新聞不一定影響股價</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707886"/>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用事件分析法分析股價的異常報酬率</a:t>
            </a:r>
            <a:endParaRPr lang="zh-TW" altLang="en-US" sz="2000" b="1" dirty="0">
              <a:solidFill>
                <a:schemeClr val="bg1"/>
              </a:solidFill>
            </a:endParaRPr>
          </a:p>
        </p:txBody>
      </p:sp>
      <p:cxnSp>
        <p:nvCxnSpPr>
          <p:cNvPr id="30" name="直線接點 29">
            <a:extLst>
              <a:ext uri="{FF2B5EF4-FFF2-40B4-BE49-F238E27FC236}">
                <a16:creationId xmlns:a16="http://schemas.microsoft.com/office/drawing/2014/main" id="{2E4D2F5E-9C5D-46E1-93D8-EF9F3ECB4B56}"/>
              </a:ext>
            </a:extLst>
          </p:cNvPr>
          <p:cNvCxnSpPr/>
          <p:nvPr/>
        </p:nvCxnSpPr>
        <p:spPr>
          <a:xfrm flipV="1">
            <a:off x="1838960" y="3037840"/>
            <a:ext cx="477520" cy="3911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6BA4FC64-8070-4EE5-A23B-F8EEB2B063F3}"/>
              </a:ext>
            </a:extLst>
          </p:cNvPr>
          <p:cNvCxnSpPr>
            <a:cxnSpLocks/>
          </p:cNvCxnSpPr>
          <p:nvPr/>
        </p:nvCxnSpPr>
        <p:spPr>
          <a:xfrm flipH="1" flipV="1">
            <a:off x="2291082" y="3037840"/>
            <a:ext cx="178888" cy="2387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402B0926-BC0E-4DFD-B199-145C13030BC9}"/>
              </a:ext>
            </a:extLst>
          </p:cNvPr>
          <p:cNvCxnSpPr>
            <a:cxnSpLocks/>
          </p:cNvCxnSpPr>
          <p:nvPr/>
        </p:nvCxnSpPr>
        <p:spPr>
          <a:xfrm flipV="1">
            <a:off x="2447290" y="2753354"/>
            <a:ext cx="605245" cy="50378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等腰三角形 34">
            <a:extLst>
              <a:ext uri="{FF2B5EF4-FFF2-40B4-BE49-F238E27FC236}">
                <a16:creationId xmlns:a16="http://schemas.microsoft.com/office/drawing/2014/main" id="{BB620A05-6DE4-483D-97B4-DF10742D61C8}"/>
              </a:ext>
            </a:extLst>
          </p:cNvPr>
          <p:cNvSpPr/>
          <p:nvPr/>
        </p:nvSpPr>
        <p:spPr>
          <a:xfrm rot="2912549">
            <a:off x="3038656" y="2562053"/>
            <a:ext cx="186112" cy="258195"/>
          </a:xfrm>
          <a:prstGeom prst="triangle">
            <a:avLst>
              <a:gd name="adj" fmla="val 51488"/>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a:extLst>
              <a:ext uri="{FF2B5EF4-FFF2-40B4-BE49-F238E27FC236}">
                <a16:creationId xmlns:a16="http://schemas.microsoft.com/office/drawing/2014/main" id="{5B069161-0C35-4B19-842A-30ECEDE64394}"/>
              </a:ext>
            </a:extLst>
          </p:cNvPr>
          <p:cNvSpPr txBox="1"/>
          <p:nvPr/>
        </p:nvSpPr>
        <p:spPr>
          <a:xfrm>
            <a:off x="5768763" y="2258659"/>
            <a:ext cx="919648" cy="1292662"/>
          </a:xfrm>
          <a:prstGeom prst="rect">
            <a:avLst/>
          </a:prstGeom>
          <a:noFill/>
        </p:spPr>
        <p:txBody>
          <a:bodyPr wrap="square" rtlCol="0">
            <a:spAutoFit/>
          </a:bodyPr>
          <a:lstStyle/>
          <a:p>
            <a:endParaRPr lang="en-US" altLang="zh-TW" dirty="0"/>
          </a:p>
          <a:p>
            <a:pPr algn="ctr"/>
            <a:r>
              <a:rPr lang="en-US" altLang="zh-TW" sz="6000" dirty="0">
                <a:latin typeface="Arial Black" panose="020B0A04020102020204" pitchFamily="34" charset="0"/>
              </a:rPr>
              <a:t>$</a:t>
            </a:r>
            <a:endParaRPr lang="zh-TW" altLang="en-US" sz="6000" dirty="0">
              <a:latin typeface="Arial Black" panose="020B0A04020102020204" pitchFamily="34" charset="0"/>
            </a:endParaRPr>
          </a:p>
        </p:txBody>
      </p:sp>
    </p:spTree>
    <p:extLst>
      <p:ext uri="{BB962C8B-B14F-4D97-AF65-F5344CB8AC3E}">
        <p14:creationId xmlns:p14="http://schemas.microsoft.com/office/powerpoint/2010/main" val="767785886"/>
      </p:ext>
    </p:extLst>
  </p:cSld>
  <p:clrMapOvr>
    <a:masterClrMapping/>
  </p:clrMapOvr>
</p:sld>
</file>

<file path=ppt/theme/theme1.xml><?xml version="1.0" encoding="utf-8"?>
<a:theme xmlns:a="http://schemas.openxmlformats.org/drawingml/2006/main" name="Office 佈景主題">
  <a:themeElements>
    <a:clrScheme name="自訂 5">
      <a:dk1>
        <a:srgbClr val="000000"/>
      </a:dk1>
      <a:lt1>
        <a:srgbClr val="FFFFFF"/>
      </a:lt1>
      <a:dk2>
        <a:srgbClr val="43A3AD"/>
      </a:dk2>
      <a:lt2>
        <a:srgbClr val="FEFFFE"/>
      </a:lt2>
      <a:accent1>
        <a:srgbClr val="356657"/>
      </a:accent1>
      <a:accent2>
        <a:srgbClr val="43A2AC"/>
      </a:accent2>
      <a:accent3>
        <a:srgbClr val="A9C37F"/>
      </a:accent3>
      <a:accent4>
        <a:srgbClr val="ECA053"/>
      </a:accent4>
      <a:accent5>
        <a:srgbClr val="5AC1E8"/>
      </a:accent5>
      <a:accent6>
        <a:srgbClr val="BEBFBE"/>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2770</TotalTime>
  <Words>3244</Words>
  <Application>Microsoft Macintosh PowerPoint</Application>
  <PresentationFormat>如螢幕大小 (4:3)</PresentationFormat>
  <Paragraphs>558</Paragraphs>
  <Slides>40</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40</vt:i4>
      </vt:variant>
    </vt:vector>
  </HeadingPairs>
  <TitlesOfParts>
    <vt:vector size="50" baseType="lpstr">
      <vt:lpstr>微軟正黑體</vt:lpstr>
      <vt:lpstr>微軟正黑體</vt:lpstr>
      <vt:lpstr>新細明體</vt:lpstr>
      <vt:lpstr>微软雅黑</vt:lpstr>
      <vt:lpstr>Arial</vt:lpstr>
      <vt:lpstr>Arial Black</vt:lpstr>
      <vt:lpstr>Calibri</vt:lpstr>
      <vt:lpstr>Optima</vt:lpstr>
      <vt:lpstr>Wingdings</vt:lpstr>
      <vt:lpstr>Office 佈景主題</vt:lpstr>
      <vt:lpstr>PowerPoint 簡報</vt:lpstr>
      <vt:lpstr>PowerPoint 簡報</vt:lpstr>
      <vt:lpstr>01</vt:lpstr>
      <vt:lpstr>看門狗評分機制現有痛點描述</vt:lpstr>
      <vt:lpstr>本專案產品用途與競爭優勢</vt:lpstr>
      <vt:lpstr>優勢一  準確的新聞評分： 透過機器學習模型，避免多位專家評分看法不一致的偏誤</vt:lpstr>
      <vt:lpstr>優勢二  過濾不重要的訊息： 建立篩選機制，讓使用者只看得到重要的新聞</vt:lpstr>
      <vt:lpstr>優勢三  提供即時資訊： 爬取最新新聞，即時更新新聞評分</vt:lpstr>
      <vt:lpstr>優勢四  可作為投資參考工具： 透過預測預期漲跌幅指標，作為投資參考</vt:lpstr>
      <vt:lpstr>02</vt:lpstr>
      <vt:lpstr>專案流程圖</vt:lpstr>
      <vt:lpstr>03</vt:lpstr>
      <vt:lpstr>資料集樣態說明</vt:lpstr>
      <vt:lpstr>資料集樣態說明</vt:lpstr>
      <vt:lpstr>04</vt:lpstr>
      <vt:lpstr>新聞資料爬蟲</vt:lpstr>
      <vt:lpstr>資料預處理（斷詞）</vt:lpstr>
      <vt:lpstr>Jieba  vs Ckiptagger</vt:lpstr>
      <vt:lpstr>斷詞工具選擇</vt:lpstr>
      <vt:lpstr>模型建立</vt:lpstr>
      <vt:lpstr>大事件分類器：資料分割與不平衡資料處理</vt:lpstr>
      <vt:lpstr>大事件分類器：模型架構</vt:lpstr>
      <vt:lpstr>大事件分類器：模型表現（在驗證集上）</vt:lpstr>
      <vt:lpstr>小事件分類器</vt:lpstr>
      <vt:lpstr>小事件分類器：資料分割與不平衡資料處理</vt:lpstr>
      <vt:lpstr>小事件分類器：模型架構</vt:lpstr>
      <vt:lpstr>小事件類別分類器：模型表現（在驗證集上）</vt:lpstr>
      <vt:lpstr>事件強度分類器：資料分割與不平衡資料處理</vt:lpstr>
      <vt:lpstr>事件強度分類器：模型架構</vt:lpstr>
      <vt:lpstr>事件強度分類器：模型表現（在驗證集上）</vt:lpstr>
      <vt:lpstr>股價預測核心方法論——事件研究法</vt:lpstr>
      <vt:lpstr>事件日、事件期、估計期之定義</vt:lpstr>
      <vt:lpstr>異常報酬計算結果</vt:lpstr>
      <vt:lpstr>模型建立—股價異常報酬分類器</vt:lpstr>
      <vt:lpstr>模型架構與表現</vt:lpstr>
      <vt:lpstr>模型架構與表現</vt:lpstr>
      <vt:lpstr>建立資料庫，存取最新新聞斷詞與評分預測結果</vt:lpstr>
      <vt:lpstr>透過 WordPress 網頁來呈現我們的預測結果</vt:lpstr>
      <vt:lpstr>小組分工</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翁慈憶</dc:creator>
  <cp:lastModifiedBy>昱達 王</cp:lastModifiedBy>
  <cp:revision>197</cp:revision>
  <dcterms:created xsi:type="dcterms:W3CDTF">2020-03-18T11:49:03Z</dcterms:created>
  <dcterms:modified xsi:type="dcterms:W3CDTF">2020-06-18T14:46:13Z</dcterms:modified>
</cp:coreProperties>
</file>