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6" r:id="rId3"/>
    <p:sldId id="277" r:id="rId4"/>
    <p:sldId id="257" r:id="rId5"/>
    <p:sldId id="283" r:id="rId6"/>
    <p:sldId id="284" r:id="rId7"/>
    <p:sldId id="271" r:id="rId8"/>
    <p:sldId id="285" r:id="rId9"/>
    <p:sldId id="258" r:id="rId10"/>
    <p:sldId id="281" r:id="rId11"/>
    <p:sldId id="282" r:id="rId12"/>
    <p:sldId id="278" r:id="rId13"/>
    <p:sldId id="265" r:id="rId14"/>
    <p:sldId id="266" r:id="rId15"/>
    <p:sldId id="267" r:id="rId16"/>
    <p:sldId id="268" r:id="rId17"/>
    <p:sldId id="279" r:id="rId18"/>
    <p:sldId id="270" r:id="rId19"/>
    <p:sldId id="272" r:id="rId20"/>
    <p:sldId id="274" r:id="rId21"/>
    <p:sldId id="275" r:id="rId22"/>
    <p:sldId id="280" r:id="rId23"/>
    <p:sldId id="269" r:id="rId24"/>
    <p:sldId id="261" r:id="rId25"/>
    <p:sldId id="263" r:id="rId26"/>
    <p:sldId id="26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66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0" autoAdjust="0"/>
    <p:restoredTop sz="94660"/>
  </p:normalViewPr>
  <p:slideViewPr>
    <p:cSldViewPr snapToGrid="0">
      <p:cViewPr>
        <p:scale>
          <a:sx n="105" d="100"/>
          <a:sy n="105" d="100"/>
        </p:scale>
        <p:origin x="336" y="1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6/11/20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6/11/20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zh-TW" altLang="en-US"/>
              <a:t>按一下以編輯母片標題樣式</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6/11/20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6/11/20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6/11/20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6/11/20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hyperlink" Target="https://trello.com/b/sVGChbne/%E7%8E%89%E5%B1%B1%E7%AC%AC%E4%B8%80%E9%A1%8C%EF%BC%8D%E5%8A%89%E5%93%81%E5%A6%A4"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8B5027-4ECF-4B57-B81B-C74B61280780}"/>
              </a:ext>
            </a:extLst>
          </p:cNvPr>
          <p:cNvSpPr>
            <a:spLocks noGrp="1"/>
          </p:cNvSpPr>
          <p:nvPr>
            <p:ph type="ctrTitle"/>
          </p:nvPr>
        </p:nvSpPr>
        <p:spPr/>
        <p:txBody>
          <a:bodyPr/>
          <a:lstStyle/>
          <a:p>
            <a:r>
              <a:rPr lang="zh-TW" altLang="en-US" dirty="0"/>
              <a:t>第二次進度報告</a:t>
            </a:r>
          </a:p>
        </p:txBody>
      </p:sp>
      <p:sp>
        <p:nvSpPr>
          <p:cNvPr id="3" name="副標題 2">
            <a:extLst>
              <a:ext uri="{FF2B5EF4-FFF2-40B4-BE49-F238E27FC236}">
                <a16:creationId xmlns:a16="http://schemas.microsoft.com/office/drawing/2014/main" id="{9010BF85-DC27-4FED-BED7-5D024B977E88}"/>
              </a:ext>
            </a:extLst>
          </p:cNvPr>
          <p:cNvSpPr>
            <a:spLocks noGrp="1"/>
          </p:cNvSpPr>
          <p:nvPr>
            <p:ph type="subTitle" idx="1"/>
          </p:nvPr>
        </p:nvSpPr>
        <p:spPr>
          <a:xfrm>
            <a:off x="581194" y="2495445"/>
            <a:ext cx="10993546" cy="486294"/>
          </a:xfrm>
        </p:spPr>
        <p:txBody>
          <a:bodyPr>
            <a:normAutofit fontScale="92500" lnSpcReduction="20000"/>
          </a:bodyPr>
          <a:lstStyle/>
          <a:p>
            <a:r>
              <a:rPr lang="zh-TW" altLang="en-US" sz="3200" dirty="0">
                <a:latin typeface="Microsoft JhengHei" panose="020B0604030504040204" pitchFamily="34" charset="-120"/>
                <a:ea typeface="Microsoft JhengHei" panose="020B0604030504040204" pitchFamily="34" charset="-120"/>
              </a:rPr>
              <a:t>玉山證券</a:t>
            </a:r>
            <a:r>
              <a:rPr lang="en-US" altLang="zh-TW" sz="3200" dirty="0">
                <a:latin typeface="Microsoft JhengHei" panose="020B0604030504040204" pitchFamily="34" charset="-120"/>
                <a:ea typeface="Microsoft JhengHei" panose="020B0604030504040204" pitchFamily="34" charset="-120"/>
              </a:rPr>
              <a:t>-</a:t>
            </a:r>
            <a:r>
              <a:rPr lang="zh-TW" altLang="en-US" sz="3200" dirty="0">
                <a:latin typeface="Microsoft JhengHei" panose="020B0604030504040204" pitchFamily="34" charset="-120"/>
                <a:ea typeface="Microsoft JhengHei" panose="020B0604030504040204" pitchFamily="34" charset="-120"/>
              </a:rPr>
              <a:t>重大事件訊息揭露，對個股影響強度預測模型</a:t>
            </a:r>
          </a:p>
        </p:txBody>
      </p:sp>
      <p:sp>
        <p:nvSpPr>
          <p:cNvPr id="4" name="矩形 3">
            <a:extLst>
              <a:ext uri="{FF2B5EF4-FFF2-40B4-BE49-F238E27FC236}">
                <a16:creationId xmlns:a16="http://schemas.microsoft.com/office/drawing/2014/main" id="{BF657AB1-8D08-4720-B9C1-17ADDF34B9ED}"/>
              </a:ext>
            </a:extLst>
          </p:cNvPr>
          <p:cNvSpPr/>
          <p:nvPr/>
        </p:nvSpPr>
        <p:spPr>
          <a:xfrm>
            <a:off x="5950761" y="3198167"/>
            <a:ext cx="5484194" cy="461665"/>
          </a:xfrm>
          <a:prstGeom prst="rect">
            <a:avLst/>
          </a:prstGeom>
        </p:spPr>
        <p:txBody>
          <a:bodyPr wrap="none">
            <a:spAutoFit/>
          </a:bodyPr>
          <a:lstStyle/>
          <a:p>
            <a:r>
              <a:rPr lang="zh-TW" altLang="en-US" sz="2400" dirty="0">
                <a:solidFill>
                  <a:schemeClr val="bg1"/>
                </a:solidFill>
                <a:latin typeface="Microsoft JhengHei" panose="020B0604030504040204" pitchFamily="34" charset="-120"/>
                <a:ea typeface="Microsoft JhengHei" panose="020B0604030504040204" pitchFamily="34" charset="-120"/>
              </a:rPr>
              <a:t>組員</a:t>
            </a:r>
            <a:r>
              <a:rPr lang="en-US" altLang="zh-TW" sz="2400" dirty="0">
                <a:solidFill>
                  <a:schemeClr val="bg1"/>
                </a:solidFill>
                <a:latin typeface="Microsoft JhengHei" panose="020B0604030504040204" pitchFamily="34" charset="-120"/>
                <a:ea typeface="Microsoft JhengHei" panose="020B0604030504040204" pitchFamily="34" charset="-120"/>
              </a:rPr>
              <a:t>:</a:t>
            </a:r>
            <a:r>
              <a:rPr lang="zh-TW" altLang="en-US" sz="2400" dirty="0">
                <a:solidFill>
                  <a:schemeClr val="bg1"/>
                </a:solidFill>
                <a:latin typeface="Microsoft JhengHei" panose="020B0604030504040204" pitchFamily="34" charset="-120"/>
                <a:ea typeface="Microsoft JhengHei" panose="020B0604030504040204" pitchFamily="34" charset="-120"/>
              </a:rPr>
              <a:t>劉品妤，王昱達，楊廣元，呂明諺</a:t>
            </a:r>
          </a:p>
        </p:txBody>
      </p:sp>
    </p:spTree>
    <p:extLst>
      <p:ext uri="{BB962C8B-B14F-4D97-AF65-F5344CB8AC3E}">
        <p14:creationId xmlns:p14="http://schemas.microsoft.com/office/powerpoint/2010/main" val="783549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D0761CD-2ABE-D74B-8271-C8304DA018E5}"/>
              </a:ext>
            </a:extLst>
          </p:cNvPr>
          <p:cNvSpPr>
            <a:spLocks noGrp="1"/>
          </p:cNvSpPr>
          <p:nvPr>
            <p:ph type="title"/>
          </p:nvPr>
        </p:nvSpPr>
        <p:spPr>
          <a:xfrm>
            <a:off x="581192" y="2117635"/>
            <a:ext cx="11029615" cy="1497507"/>
          </a:xfrm>
        </p:spPr>
        <p:txBody>
          <a:bodyPr/>
          <a:lstStyle/>
          <a:p>
            <a:r>
              <a:rPr lang="zh-TW" altLang="en-US" dirty="0"/>
              <a:t>新聞資料爬蟲</a:t>
            </a:r>
          </a:p>
        </p:txBody>
      </p:sp>
    </p:spTree>
    <p:extLst>
      <p:ext uri="{BB962C8B-B14F-4D97-AF65-F5344CB8AC3E}">
        <p14:creationId xmlns:p14="http://schemas.microsoft.com/office/powerpoint/2010/main" val="2783063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D0761CD-2ABE-D74B-8271-C8304DA018E5}"/>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新聞資料</a:t>
            </a:r>
            <a:r>
              <a:rPr lang="zh-TW" altLang="en-US" dirty="0">
                <a:latin typeface="Microsoft JhengHei" panose="020B0604030504040204" pitchFamily="34" charset="-120"/>
                <a:ea typeface="Microsoft JhengHei" panose="020B0604030504040204" pitchFamily="34" charset="-120"/>
              </a:rPr>
              <a:t>爬蟲</a:t>
            </a:r>
          </a:p>
        </p:txBody>
      </p:sp>
      <p:sp>
        <p:nvSpPr>
          <p:cNvPr id="3" name="內容版面配置區 2">
            <a:extLst>
              <a:ext uri="{FF2B5EF4-FFF2-40B4-BE49-F238E27FC236}">
                <a16:creationId xmlns:a16="http://schemas.microsoft.com/office/drawing/2014/main" id="{CF87D053-2630-5542-9848-A9FB6D82735F}"/>
              </a:ext>
            </a:extLst>
          </p:cNvPr>
          <p:cNvSpPr>
            <a:spLocks noGrp="1"/>
          </p:cNvSpPr>
          <p:nvPr>
            <p:ph idx="1"/>
          </p:nvPr>
        </p:nvSpPr>
        <p:spPr>
          <a:xfrm>
            <a:off x="581192" y="2180496"/>
            <a:ext cx="3564088" cy="4147152"/>
          </a:xfrm>
        </p:spPr>
        <p:txBody>
          <a:bodyPr/>
          <a:lstStyle/>
          <a:p>
            <a:r>
              <a:rPr lang="zh-TW" altLang="en-US" dirty="0"/>
              <a:t>本組採用</a:t>
            </a:r>
            <a:r>
              <a:rPr lang="en-US" altLang="zh-TW" dirty="0"/>
              <a:t> pandas</a:t>
            </a:r>
            <a:r>
              <a:rPr lang="zh-TW" altLang="en-US" dirty="0"/>
              <a:t> 套件中的</a:t>
            </a:r>
            <a:r>
              <a:rPr lang="en-US" altLang="zh-TW" dirty="0" err="1"/>
              <a:t>read_html</a:t>
            </a:r>
            <a:r>
              <a:rPr lang="zh-TW" altLang="en-US" dirty="0"/>
              <a:t> 功能，對公開資訊觀測站的重大訊息主旨做爬蟲</a:t>
            </a:r>
            <a:endParaRPr lang="en-US" altLang="zh-TW" dirty="0"/>
          </a:p>
          <a:p>
            <a:r>
              <a:rPr lang="zh-TW" altLang="en-US" dirty="0"/>
              <a:t>設定成每</a:t>
            </a:r>
            <a:r>
              <a:rPr lang="en-US" altLang="zh-TW" dirty="0"/>
              <a:t>10</a:t>
            </a:r>
            <a:r>
              <a:rPr lang="zh-TW" altLang="en-US" dirty="0"/>
              <a:t>秒爬一次最新消息，將新增的新聞訊息加入資料庫，並丟入模型跑重要性評分與預期股價波動</a:t>
            </a:r>
          </a:p>
        </p:txBody>
      </p:sp>
      <p:pic>
        <p:nvPicPr>
          <p:cNvPr id="2" name="圖片 1">
            <a:extLst>
              <a:ext uri="{FF2B5EF4-FFF2-40B4-BE49-F238E27FC236}">
                <a16:creationId xmlns:a16="http://schemas.microsoft.com/office/drawing/2014/main" id="{64300FF7-4E93-7948-838E-9815DB1CCA15}"/>
              </a:ext>
            </a:extLst>
          </p:cNvPr>
          <p:cNvPicPr>
            <a:picLocks noChangeAspect="1"/>
          </p:cNvPicPr>
          <p:nvPr/>
        </p:nvPicPr>
        <p:blipFill>
          <a:blip r:embed="rId2"/>
          <a:stretch>
            <a:fillRect/>
          </a:stretch>
        </p:blipFill>
        <p:spPr>
          <a:xfrm>
            <a:off x="4279391" y="2048256"/>
            <a:ext cx="7546849" cy="4809744"/>
          </a:xfrm>
          <a:prstGeom prst="rect">
            <a:avLst/>
          </a:prstGeom>
        </p:spPr>
      </p:pic>
      <p:sp>
        <p:nvSpPr>
          <p:cNvPr id="5" name="矩形 4">
            <a:extLst>
              <a:ext uri="{FF2B5EF4-FFF2-40B4-BE49-F238E27FC236}">
                <a16:creationId xmlns:a16="http://schemas.microsoft.com/office/drawing/2014/main" id="{AC32B6F1-D168-C843-BF19-3702163C0BA2}"/>
              </a:ext>
            </a:extLst>
          </p:cNvPr>
          <p:cNvSpPr/>
          <p:nvPr/>
        </p:nvSpPr>
        <p:spPr>
          <a:xfrm>
            <a:off x="7485888" y="4754880"/>
            <a:ext cx="3779520" cy="19507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3500641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D0761CD-2ABE-D74B-8271-C8304DA018E5}"/>
              </a:ext>
            </a:extLst>
          </p:cNvPr>
          <p:cNvSpPr>
            <a:spLocks noGrp="1"/>
          </p:cNvSpPr>
          <p:nvPr>
            <p:ph type="title"/>
          </p:nvPr>
        </p:nvSpPr>
        <p:spPr>
          <a:xfrm>
            <a:off x="581192" y="2117635"/>
            <a:ext cx="11029615" cy="1497507"/>
          </a:xfrm>
        </p:spPr>
        <p:txBody>
          <a:bodyPr/>
          <a:lstStyle/>
          <a:p>
            <a:r>
              <a:rPr lang="zh-TW" altLang="en-US" dirty="0"/>
              <a:t>機器學習建模</a:t>
            </a:r>
          </a:p>
        </p:txBody>
      </p:sp>
    </p:spTree>
    <p:extLst>
      <p:ext uri="{BB962C8B-B14F-4D97-AF65-F5344CB8AC3E}">
        <p14:creationId xmlns:p14="http://schemas.microsoft.com/office/powerpoint/2010/main" val="1256158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1C6EE-CEE3-4745-823E-6FA870601404}"/>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模型建立</a:t>
            </a:r>
            <a:endParaRPr lang="en-US"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CA7B693-8850-094D-8A9C-56392684D80D}"/>
              </a:ext>
            </a:extLst>
          </p:cNvPr>
          <p:cNvSpPr>
            <a:spLocks noGrp="1"/>
          </p:cNvSpPr>
          <p:nvPr>
            <p:ph idx="1"/>
          </p:nvPr>
        </p:nvSpPr>
        <p:spPr/>
        <p:txBody>
          <a:bodyPr>
            <a:normAutofit/>
          </a:bodyPr>
          <a:lstStyle/>
          <a:p>
            <a:pPr marL="0" indent="0">
              <a:buNone/>
            </a:pPr>
            <a:r>
              <a:rPr lang="zh-CN" altLang="en-US" sz="2200" dirty="0">
                <a:latin typeface="Microsoft JhengHei" panose="020B0604030504040204" pitchFamily="34" charset="-120"/>
                <a:ea typeface="Microsoft JhengHei" panose="020B0604030504040204" pitchFamily="34" charset="-120"/>
              </a:rPr>
              <a:t>利用長短期記憶模型（</a:t>
            </a:r>
            <a:r>
              <a:rPr lang="en-US" altLang="zh-CN" sz="2200" dirty="0">
                <a:latin typeface="Microsoft JhengHei" panose="020B0604030504040204" pitchFamily="34" charset="-120"/>
                <a:ea typeface="Microsoft JhengHei" panose="020B0604030504040204" pitchFamily="34" charset="-120"/>
              </a:rPr>
              <a:t>LSTM</a:t>
            </a:r>
            <a:r>
              <a:rPr lang="zh-CN" altLang="en-US" sz="2200" dirty="0">
                <a:latin typeface="Microsoft JhengHei" panose="020B0604030504040204" pitchFamily="34" charset="-120"/>
                <a:ea typeface="Microsoft JhengHei" panose="020B0604030504040204" pitchFamily="34" charset="-120"/>
              </a:rPr>
              <a:t>）建立：</a:t>
            </a:r>
            <a:endParaRPr lang="en-US" altLang="zh-TW" sz="2200" dirty="0">
              <a:latin typeface="Microsoft JhengHei" panose="020B0604030504040204" pitchFamily="34" charset="-120"/>
              <a:ea typeface="Microsoft JhengHei" panose="020B0604030504040204" pitchFamily="34" charset="-120"/>
            </a:endParaRPr>
          </a:p>
          <a:p>
            <a:pPr marL="342900" indent="-342900">
              <a:buAutoNum type="arabicPeriod"/>
            </a:pPr>
            <a:r>
              <a:rPr lang="zh-TW" altLang="en-US" sz="2200" dirty="0">
                <a:latin typeface="Microsoft JhengHei" panose="020B0604030504040204" pitchFamily="34" charset="-120"/>
                <a:ea typeface="Microsoft JhengHei" panose="020B0604030504040204" pitchFamily="34" charset="-120"/>
              </a:rPr>
              <a:t>大事件類別分類器</a:t>
            </a:r>
            <a:endParaRPr lang="en-US" altLang="zh-TW" sz="2200" dirty="0">
              <a:latin typeface="Microsoft JhengHei" panose="020B0604030504040204" pitchFamily="34" charset="-120"/>
              <a:ea typeface="Microsoft JhengHei" panose="020B0604030504040204" pitchFamily="34" charset="-120"/>
            </a:endParaRPr>
          </a:p>
          <a:p>
            <a:pPr marL="342900" indent="-342900">
              <a:buAutoNum type="arabicPeriod"/>
            </a:pPr>
            <a:r>
              <a:rPr lang="zh-CN" altLang="en-US" sz="2200" dirty="0">
                <a:latin typeface="Microsoft JhengHei" panose="020B0604030504040204" pitchFamily="34" charset="-120"/>
                <a:ea typeface="Microsoft JhengHei" panose="020B0604030504040204" pitchFamily="34" charset="-120"/>
              </a:rPr>
              <a:t>小事件類別分類器</a:t>
            </a:r>
            <a:endParaRPr lang="en-US" altLang="zh-CN" sz="2200" dirty="0">
              <a:latin typeface="Microsoft JhengHei" panose="020B0604030504040204" pitchFamily="34" charset="-120"/>
              <a:ea typeface="Microsoft JhengHei" panose="020B0604030504040204" pitchFamily="34" charset="-120"/>
            </a:endParaRPr>
          </a:p>
          <a:p>
            <a:pPr marL="342900" indent="-342900">
              <a:buAutoNum type="arabicPeriod"/>
            </a:pPr>
            <a:r>
              <a:rPr lang="zh-CN" altLang="en-US" sz="2200" dirty="0">
                <a:latin typeface="Microsoft JhengHei" panose="020B0604030504040204" pitchFamily="34" charset="-120"/>
                <a:ea typeface="Microsoft JhengHei" panose="020B0604030504040204" pitchFamily="34" charset="-120"/>
              </a:rPr>
              <a:t>事件強度分類器</a:t>
            </a:r>
            <a:endParaRPr lang="en-US" altLang="zh-TW" sz="2200"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4248834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94D63-DE8B-3641-9E0D-D99430AD36C4}"/>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大事件類別分類器：模型表現</a:t>
            </a:r>
            <a:endParaRPr lang="en-US"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A570A30A-3934-6546-BE54-27D08DAAFA55}"/>
              </a:ext>
            </a:extLst>
          </p:cNvPr>
          <p:cNvSpPr>
            <a:spLocks noGrp="1"/>
          </p:cNvSpPr>
          <p:nvPr>
            <p:ph idx="1"/>
          </p:nvPr>
        </p:nvSpPr>
        <p:spPr/>
        <p:txBody>
          <a:bodyPr/>
          <a:lstStyle/>
          <a:p>
            <a:pPr marL="0" indent="0">
              <a:buNone/>
            </a:pPr>
            <a:r>
              <a:rPr lang="en-US" dirty="0">
                <a:latin typeface="Microsoft JhengHei" panose="020B0604030504040204" pitchFamily="34" charset="-120"/>
                <a:ea typeface="Microsoft JhengHei" panose="020B0604030504040204" pitchFamily="34" charset="-120"/>
              </a:rPr>
              <a:t>accuracy: 0.9689542483660131 </a:t>
            </a:r>
          </a:p>
          <a:p>
            <a:pPr marL="0" indent="0">
              <a:buNone/>
            </a:pPr>
            <a:endParaRPr lang="en-US" dirty="0">
              <a:latin typeface="Microsoft JhengHei" panose="020B0604030504040204" pitchFamily="34" charset="-120"/>
              <a:ea typeface="Microsoft JhengHei" panose="020B0604030504040204" pitchFamily="34" charset="-120"/>
            </a:endParaRPr>
          </a:p>
          <a:p>
            <a:pPr marL="0" indent="0">
              <a:buNone/>
            </a:pPr>
            <a:r>
              <a:rPr lang="en-US" dirty="0">
                <a:latin typeface="Microsoft JhengHei" panose="020B0604030504040204" pitchFamily="34" charset="-120"/>
                <a:ea typeface="Microsoft JhengHei" panose="020B0604030504040204" pitchFamily="34" charset="-120"/>
              </a:rPr>
              <a:t>‘A_</a:t>
            </a:r>
            <a:r>
              <a:rPr lang="zh-CN" altLang="en-US" dirty="0">
                <a:latin typeface="Microsoft JhengHei" panose="020B0604030504040204" pitchFamily="34" charset="-120"/>
                <a:ea typeface="Microsoft JhengHei" panose="020B0604030504040204" pitchFamily="34" charset="-120"/>
              </a:rPr>
              <a:t>會計</a:t>
            </a:r>
            <a:r>
              <a:rPr lang="en-US" altLang="zh-CN" dirty="0">
                <a:latin typeface="Microsoft JhengHei" panose="020B0604030504040204" pitchFamily="34" charset="-120"/>
                <a:ea typeface="Microsoft JhengHei" panose="020B0604030504040204" pitchFamily="34" charset="-120"/>
              </a:rPr>
              <a:t>/</a:t>
            </a:r>
            <a:r>
              <a:rPr lang="zh-CN" altLang="en-US" dirty="0">
                <a:latin typeface="Microsoft JhengHei" panose="020B0604030504040204" pitchFamily="34" charset="-120"/>
                <a:ea typeface="Microsoft JhengHei" panose="020B0604030504040204" pitchFamily="34" charset="-120"/>
              </a:rPr>
              <a:t>財報分析</a:t>
            </a:r>
            <a:r>
              <a:rPr lang="en-US" altLang="zh-CN" dirty="0">
                <a:latin typeface="Microsoft JhengHei" panose="020B0604030504040204" pitchFamily="34" charset="-120"/>
                <a:ea typeface="Microsoft JhengHei" panose="020B0604030504040204" pitchFamily="34" charset="-120"/>
              </a:rPr>
              <a:t>‘, </a:t>
            </a:r>
            <a:r>
              <a:rPr lang="zh-TW" altLang="en-US" dirty="0">
                <a:latin typeface="Microsoft JhengHei" panose="020B0604030504040204" pitchFamily="34" charset="-120"/>
                <a:ea typeface="Microsoft JhengHei" panose="020B0604030504040204" pitchFamily="34" charset="-120"/>
              </a:rPr>
              <a:t>  </a:t>
            </a:r>
            <a:r>
              <a:rPr lang="en-US" altLang="zh-CN" dirty="0">
                <a:latin typeface="Microsoft JhengHei" panose="020B0604030504040204" pitchFamily="34" charset="-120"/>
                <a:ea typeface="Microsoft JhengHei" panose="020B0604030504040204" pitchFamily="34" charset="-120"/>
              </a:rPr>
              <a:t>’</a:t>
            </a:r>
            <a:r>
              <a:rPr lang="en-US" dirty="0">
                <a:latin typeface="Microsoft JhengHei" panose="020B0604030504040204" pitchFamily="34" charset="-120"/>
                <a:ea typeface="Microsoft JhengHei" panose="020B0604030504040204" pitchFamily="34" charset="-120"/>
              </a:rPr>
              <a:t>F_</a:t>
            </a:r>
            <a:r>
              <a:rPr lang="zh-CN" altLang="en-US" dirty="0">
                <a:latin typeface="Microsoft JhengHei" panose="020B0604030504040204" pitchFamily="34" charset="-120"/>
                <a:ea typeface="Microsoft JhengHei" panose="020B0604030504040204" pitchFamily="34" charset="-120"/>
              </a:rPr>
              <a:t>市場交易</a:t>
            </a:r>
            <a:r>
              <a:rPr lang="en-US" altLang="zh-CN" dirty="0">
                <a:latin typeface="Microsoft JhengHei" panose="020B0604030504040204" pitchFamily="34" charset="-120"/>
                <a:ea typeface="Microsoft JhengHei" panose="020B0604030504040204" pitchFamily="34" charset="-120"/>
              </a:rPr>
              <a:t>‘, </a:t>
            </a:r>
            <a:r>
              <a:rPr lang="zh-TW" altLang="en-US" dirty="0">
                <a:latin typeface="Microsoft JhengHei" panose="020B0604030504040204" pitchFamily="34" charset="-120"/>
                <a:ea typeface="Microsoft JhengHei" panose="020B0604030504040204" pitchFamily="34" charset="-120"/>
              </a:rPr>
              <a:t>  </a:t>
            </a:r>
            <a:r>
              <a:rPr lang="en-US" altLang="zh-CN" dirty="0">
                <a:latin typeface="Microsoft JhengHei" panose="020B0604030504040204" pitchFamily="34" charset="-120"/>
                <a:ea typeface="Microsoft JhengHei" panose="020B0604030504040204" pitchFamily="34" charset="-120"/>
              </a:rPr>
              <a:t>’</a:t>
            </a:r>
            <a:r>
              <a:rPr lang="en-US" dirty="0">
                <a:latin typeface="Microsoft JhengHei" panose="020B0604030504040204" pitchFamily="34" charset="-120"/>
                <a:ea typeface="Microsoft JhengHei" panose="020B0604030504040204" pitchFamily="34" charset="-120"/>
              </a:rPr>
              <a:t>I_</a:t>
            </a:r>
            <a:r>
              <a:rPr lang="zh-CN" altLang="en-US" dirty="0">
                <a:latin typeface="Microsoft JhengHei" panose="020B0604030504040204" pitchFamily="34" charset="-120"/>
                <a:ea typeface="Microsoft JhengHei" panose="020B0604030504040204" pitchFamily="34" charset="-120"/>
              </a:rPr>
              <a:t>產業前景</a:t>
            </a:r>
            <a:r>
              <a:rPr lang="en-US" altLang="zh-CN" dirty="0">
                <a:latin typeface="Microsoft JhengHei" panose="020B0604030504040204" pitchFamily="34" charset="-120"/>
                <a:ea typeface="Microsoft JhengHei" panose="020B0604030504040204" pitchFamily="34" charset="-120"/>
              </a:rPr>
              <a:t>‘, </a:t>
            </a:r>
            <a:r>
              <a:rPr lang="zh-TW" altLang="en-US" dirty="0">
                <a:latin typeface="Microsoft JhengHei" panose="020B0604030504040204" pitchFamily="34" charset="-120"/>
                <a:ea typeface="Microsoft JhengHei" panose="020B0604030504040204" pitchFamily="34" charset="-120"/>
              </a:rPr>
              <a:t>  </a:t>
            </a:r>
            <a:r>
              <a:rPr lang="en-US" altLang="zh-CN" dirty="0">
                <a:latin typeface="Microsoft JhengHei" panose="020B0604030504040204" pitchFamily="34" charset="-120"/>
                <a:ea typeface="Microsoft JhengHei" panose="020B0604030504040204" pitchFamily="34" charset="-120"/>
              </a:rPr>
              <a:t>’</a:t>
            </a:r>
            <a:r>
              <a:rPr lang="en-US" dirty="0">
                <a:latin typeface="Microsoft JhengHei" panose="020B0604030504040204" pitchFamily="34" charset="-120"/>
                <a:ea typeface="Microsoft JhengHei" panose="020B0604030504040204" pitchFamily="34" charset="-120"/>
              </a:rPr>
              <a:t>M_</a:t>
            </a:r>
            <a:r>
              <a:rPr lang="zh-CN" altLang="en-US" dirty="0">
                <a:latin typeface="Microsoft JhengHei" panose="020B0604030504040204" pitchFamily="34" charset="-120"/>
                <a:ea typeface="Microsoft JhengHei" panose="020B0604030504040204" pitchFamily="34" charset="-120"/>
              </a:rPr>
              <a:t>經營層</a:t>
            </a:r>
            <a:r>
              <a:rPr lang="en-US" altLang="zh-CN" dirty="0">
                <a:latin typeface="Microsoft JhengHei" panose="020B0604030504040204" pitchFamily="34" charset="-120"/>
                <a:ea typeface="Microsoft JhengHei" panose="020B0604030504040204" pitchFamily="34" charset="-120"/>
              </a:rPr>
              <a:t>‘, </a:t>
            </a:r>
            <a:r>
              <a:rPr lang="zh-TW" altLang="en-US" dirty="0">
                <a:latin typeface="Microsoft JhengHei" panose="020B0604030504040204" pitchFamily="34" charset="-120"/>
                <a:ea typeface="Microsoft JhengHei" panose="020B0604030504040204" pitchFamily="34" charset="-120"/>
              </a:rPr>
              <a:t>  </a:t>
            </a:r>
            <a:r>
              <a:rPr lang="en-US" altLang="zh-CN" dirty="0">
                <a:solidFill>
                  <a:srgbClr val="FF0000"/>
                </a:solidFill>
                <a:latin typeface="Microsoft JhengHei" panose="020B0604030504040204" pitchFamily="34" charset="-120"/>
                <a:ea typeface="Microsoft JhengHei" panose="020B0604030504040204" pitchFamily="34" charset="-120"/>
              </a:rPr>
              <a:t>'</a:t>
            </a:r>
            <a:r>
              <a:rPr lang="en-US" dirty="0">
                <a:solidFill>
                  <a:srgbClr val="FF0000"/>
                </a:solidFill>
                <a:latin typeface="Microsoft JhengHei" panose="020B0604030504040204" pitchFamily="34" charset="-120"/>
                <a:ea typeface="Microsoft JhengHei" panose="020B0604030504040204" pitchFamily="34" charset="-120"/>
              </a:rPr>
              <a:t>R_</a:t>
            </a:r>
            <a:r>
              <a:rPr lang="zh-CN" altLang="en-US" dirty="0">
                <a:solidFill>
                  <a:srgbClr val="FF0000"/>
                </a:solidFill>
                <a:latin typeface="Microsoft JhengHei" panose="020B0604030504040204" pitchFamily="34" charset="-120"/>
                <a:ea typeface="Microsoft JhengHei" panose="020B0604030504040204" pitchFamily="34" charset="-120"/>
              </a:rPr>
              <a:t>危機</a:t>
            </a:r>
            <a:r>
              <a:rPr lang="en-US" altLang="zh-CN" dirty="0">
                <a:solidFill>
                  <a:srgbClr val="FF0000"/>
                </a:solidFill>
                <a:latin typeface="Microsoft JhengHei" panose="020B0604030504040204" pitchFamily="34" charset="-120"/>
                <a:ea typeface="Microsoft JhengHei" panose="020B0604030504040204" pitchFamily="34" charset="-120"/>
              </a:rPr>
              <a:t>’</a:t>
            </a:r>
          </a:p>
          <a:p>
            <a:pPr marL="0" indent="0">
              <a:buNone/>
            </a:pPr>
            <a:r>
              <a:rPr lang="en-US" dirty="0">
                <a:latin typeface="Microsoft JhengHei" panose="020B0604030504040204" pitchFamily="34" charset="-120"/>
                <a:ea typeface="Microsoft JhengHei" panose="020B0604030504040204" pitchFamily="34" charset="-120"/>
              </a:rPr>
              <a:t>precision: [0.68461538</a:t>
            </a:r>
            <a:r>
              <a:rPr lang="en-US" altLang="zh-TW" dirty="0">
                <a:latin typeface="Microsoft JhengHei" panose="020B0604030504040204" pitchFamily="34" charset="-120"/>
                <a:ea typeface="Microsoft JhengHei" panose="020B0604030504040204" pitchFamily="34" charset="-120"/>
              </a:rPr>
              <a:t>,</a:t>
            </a:r>
            <a:r>
              <a:rPr lang="zh-TW" altLang="en-US"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0.99187592</a:t>
            </a:r>
            <a:r>
              <a:rPr lang="en-US" altLang="zh-TW" dirty="0">
                <a:latin typeface="Microsoft JhengHei" panose="020B0604030504040204" pitchFamily="34" charset="-120"/>
                <a:ea typeface="Microsoft JhengHei" panose="020B0604030504040204" pitchFamily="34" charset="-120"/>
              </a:rPr>
              <a:t>,</a:t>
            </a:r>
            <a:r>
              <a:rPr lang="zh-TW" altLang="en-US"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0.9802944</a:t>
            </a:r>
            <a:r>
              <a:rPr lang="en-US" altLang="zh-TW" dirty="0">
                <a:latin typeface="Microsoft JhengHei" panose="020B0604030504040204" pitchFamily="34" charset="-120"/>
                <a:ea typeface="Microsoft JhengHei" panose="020B0604030504040204" pitchFamily="34" charset="-120"/>
              </a:rPr>
              <a:t>,</a:t>
            </a:r>
            <a:r>
              <a:rPr lang="zh-TW" altLang="en-US"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0.94713088</a:t>
            </a:r>
            <a:r>
              <a:rPr lang="en-US" altLang="zh-TW" dirty="0">
                <a:latin typeface="Microsoft JhengHei" panose="020B0604030504040204" pitchFamily="34" charset="-120"/>
                <a:ea typeface="Microsoft JhengHei" panose="020B0604030504040204" pitchFamily="34" charset="-120"/>
              </a:rPr>
              <a:t>,</a:t>
            </a:r>
            <a:r>
              <a:rPr lang="zh-TW" altLang="en-US"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0.88659794] </a:t>
            </a:r>
          </a:p>
          <a:p>
            <a:pPr marL="0" indent="0">
              <a:buNone/>
            </a:pPr>
            <a:r>
              <a:rPr lang="en-US" dirty="0">
                <a:latin typeface="Microsoft JhengHei" panose="020B0604030504040204" pitchFamily="34" charset="-120"/>
                <a:ea typeface="Microsoft JhengHei" panose="020B0604030504040204" pitchFamily="34" charset="-120"/>
              </a:rPr>
              <a:t>recall: [0.76724138</a:t>
            </a:r>
            <a:r>
              <a:rPr lang="en-US" altLang="zh-TW" dirty="0">
                <a:latin typeface="Microsoft JhengHei" panose="020B0604030504040204" pitchFamily="34" charset="-120"/>
                <a:ea typeface="Microsoft JhengHei" panose="020B0604030504040204" pitchFamily="34" charset="-120"/>
              </a:rPr>
              <a:t>,</a:t>
            </a:r>
            <a:r>
              <a:rPr lang="zh-TW" altLang="en-US"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0.97530864</a:t>
            </a:r>
            <a:r>
              <a:rPr lang="en-US" altLang="zh-TW" dirty="0">
                <a:latin typeface="Microsoft JhengHei" panose="020B0604030504040204" pitchFamily="34" charset="-120"/>
                <a:ea typeface="Microsoft JhengHei" panose="020B0604030504040204" pitchFamily="34" charset="-120"/>
              </a:rPr>
              <a:t>,</a:t>
            </a:r>
            <a:r>
              <a:rPr lang="zh-TW" altLang="en-US"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0.97681571</a:t>
            </a:r>
            <a:r>
              <a:rPr lang="en-US" altLang="zh-TW" dirty="0">
                <a:latin typeface="Microsoft JhengHei" panose="020B0604030504040204" pitchFamily="34" charset="-120"/>
                <a:ea typeface="Microsoft JhengHei" panose="020B0604030504040204" pitchFamily="34" charset="-120"/>
              </a:rPr>
              <a:t>,</a:t>
            </a:r>
            <a:r>
              <a:rPr lang="zh-TW" altLang="en-US"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0.96327869</a:t>
            </a:r>
            <a:r>
              <a:rPr lang="en-US" altLang="zh-TW" dirty="0">
                <a:latin typeface="Microsoft JhengHei" panose="020B0604030504040204" pitchFamily="34" charset="-120"/>
                <a:ea typeface="Microsoft JhengHei" panose="020B0604030504040204" pitchFamily="34" charset="-120"/>
              </a:rPr>
              <a:t>,</a:t>
            </a:r>
            <a:r>
              <a:rPr lang="zh-TW" altLang="en-US" dirty="0">
                <a:latin typeface="Microsoft JhengHei" panose="020B0604030504040204" pitchFamily="34" charset="-120"/>
                <a:ea typeface="Microsoft JhengHei" panose="020B0604030504040204" pitchFamily="34" charset="-120"/>
              </a:rPr>
              <a:t>   </a:t>
            </a:r>
            <a:r>
              <a:rPr lang="en-US" dirty="0">
                <a:solidFill>
                  <a:srgbClr val="FF0000"/>
                </a:solidFill>
                <a:latin typeface="Microsoft JhengHei" panose="020B0604030504040204" pitchFamily="34" charset="-120"/>
                <a:ea typeface="Microsoft JhengHei" panose="020B0604030504040204" pitchFamily="34" charset="-120"/>
              </a:rPr>
              <a:t>0.86868687</a:t>
            </a:r>
            <a:r>
              <a:rPr lang="en-US" dirty="0">
                <a:latin typeface="Microsoft JhengHei" panose="020B0604030504040204" pitchFamily="34" charset="-120"/>
                <a:ea typeface="Microsoft JhengHei" panose="020B0604030504040204" pitchFamily="34" charset="-120"/>
              </a:rPr>
              <a:t>] </a:t>
            </a:r>
          </a:p>
          <a:p>
            <a:pPr marL="0" indent="0">
              <a:buNone/>
            </a:pPr>
            <a:r>
              <a:rPr lang="en-US" dirty="0">
                <a:latin typeface="Microsoft JhengHei" panose="020B0604030504040204" pitchFamily="34" charset="-120"/>
                <a:ea typeface="Microsoft JhengHei" panose="020B0604030504040204" pitchFamily="34" charset="-120"/>
              </a:rPr>
              <a:t>F1 score: [0.72357724</a:t>
            </a:r>
            <a:r>
              <a:rPr lang="en-US" altLang="zh-TW" dirty="0">
                <a:latin typeface="Microsoft JhengHei" panose="020B0604030504040204" pitchFamily="34" charset="-120"/>
                <a:ea typeface="Microsoft JhengHei" panose="020B0604030504040204" pitchFamily="34" charset="-120"/>
              </a:rPr>
              <a:t>,</a:t>
            </a:r>
            <a:r>
              <a:rPr lang="zh-TW" altLang="en-US"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0.98352252</a:t>
            </a:r>
            <a:r>
              <a:rPr lang="en-US" altLang="zh-TW" dirty="0">
                <a:latin typeface="Microsoft JhengHei" panose="020B0604030504040204" pitchFamily="34" charset="-120"/>
                <a:ea typeface="Microsoft JhengHei" panose="020B0604030504040204" pitchFamily="34" charset="-120"/>
              </a:rPr>
              <a:t>,</a:t>
            </a:r>
            <a:r>
              <a:rPr lang="zh-TW" altLang="en-US"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0.97855196</a:t>
            </a:r>
            <a:r>
              <a:rPr lang="en-US" altLang="zh-TW" dirty="0">
                <a:latin typeface="Microsoft JhengHei" panose="020B0604030504040204" pitchFamily="34" charset="-120"/>
                <a:ea typeface="Microsoft JhengHei" panose="020B0604030504040204" pitchFamily="34" charset="-120"/>
              </a:rPr>
              <a:t>,</a:t>
            </a:r>
            <a:r>
              <a:rPr lang="zh-TW" altLang="en-US"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0.95513654</a:t>
            </a:r>
            <a:r>
              <a:rPr lang="en-US" altLang="zh-TW" dirty="0">
                <a:latin typeface="Microsoft JhengHei" panose="020B0604030504040204" pitchFamily="34" charset="-120"/>
                <a:ea typeface="Microsoft JhengHei" panose="020B0604030504040204" pitchFamily="34" charset="-120"/>
              </a:rPr>
              <a:t>,</a:t>
            </a:r>
            <a:r>
              <a:rPr lang="zh-TW" altLang="en-US"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0.87755102]</a:t>
            </a:r>
          </a:p>
          <a:p>
            <a:pPr marL="0" indent="0">
              <a:buNone/>
            </a:pPr>
            <a:endParaRPr lang="en-US" dirty="0">
              <a:latin typeface="Microsoft JhengHei" panose="020B0604030504040204" pitchFamily="34" charset="-120"/>
              <a:ea typeface="Microsoft JhengHei" panose="020B0604030504040204" pitchFamily="34" charset="-120"/>
            </a:endParaRPr>
          </a:p>
          <a:p>
            <a:pPr marL="0" indent="0">
              <a:buNone/>
            </a:pPr>
            <a:r>
              <a:rPr lang="en-US" dirty="0">
                <a:latin typeface="Microsoft JhengHei" panose="020B0604030504040204" pitchFamily="34" charset="-120"/>
                <a:ea typeface="Microsoft JhengHei" panose="020B0604030504040204" pitchFamily="34" charset="-120"/>
              </a:rPr>
              <a:t>(Recall: </a:t>
            </a:r>
            <a:r>
              <a:rPr lang="zh-CN" altLang="en-US" dirty="0">
                <a:latin typeface="Microsoft JhengHei" panose="020B0604030504040204" pitchFamily="34" charset="-120"/>
                <a:ea typeface="Microsoft JhengHei" panose="020B0604030504040204" pitchFamily="34" charset="-120"/>
              </a:rPr>
              <a:t>給出的是預測為正例的真實正例佔所有真實正例的比例。</a:t>
            </a:r>
            <a:r>
              <a:rPr lang="en-US" altLang="zh-CN" dirty="0">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a:p>
            <a:pPr marL="0" indent="0">
              <a:buNone/>
            </a:pPr>
            <a:endParaRPr 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716048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2B007-633B-BA4E-B5BF-FA356E03510E}"/>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事件強度分類器：模型表現</a:t>
            </a:r>
            <a:endParaRPr lang="en-US"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55CB4346-3CD5-8D4F-9A68-BEEDA1A229DE}"/>
              </a:ext>
            </a:extLst>
          </p:cNvPr>
          <p:cNvSpPr>
            <a:spLocks noGrp="1"/>
          </p:cNvSpPr>
          <p:nvPr>
            <p:ph idx="1"/>
          </p:nvPr>
        </p:nvSpPr>
        <p:spPr/>
        <p:txBody>
          <a:bodyPr/>
          <a:lstStyle/>
          <a:p>
            <a:r>
              <a:rPr lang="en-US" dirty="0">
                <a:latin typeface="Microsoft JhengHei" panose="020B0604030504040204" pitchFamily="34" charset="-120"/>
                <a:ea typeface="Microsoft JhengHei" panose="020B0604030504040204" pitchFamily="34" charset="-120"/>
              </a:rPr>
              <a:t>accuracy: 0.8622653448639528</a:t>
            </a:r>
          </a:p>
          <a:p>
            <a:r>
              <a:rPr lang="zh-CN" altLang="en-US" dirty="0">
                <a:latin typeface="Microsoft JhengHei" panose="020B0604030504040204" pitchFamily="34" charset="-120"/>
                <a:ea typeface="Microsoft JhengHei" panose="020B0604030504040204" pitchFamily="34" charset="-120"/>
              </a:rPr>
              <a:t>事件強度類別</a:t>
            </a:r>
            <a:r>
              <a:rPr lang="zh-TW" altLang="en-US" dirty="0">
                <a:latin typeface="Microsoft JhengHei" panose="020B0604030504040204" pitchFamily="34" charset="-120"/>
                <a:ea typeface="Microsoft JhengHei" panose="020B0604030504040204" pitchFamily="34" charset="-120"/>
              </a:rPr>
              <a:t> </a:t>
            </a:r>
            <a:r>
              <a:rPr lang="en-US" dirty="0">
                <a:solidFill>
                  <a:srgbClr val="FF0000"/>
                </a:solidFill>
                <a:latin typeface="Microsoft JhengHei" panose="020B0604030504040204" pitchFamily="34" charset="-120"/>
                <a:ea typeface="Microsoft JhengHei" panose="020B0604030504040204" pitchFamily="34" charset="-120"/>
              </a:rPr>
              <a:t>[-3,</a:t>
            </a:r>
            <a:r>
              <a:rPr lang="zh-TW" altLang="en-US" dirty="0">
                <a:solidFill>
                  <a:srgbClr val="FF0000"/>
                </a:solidFill>
                <a:latin typeface="Microsoft JhengHei" panose="020B0604030504040204" pitchFamily="34" charset="-120"/>
                <a:ea typeface="Microsoft JhengHei" panose="020B0604030504040204" pitchFamily="34" charset="-120"/>
              </a:rPr>
              <a:t>   </a:t>
            </a:r>
            <a:r>
              <a:rPr lang="en-US" dirty="0">
                <a:solidFill>
                  <a:srgbClr val="FF0000"/>
                </a:solidFill>
                <a:latin typeface="Microsoft JhengHei" panose="020B0604030504040204" pitchFamily="34" charset="-120"/>
                <a:ea typeface="Microsoft JhengHei" panose="020B0604030504040204" pitchFamily="34" charset="-120"/>
              </a:rPr>
              <a:t>-2</a:t>
            </a:r>
            <a:r>
              <a:rPr lang="en-US" dirty="0">
                <a:latin typeface="Microsoft JhengHei" panose="020B0604030504040204" pitchFamily="34" charset="-120"/>
                <a:ea typeface="Microsoft JhengHei" panose="020B0604030504040204" pitchFamily="34" charset="-120"/>
              </a:rPr>
              <a:t>,</a:t>
            </a:r>
            <a:r>
              <a:rPr lang="zh-TW" altLang="en-US"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-1,</a:t>
            </a:r>
            <a:r>
              <a:rPr lang="zh-TW" altLang="en-US"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0,</a:t>
            </a:r>
            <a:r>
              <a:rPr lang="zh-TW" altLang="en-US"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1,</a:t>
            </a:r>
            <a:r>
              <a:rPr lang="zh-TW" altLang="en-US" dirty="0">
                <a:latin typeface="Microsoft JhengHei" panose="020B0604030504040204" pitchFamily="34" charset="-120"/>
                <a:ea typeface="Microsoft JhengHei" panose="020B0604030504040204" pitchFamily="34" charset="-120"/>
              </a:rPr>
              <a:t>   </a:t>
            </a:r>
            <a:r>
              <a:rPr lang="en-US" dirty="0">
                <a:solidFill>
                  <a:srgbClr val="FF0000"/>
                </a:solidFill>
                <a:latin typeface="Microsoft JhengHei" panose="020B0604030504040204" pitchFamily="34" charset="-120"/>
                <a:ea typeface="Microsoft JhengHei" panose="020B0604030504040204" pitchFamily="34" charset="-120"/>
              </a:rPr>
              <a:t>2,</a:t>
            </a:r>
            <a:r>
              <a:rPr lang="zh-TW" altLang="en-US" dirty="0">
                <a:solidFill>
                  <a:srgbClr val="FF0000"/>
                </a:solidFill>
                <a:latin typeface="Microsoft JhengHei" panose="020B0604030504040204" pitchFamily="34" charset="-120"/>
                <a:ea typeface="Microsoft JhengHei" panose="020B0604030504040204" pitchFamily="34" charset="-120"/>
              </a:rPr>
              <a:t>   </a:t>
            </a:r>
            <a:r>
              <a:rPr lang="en-US" dirty="0">
                <a:solidFill>
                  <a:srgbClr val="FF0000"/>
                </a:solidFill>
                <a:latin typeface="Microsoft JhengHei" panose="020B0604030504040204" pitchFamily="34" charset="-120"/>
                <a:ea typeface="Microsoft JhengHei" panose="020B0604030504040204" pitchFamily="34" charset="-120"/>
              </a:rPr>
              <a:t>3</a:t>
            </a:r>
            <a:r>
              <a:rPr lang="en-US" dirty="0">
                <a:latin typeface="Microsoft JhengHei" panose="020B0604030504040204" pitchFamily="34" charset="-120"/>
                <a:ea typeface="Microsoft JhengHei" panose="020B0604030504040204" pitchFamily="34" charset="-120"/>
              </a:rPr>
              <a:t>]</a:t>
            </a:r>
          </a:p>
          <a:p>
            <a:r>
              <a:rPr lang="en-US" dirty="0">
                <a:latin typeface="Microsoft JhengHei" panose="020B0604030504040204" pitchFamily="34" charset="-120"/>
                <a:ea typeface="Microsoft JhengHei" panose="020B0604030504040204" pitchFamily="34" charset="-120"/>
              </a:rPr>
              <a:t>precision: [0.66666667</a:t>
            </a:r>
            <a:r>
              <a:rPr lang="en-US" altLang="zh-TW" dirty="0">
                <a:latin typeface="Microsoft JhengHei" panose="020B0604030504040204" pitchFamily="34" charset="-120"/>
                <a:ea typeface="Microsoft JhengHei" panose="020B0604030504040204" pitchFamily="34" charset="-120"/>
              </a:rPr>
              <a:t>,</a:t>
            </a:r>
            <a:r>
              <a:rPr lang="zh-TW" altLang="en-US"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0.70707071</a:t>
            </a:r>
            <a:r>
              <a:rPr lang="en-US" altLang="zh-TW" dirty="0">
                <a:latin typeface="Microsoft JhengHei" panose="020B0604030504040204" pitchFamily="34" charset="-120"/>
                <a:ea typeface="Microsoft JhengHei" panose="020B0604030504040204" pitchFamily="34" charset="-120"/>
              </a:rPr>
              <a:t>,</a:t>
            </a:r>
            <a:r>
              <a:rPr lang="zh-TW" altLang="en-US"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0.94413146</a:t>
            </a:r>
            <a:r>
              <a:rPr lang="en-US" altLang="zh-TW" dirty="0">
                <a:latin typeface="Microsoft JhengHei" panose="020B0604030504040204" pitchFamily="34" charset="-120"/>
                <a:ea typeface="Microsoft JhengHei" panose="020B0604030504040204" pitchFamily="34" charset="-120"/>
              </a:rPr>
              <a:t>,</a:t>
            </a:r>
            <a:r>
              <a:rPr lang="zh-TW" altLang="en-US"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0.81944444</a:t>
            </a:r>
            <a:r>
              <a:rPr lang="en-US" altLang="zh-TW" dirty="0">
                <a:latin typeface="Microsoft JhengHei" panose="020B0604030504040204" pitchFamily="34" charset="-120"/>
                <a:ea typeface="Microsoft JhengHei" panose="020B0604030504040204" pitchFamily="34" charset="-120"/>
              </a:rPr>
              <a:t>,</a:t>
            </a:r>
            <a:r>
              <a:rPr lang="zh-TW" altLang="en-US"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0.75832127</a:t>
            </a:r>
            <a:r>
              <a:rPr lang="en-US" altLang="zh-TW" dirty="0">
                <a:latin typeface="Microsoft JhengHei" panose="020B0604030504040204" pitchFamily="34" charset="-120"/>
                <a:ea typeface="Microsoft JhengHei" panose="020B0604030504040204" pitchFamily="34" charset="-120"/>
              </a:rPr>
              <a:t>,</a:t>
            </a:r>
            <a:r>
              <a:rPr lang="zh-TW" altLang="en-US"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0.70588235</a:t>
            </a:r>
            <a:r>
              <a:rPr lang="en-US" altLang="zh-TW" dirty="0">
                <a:latin typeface="Microsoft JhengHei" panose="020B0604030504040204" pitchFamily="34" charset="-120"/>
                <a:ea typeface="Microsoft JhengHei" panose="020B0604030504040204" pitchFamily="34" charset="-120"/>
              </a:rPr>
              <a:t>,</a:t>
            </a:r>
            <a:r>
              <a:rPr lang="zh-TW" altLang="en-US"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1. ] </a:t>
            </a:r>
          </a:p>
          <a:p>
            <a:r>
              <a:rPr lang="en-US" dirty="0">
                <a:latin typeface="Microsoft JhengHei" panose="020B0604030504040204" pitchFamily="34" charset="-120"/>
                <a:ea typeface="Microsoft JhengHei" panose="020B0604030504040204" pitchFamily="34" charset="-120"/>
              </a:rPr>
              <a:t>recall: [</a:t>
            </a:r>
            <a:r>
              <a:rPr lang="en-US" dirty="0">
                <a:solidFill>
                  <a:srgbClr val="FF0000"/>
                </a:solidFill>
                <a:latin typeface="Microsoft JhengHei" panose="020B0604030504040204" pitchFamily="34" charset="-120"/>
                <a:ea typeface="Microsoft JhengHei" panose="020B0604030504040204" pitchFamily="34" charset="-120"/>
              </a:rPr>
              <a:t>0.77777778</a:t>
            </a:r>
            <a:r>
              <a:rPr lang="en-US" altLang="zh-TW" dirty="0">
                <a:solidFill>
                  <a:srgbClr val="FF0000"/>
                </a:solidFill>
                <a:latin typeface="Microsoft JhengHei" panose="020B0604030504040204" pitchFamily="34" charset="-120"/>
                <a:ea typeface="Microsoft JhengHei" panose="020B0604030504040204" pitchFamily="34" charset="-120"/>
              </a:rPr>
              <a:t>,</a:t>
            </a:r>
            <a:r>
              <a:rPr lang="zh-TW" altLang="en-US" dirty="0">
                <a:solidFill>
                  <a:srgbClr val="FF0000"/>
                </a:solidFill>
                <a:latin typeface="Microsoft JhengHei" panose="020B0604030504040204" pitchFamily="34" charset="-120"/>
                <a:ea typeface="Microsoft JhengHei" panose="020B0604030504040204" pitchFamily="34" charset="-120"/>
              </a:rPr>
              <a:t>   </a:t>
            </a:r>
            <a:r>
              <a:rPr lang="en-US" dirty="0">
                <a:solidFill>
                  <a:srgbClr val="FF0000"/>
                </a:solidFill>
                <a:latin typeface="Microsoft JhengHei" panose="020B0604030504040204" pitchFamily="34" charset="-120"/>
                <a:ea typeface="Microsoft JhengHei" panose="020B0604030504040204" pitchFamily="34" charset="-120"/>
              </a:rPr>
              <a:t>0.60869565</a:t>
            </a:r>
            <a:r>
              <a:rPr lang="en-US" altLang="zh-TW" dirty="0">
                <a:latin typeface="Microsoft JhengHei" panose="020B0604030504040204" pitchFamily="34" charset="-120"/>
                <a:ea typeface="Microsoft JhengHei" panose="020B0604030504040204" pitchFamily="34" charset="-120"/>
              </a:rPr>
              <a:t>,</a:t>
            </a:r>
            <a:r>
              <a:rPr lang="zh-TW" altLang="en-US"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0.9292976</a:t>
            </a:r>
            <a:r>
              <a:rPr lang="en-US" altLang="zh-TW" dirty="0">
                <a:latin typeface="Microsoft JhengHei" panose="020B0604030504040204" pitchFamily="34" charset="-120"/>
                <a:ea typeface="Microsoft JhengHei" panose="020B0604030504040204" pitchFamily="34" charset="-120"/>
              </a:rPr>
              <a:t>,</a:t>
            </a:r>
            <a:r>
              <a:rPr lang="zh-TW" altLang="en-US"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0.85662432</a:t>
            </a:r>
            <a:r>
              <a:rPr lang="en-US" altLang="zh-TW" dirty="0">
                <a:latin typeface="Microsoft JhengHei" panose="020B0604030504040204" pitchFamily="34" charset="-120"/>
                <a:ea typeface="Microsoft JhengHei" panose="020B0604030504040204" pitchFamily="34" charset="-120"/>
              </a:rPr>
              <a:t>,</a:t>
            </a:r>
            <a:r>
              <a:rPr lang="zh-TW" altLang="en-US"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0.72375691</a:t>
            </a:r>
            <a:r>
              <a:rPr lang="en-US" altLang="zh-TW" dirty="0">
                <a:latin typeface="Microsoft JhengHei" panose="020B0604030504040204" pitchFamily="34" charset="-120"/>
                <a:ea typeface="Microsoft JhengHei" panose="020B0604030504040204" pitchFamily="34" charset="-120"/>
              </a:rPr>
              <a:t>,</a:t>
            </a:r>
            <a:r>
              <a:rPr lang="zh-TW" altLang="en-US" dirty="0">
                <a:latin typeface="Microsoft JhengHei" panose="020B0604030504040204" pitchFamily="34" charset="-120"/>
                <a:ea typeface="Microsoft JhengHei" panose="020B0604030504040204" pitchFamily="34" charset="-120"/>
              </a:rPr>
              <a:t>   </a:t>
            </a:r>
            <a:r>
              <a:rPr lang="en-US" dirty="0">
                <a:solidFill>
                  <a:srgbClr val="FF0000"/>
                </a:solidFill>
                <a:latin typeface="Microsoft JhengHei" panose="020B0604030504040204" pitchFamily="34" charset="-120"/>
                <a:ea typeface="Microsoft JhengHei" panose="020B0604030504040204" pitchFamily="34" charset="-120"/>
              </a:rPr>
              <a:t>0.66666667</a:t>
            </a:r>
            <a:r>
              <a:rPr lang="en-US" altLang="zh-TW" dirty="0">
                <a:solidFill>
                  <a:srgbClr val="FF0000"/>
                </a:solidFill>
                <a:latin typeface="Microsoft JhengHei" panose="020B0604030504040204" pitchFamily="34" charset="-120"/>
                <a:ea typeface="Microsoft JhengHei" panose="020B0604030504040204" pitchFamily="34" charset="-120"/>
              </a:rPr>
              <a:t>,</a:t>
            </a:r>
            <a:r>
              <a:rPr lang="zh-TW" altLang="en-US" dirty="0">
                <a:solidFill>
                  <a:srgbClr val="FF0000"/>
                </a:solidFill>
                <a:latin typeface="Microsoft JhengHei" panose="020B0604030504040204" pitchFamily="34" charset="-120"/>
                <a:ea typeface="Microsoft JhengHei" panose="020B0604030504040204" pitchFamily="34" charset="-120"/>
              </a:rPr>
              <a:t>   </a:t>
            </a:r>
            <a:r>
              <a:rPr lang="en-US" dirty="0">
                <a:solidFill>
                  <a:srgbClr val="FF0000"/>
                </a:solidFill>
                <a:latin typeface="Microsoft JhengHei" panose="020B0604030504040204" pitchFamily="34" charset="-120"/>
                <a:ea typeface="Microsoft JhengHei" panose="020B0604030504040204" pitchFamily="34" charset="-120"/>
              </a:rPr>
              <a:t>1. </a:t>
            </a:r>
            <a:r>
              <a:rPr lang="en-US" dirty="0">
                <a:latin typeface="Microsoft JhengHei" panose="020B0604030504040204" pitchFamily="34" charset="-120"/>
                <a:ea typeface="Microsoft JhengHei" panose="020B0604030504040204" pitchFamily="34" charset="-120"/>
              </a:rPr>
              <a:t>] </a:t>
            </a:r>
          </a:p>
          <a:p>
            <a:r>
              <a:rPr lang="en-US" dirty="0">
                <a:latin typeface="Microsoft JhengHei" panose="020B0604030504040204" pitchFamily="34" charset="-120"/>
                <a:ea typeface="Microsoft JhengHei" panose="020B0604030504040204" pitchFamily="34" charset="-120"/>
              </a:rPr>
              <a:t>F1 score: [0.71794872</a:t>
            </a:r>
            <a:r>
              <a:rPr lang="en-US" altLang="zh-TW" dirty="0">
                <a:latin typeface="Microsoft JhengHei" panose="020B0604030504040204" pitchFamily="34" charset="-120"/>
                <a:ea typeface="Microsoft JhengHei" panose="020B0604030504040204" pitchFamily="34" charset="-120"/>
              </a:rPr>
              <a:t>,</a:t>
            </a:r>
            <a:r>
              <a:rPr lang="zh-TW" altLang="en-US"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0.65420561</a:t>
            </a:r>
            <a:r>
              <a:rPr lang="en-US" altLang="zh-TW" dirty="0">
                <a:latin typeface="Microsoft JhengHei" panose="020B0604030504040204" pitchFamily="34" charset="-120"/>
                <a:ea typeface="Microsoft JhengHei" panose="020B0604030504040204" pitchFamily="34" charset="-120"/>
              </a:rPr>
              <a:t>,</a:t>
            </a:r>
            <a:r>
              <a:rPr lang="zh-TW" altLang="en-US"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0.9366558</a:t>
            </a:r>
            <a:r>
              <a:rPr lang="en-US" altLang="zh-TW" dirty="0">
                <a:latin typeface="Microsoft JhengHei" panose="020B0604030504040204" pitchFamily="34" charset="-120"/>
                <a:ea typeface="Microsoft JhengHei" panose="020B0604030504040204" pitchFamily="34" charset="-120"/>
              </a:rPr>
              <a:t>,</a:t>
            </a:r>
            <a:r>
              <a:rPr lang="zh-TW" altLang="en-US"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0.83762201</a:t>
            </a:r>
            <a:r>
              <a:rPr lang="en-US" altLang="zh-TW" dirty="0">
                <a:latin typeface="Microsoft JhengHei" panose="020B0604030504040204" pitchFamily="34" charset="-120"/>
                <a:ea typeface="Microsoft JhengHei" panose="020B0604030504040204" pitchFamily="34" charset="-120"/>
              </a:rPr>
              <a:t>,</a:t>
            </a:r>
            <a:r>
              <a:rPr lang="zh-TW" altLang="en-US"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0.74063604</a:t>
            </a:r>
            <a:r>
              <a:rPr lang="en-US" altLang="zh-TW" dirty="0">
                <a:latin typeface="Microsoft JhengHei" panose="020B0604030504040204" pitchFamily="34" charset="-120"/>
                <a:ea typeface="Microsoft JhengHei" panose="020B0604030504040204" pitchFamily="34" charset="-120"/>
              </a:rPr>
              <a:t>,</a:t>
            </a:r>
            <a:r>
              <a:rPr lang="zh-TW" altLang="en-US"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0.68571429</a:t>
            </a:r>
            <a:r>
              <a:rPr lang="en-US" altLang="zh-TW" dirty="0">
                <a:latin typeface="Microsoft JhengHei" panose="020B0604030504040204" pitchFamily="34" charset="-120"/>
                <a:ea typeface="Microsoft JhengHei" panose="020B0604030504040204" pitchFamily="34" charset="-120"/>
              </a:rPr>
              <a:t>,</a:t>
            </a:r>
            <a:r>
              <a:rPr lang="zh-TW" altLang="en-US" dirty="0">
                <a:latin typeface="Microsoft JhengHei" panose="020B0604030504040204" pitchFamily="34" charset="-120"/>
                <a:ea typeface="Microsoft JhengHei" panose="020B0604030504040204" pitchFamily="34" charset="-120"/>
              </a:rPr>
              <a:t>   </a:t>
            </a:r>
            <a:r>
              <a:rPr lang="en-US" dirty="0">
                <a:latin typeface="Microsoft JhengHei" panose="020B0604030504040204" pitchFamily="34" charset="-120"/>
                <a:ea typeface="Microsoft JhengHei" panose="020B0604030504040204" pitchFamily="34" charset="-120"/>
              </a:rPr>
              <a:t>1. ]</a:t>
            </a:r>
          </a:p>
          <a:p>
            <a:endParaRPr lang="en-US" dirty="0">
              <a:latin typeface="Microsoft JhengHei" panose="020B0604030504040204" pitchFamily="34" charset="-120"/>
              <a:ea typeface="Microsoft JhengHei" panose="020B0604030504040204" pitchFamily="34" charset="-120"/>
            </a:endParaRPr>
          </a:p>
          <a:p>
            <a:pPr marL="0" indent="0">
              <a:buNone/>
            </a:pPr>
            <a:r>
              <a:rPr lang="en-US" dirty="0">
                <a:latin typeface="Microsoft JhengHei" panose="020B0604030504040204" pitchFamily="34" charset="-120"/>
                <a:ea typeface="Microsoft JhengHei" panose="020B0604030504040204" pitchFamily="34" charset="-120"/>
              </a:rPr>
              <a:t>(Recall: </a:t>
            </a:r>
            <a:r>
              <a:rPr lang="zh-CN" altLang="en-US" dirty="0">
                <a:latin typeface="Microsoft JhengHei" panose="020B0604030504040204" pitchFamily="34" charset="-120"/>
                <a:ea typeface="Microsoft JhengHei" panose="020B0604030504040204" pitchFamily="34" charset="-120"/>
              </a:rPr>
              <a:t>給出的是預測為正例的真實正例佔所有真實正例的比例。</a:t>
            </a:r>
            <a:r>
              <a:rPr lang="en-US" altLang="zh-CN" dirty="0">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515362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2CA6F-BBD5-224A-8010-DA7954B62288}"/>
              </a:ext>
            </a:extLst>
          </p:cNvPr>
          <p:cNvSpPr>
            <a:spLocks noGrp="1"/>
          </p:cNvSpPr>
          <p:nvPr>
            <p:ph type="title"/>
          </p:nvPr>
        </p:nvSpPr>
        <p:spPr/>
        <p:txBody>
          <a:bodyPr/>
          <a:lstStyle/>
          <a:p>
            <a:r>
              <a:rPr lang="en-US" dirty="0"/>
              <a:t>Im</a:t>
            </a:r>
            <a:r>
              <a:rPr lang="en-US" altLang="zh-TW" dirty="0"/>
              <a:t>balanced</a:t>
            </a:r>
            <a:r>
              <a:rPr lang="zh-TW" altLang="en-US" dirty="0"/>
              <a:t> </a:t>
            </a:r>
            <a:r>
              <a:rPr lang="en-US" altLang="zh-TW" dirty="0"/>
              <a:t>data</a:t>
            </a:r>
            <a:endParaRPr lang="en-US" dirty="0"/>
          </a:p>
        </p:txBody>
      </p:sp>
      <p:sp>
        <p:nvSpPr>
          <p:cNvPr id="3" name="Content Placeholder 2">
            <a:extLst>
              <a:ext uri="{FF2B5EF4-FFF2-40B4-BE49-F238E27FC236}">
                <a16:creationId xmlns:a16="http://schemas.microsoft.com/office/drawing/2014/main" id="{67C5504D-4807-9040-B25E-AC4B7C59FF82}"/>
              </a:ext>
            </a:extLst>
          </p:cNvPr>
          <p:cNvSpPr>
            <a:spLocks noGrp="1"/>
          </p:cNvSpPr>
          <p:nvPr>
            <p:ph idx="1"/>
          </p:nvPr>
        </p:nvSpPr>
        <p:spPr/>
        <p:txBody>
          <a:bodyPr>
            <a:normAutofit/>
          </a:bodyPr>
          <a:lstStyle/>
          <a:p>
            <a:r>
              <a:rPr lang="en-US" altLang="zh-TW" sz="2400" dirty="0">
                <a:solidFill>
                  <a:schemeClr val="tx1"/>
                </a:solidFill>
                <a:latin typeface="Microsoft JhengHei" panose="020B0604030504040204" pitchFamily="34" charset="-120"/>
                <a:ea typeface="Microsoft JhengHei" panose="020B0604030504040204" pitchFamily="34" charset="-120"/>
              </a:rPr>
              <a:t>1.</a:t>
            </a:r>
            <a:r>
              <a:rPr lang="zh-TW" altLang="en-US" sz="2400" dirty="0">
                <a:solidFill>
                  <a:schemeClr val="tx1"/>
                </a:solidFill>
                <a:latin typeface="Microsoft JhengHei" panose="020B0604030504040204" pitchFamily="34" charset="-120"/>
                <a:ea typeface="Microsoft JhengHei" panose="020B0604030504040204" pitchFamily="34" charset="-120"/>
              </a:rPr>
              <a:t> </a:t>
            </a:r>
            <a:r>
              <a:rPr lang="en-US" altLang="zh-TW" sz="2400" dirty="0">
                <a:solidFill>
                  <a:schemeClr val="tx1"/>
                </a:solidFill>
                <a:latin typeface="Microsoft JhengHei" panose="020B0604030504040204" pitchFamily="34" charset="-120"/>
                <a:ea typeface="Microsoft JhengHei" panose="020B0604030504040204" pitchFamily="34" charset="-120"/>
              </a:rPr>
              <a:t>Oversampling</a:t>
            </a:r>
          </a:p>
          <a:p>
            <a:r>
              <a:rPr lang="en-US" sz="2400" dirty="0">
                <a:solidFill>
                  <a:schemeClr val="tx1"/>
                </a:solidFill>
                <a:latin typeface="Microsoft JhengHei" panose="020B0604030504040204" pitchFamily="34" charset="-120"/>
                <a:ea typeface="Microsoft JhengHei" panose="020B0604030504040204" pitchFamily="34" charset="-120"/>
              </a:rPr>
              <a:t>2. Adjust class weights</a:t>
            </a:r>
          </a:p>
        </p:txBody>
      </p:sp>
    </p:spTree>
    <p:extLst>
      <p:ext uri="{BB962C8B-B14F-4D97-AF65-F5344CB8AC3E}">
        <p14:creationId xmlns:p14="http://schemas.microsoft.com/office/powerpoint/2010/main" val="3717010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D0761CD-2ABE-D74B-8271-C8304DA018E5}"/>
              </a:ext>
            </a:extLst>
          </p:cNvPr>
          <p:cNvSpPr>
            <a:spLocks noGrp="1"/>
          </p:cNvSpPr>
          <p:nvPr>
            <p:ph type="title"/>
          </p:nvPr>
        </p:nvSpPr>
        <p:spPr>
          <a:xfrm>
            <a:off x="581192" y="2117635"/>
            <a:ext cx="11029615" cy="1497507"/>
          </a:xfrm>
        </p:spPr>
        <p:txBody>
          <a:bodyPr/>
          <a:lstStyle/>
          <a:p>
            <a:r>
              <a:rPr lang="zh-TW" altLang="en-US" dirty="0"/>
              <a:t>股價預測</a:t>
            </a:r>
          </a:p>
        </p:txBody>
      </p:sp>
    </p:spTree>
    <p:extLst>
      <p:ext uri="{BB962C8B-B14F-4D97-AF65-F5344CB8AC3E}">
        <p14:creationId xmlns:p14="http://schemas.microsoft.com/office/powerpoint/2010/main" val="3957975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98DAC3-B74E-3A48-AAB1-A34F60348DAD}"/>
              </a:ext>
            </a:extLst>
          </p:cNvPr>
          <p:cNvSpPr>
            <a:spLocks noGrp="1"/>
          </p:cNvSpPr>
          <p:nvPr>
            <p:ph type="title"/>
          </p:nvPr>
        </p:nvSpPr>
        <p:spPr/>
        <p:txBody>
          <a:bodyPr/>
          <a:lstStyle/>
          <a:p>
            <a:r>
              <a:rPr kumimoji="1" lang="zh-TW" altLang="en-US" dirty="0">
                <a:latin typeface="Microsoft JhengHei" panose="020B0604030504040204" pitchFamily="34" charset="-120"/>
                <a:ea typeface="Microsoft JhengHei" panose="020B0604030504040204" pitchFamily="34" charset="-120"/>
              </a:rPr>
              <a:t>股價預測</a:t>
            </a:r>
            <a:r>
              <a:rPr kumimoji="1" lang="en-US" altLang="zh-TW" dirty="0">
                <a:latin typeface="Microsoft JhengHei" panose="020B0604030504040204" pitchFamily="34" charset="-120"/>
                <a:ea typeface="Microsoft JhengHei" panose="020B0604030504040204" pitchFamily="34" charset="-120"/>
              </a:rPr>
              <a:t>——</a:t>
            </a:r>
            <a:r>
              <a:rPr kumimoji="1" lang="zh-CN" altLang="en-US" dirty="0">
                <a:latin typeface="Microsoft JhengHei" panose="020B0604030504040204" pitchFamily="34" charset="-120"/>
                <a:ea typeface="Microsoft JhengHei" panose="020B0604030504040204" pitchFamily="34" charset="-120"/>
              </a:rPr>
              <a:t>事件研究法</a:t>
            </a:r>
            <a:endParaRPr kumimoji="1" lang="zh-TW" altLang="en-US" dirty="0">
              <a:latin typeface="Microsoft JhengHei" panose="020B0604030504040204" pitchFamily="34" charset="-120"/>
              <a:ea typeface="Microsoft JhengHei" panose="020B0604030504040204" pitchFamily="34" charset="-120"/>
            </a:endParaRPr>
          </a:p>
        </p:txBody>
      </p:sp>
      <p:sp>
        <p:nvSpPr>
          <p:cNvPr id="5" name="矩形 4">
            <a:extLst>
              <a:ext uri="{FF2B5EF4-FFF2-40B4-BE49-F238E27FC236}">
                <a16:creationId xmlns:a16="http://schemas.microsoft.com/office/drawing/2014/main" id="{B53A5F1F-5CBB-0A4B-BF63-EE6128EA2FD2}"/>
              </a:ext>
            </a:extLst>
          </p:cNvPr>
          <p:cNvSpPr/>
          <p:nvPr/>
        </p:nvSpPr>
        <p:spPr>
          <a:xfrm>
            <a:off x="1045029" y="2113810"/>
            <a:ext cx="10022774" cy="13062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6" name="圓角矩形 5">
            <a:extLst>
              <a:ext uri="{FF2B5EF4-FFF2-40B4-BE49-F238E27FC236}">
                <a16:creationId xmlns:a16="http://schemas.microsoft.com/office/drawing/2014/main" id="{2EDA09EA-D3A2-7B4B-8E60-158C8A001201}"/>
              </a:ext>
            </a:extLst>
          </p:cNvPr>
          <p:cNvSpPr/>
          <p:nvPr/>
        </p:nvSpPr>
        <p:spPr>
          <a:xfrm>
            <a:off x="1448790" y="1936670"/>
            <a:ext cx="6614555"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dirty="0"/>
              <a:t>何謂事件研究？</a:t>
            </a:r>
          </a:p>
        </p:txBody>
      </p:sp>
      <p:sp>
        <p:nvSpPr>
          <p:cNvPr id="8" name="矩形 7">
            <a:extLst>
              <a:ext uri="{FF2B5EF4-FFF2-40B4-BE49-F238E27FC236}">
                <a16:creationId xmlns:a16="http://schemas.microsoft.com/office/drawing/2014/main" id="{6A3E6D28-69B7-F24C-9045-E71AF526957D}"/>
              </a:ext>
            </a:extLst>
          </p:cNvPr>
          <p:cNvSpPr/>
          <p:nvPr/>
        </p:nvSpPr>
        <p:spPr>
          <a:xfrm>
            <a:off x="1045029" y="3706094"/>
            <a:ext cx="10022774" cy="10737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9" name="圓角矩形 8">
            <a:extLst>
              <a:ext uri="{FF2B5EF4-FFF2-40B4-BE49-F238E27FC236}">
                <a16:creationId xmlns:a16="http://schemas.microsoft.com/office/drawing/2014/main" id="{F5722591-7AE3-6A4F-B663-050911798C38}"/>
              </a:ext>
            </a:extLst>
          </p:cNvPr>
          <p:cNvSpPr/>
          <p:nvPr/>
        </p:nvSpPr>
        <p:spPr>
          <a:xfrm>
            <a:off x="1448790" y="3528954"/>
            <a:ext cx="6614555"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dirty="0"/>
              <a:t>事件研究的目的？</a:t>
            </a:r>
          </a:p>
        </p:txBody>
      </p:sp>
      <p:sp>
        <p:nvSpPr>
          <p:cNvPr id="10" name="矩形 9">
            <a:extLst>
              <a:ext uri="{FF2B5EF4-FFF2-40B4-BE49-F238E27FC236}">
                <a16:creationId xmlns:a16="http://schemas.microsoft.com/office/drawing/2014/main" id="{BCBD64FB-B977-CF4A-A37C-26CE6BDFDCC2}"/>
              </a:ext>
            </a:extLst>
          </p:cNvPr>
          <p:cNvSpPr/>
          <p:nvPr/>
        </p:nvSpPr>
        <p:spPr>
          <a:xfrm>
            <a:off x="1060863" y="5061857"/>
            <a:ext cx="10022774" cy="1013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1" name="圓角矩形 10">
            <a:extLst>
              <a:ext uri="{FF2B5EF4-FFF2-40B4-BE49-F238E27FC236}">
                <a16:creationId xmlns:a16="http://schemas.microsoft.com/office/drawing/2014/main" id="{0FEB1AD5-A9C1-2544-BBBF-19E156EE31AF}"/>
              </a:ext>
            </a:extLst>
          </p:cNvPr>
          <p:cNvSpPr/>
          <p:nvPr/>
        </p:nvSpPr>
        <p:spPr>
          <a:xfrm>
            <a:off x="1464624" y="4884716"/>
            <a:ext cx="6614555"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dirty="0"/>
              <a:t>事件研究流程</a:t>
            </a:r>
          </a:p>
        </p:txBody>
      </p:sp>
      <p:sp>
        <p:nvSpPr>
          <p:cNvPr id="12" name="文字方塊 11">
            <a:extLst>
              <a:ext uri="{FF2B5EF4-FFF2-40B4-BE49-F238E27FC236}">
                <a16:creationId xmlns:a16="http://schemas.microsoft.com/office/drawing/2014/main" id="{FE86416D-00E3-1B4A-B3EB-ACECE5E87B7D}"/>
              </a:ext>
            </a:extLst>
          </p:cNvPr>
          <p:cNvSpPr txBox="1"/>
          <p:nvPr/>
        </p:nvSpPr>
        <p:spPr>
          <a:xfrm>
            <a:off x="1464624" y="2393857"/>
            <a:ext cx="9389423" cy="923330"/>
          </a:xfrm>
          <a:prstGeom prst="rect">
            <a:avLst/>
          </a:prstGeom>
          <a:noFill/>
        </p:spPr>
        <p:txBody>
          <a:bodyPr wrap="square" rtlCol="0">
            <a:spAutoFit/>
          </a:bodyPr>
          <a:lstStyle/>
          <a:p>
            <a:r>
              <a:rPr kumimoji="1" lang="zh-TW" altLang="en-US" dirty="0">
                <a:solidFill>
                  <a:srgbClr val="FF0000"/>
                </a:solidFill>
                <a:latin typeface="Microsoft JhengHei" panose="020B0604030504040204" pitchFamily="34" charset="-120"/>
                <a:ea typeface="Microsoft JhengHei" panose="020B0604030504040204" pitchFamily="34" charset="-120"/>
              </a:rPr>
              <a:t>事件研究法</a:t>
            </a:r>
            <a:r>
              <a:rPr kumimoji="1" lang="en-US" altLang="zh-TW" dirty="0">
                <a:solidFill>
                  <a:srgbClr val="FF0000"/>
                </a:solidFill>
                <a:latin typeface="Microsoft JhengHei" panose="020B0604030504040204" pitchFamily="34" charset="-120"/>
                <a:ea typeface="Microsoft JhengHei" panose="020B0604030504040204" pitchFamily="34" charset="-120"/>
              </a:rPr>
              <a:t>(Even Study)</a:t>
            </a:r>
            <a:r>
              <a:rPr kumimoji="1" lang="zh-TW" altLang="en-US" dirty="0">
                <a:solidFill>
                  <a:srgbClr val="FF0000"/>
                </a:solidFill>
                <a:latin typeface="Microsoft JhengHei" panose="020B0604030504040204" pitchFamily="34" charset="-120"/>
                <a:ea typeface="Microsoft JhengHei" panose="020B0604030504040204" pitchFamily="34" charset="-120"/>
              </a:rPr>
              <a:t> </a:t>
            </a:r>
            <a:r>
              <a:rPr kumimoji="1" lang="zh-CN" altLang="en-US" dirty="0">
                <a:latin typeface="Microsoft JhengHei" panose="020B0604030504040204" pitchFamily="34" charset="-120"/>
                <a:ea typeface="Microsoft JhengHei" panose="020B0604030504040204" pitchFamily="34" charset="-120"/>
              </a:rPr>
              <a:t>為研究結果之驗證方法，其起源於</a:t>
            </a:r>
            <a:r>
              <a:rPr kumimoji="1" lang="en-US" altLang="zh-CN" dirty="0">
                <a:latin typeface="Microsoft JhengHei" panose="020B0604030504040204" pitchFamily="34" charset="-120"/>
                <a:ea typeface="Microsoft JhengHei" panose="020B0604030504040204" pitchFamily="34" charset="-120"/>
              </a:rPr>
              <a:t>1960</a:t>
            </a:r>
            <a:r>
              <a:rPr kumimoji="1" lang="zh-CN" altLang="en-US" dirty="0">
                <a:latin typeface="Microsoft JhengHei" panose="020B0604030504040204" pitchFamily="34" charset="-120"/>
                <a:ea typeface="Microsoft JhengHei" panose="020B0604030504040204" pitchFamily="34" charset="-120"/>
              </a:rPr>
              <a:t>年代</a:t>
            </a:r>
            <a:r>
              <a:rPr kumimoji="1" lang="en-US" altLang="zh-CN" dirty="0">
                <a:latin typeface="Microsoft JhengHei" panose="020B0604030504040204" pitchFamily="34" charset="-120"/>
                <a:ea typeface="Microsoft JhengHei" panose="020B0604030504040204" pitchFamily="34" charset="-120"/>
              </a:rPr>
              <a:t> Ball and Brown</a:t>
            </a:r>
            <a:r>
              <a:rPr kumimoji="1" lang="zh-CN" altLang="en-US" dirty="0">
                <a:latin typeface="Microsoft JhengHei" panose="020B0604030504040204" pitchFamily="34" charset="-120"/>
                <a:ea typeface="Microsoft JhengHei" panose="020B0604030504040204" pitchFamily="34" charset="-120"/>
              </a:rPr>
              <a:t>，及</a:t>
            </a:r>
            <a:r>
              <a:rPr kumimoji="1" lang="en-US" altLang="zh-CN" dirty="0" err="1">
                <a:latin typeface="Microsoft JhengHei" panose="020B0604030504040204" pitchFamily="34" charset="-120"/>
                <a:ea typeface="Microsoft JhengHei" panose="020B0604030504040204" pitchFamily="34" charset="-120"/>
              </a:rPr>
              <a:t>Fama</a:t>
            </a:r>
            <a:r>
              <a:rPr kumimoji="1" lang="en-US" altLang="zh-CN" dirty="0">
                <a:latin typeface="Microsoft JhengHei" panose="020B0604030504040204" pitchFamily="34" charset="-120"/>
                <a:ea typeface="Microsoft JhengHei" panose="020B0604030504040204" pitchFamily="34" charset="-120"/>
              </a:rPr>
              <a:t>, Fisher, Jensen and Roll</a:t>
            </a:r>
            <a:r>
              <a:rPr kumimoji="1" lang="zh-CN" altLang="en-US" dirty="0">
                <a:latin typeface="Microsoft JhengHei" panose="020B0604030504040204" pitchFamily="34" charset="-120"/>
                <a:ea typeface="Microsoft JhengHei" panose="020B0604030504040204" pitchFamily="34" charset="-120"/>
              </a:rPr>
              <a:t>（沈中華、李建然，</a:t>
            </a:r>
            <a:r>
              <a:rPr kumimoji="1" lang="en-US" altLang="zh-CN" dirty="0">
                <a:latin typeface="Microsoft JhengHei" panose="020B0604030504040204" pitchFamily="34" charset="-120"/>
                <a:ea typeface="Microsoft JhengHei" panose="020B0604030504040204" pitchFamily="34" charset="-120"/>
              </a:rPr>
              <a:t>2000</a:t>
            </a:r>
            <a:r>
              <a:rPr kumimoji="1" lang="zh-CN" altLang="en-US" dirty="0">
                <a:latin typeface="Microsoft JhengHei" panose="020B0604030504040204" pitchFamily="34" charset="-120"/>
                <a:ea typeface="Microsoft JhengHei" panose="020B0604030504040204" pitchFamily="34" charset="-120"/>
              </a:rPr>
              <a:t>），為近代會計及財務領域實證研究所廣泛運用之研究設計之一。</a:t>
            </a:r>
            <a:endParaRPr kumimoji="1" lang="zh-TW" altLang="en-US" dirty="0">
              <a:latin typeface="Microsoft JhengHei" panose="020B0604030504040204" pitchFamily="34" charset="-120"/>
              <a:ea typeface="Microsoft JhengHei" panose="020B0604030504040204" pitchFamily="34" charset="-120"/>
            </a:endParaRPr>
          </a:p>
        </p:txBody>
      </p:sp>
      <p:sp>
        <p:nvSpPr>
          <p:cNvPr id="14" name="文字方塊 13">
            <a:extLst>
              <a:ext uri="{FF2B5EF4-FFF2-40B4-BE49-F238E27FC236}">
                <a16:creationId xmlns:a16="http://schemas.microsoft.com/office/drawing/2014/main" id="{90E38120-D38A-5345-917B-02FC2652E4F4}"/>
              </a:ext>
            </a:extLst>
          </p:cNvPr>
          <p:cNvSpPr txBox="1"/>
          <p:nvPr/>
        </p:nvSpPr>
        <p:spPr>
          <a:xfrm>
            <a:off x="1448790" y="3986141"/>
            <a:ext cx="9389423" cy="646331"/>
          </a:xfrm>
          <a:prstGeom prst="rect">
            <a:avLst/>
          </a:prstGeom>
          <a:noFill/>
        </p:spPr>
        <p:txBody>
          <a:bodyPr wrap="square" rtlCol="0">
            <a:spAutoFit/>
          </a:bodyPr>
          <a:lstStyle/>
          <a:p>
            <a:r>
              <a:rPr kumimoji="1" lang="zh-TW" altLang="en-US" dirty="0">
                <a:latin typeface="Microsoft JhengHei" panose="020B0604030504040204" pitchFamily="34" charset="-120"/>
                <a:ea typeface="Microsoft JhengHei" panose="020B0604030504040204" pitchFamily="34" charset="-120"/>
              </a:rPr>
              <a:t>事件研究法</a:t>
            </a:r>
            <a:r>
              <a:rPr kumimoji="1" lang="en-US" altLang="zh-TW" dirty="0">
                <a:latin typeface="Microsoft JhengHei" panose="020B0604030504040204" pitchFamily="34" charset="-120"/>
                <a:ea typeface="Microsoft JhengHei" panose="020B0604030504040204" pitchFamily="34" charset="-120"/>
              </a:rPr>
              <a:t>(Even Study)</a:t>
            </a:r>
            <a:r>
              <a:rPr kumimoji="1" lang="zh-TW" altLang="en-US" dirty="0">
                <a:latin typeface="Microsoft JhengHei" panose="020B0604030504040204" pitchFamily="34" charset="-120"/>
                <a:ea typeface="Microsoft JhengHei" panose="020B0604030504040204" pitchFamily="34" charset="-120"/>
              </a:rPr>
              <a:t> 主要目在於</a:t>
            </a:r>
            <a:r>
              <a:rPr kumimoji="1" lang="zh-TW" altLang="en-US" dirty="0">
                <a:solidFill>
                  <a:srgbClr val="FF0000"/>
                </a:solidFill>
                <a:latin typeface="Microsoft JhengHei" panose="020B0604030504040204" pitchFamily="34" charset="-120"/>
                <a:ea typeface="Microsoft JhengHei" panose="020B0604030504040204" pitchFamily="34" charset="-120"/>
              </a:rPr>
              <a:t>利用統計方法檢定異常報酬狀況</a:t>
            </a:r>
            <a:r>
              <a:rPr kumimoji="1" lang="zh-TW" altLang="en-US" dirty="0">
                <a:latin typeface="Microsoft JhengHei" panose="020B0604030504040204" pitchFamily="34" charset="-120"/>
                <a:ea typeface="Microsoft JhengHei" panose="020B0604030504040204" pitchFamily="34" charset="-120"/>
              </a:rPr>
              <a:t>，藉以明瞭特定事件是否</a:t>
            </a:r>
            <a:r>
              <a:rPr kumimoji="1" lang="zh-TW" altLang="en-US" dirty="0">
                <a:solidFill>
                  <a:srgbClr val="FF0000"/>
                </a:solidFill>
                <a:latin typeface="Microsoft JhengHei" panose="020B0604030504040204" pitchFamily="34" charset="-120"/>
                <a:ea typeface="Microsoft JhengHei" panose="020B0604030504040204" pitchFamily="34" charset="-120"/>
              </a:rPr>
              <a:t>對公司股價造成影響</a:t>
            </a:r>
            <a:r>
              <a:rPr kumimoji="1" lang="zh-TW" altLang="en-US" dirty="0">
                <a:latin typeface="Microsoft JhengHei" panose="020B0604030504040204" pitchFamily="34" charset="-120"/>
                <a:ea typeface="Microsoft JhengHei" panose="020B0604030504040204" pitchFamily="34" charset="-120"/>
              </a:rPr>
              <a:t>，並可以了解股價的波動與該事件是否相關。</a:t>
            </a:r>
          </a:p>
        </p:txBody>
      </p:sp>
      <p:sp>
        <p:nvSpPr>
          <p:cNvPr id="15" name="文字方塊 14">
            <a:extLst>
              <a:ext uri="{FF2B5EF4-FFF2-40B4-BE49-F238E27FC236}">
                <a16:creationId xmlns:a16="http://schemas.microsoft.com/office/drawing/2014/main" id="{D1E6B1C9-EEB8-6845-9126-B0FED304ABA5}"/>
              </a:ext>
            </a:extLst>
          </p:cNvPr>
          <p:cNvSpPr txBox="1"/>
          <p:nvPr/>
        </p:nvSpPr>
        <p:spPr>
          <a:xfrm>
            <a:off x="1464625" y="5343883"/>
            <a:ext cx="2430482" cy="646331"/>
          </a:xfrm>
          <a:prstGeom prst="rect">
            <a:avLst/>
          </a:prstGeom>
          <a:noFill/>
        </p:spPr>
        <p:txBody>
          <a:bodyPr wrap="square" rtlCol="0">
            <a:spAutoFit/>
          </a:bodyPr>
          <a:lstStyle/>
          <a:p>
            <a:pPr marL="342900" indent="-342900">
              <a:buAutoNum type="arabicPeriod"/>
            </a:pPr>
            <a:r>
              <a:rPr kumimoji="1" lang="zh-TW" altLang="en-US" dirty="0">
                <a:latin typeface="Microsoft JhengHei" panose="020B0604030504040204" pitchFamily="34" charset="-120"/>
                <a:ea typeface="Microsoft JhengHei" panose="020B0604030504040204" pitchFamily="34" charset="-120"/>
              </a:rPr>
              <a:t>決定事件與事件日</a:t>
            </a:r>
            <a:endParaRPr kumimoji="1" lang="en-US" altLang="zh-TW" dirty="0">
              <a:latin typeface="Microsoft JhengHei" panose="020B0604030504040204" pitchFamily="34" charset="-120"/>
              <a:ea typeface="Microsoft JhengHei" panose="020B0604030504040204" pitchFamily="34" charset="-120"/>
            </a:endParaRPr>
          </a:p>
          <a:p>
            <a:pPr marL="342900" indent="-342900">
              <a:buAutoNum type="arabicPeriod"/>
            </a:pPr>
            <a:r>
              <a:rPr kumimoji="1" lang="zh-TW" altLang="en-US" dirty="0">
                <a:latin typeface="Microsoft JhengHei" panose="020B0604030504040204" pitchFamily="34" charset="-120"/>
                <a:ea typeface="Microsoft JhengHei" panose="020B0604030504040204" pitchFamily="34" charset="-120"/>
              </a:rPr>
              <a:t>估計異常報酬率</a:t>
            </a:r>
          </a:p>
        </p:txBody>
      </p:sp>
      <p:sp>
        <p:nvSpPr>
          <p:cNvPr id="16" name="文字方塊 15">
            <a:extLst>
              <a:ext uri="{FF2B5EF4-FFF2-40B4-BE49-F238E27FC236}">
                <a16:creationId xmlns:a16="http://schemas.microsoft.com/office/drawing/2014/main" id="{B0FD68F5-9154-FB45-BE93-F5A4CE665B49}"/>
              </a:ext>
            </a:extLst>
          </p:cNvPr>
          <p:cNvSpPr txBox="1"/>
          <p:nvPr/>
        </p:nvSpPr>
        <p:spPr>
          <a:xfrm>
            <a:off x="4841175" y="5343882"/>
            <a:ext cx="2430482" cy="646331"/>
          </a:xfrm>
          <a:prstGeom prst="rect">
            <a:avLst/>
          </a:prstGeom>
          <a:noFill/>
        </p:spPr>
        <p:txBody>
          <a:bodyPr wrap="square" rtlCol="0">
            <a:spAutoFit/>
          </a:bodyPr>
          <a:lstStyle/>
          <a:p>
            <a:r>
              <a:rPr kumimoji="1" lang="en-US" altLang="zh-TW" dirty="0">
                <a:latin typeface="Microsoft JhengHei" panose="020B0604030504040204" pitchFamily="34" charset="-120"/>
                <a:ea typeface="Microsoft JhengHei" panose="020B0604030504040204" pitchFamily="34" charset="-120"/>
              </a:rPr>
              <a:t>3.   </a:t>
            </a:r>
            <a:r>
              <a:rPr kumimoji="1" lang="zh-CN" altLang="en-US" dirty="0">
                <a:latin typeface="Microsoft JhengHei" panose="020B0604030504040204" pitchFamily="34" charset="-120"/>
                <a:ea typeface="Microsoft JhengHei" panose="020B0604030504040204" pitchFamily="34" charset="-120"/>
              </a:rPr>
              <a:t>檢定異常報酬率</a:t>
            </a:r>
            <a:endParaRPr kumimoji="1" lang="en-US" altLang="zh-TW" dirty="0">
              <a:latin typeface="Microsoft JhengHei" panose="020B0604030504040204" pitchFamily="34" charset="-120"/>
              <a:ea typeface="Microsoft JhengHei" panose="020B0604030504040204" pitchFamily="34" charset="-120"/>
            </a:endParaRPr>
          </a:p>
          <a:p>
            <a:r>
              <a:rPr kumimoji="1" lang="en-US" altLang="zh-TW" dirty="0">
                <a:latin typeface="Microsoft JhengHei" panose="020B0604030504040204" pitchFamily="34" charset="-120"/>
                <a:ea typeface="Microsoft JhengHei" panose="020B0604030504040204" pitchFamily="34" charset="-120"/>
              </a:rPr>
              <a:t>4.   </a:t>
            </a:r>
            <a:r>
              <a:rPr kumimoji="1" lang="zh-CN" altLang="en-US" dirty="0">
                <a:latin typeface="Microsoft JhengHei" panose="020B0604030504040204" pitchFamily="34" charset="-120"/>
                <a:ea typeface="Microsoft JhengHei" panose="020B0604030504040204" pitchFamily="34" charset="-120"/>
              </a:rPr>
              <a:t>分析結果及解釋</a:t>
            </a:r>
            <a:endParaRPr kumimoji="1" lang="zh-TW" altLang="en-US" dirty="0">
              <a:latin typeface="Microsoft JhengHei" panose="020B0604030504040204" pitchFamily="34" charset="-120"/>
              <a:ea typeface="Microsoft JhengHei" panose="020B0604030504040204" pitchFamily="34" charset="-120"/>
            </a:endParaRPr>
          </a:p>
        </p:txBody>
      </p:sp>
      <p:sp>
        <p:nvSpPr>
          <p:cNvPr id="17" name="文字方塊 16">
            <a:extLst>
              <a:ext uri="{FF2B5EF4-FFF2-40B4-BE49-F238E27FC236}">
                <a16:creationId xmlns:a16="http://schemas.microsoft.com/office/drawing/2014/main" id="{947BABE6-8187-A347-A5BF-CE3B24A38A39}"/>
              </a:ext>
            </a:extLst>
          </p:cNvPr>
          <p:cNvSpPr txBox="1"/>
          <p:nvPr/>
        </p:nvSpPr>
        <p:spPr>
          <a:xfrm>
            <a:off x="581192" y="6329547"/>
            <a:ext cx="3598922" cy="369332"/>
          </a:xfrm>
          <a:prstGeom prst="rect">
            <a:avLst/>
          </a:prstGeom>
          <a:noFill/>
        </p:spPr>
        <p:txBody>
          <a:bodyPr wrap="square" rtlCol="0">
            <a:spAutoFit/>
          </a:bodyPr>
          <a:lstStyle/>
          <a:p>
            <a:r>
              <a:rPr kumimoji="1" lang="zh-TW" altLang="en-US" dirty="0">
                <a:latin typeface="Microsoft JhengHei" panose="020B0604030504040204" pitchFamily="34" charset="-120"/>
                <a:ea typeface="Microsoft JhengHei" panose="020B0604030504040204" pitchFamily="34" charset="-120"/>
              </a:rPr>
              <a:t>資料來源：</a:t>
            </a:r>
            <a:r>
              <a:rPr kumimoji="1" lang="en-US" altLang="zh-TW" dirty="0">
                <a:latin typeface="Microsoft JhengHei" panose="020B0604030504040204" pitchFamily="34" charset="-120"/>
                <a:ea typeface="Microsoft JhengHei" panose="020B0604030504040204" pitchFamily="34" charset="-120"/>
              </a:rPr>
              <a:t>TEJ</a:t>
            </a:r>
            <a:endParaRPr kumimoji="1" lang="zh-TW" alt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296955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98DAC3-B74E-3A48-AAB1-A34F60348DAD}"/>
              </a:ext>
            </a:extLst>
          </p:cNvPr>
          <p:cNvSpPr>
            <a:spLocks noGrp="1"/>
          </p:cNvSpPr>
          <p:nvPr>
            <p:ph type="title"/>
          </p:nvPr>
        </p:nvSpPr>
        <p:spPr/>
        <p:txBody>
          <a:bodyPr/>
          <a:lstStyle/>
          <a:p>
            <a:r>
              <a:rPr kumimoji="1" lang="zh-TW" altLang="en-US" dirty="0">
                <a:latin typeface="Microsoft JhengHei" panose="020B0604030504040204" pitchFamily="34" charset="-120"/>
                <a:ea typeface="Microsoft JhengHei" panose="020B0604030504040204" pitchFamily="34" charset="-120"/>
              </a:rPr>
              <a:t>股價預測</a:t>
            </a:r>
            <a:r>
              <a:rPr kumimoji="1" lang="en-US" altLang="zh-TW" dirty="0">
                <a:latin typeface="Microsoft JhengHei" panose="020B0604030504040204" pitchFamily="34" charset="-120"/>
                <a:ea typeface="Microsoft JhengHei" panose="020B0604030504040204" pitchFamily="34" charset="-120"/>
              </a:rPr>
              <a:t>——</a:t>
            </a:r>
            <a:r>
              <a:rPr kumimoji="1" lang="zh-CN" altLang="en-US" dirty="0">
                <a:latin typeface="Microsoft JhengHei" panose="020B0604030504040204" pitchFamily="34" charset="-120"/>
                <a:ea typeface="Microsoft JhengHei" panose="020B0604030504040204" pitchFamily="34" charset="-120"/>
              </a:rPr>
              <a:t>事件日、事件期、估計期</a:t>
            </a:r>
            <a:endParaRPr kumimoji="1" lang="zh-TW" altLang="en-US" dirty="0">
              <a:latin typeface="Microsoft JhengHei" panose="020B0604030504040204" pitchFamily="34" charset="-120"/>
              <a:ea typeface="Microsoft JhengHei" panose="020B0604030504040204" pitchFamily="34" charset="-120"/>
            </a:endParaRPr>
          </a:p>
        </p:txBody>
      </p:sp>
      <p:sp>
        <p:nvSpPr>
          <p:cNvPr id="10" name="矩形 9">
            <a:extLst>
              <a:ext uri="{FF2B5EF4-FFF2-40B4-BE49-F238E27FC236}">
                <a16:creationId xmlns:a16="http://schemas.microsoft.com/office/drawing/2014/main" id="{BCBD64FB-B977-CF4A-A37C-26CE6BDFDCC2}"/>
              </a:ext>
            </a:extLst>
          </p:cNvPr>
          <p:cNvSpPr/>
          <p:nvPr/>
        </p:nvSpPr>
        <p:spPr>
          <a:xfrm>
            <a:off x="1084613" y="3428999"/>
            <a:ext cx="10022774" cy="28530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1" name="圓角矩形 10">
            <a:extLst>
              <a:ext uri="{FF2B5EF4-FFF2-40B4-BE49-F238E27FC236}">
                <a16:creationId xmlns:a16="http://schemas.microsoft.com/office/drawing/2014/main" id="{0FEB1AD5-A9C1-2544-BBBF-19E156EE31AF}"/>
              </a:ext>
            </a:extLst>
          </p:cNvPr>
          <p:cNvSpPr/>
          <p:nvPr/>
        </p:nvSpPr>
        <p:spPr>
          <a:xfrm>
            <a:off x="1488374" y="3251860"/>
            <a:ext cx="6614555"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dirty="0"/>
              <a:t>如何設定事件期、估計期長度</a:t>
            </a:r>
          </a:p>
        </p:txBody>
      </p:sp>
      <p:sp>
        <p:nvSpPr>
          <p:cNvPr id="15" name="文字方塊 14">
            <a:extLst>
              <a:ext uri="{FF2B5EF4-FFF2-40B4-BE49-F238E27FC236}">
                <a16:creationId xmlns:a16="http://schemas.microsoft.com/office/drawing/2014/main" id="{D1E6B1C9-EEB8-6845-9126-B0FED304ABA5}"/>
              </a:ext>
            </a:extLst>
          </p:cNvPr>
          <p:cNvSpPr txBox="1"/>
          <p:nvPr/>
        </p:nvSpPr>
        <p:spPr>
          <a:xfrm>
            <a:off x="1235034" y="3711027"/>
            <a:ext cx="9785267" cy="2831544"/>
          </a:xfrm>
          <a:prstGeom prst="rect">
            <a:avLst/>
          </a:prstGeom>
          <a:noFill/>
        </p:spPr>
        <p:txBody>
          <a:bodyPr wrap="square" rtlCol="0">
            <a:spAutoFit/>
          </a:bodyPr>
          <a:lstStyle/>
          <a:p>
            <a:pPr marL="342900" indent="-342900">
              <a:buFont typeface="Arial" panose="020B0604020202020204" pitchFamily="34" charset="0"/>
              <a:buChar char="•"/>
            </a:pPr>
            <a:r>
              <a:rPr kumimoji="1" lang="zh-TW" altLang="en-US" sz="1600" dirty="0">
                <a:latin typeface="Microsoft JhengHei" panose="020B0604030504040204" pitchFamily="34" charset="-120"/>
                <a:ea typeface="Microsoft JhengHei" panose="020B0604030504040204" pitchFamily="34" charset="-120"/>
              </a:rPr>
              <a:t>事件影響的區間應包括在事件期之內，如新聞發布之日。通常事件期間比發生日期（事件日）更寬廣一些，包括事件發生前後的一段時間。因為</a:t>
            </a:r>
            <a:r>
              <a:rPr kumimoji="1" lang="zh-TW" altLang="en-US" sz="1600" b="1" dirty="0">
                <a:solidFill>
                  <a:srgbClr val="002060"/>
                </a:solidFill>
                <a:latin typeface="Microsoft JhengHei" panose="020B0604030504040204" pitchFamily="34" charset="-120"/>
                <a:ea typeface="Microsoft JhengHei" panose="020B0604030504040204" pitchFamily="34" charset="-120"/>
              </a:rPr>
              <a:t>事件發生後一段時間</a:t>
            </a:r>
            <a:r>
              <a:rPr kumimoji="1" lang="zh-TW" altLang="en-US" sz="1600" dirty="0">
                <a:latin typeface="Microsoft JhengHei" panose="020B0604030504040204" pitchFamily="34" charset="-120"/>
                <a:ea typeface="Microsoft JhengHei" panose="020B0604030504040204" pitchFamily="34" charset="-120"/>
              </a:rPr>
              <a:t>的資訊能顯示</a:t>
            </a:r>
            <a:r>
              <a:rPr kumimoji="1" lang="zh-TW" altLang="en-US" sz="1600" dirty="0">
                <a:solidFill>
                  <a:srgbClr val="FF0000"/>
                </a:solidFill>
                <a:latin typeface="Microsoft JhengHei" panose="020B0604030504040204" pitchFamily="34" charset="-120"/>
                <a:ea typeface="Microsoft JhengHei" panose="020B0604030504040204" pitchFamily="34" charset="-120"/>
              </a:rPr>
              <a:t>應變數（如盈利、股價）變化</a:t>
            </a:r>
            <a:r>
              <a:rPr kumimoji="1" lang="zh-TW" altLang="en-US" sz="1600" dirty="0">
                <a:latin typeface="Microsoft JhengHei" panose="020B0604030504040204" pitchFamily="34" charset="-120"/>
                <a:ea typeface="Microsoft JhengHei" panose="020B0604030504040204" pitchFamily="34" charset="-120"/>
              </a:rPr>
              <a:t>的情況；而考察</a:t>
            </a:r>
            <a:r>
              <a:rPr kumimoji="1" lang="zh-TW" altLang="en-US" sz="1600" b="1" dirty="0">
                <a:solidFill>
                  <a:srgbClr val="002060"/>
                </a:solidFill>
                <a:latin typeface="Microsoft JhengHei" panose="020B0604030504040204" pitchFamily="34" charset="-120"/>
                <a:ea typeface="Microsoft JhengHei" panose="020B0604030504040204" pitchFamily="34" charset="-120"/>
              </a:rPr>
              <a:t>事件發生後一段時間</a:t>
            </a:r>
            <a:r>
              <a:rPr kumimoji="1" lang="zh-TW" altLang="en-US" sz="1600" dirty="0">
                <a:latin typeface="Microsoft JhengHei" panose="020B0604030504040204" pitchFamily="34" charset="-120"/>
                <a:ea typeface="Microsoft JhengHei" panose="020B0604030504040204" pitchFamily="34" charset="-120"/>
              </a:rPr>
              <a:t>的股價則有利於捕捉</a:t>
            </a:r>
            <a:r>
              <a:rPr kumimoji="1" lang="zh-TW" altLang="en-US" sz="1600" dirty="0">
                <a:solidFill>
                  <a:srgbClr val="FF0000"/>
                </a:solidFill>
                <a:latin typeface="Microsoft JhengHei" panose="020B0604030504040204" pitchFamily="34" charset="-120"/>
                <a:ea typeface="Microsoft JhengHei" panose="020B0604030504040204" pitchFamily="34" charset="-120"/>
              </a:rPr>
              <a:t>事件前徵兆</a:t>
            </a:r>
            <a:r>
              <a:rPr kumimoji="1" lang="zh-TW" altLang="en-US" sz="1600" dirty="0">
                <a:latin typeface="Microsoft JhengHei" panose="020B0604030504040204" pitchFamily="34" charset="-120"/>
                <a:ea typeface="Microsoft JhengHei" panose="020B0604030504040204" pitchFamily="34" charset="-120"/>
              </a:rPr>
              <a:t>與</a:t>
            </a:r>
            <a:r>
              <a:rPr kumimoji="1" lang="zh-TW" altLang="en-US" sz="1600" dirty="0">
                <a:solidFill>
                  <a:srgbClr val="FF0000"/>
                </a:solidFill>
                <a:latin typeface="Microsoft JhengHei" panose="020B0604030504040204" pitchFamily="34" charset="-120"/>
                <a:ea typeface="Microsoft JhengHei" panose="020B0604030504040204" pitchFamily="34" charset="-120"/>
              </a:rPr>
              <a:t>事前洩漏資訊所</a:t>
            </a:r>
            <a:r>
              <a:rPr kumimoji="1" lang="zh-TW" altLang="en-US" sz="1600" dirty="0">
                <a:latin typeface="Microsoft JhengHei" panose="020B0604030504040204" pitchFamily="34" charset="-120"/>
                <a:ea typeface="Microsoft JhengHei" panose="020B0604030504040204" pitchFamily="34" charset="-120"/>
              </a:rPr>
              <a:t>造成的影響。</a:t>
            </a:r>
            <a:endParaRPr kumimoji="1" lang="en-US" altLang="zh-TW" sz="1600"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endParaRPr kumimoji="1" lang="en-US" altLang="zh-TW" sz="1600"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r>
              <a:rPr kumimoji="1" lang="zh-TW" altLang="en-US" sz="1600" dirty="0">
                <a:latin typeface="Microsoft JhengHei" panose="020B0604030504040204" pitchFamily="34" charset="-120"/>
                <a:ea typeface="Microsoft JhengHei" panose="020B0604030504040204" pitchFamily="34" charset="-120"/>
              </a:rPr>
              <a:t>估計期間或稱</a:t>
            </a:r>
            <a:r>
              <a:rPr kumimoji="1" lang="zh-TW" altLang="en-US" sz="1600" dirty="0">
                <a:solidFill>
                  <a:srgbClr val="FF0000"/>
                </a:solidFill>
                <a:latin typeface="Microsoft JhengHei" panose="020B0604030504040204" pitchFamily="34" charset="-120"/>
                <a:ea typeface="Microsoft JhengHei" panose="020B0604030504040204" pitchFamily="34" charset="-120"/>
              </a:rPr>
              <a:t>估計窗口（</a:t>
            </a:r>
            <a:r>
              <a:rPr kumimoji="1" lang="en-US" altLang="zh-TW" sz="1600" dirty="0">
                <a:solidFill>
                  <a:srgbClr val="FF0000"/>
                </a:solidFill>
                <a:latin typeface="Microsoft JhengHei" panose="020B0604030504040204" pitchFamily="34" charset="-120"/>
                <a:ea typeface="Microsoft JhengHei" panose="020B0604030504040204" pitchFamily="34" charset="-120"/>
              </a:rPr>
              <a:t>estimation window</a:t>
            </a:r>
            <a:r>
              <a:rPr kumimoji="1" lang="zh-TW" altLang="en-US" sz="1600" dirty="0">
                <a:solidFill>
                  <a:srgbClr val="FF0000"/>
                </a:solidFill>
                <a:latin typeface="Microsoft JhengHei" panose="020B0604030504040204" pitchFamily="34" charset="-120"/>
                <a:ea typeface="Microsoft JhengHei" panose="020B0604030504040204" pitchFamily="34" charset="-120"/>
              </a:rPr>
              <a:t>）</a:t>
            </a:r>
            <a:r>
              <a:rPr kumimoji="1" lang="zh-TW" altLang="en-US" sz="1600" dirty="0">
                <a:latin typeface="Microsoft JhengHei" panose="020B0604030504040204" pitchFamily="34" charset="-120"/>
                <a:ea typeface="Microsoft JhengHei" panose="020B0604030504040204" pitchFamily="34" charset="-120"/>
              </a:rPr>
              <a:t>的目的，是利用該期間的數據去估算在事件未出現情況下應變數之值，即</a:t>
            </a:r>
            <a:r>
              <a:rPr kumimoji="1" lang="zh-TW" altLang="en-US" sz="1600" b="1" dirty="0">
                <a:solidFill>
                  <a:srgbClr val="002060"/>
                </a:solidFill>
                <a:latin typeface="Microsoft JhengHei" panose="020B0604030504040204" pitchFamily="34" charset="-120"/>
                <a:ea typeface="Microsoft JhengHei" panose="020B0604030504040204" pitchFamily="34" charset="-120"/>
              </a:rPr>
              <a:t>預期報酬率</a:t>
            </a:r>
            <a:r>
              <a:rPr kumimoji="1" lang="zh-TW" altLang="en-US" sz="1600" dirty="0">
                <a:latin typeface="Microsoft JhengHei" panose="020B0604030504040204" pitchFamily="34" charset="-120"/>
                <a:ea typeface="Microsoft JhengHei" panose="020B0604030504040204" pitchFamily="34" charset="-120"/>
              </a:rPr>
              <a:t>。將預期報酬率與事件期間應變數變異後（即實際報酬率）相比較，變得出事件所帶來的異常報酬率。</a:t>
            </a:r>
            <a:endParaRPr kumimoji="1" lang="en-US" altLang="zh-TW" sz="1600"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endParaRPr kumimoji="1" lang="en-US" altLang="zh-TW" sz="1600"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r>
              <a:rPr kumimoji="1" lang="zh-TW" altLang="en-US" sz="1600" dirty="0">
                <a:latin typeface="Microsoft JhengHei" panose="020B0604030504040204" pitchFamily="34" charset="-120"/>
                <a:ea typeface="Microsoft JhengHei" panose="020B0604030504040204" pitchFamily="34" charset="-120"/>
              </a:rPr>
              <a:t>一般而言，估計期選取要比事件期間長，本組採用年（</a:t>
            </a:r>
            <a:r>
              <a:rPr kumimoji="1" lang="en-US" altLang="zh-TW" sz="1600" dirty="0">
                <a:latin typeface="Microsoft JhengHei" panose="020B0604030504040204" pitchFamily="34" charset="-120"/>
                <a:ea typeface="Microsoft JhengHei" panose="020B0604030504040204" pitchFamily="34" charset="-120"/>
              </a:rPr>
              <a:t>250</a:t>
            </a:r>
            <a:r>
              <a:rPr kumimoji="1" lang="zh-TW" altLang="en-US" sz="1600" dirty="0">
                <a:latin typeface="Microsoft JhengHei" panose="020B0604030504040204" pitchFamily="34" charset="-120"/>
                <a:ea typeface="Microsoft JhengHei" panose="020B0604030504040204" pitchFamily="34" charset="-120"/>
              </a:rPr>
              <a:t> </a:t>
            </a:r>
            <a:r>
              <a:rPr kumimoji="1" lang="zh-CN" altLang="en-US" sz="1600" dirty="0">
                <a:latin typeface="Microsoft JhengHei" panose="020B0604030504040204" pitchFamily="34" charset="-120"/>
                <a:ea typeface="Microsoft JhengHei" panose="020B0604030504040204" pitchFamily="34" charset="-120"/>
              </a:rPr>
              <a:t>個交易日）</a:t>
            </a:r>
            <a:r>
              <a:rPr kumimoji="1" lang="zh-TW" altLang="en-US" sz="1600" dirty="0">
                <a:latin typeface="Microsoft JhengHei" panose="020B0604030504040204" pitchFamily="34" charset="-120"/>
                <a:ea typeface="Microsoft JhengHei" panose="020B0604030504040204" pitchFamily="34" charset="-120"/>
              </a:rPr>
              <a:t>、季（</a:t>
            </a:r>
            <a:r>
              <a:rPr kumimoji="1" lang="en-US" altLang="zh-TW" sz="1600" dirty="0">
                <a:latin typeface="Microsoft JhengHei" panose="020B0604030504040204" pitchFamily="34" charset="-120"/>
                <a:ea typeface="Microsoft JhengHei" panose="020B0604030504040204" pitchFamily="34" charset="-120"/>
              </a:rPr>
              <a:t>60</a:t>
            </a:r>
            <a:r>
              <a:rPr kumimoji="1" lang="zh-TW" altLang="en-US" sz="1600" dirty="0">
                <a:latin typeface="Microsoft JhengHei" panose="020B0604030504040204" pitchFamily="34" charset="-120"/>
                <a:ea typeface="Microsoft JhengHei" panose="020B0604030504040204" pitchFamily="34" charset="-120"/>
              </a:rPr>
              <a:t> </a:t>
            </a:r>
            <a:r>
              <a:rPr kumimoji="1" lang="zh-CN" altLang="en-US" sz="1600" dirty="0">
                <a:latin typeface="Microsoft JhengHei" panose="020B0604030504040204" pitchFamily="34" charset="-120"/>
                <a:ea typeface="Microsoft JhengHei" panose="020B0604030504040204" pitchFamily="34" charset="-120"/>
              </a:rPr>
              <a:t>個交易日） </a:t>
            </a:r>
            <a:r>
              <a:rPr kumimoji="1" lang="zh-TW" altLang="en-US" sz="1600" dirty="0">
                <a:latin typeface="Microsoft JhengHei" panose="020B0604030504040204" pitchFamily="34" charset="-120"/>
                <a:ea typeface="Microsoft JhengHei" panose="020B0604030504040204" pitchFamily="34" charset="-120"/>
              </a:rPr>
              <a:t>、月（</a:t>
            </a:r>
            <a:r>
              <a:rPr kumimoji="1" lang="en-US" altLang="zh-TW" sz="1600" dirty="0">
                <a:latin typeface="Microsoft JhengHei" panose="020B0604030504040204" pitchFamily="34" charset="-120"/>
                <a:ea typeface="Microsoft JhengHei" panose="020B0604030504040204" pitchFamily="34" charset="-120"/>
              </a:rPr>
              <a:t>20</a:t>
            </a:r>
            <a:r>
              <a:rPr kumimoji="1" lang="zh-TW" altLang="en-US" sz="1600" dirty="0">
                <a:latin typeface="Microsoft JhengHei" panose="020B0604030504040204" pitchFamily="34" charset="-120"/>
                <a:ea typeface="Microsoft JhengHei" panose="020B0604030504040204" pitchFamily="34" charset="-120"/>
              </a:rPr>
              <a:t> </a:t>
            </a:r>
            <a:r>
              <a:rPr kumimoji="1" lang="zh-CN" altLang="en-US" sz="1600" dirty="0">
                <a:latin typeface="Microsoft JhengHei" panose="020B0604030504040204" pitchFamily="34" charset="-120"/>
                <a:ea typeface="Microsoft JhengHei" panose="020B0604030504040204" pitchFamily="34" charset="-120"/>
              </a:rPr>
              <a:t>個交易日）三個區間去估計異常報酬，而事件期則是事件日前後一天（明日收盤價－昨日收盤價）</a:t>
            </a:r>
            <a:endParaRPr kumimoji="1" lang="en-US" altLang="zh-TW" sz="1600" dirty="0">
              <a:latin typeface="Microsoft JhengHei" panose="020B0604030504040204" pitchFamily="34" charset="-120"/>
              <a:ea typeface="Microsoft JhengHei" panose="020B0604030504040204" pitchFamily="34" charset="-120"/>
            </a:endParaRPr>
          </a:p>
          <a:p>
            <a:endParaRPr kumimoji="1" lang="zh-TW" altLang="en-US" dirty="0">
              <a:latin typeface="Microsoft JhengHei" panose="020B0604030504040204" pitchFamily="34" charset="-120"/>
              <a:ea typeface="Microsoft JhengHei" panose="020B0604030504040204" pitchFamily="34" charset="-120"/>
            </a:endParaRPr>
          </a:p>
        </p:txBody>
      </p:sp>
      <p:sp>
        <p:nvSpPr>
          <p:cNvPr id="17" name="文字方塊 16">
            <a:extLst>
              <a:ext uri="{FF2B5EF4-FFF2-40B4-BE49-F238E27FC236}">
                <a16:creationId xmlns:a16="http://schemas.microsoft.com/office/drawing/2014/main" id="{947BABE6-8187-A347-A5BF-CE3B24A38A39}"/>
              </a:ext>
            </a:extLst>
          </p:cNvPr>
          <p:cNvSpPr txBox="1"/>
          <p:nvPr/>
        </p:nvSpPr>
        <p:spPr>
          <a:xfrm>
            <a:off x="573275" y="6379402"/>
            <a:ext cx="3598922" cy="369332"/>
          </a:xfrm>
          <a:prstGeom prst="rect">
            <a:avLst/>
          </a:prstGeom>
          <a:noFill/>
        </p:spPr>
        <p:txBody>
          <a:bodyPr wrap="square" rtlCol="0">
            <a:spAutoFit/>
          </a:bodyPr>
          <a:lstStyle/>
          <a:p>
            <a:r>
              <a:rPr kumimoji="1" lang="zh-TW" altLang="en-US" dirty="0">
                <a:latin typeface="Microsoft JhengHei" panose="020B0604030504040204" pitchFamily="34" charset="-120"/>
                <a:ea typeface="Microsoft JhengHei" panose="020B0604030504040204" pitchFamily="34" charset="-120"/>
              </a:rPr>
              <a:t>資料來源：</a:t>
            </a:r>
            <a:r>
              <a:rPr kumimoji="1" lang="en-US" altLang="zh-TW" dirty="0">
                <a:latin typeface="Microsoft JhengHei" panose="020B0604030504040204" pitchFamily="34" charset="-120"/>
                <a:ea typeface="Microsoft JhengHei" panose="020B0604030504040204" pitchFamily="34" charset="-120"/>
              </a:rPr>
              <a:t>TEJ</a:t>
            </a:r>
            <a:endParaRPr kumimoji="1" lang="zh-TW" altLang="en-US" dirty="0">
              <a:latin typeface="Microsoft JhengHei" panose="020B0604030504040204" pitchFamily="34" charset="-120"/>
              <a:ea typeface="Microsoft JhengHei" panose="020B0604030504040204" pitchFamily="34" charset="-120"/>
            </a:endParaRPr>
          </a:p>
        </p:txBody>
      </p:sp>
      <p:grpSp>
        <p:nvGrpSpPr>
          <p:cNvPr id="23" name="群組 22">
            <a:extLst>
              <a:ext uri="{FF2B5EF4-FFF2-40B4-BE49-F238E27FC236}">
                <a16:creationId xmlns:a16="http://schemas.microsoft.com/office/drawing/2014/main" id="{FFF4B0E7-7346-C54E-90F4-C5C97CDCF4B3}"/>
              </a:ext>
            </a:extLst>
          </p:cNvPr>
          <p:cNvGrpSpPr/>
          <p:nvPr/>
        </p:nvGrpSpPr>
        <p:grpSpPr>
          <a:xfrm>
            <a:off x="1448790" y="2216220"/>
            <a:ext cx="9294420" cy="658572"/>
            <a:chOff x="1464624" y="2018805"/>
            <a:chExt cx="9294420" cy="658572"/>
          </a:xfrm>
        </p:grpSpPr>
        <p:cxnSp>
          <p:nvCxnSpPr>
            <p:cNvPr id="4" name="直線箭頭接點 3">
              <a:extLst>
                <a:ext uri="{FF2B5EF4-FFF2-40B4-BE49-F238E27FC236}">
                  <a16:creationId xmlns:a16="http://schemas.microsoft.com/office/drawing/2014/main" id="{F5820C27-5A70-8D4F-A1AE-5366D0645043}"/>
                </a:ext>
              </a:extLst>
            </p:cNvPr>
            <p:cNvCxnSpPr/>
            <p:nvPr/>
          </p:nvCxnSpPr>
          <p:spPr>
            <a:xfrm>
              <a:off x="1464624" y="2541320"/>
              <a:ext cx="929442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412BF1EB-84E4-6D41-9ECC-E56765C0868C}"/>
                </a:ext>
              </a:extLst>
            </p:cNvPr>
            <p:cNvCxnSpPr/>
            <p:nvPr/>
          </p:nvCxnSpPr>
          <p:spPr>
            <a:xfrm>
              <a:off x="1923802"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C1947317-9D8E-8843-8D05-745D7EFAEF2B}"/>
                </a:ext>
              </a:extLst>
            </p:cNvPr>
            <p:cNvCxnSpPr>
              <a:cxnSpLocks/>
            </p:cNvCxnSpPr>
            <p:nvPr/>
          </p:nvCxnSpPr>
          <p:spPr>
            <a:xfrm>
              <a:off x="5714010"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99A693A1-E478-A846-B754-7067006E39FB}"/>
                </a:ext>
              </a:extLst>
            </p:cNvPr>
            <p:cNvCxnSpPr>
              <a:cxnSpLocks/>
            </p:cNvCxnSpPr>
            <p:nvPr/>
          </p:nvCxnSpPr>
          <p:spPr>
            <a:xfrm>
              <a:off x="8383979"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B4001A76-6CFE-6543-B6EB-ACDC21564F63}"/>
                </a:ext>
              </a:extLst>
            </p:cNvPr>
            <p:cNvCxnSpPr>
              <a:cxnSpLocks/>
            </p:cNvCxnSpPr>
            <p:nvPr/>
          </p:nvCxnSpPr>
          <p:spPr>
            <a:xfrm>
              <a:off x="10044546"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38893C34-09AB-064C-8ED6-35D1B6233298}"/>
                </a:ext>
              </a:extLst>
            </p:cNvPr>
            <p:cNvCxnSpPr>
              <a:cxnSpLocks/>
            </p:cNvCxnSpPr>
            <p:nvPr/>
          </p:nvCxnSpPr>
          <p:spPr>
            <a:xfrm>
              <a:off x="9220196" y="2418100"/>
              <a:ext cx="0" cy="259277"/>
            </a:xfrm>
            <a:prstGeom prst="line">
              <a:avLst/>
            </a:prstGeom>
            <a:ln w="76200"/>
          </p:spPr>
          <p:style>
            <a:lnRef idx="1">
              <a:schemeClr val="accent1"/>
            </a:lnRef>
            <a:fillRef idx="0">
              <a:schemeClr val="accent1"/>
            </a:fillRef>
            <a:effectRef idx="0">
              <a:schemeClr val="accent1"/>
            </a:effectRef>
            <a:fontRef idx="minor">
              <a:schemeClr val="tx1"/>
            </a:fontRef>
          </p:style>
        </p:cxnSp>
      </p:grpSp>
      <p:sp>
        <p:nvSpPr>
          <p:cNvPr id="24" name="左-右雙向箭號 23">
            <a:extLst>
              <a:ext uri="{FF2B5EF4-FFF2-40B4-BE49-F238E27FC236}">
                <a16:creationId xmlns:a16="http://schemas.microsoft.com/office/drawing/2014/main" id="{2B7297DB-267E-004D-9DAC-4BDA01BB2C9F}"/>
              </a:ext>
            </a:extLst>
          </p:cNvPr>
          <p:cNvSpPr/>
          <p:nvPr/>
        </p:nvSpPr>
        <p:spPr>
          <a:xfrm>
            <a:off x="1935678" y="1893097"/>
            <a:ext cx="3728852" cy="755107"/>
          </a:xfrm>
          <a:prstGeom prst="leftRight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6" name="文字方塊 25">
            <a:extLst>
              <a:ext uri="{FF2B5EF4-FFF2-40B4-BE49-F238E27FC236}">
                <a16:creationId xmlns:a16="http://schemas.microsoft.com/office/drawing/2014/main" id="{F7F54092-DD92-FC4B-8055-9FBBFFC2C67A}"/>
              </a:ext>
            </a:extLst>
          </p:cNvPr>
          <p:cNvSpPr txBox="1"/>
          <p:nvPr/>
        </p:nvSpPr>
        <p:spPr>
          <a:xfrm>
            <a:off x="3302951" y="2092034"/>
            <a:ext cx="877163" cy="369332"/>
          </a:xfrm>
          <a:prstGeom prst="rect">
            <a:avLst/>
          </a:prstGeom>
          <a:noFill/>
        </p:spPr>
        <p:txBody>
          <a:bodyPr wrap="none" rtlCol="0">
            <a:spAutoFit/>
          </a:bodyPr>
          <a:lstStyle/>
          <a:p>
            <a:r>
              <a:rPr kumimoji="1" lang="zh-TW" altLang="en-US" dirty="0"/>
              <a:t>估計期</a:t>
            </a:r>
          </a:p>
        </p:txBody>
      </p:sp>
      <p:sp>
        <p:nvSpPr>
          <p:cNvPr id="27" name="左-右雙向箭號 26">
            <a:extLst>
              <a:ext uri="{FF2B5EF4-FFF2-40B4-BE49-F238E27FC236}">
                <a16:creationId xmlns:a16="http://schemas.microsoft.com/office/drawing/2014/main" id="{943707A2-0FBF-B646-A572-5A2FE66E0E75}"/>
              </a:ext>
            </a:extLst>
          </p:cNvPr>
          <p:cNvSpPr/>
          <p:nvPr/>
        </p:nvSpPr>
        <p:spPr>
          <a:xfrm>
            <a:off x="8368145" y="1808728"/>
            <a:ext cx="1660559" cy="755107"/>
          </a:xfrm>
          <a:prstGeom prst="leftRight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8" name="文字方塊 27">
            <a:extLst>
              <a:ext uri="{FF2B5EF4-FFF2-40B4-BE49-F238E27FC236}">
                <a16:creationId xmlns:a16="http://schemas.microsoft.com/office/drawing/2014/main" id="{15569C56-A572-5449-ADB2-05E1D55B6F40}"/>
              </a:ext>
            </a:extLst>
          </p:cNvPr>
          <p:cNvSpPr txBox="1"/>
          <p:nvPr/>
        </p:nvSpPr>
        <p:spPr>
          <a:xfrm>
            <a:off x="8789361" y="2031553"/>
            <a:ext cx="1466961" cy="369332"/>
          </a:xfrm>
          <a:prstGeom prst="rect">
            <a:avLst/>
          </a:prstGeom>
          <a:noFill/>
        </p:spPr>
        <p:txBody>
          <a:bodyPr wrap="square" rtlCol="0">
            <a:spAutoFit/>
          </a:bodyPr>
          <a:lstStyle/>
          <a:p>
            <a:r>
              <a:rPr kumimoji="1" lang="zh-TW" altLang="en-US" dirty="0"/>
              <a:t>事件期</a:t>
            </a:r>
          </a:p>
        </p:txBody>
      </p:sp>
      <p:sp>
        <p:nvSpPr>
          <p:cNvPr id="30" name="文字方塊 29">
            <a:extLst>
              <a:ext uri="{FF2B5EF4-FFF2-40B4-BE49-F238E27FC236}">
                <a16:creationId xmlns:a16="http://schemas.microsoft.com/office/drawing/2014/main" id="{C1F1C371-56F2-2444-A852-D6234C4EB760}"/>
              </a:ext>
            </a:extLst>
          </p:cNvPr>
          <p:cNvSpPr txBox="1"/>
          <p:nvPr/>
        </p:nvSpPr>
        <p:spPr>
          <a:xfrm>
            <a:off x="8284024" y="2961560"/>
            <a:ext cx="1828800" cy="369332"/>
          </a:xfrm>
          <a:prstGeom prst="rect">
            <a:avLst/>
          </a:prstGeom>
          <a:noFill/>
        </p:spPr>
        <p:txBody>
          <a:bodyPr wrap="square" rtlCol="0">
            <a:spAutoFit/>
          </a:bodyPr>
          <a:lstStyle/>
          <a:p>
            <a:pPr algn="ctr"/>
            <a:r>
              <a:rPr kumimoji="1" lang="zh-TW" altLang="en-US" dirty="0"/>
              <a:t>事件日</a:t>
            </a:r>
          </a:p>
        </p:txBody>
      </p:sp>
      <p:sp>
        <p:nvSpPr>
          <p:cNvPr id="3" name="文字方塊 2">
            <a:extLst>
              <a:ext uri="{FF2B5EF4-FFF2-40B4-BE49-F238E27FC236}">
                <a16:creationId xmlns:a16="http://schemas.microsoft.com/office/drawing/2014/main" id="{BC85F905-E6CF-F34A-83C7-D801894BDCEA}"/>
              </a:ext>
            </a:extLst>
          </p:cNvPr>
          <p:cNvSpPr txBox="1"/>
          <p:nvPr/>
        </p:nvSpPr>
        <p:spPr>
          <a:xfrm>
            <a:off x="4315968" y="-1621536"/>
            <a:ext cx="184731" cy="369332"/>
          </a:xfrm>
          <a:prstGeom prst="rect">
            <a:avLst/>
          </a:prstGeom>
          <a:noFill/>
        </p:spPr>
        <p:txBody>
          <a:bodyPr wrap="none" rtlCol="0">
            <a:spAutoFit/>
          </a:bodyPr>
          <a:lstStyle/>
          <a:p>
            <a:endParaRPr kumimoji="1" lang="zh-TW" altLang="en-US" dirty="0"/>
          </a:p>
        </p:txBody>
      </p:sp>
    </p:spTree>
    <p:extLst>
      <p:ext uri="{BB962C8B-B14F-4D97-AF65-F5344CB8AC3E}">
        <p14:creationId xmlns:p14="http://schemas.microsoft.com/office/powerpoint/2010/main" val="3567750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0A913AB-6CD1-6B47-861D-2FBBFA8C7E43}"/>
              </a:ext>
            </a:extLst>
          </p:cNvPr>
          <p:cNvSpPr>
            <a:spLocks noGrp="1"/>
          </p:cNvSpPr>
          <p:nvPr>
            <p:ph type="title"/>
          </p:nvPr>
        </p:nvSpPr>
        <p:spPr/>
        <p:txBody>
          <a:bodyPr/>
          <a:lstStyle/>
          <a:p>
            <a:r>
              <a:rPr kumimoji="1" lang="zh-TW" altLang="en-US" dirty="0"/>
              <a:t>專案流程圖</a:t>
            </a:r>
          </a:p>
        </p:txBody>
      </p:sp>
      <p:pic>
        <p:nvPicPr>
          <p:cNvPr id="4" name="圖片 3">
            <a:extLst>
              <a:ext uri="{FF2B5EF4-FFF2-40B4-BE49-F238E27FC236}">
                <a16:creationId xmlns:a16="http://schemas.microsoft.com/office/drawing/2014/main" id="{998FBBB2-EA81-FC47-9CD6-21749A03E941}"/>
              </a:ext>
            </a:extLst>
          </p:cNvPr>
          <p:cNvPicPr>
            <a:picLocks noChangeAspect="1"/>
          </p:cNvPicPr>
          <p:nvPr/>
        </p:nvPicPr>
        <p:blipFill>
          <a:blip r:embed="rId2"/>
          <a:stretch>
            <a:fillRect/>
          </a:stretch>
        </p:blipFill>
        <p:spPr>
          <a:xfrm>
            <a:off x="259859" y="1888644"/>
            <a:ext cx="11932141" cy="4678878"/>
          </a:xfrm>
          <a:prstGeom prst="rect">
            <a:avLst/>
          </a:prstGeom>
        </p:spPr>
      </p:pic>
    </p:spTree>
    <p:extLst>
      <p:ext uri="{BB962C8B-B14F-4D97-AF65-F5344CB8AC3E}">
        <p14:creationId xmlns:p14="http://schemas.microsoft.com/office/powerpoint/2010/main" val="3353411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98DAC3-B74E-3A48-AAB1-A34F60348DAD}"/>
              </a:ext>
            </a:extLst>
          </p:cNvPr>
          <p:cNvSpPr>
            <a:spLocks noGrp="1"/>
          </p:cNvSpPr>
          <p:nvPr>
            <p:ph type="title"/>
          </p:nvPr>
        </p:nvSpPr>
        <p:spPr/>
        <p:txBody>
          <a:bodyPr/>
          <a:lstStyle/>
          <a:p>
            <a:r>
              <a:rPr kumimoji="1" lang="zh-TW" altLang="en-US" dirty="0">
                <a:latin typeface="Microsoft JhengHei" panose="020B0604030504040204" pitchFamily="34" charset="-120"/>
                <a:ea typeface="Microsoft JhengHei" panose="020B0604030504040204" pitchFamily="34" charset="-120"/>
              </a:rPr>
              <a:t>股價預測</a:t>
            </a:r>
            <a:r>
              <a:rPr kumimoji="1" lang="en-US" altLang="zh-TW" dirty="0">
                <a:latin typeface="Microsoft JhengHei" panose="020B0604030504040204" pitchFamily="34" charset="-120"/>
                <a:ea typeface="Microsoft JhengHei" panose="020B0604030504040204" pitchFamily="34" charset="-120"/>
              </a:rPr>
              <a:t>——</a:t>
            </a:r>
            <a:r>
              <a:rPr kumimoji="1" lang="zh-CN" altLang="en-US" dirty="0">
                <a:latin typeface="Microsoft JhengHei" panose="020B0604030504040204" pitchFamily="34" charset="-120"/>
                <a:ea typeface="Microsoft JhengHei" panose="020B0604030504040204" pitchFamily="34" charset="-120"/>
              </a:rPr>
              <a:t>異常報酬計算結果</a:t>
            </a:r>
            <a:endParaRPr kumimoji="1" lang="zh-TW" altLang="en-US" dirty="0">
              <a:latin typeface="Microsoft JhengHei" panose="020B0604030504040204" pitchFamily="34" charset="-120"/>
              <a:ea typeface="Microsoft JhengHei" panose="020B0604030504040204" pitchFamily="34" charset="-120"/>
            </a:endParaRPr>
          </a:p>
        </p:txBody>
      </p:sp>
      <p:pic>
        <p:nvPicPr>
          <p:cNvPr id="5" name="圖片 4" descr="一張含有 文字, 大, 電腦 的圖片&#10;&#10;自動產生的描述">
            <a:extLst>
              <a:ext uri="{FF2B5EF4-FFF2-40B4-BE49-F238E27FC236}">
                <a16:creationId xmlns:a16="http://schemas.microsoft.com/office/drawing/2014/main" id="{9ED3D618-4EEF-E042-A222-8A8335208F1F}"/>
              </a:ext>
            </a:extLst>
          </p:cNvPr>
          <p:cNvPicPr>
            <a:picLocks noChangeAspect="1"/>
          </p:cNvPicPr>
          <p:nvPr/>
        </p:nvPicPr>
        <p:blipFill>
          <a:blip r:embed="rId2"/>
          <a:stretch>
            <a:fillRect/>
          </a:stretch>
        </p:blipFill>
        <p:spPr>
          <a:xfrm>
            <a:off x="333439" y="1967995"/>
            <a:ext cx="11636887" cy="4600818"/>
          </a:xfrm>
          <a:prstGeom prst="rect">
            <a:avLst/>
          </a:prstGeom>
        </p:spPr>
      </p:pic>
    </p:spTree>
    <p:extLst>
      <p:ext uri="{BB962C8B-B14F-4D97-AF65-F5344CB8AC3E}">
        <p14:creationId xmlns:p14="http://schemas.microsoft.com/office/powerpoint/2010/main" val="3543930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98DAC3-B74E-3A48-AAB1-A34F60348DAD}"/>
              </a:ext>
            </a:extLst>
          </p:cNvPr>
          <p:cNvSpPr>
            <a:spLocks noGrp="1"/>
          </p:cNvSpPr>
          <p:nvPr>
            <p:ph type="title"/>
          </p:nvPr>
        </p:nvSpPr>
        <p:spPr/>
        <p:txBody>
          <a:bodyPr/>
          <a:lstStyle/>
          <a:p>
            <a:r>
              <a:rPr kumimoji="1" lang="zh-TW" altLang="en-US" dirty="0">
                <a:latin typeface="Microsoft JhengHei" panose="020B0604030504040204" pitchFamily="34" charset="-120"/>
                <a:ea typeface="Microsoft JhengHei" panose="020B0604030504040204" pitchFamily="34" charset="-120"/>
              </a:rPr>
              <a:t>股價預測</a:t>
            </a:r>
            <a:r>
              <a:rPr kumimoji="1" lang="en-US" altLang="zh-TW" dirty="0">
                <a:latin typeface="Microsoft JhengHei" panose="020B0604030504040204" pitchFamily="34" charset="-120"/>
                <a:ea typeface="Microsoft JhengHei" panose="020B0604030504040204" pitchFamily="34" charset="-120"/>
              </a:rPr>
              <a:t>——</a:t>
            </a:r>
            <a:r>
              <a:rPr kumimoji="1" lang="zh-CN" altLang="en-US" dirty="0">
                <a:latin typeface="Microsoft JhengHei" panose="020B0604030504040204" pitchFamily="34" charset="-120"/>
                <a:ea typeface="Microsoft JhengHei" panose="020B0604030504040204" pitchFamily="34" charset="-120"/>
              </a:rPr>
              <a:t>結果分析</a:t>
            </a:r>
            <a:endParaRPr kumimoji="1" lang="zh-TW" altLang="en-US" dirty="0">
              <a:latin typeface="Microsoft JhengHei" panose="020B0604030504040204" pitchFamily="34" charset="-120"/>
              <a:ea typeface="Microsoft JhengHei" panose="020B0604030504040204" pitchFamily="34" charset="-120"/>
            </a:endParaRPr>
          </a:p>
        </p:txBody>
      </p:sp>
      <p:sp>
        <p:nvSpPr>
          <p:cNvPr id="3" name="文字方塊 2">
            <a:extLst>
              <a:ext uri="{FF2B5EF4-FFF2-40B4-BE49-F238E27FC236}">
                <a16:creationId xmlns:a16="http://schemas.microsoft.com/office/drawing/2014/main" id="{832C8F92-20AE-154A-AB72-C4EF44E52B22}"/>
              </a:ext>
            </a:extLst>
          </p:cNvPr>
          <p:cNvSpPr txBox="1"/>
          <p:nvPr/>
        </p:nvSpPr>
        <p:spPr>
          <a:xfrm>
            <a:off x="930235" y="2554391"/>
            <a:ext cx="9900062" cy="1477328"/>
          </a:xfrm>
          <a:prstGeom prst="rect">
            <a:avLst/>
          </a:prstGeom>
          <a:noFill/>
        </p:spPr>
        <p:txBody>
          <a:bodyPr wrap="square" rtlCol="0">
            <a:spAutoFit/>
          </a:bodyPr>
          <a:lstStyle/>
          <a:p>
            <a:pPr marL="285750" indent="-285750">
              <a:buFont typeface="Arial" panose="020B0604020202020204" pitchFamily="34" charset="0"/>
              <a:buChar char="•"/>
            </a:pPr>
            <a:r>
              <a:rPr kumimoji="1" lang="zh-TW" altLang="en-US" dirty="0">
                <a:latin typeface="Microsoft JhengHei" panose="020B0604030504040204" pitchFamily="34" charset="-120"/>
                <a:ea typeface="Microsoft JhengHei" panose="020B0604030504040204" pitchFamily="34" charset="-120"/>
              </a:rPr>
              <a:t>若將評分與異常報酬做簡單迴歸分析，</a:t>
            </a:r>
            <a:r>
              <a:rPr kumimoji="1" lang="en-US" altLang="zh-TW" dirty="0">
                <a:latin typeface="Microsoft JhengHei" panose="020B0604030504040204" pitchFamily="34" charset="-120"/>
                <a:ea typeface="Microsoft JhengHei" panose="020B0604030504040204" pitchFamily="34" charset="-120"/>
              </a:rPr>
              <a:t>R</a:t>
            </a:r>
            <a:r>
              <a:rPr kumimoji="1" lang="zh-CN" altLang="en-US" dirty="0">
                <a:latin typeface="Microsoft JhengHei" panose="020B0604030504040204" pitchFamily="34" charset="-120"/>
                <a:ea typeface="Microsoft JhengHei" panose="020B0604030504040204" pitchFamily="34" charset="-120"/>
              </a:rPr>
              <a:t>平方只有</a:t>
            </a:r>
            <a:r>
              <a:rPr kumimoji="1" lang="en-US" altLang="zh-CN" dirty="0">
                <a:latin typeface="Microsoft JhengHei" panose="020B0604030504040204" pitchFamily="34" charset="-120"/>
                <a:ea typeface="Microsoft JhengHei" panose="020B0604030504040204" pitchFamily="34" charset="-120"/>
              </a:rPr>
              <a:t>0.1</a:t>
            </a:r>
            <a:r>
              <a:rPr kumimoji="1" lang="zh-CN" altLang="en-US" dirty="0">
                <a:latin typeface="Microsoft JhengHei" panose="020B0604030504040204" pitchFamily="34" charset="-120"/>
                <a:ea typeface="Microsoft JhengHei" panose="020B0604030504040204" pitchFamily="34" charset="-120"/>
              </a:rPr>
              <a:t>，代表平均來說，新聞事件的變動只能解釋</a:t>
            </a:r>
            <a:r>
              <a:rPr kumimoji="1" lang="en-US" altLang="zh-CN" dirty="0">
                <a:latin typeface="Microsoft JhengHei" panose="020B0604030504040204" pitchFamily="34" charset="-120"/>
                <a:ea typeface="Microsoft JhengHei" panose="020B0604030504040204" pitchFamily="34" charset="-120"/>
              </a:rPr>
              <a:t>10%</a:t>
            </a:r>
            <a:r>
              <a:rPr kumimoji="1" lang="zh-CN" altLang="en-US" dirty="0">
                <a:latin typeface="Microsoft JhengHei" panose="020B0604030504040204" pitchFamily="34" charset="-120"/>
                <a:ea typeface="Microsoft JhengHei" panose="020B0604030504040204" pitchFamily="34" charset="-120"/>
              </a:rPr>
              <a:t>的股價變動，解釋力不足</a:t>
            </a:r>
            <a:endParaRPr kumimoji="1" lang="en-US" altLang="zh-CN"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endParaRPr kumimoji="1" lang="en-US" altLang="zh-CN"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kumimoji="1" lang="zh-CN" altLang="en-US" dirty="0">
                <a:latin typeface="Microsoft JhengHei" panose="020B0604030504040204" pitchFamily="34" charset="-120"/>
                <a:ea typeface="Microsoft JhengHei" panose="020B0604030504040204" pitchFamily="34" charset="-120"/>
              </a:rPr>
              <a:t>若只預測上漲與下跌（也就是只分兩個類別），</a:t>
            </a:r>
            <a:r>
              <a:rPr kumimoji="1" lang="en-US" altLang="zh-CN" dirty="0">
                <a:latin typeface="Microsoft JhengHei" panose="020B0604030504040204" pitchFamily="34" charset="-120"/>
                <a:ea typeface="Microsoft JhengHei" panose="020B0604030504040204" pitchFamily="34" charset="-120"/>
              </a:rPr>
              <a:t>Accuracy Rate </a:t>
            </a:r>
            <a:r>
              <a:rPr kumimoji="1" lang="zh-CN" altLang="en-US" dirty="0">
                <a:latin typeface="Microsoft JhengHei" panose="020B0604030504040204" pitchFamily="34" charset="-120"/>
                <a:ea typeface="Microsoft JhengHei" panose="020B0604030504040204" pitchFamily="34" charset="-120"/>
              </a:rPr>
              <a:t>只有</a:t>
            </a:r>
            <a:r>
              <a:rPr kumimoji="1" lang="zh-TW" altLang="en-US" dirty="0">
                <a:latin typeface="Microsoft JhengHei" panose="020B0604030504040204" pitchFamily="34" charset="-120"/>
                <a:ea typeface="Microsoft JhengHei" panose="020B0604030504040204" pitchFamily="34" charset="-120"/>
              </a:rPr>
              <a:t> </a:t>
            </a:r>
            <a:r>
              <a:rPr kumimoji="1" lang="en-US" altLang="zh-CN" dirty="0">
                <a:latin typeface="Microsoft JhengHei" panose="020B0604030504040204" pitchFamily="34" charset="-120"/>
                <a:ea typeface="Microsoft JhengHei" panose="020B0604030504040204" pitchFamily="34" charset="-120"/>
              </a:rPr>
              <a:t>0.58</a:t>
            </a:r>
            <a:r>
              <a:rPr kumimoji="1" lang="zh-CN" altLang="en-US" dirty="0">
                <a:latin typeface="Microsoft JhengHei" panose="020B0604030504040204" pitchFamily="34" charset="-120"/>
                <a:ea typeface="Microsoft JhengHei" panose="020B0604030504040204" pitchFamily="34" charset="-120"/>
              </a:rPr>
              <a:t>，預測力不足</a:t>
            </a:r>
            <a:endParaRPr kumimoji="1" lang="en-US" altLang="zh-CN"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endParaRPr kumimoji="1" lang="zh-TW" altLang="en-US" dirty="0">
              <a:latin typeface="Microsoft JhengHei" panose="020B0604030504040204" pitchFamily="34" charset="-120"/>
              <a:ea typeface="Microsoft JhengHei" panose="020B0604030504040204" pitchFamily="34" charset="-120"/>
            </a:endParaRPr>
          </a:p>
        </p:txBody>
      </p:sp>
      <p:sp>
        <p:nvSpPr>
          <p:cNvPr id="6" name="矩形 5">
            <a:extLst>
              <a:ext uri="{FF2B5EF4-FFF2-40B4-BE49-F238E27FC236}">
                <a16:creationId xmlns:a16="http://schemas.microsoft.com/office/drawing/2014/main" id="{1DE1BA78-74DF-F844-A214-ECDDBEA525AA}"/>
              </a:ext>
            </a:extLst>
          </p:cNvPr>
          <p:cNvSpPr/>
          <p:nvPr/>
        </p:nvSpPr>
        <p:spPr>
          <a:xfrm>
            <a:off x="930234" y="2320660"/>
            <a:ext cx="10022774" cy="14556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7" name="圓角矩形 6">
            <a:extLst>
              <a:ext uri="{FF2B5EF4-FFF2-40B4-BE49-F238E27FC236}">
                <a16:creationId xmlns:a16="http://schemas.microsoft.com/office/drawing/2014/main" id="{76A332B1-3E56-F64E-8D81-1C3AB3F71949}"/>
              </a:ext>
            </a:extLst>
          </p:cNvPr>
          <p:cNvSpPr/>
          <p:nvPr/>
        </p:nvSpPr>
        <p:spPr>
          <a:xfrm>
            <a:off x="1333995" y="2143519"/>
            <a:ext cx="6614555"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dirty="0"/>
              <a:t>模型結果</a:t>
            </a:r>
          </a:p>
        </p:txBody>
      </p:sp>
      <p:sp>
        <p:nvSpPr>
          <p:cNvPr id="9" name="文字方塊 8">
            <a:extLst>
              <a:ext uri="{FF2B5EF4-FFF2-40B4-BE49-F238E27FC236}">
                <a16:creationId xmlns:a16="http://schemas.microsoft.com/office/drawing/2014/main" id="{275861A1-1B75-DC43-96C9-9C3A12FD458D}"/>
              </a:ext>
            </a:extLst>
          </p:cNvPr>
          <p:cNvSpPr txBox="1"/>
          <p:nvPr/>
        </p:nvSpPr>
        <p:spPr>
          <a:xfrm>
            <a:off x="930235" y="4578063"/>
            <a:ext cx="9900062" cy="1754326"/>
          </a:xfrm>
          <a:prstGeom prst="rect">
            <a:avLst/>
          </a:prstGeom>
          <a:noFill/>
        </p:spPr>
        <p:txBody>
          <a:bodyPr wrap="square" rtlCol="0">
            <a:spAutoFit/>
          </a:bodyPr>
          <a:lstStyle/>
          <a:p>
            <a:pPr marL="285750" indent="-285750">
              <a:buFont typeface="Arial" panose="020B0604020202020204" pitchFamily="34" charset="0"/>
              <a:buChar char="•"/>
            </a:pPr>
            <a:r>
              <a:rPr kumimoji="1" lang="zh-CN" altLang="en-US" dirty="0">
                <a:latin typeface="Microsoft JhengHei" panose="020B0604030504040204" pitchFamily="34" charset="-120"/>
                <a:ea typeface="Microsoft JhengHei" panose="020B0604030504040204" pitchFamily="34" charset="-120"/>
              </a:rPr>
              <a:t>新聞事件對股價影響的反應時間極短，可能事件前後幾小時內股價就已經反應完畢，而本組採用的兩日區間過長，造成解釋力不足的結果（但受限於沒有</a:t>
            </a:r>
            <a:r>
              <a:rPr kumimoji="1" lang="en-US" altLang="zh-CN" dirty="0">
                <a:latin typeface="Microsoft JhengHei" panose="020B0604030504040204" pitchFamily="34" charset="-120"/>
                <a:ea typeface="Microsoft JhengHei" panose="020B0604030504040204" pitchFamily="34" charset="-120"/>
              </a:rPr>
              <a:t> Intra Day</a:t>
            </a:r>
            <a:r>
              <a:rPr kumimoji="1" lang="zh-TW" altLang="en-US" dirty="0">
                <a:latin typeface="Microsoft JhengHei" panose="020B0604030504040204" pitchFamily="34" charset="-120"/>
                <a:ea typeface="Microsoft JhengHei" panose="020B0604030504040204" pitchFamily="34" charset="-120"/>
              </a:rPr>
              <a:t> 的股價資料，只能這麼做）</a:t>
            </a:r>
            <a:endParaRPr kumimoji="1" lang="en-US" altLang="zh-TW"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endParaRPr kumimoji="1" lang="en-US" altLang="zh-CN"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kumimoji="1" lang="zh-TW" altLang="en-US" dirty="0">
                <a:latin typeface="Microsoft JhengHei" panose="020B0604030504040204" pitchFamily="34" charset="-120"/>
                <a:ea typeface="Microsoft JhengHei" panose="020B0604030504040204" pitchFamily="34" charset="-120"/>
              </a:rPr>
              <a:t>不重要的新聞事件數占資料絕大部分，而這些新聞對股價影響力不大，卻又大量使用這些資料做機器學習，將評分絕對值高的事件的影響力給稀釋掉</a:t>
            </a:r>
          </a:p>
        </p:txBody>
      </p:sp>
      <p:sp>
        <p:nvSpPr>
          <p:cNvPr id="10" name="矩形 9">
            <a:extLst>
              <a:ext uri="{FF2B5EF4-FFF2-40B4-BE49-F238E27FC236}">
                <a16:creationId xmlns:a16="http://schemas.microsoft.com/office/drawing/2014/main" id="{1379F1C1-5B13-1A48-AA30-7E6E4EA0ED06}"/>
              </a:ext>
            </a:extLst>
          </p:cNvPr>
          <p:cNvSpPr/>
          <p:nvPr/>
        </p:nvSpPr>
        <p:spPr>
          <a:xfrm>
            <a:off x="930234" y="4307773"/>
            <a:ext cx="10022774" cy="22949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1" name="圓角矩形 10">
            <a:extLst>
              <a:ext uri="{FF2B5EF4-FFF2-40B4-BE49-F238E27FC236}">
                <a16:creationId xmlns:a16="http://schemas.microsoft.com/office/drawing/2014/main" id="{CE8C7B99-843A-B242-B27D-D719AB548EE6}"/>
              </a:ext>
            </a:extLst>
          </p:cNvPr>
          <p:cNvSpPr/>
          <p:nvPr/>
        </p:nvSpPr>
        <p:spPr>
          <a:xfrm>
            <a:off x="1333995" y="4130633"/>
            <a:ext cx="6614555"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dirty="0"/>
              <a:t>結果解釋</a:t>
            </a:r>
          </a:p>
        </p:txBody>
      </p:sp>
    </p:spTree>
    <p:extLst>
      <p:ext uri="{BB962C8B-B14F-4D97-AF65-F5344CB8AC3E}">
        <p14:creationId xmlns:p14="http://schemas.microsoft.com/office/powerpoint/2010/main" val="872126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D0761CD-2ABE-D74B-8271-C8304DA018E5}"/>
              </a:ext>
            </a:extLst>
          </p:cNvPr>
          <p:cNvSpPr>
            <a:spLocks noGrp="1"/>
          </p:cNvSpPr>
          <p:nvPr>
            <p:ph type="title"/>
          </p:nvPr>
        </p:nvSpPr>
        <p:spPr>
          <a:xfrm>
            <a:off x="581192" y="2117635"/>
            <a:ext cx="11029615" cy="1497507"/>
          </a:xfrm>
        </p:spPr>
        <p:txBody>
          <a:bodyPr/>
          <a:lstStyle/>
          <a:p>
            <a:r>
              <a:rPr lang="zh-TW" altLang="en-US" dirty="0"/>
              <a:t>資料庫建立與網頁呈現</a:t>
            </a:r>
          </a:p>
        </p:txBody>
      </p:sp>
    </p:spTree>
    <p:extLst>
      <p:ext uri="{BB962C8B-B14F-4D97-AF65-F5344CB8AC3E}">
        <p14:creationId xmlns:p14="http://schemas.microsoft.com/office/powerpoint/2010/main" val="35061283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FA0770-AC73-5D4D-B875-9678C172202A}"/>
              </a:ext>
            </a:extLst>
          </p:cNvPr>
          <p:cNvSpPr>
            <a:spLocks noGrp="1"/>
          </p:cNvSpPr>
          <p:nvPr>
            <p:ph type="title"/>
          </p:nvPr>
        </p:nvSpPr>
        <p:spPr/>
        <p:txBody>
          <a:bodyPr/>
          <a:lstStyle/>
          <a:p>
            <a:r>
              <a:rPr kumimoji="1" lang="zh-TW" altLang="en-US" dirty="0"/>
              <a:t>資料庫建立</a:t>
            </a:r>
          </a:p>
        </p:txBody>
      </p:sp>
      <p:pic>
        <p:nvPicPr>
          <p:cNvPr id="5" name="圖片 4" descr="一張含有 食物 的圖片&#10;&#10;自動產生的描述">
            <a:extLst>
              <a:ext uri="{FF2B5EF4-FFF2-40B4-BE49-F238E27FC236}">
                <a16:creationId xmlns:a16="http://schemas.microsoft.com/office/drawing/2014/main" id="{A2FBFB2E-2181-C348-AC13-180DB3E0C4D7}"/>
              </a:ext>
            </a:extLst>
          </p:cNvPr>
          <p:cNvPicPr>
            <a:picLocks noChangeAspect="1"/>
          </p:cNvPicPr>
          <p:nvPr/>
        </p:nvPicPr>
        <p:blipFill rotWithShape="1">
          <a:blip r:embed="rId2"/>
          <a:srcRect l="1127" t="21573" r="130" b="21855"/>
          <a:stretch/>
        </p:blipFill>
        <p:spPr>
          <a:xfrm>
            <a:off x="8238910" y="2299389"/>
            <a:ext cx="3280155" cy="1879270"/>
          </a:xfrm>
          <a:prstGeom prst="rect">
            <a:avLst/>
          </a:prstGeom>
        </p:spPr>
      </p:pic>
      <p:pic>
        <p:nvPicPr>
          <p:cNvPr id="7" name="圖片 6" descr="一張含有 畫畫 的圖片&#10;&#10;自動產生的描述">
            <a:extLst>
              <a:ext uri="{FF2B5EF4-FFF2-40B4-BE49-F238E27FC236}">
                <a16:creationId xmlns:a16="http://schemas.microsoft.com/office/drawing/2014/main" id="{EA0769D7-3D78-B64F-BA4A-5190D08EC1A9}"/>
              </a:ext>
            </a:extLst>
          </p:cNvPr>
          <p:cNvPicPr>
            <a:picLocks noChangeAspect="1"/>
          </p:cNvPicPr>
          <p:nvPr/>
        </p:nvPicPr>
        <p:blipFill rotWithShape="1">
          <a:blip r:embed="rId3"/>
          <a:srcRect l="20710" t="4930" r="22564" b="8241"/>
          <a:stretch/>
        </p:blipFill>
        <p:spPr>
          <a:xfrm>
            <a:off x="4916374" y="2146479"/>
            <a:ext cx="2161320" cy="2161339"/>
          </a:xfrm>
          <a:prstGeom prst="rect">
            <a:avLst/>
          </a:prstGeom>
        </p:spPr>
      </p:pic>
      <p:sp>
        <p:nvSpPr>
          <p:cNvPr id="3" name="文字方塊 2">
            <a:extLst>
              <a:ext uri="{FF2B5EF4-FFF2-40B4-BE49-F238E27FC236}">
                <a16:creationId xmlns:a16="http://schemas.microsoft.com/office/drawing/2014/main" id="{C3A9BD94-CC2F-254C-8A17-7E8929685CFD}"/>
              </a:ext>
            </a:extLst>
          </p:cNvPr>
          <p:cNvSpPr txBox="1"/>
          <p:nvPr/>
        </p:nvSpPr>
        <p:spPr>
          <a:xfrm>
            <a:off x="3990109" y="4512623"/>
            <a:ext cx="3764478" cy="2031325"/>
          </a:xfrm>
          <a:prstGeom prst="rect">
            <a:avLst/>
          </a:prstGeom>
          <a:noFill/>
        </p:spPr>
        <p:txBody>
          <a:bodyPr wrap="square" rtlCol="0">
            <a:spAutoFit/>
          </a:bodyPr>
          <a:lstStyle/>
          <a:p>
            <a:pPr marL="342900" indent="-342900">
              <a:buFont typeface="+mj-lt"/>
              <a:buAutoNum type="arabicPeriod"/>
            </a:pPr>
            <a:r>
              <a:rPr kumimoji="1" lang="zh-CN" altLang="en-US" dirty="0">
                <a:latin typeface="Microsoft JhengHei" panose="020B0604030504040204" pitchFamily="34" charset="-120"/>
                <a:ea typeface="Microsoft JhengHei" panose="020B0604030504040204" pitchFamily="34" charset="-120"/>
              </a:rPr>
              <a:t>可使用</a:t>
            </a:r>
            <a:r>
              <a:rPr kumimoji="1" lang="zh-TW" altLang="en-US" dirty="0">
                <a:latin typeface="Microsoft JhengHei" panose="020B0604030504040204" pitchFamily="34" charset="-120"/>
                <a:ea typeface="Microsoft JhengHei" panose="020B0604030504040204" pitchFamily="34" charset="-120"/>
              </a:rPr>
              <a:t> </a:t>
            </a:r>
            <a:r>
              <a:rPr kumimoji="1" lang="en" altLang="zh-CN" dirty="0" err="1">
                <a:latin typeface="Microsoft JhengHei" panose="020B0604030504040204" pitchFamily="34" charset="-120"/>
                <a:ea typeface="Microsoft JhengHei" panose="020B0604030504040204" pitchFamily="34" charset="-120"/>
              </a:rPr>
              <a:t>gspread</a:t>
            </a:r>
            <a:r>
              <a:rPr kumimoji="1" lang="zh-TW" altLang="en-US" dirty="0">
                <a:latin typeface="Microsoft JhengHei" panose="020B0604030504040204" pitchFamily="34" charset="-120"/>
                <a:ea typeface="Microsoft JhengHei" panose="020B0604030504040204" pitchFamily="34" charset="-120"/>
              </a:rPr>
              <a:t> </a:t>
            </a:r>
            <a:r>
              <a:rPr kumimoji="1" lang="zh-CN" altLang="en-US" dirty="0">
                <a:latin typeface="Microsoft JhengHei" panose="020B0604030504040204" pitchFamily="34" charset="-120"/>
                <a:ea typeface="Microsoft JhengHei" panose="020B0604030504040204" pitchFamily="34" charset="-120"/>
              </a:rPr>
              <a:t>套件與</a:t>
            </a:r>
            <a:r>
              <a:rPr kumimoji="1" lang="zh-TW" altLang="en-US" dirty="0">
                <a:latin typeface="Microsoft JhengHei" panose="020B0604030504040204" pitchFamily="34" charset="-120"/>
                <a:ea typeface="Microsoft JhengHei" panose="020B0604030504040204" pitchFamily="34" charset="-120"/>
              </a:rPr>
              <a:t> </a:t>
            </a:r>
            <a:r>
              <a:rPr kumimoji="1" lang="en-US" altLang="zh-CN" dirty="0">
                <a:latin typeface="Microsoft JhengHei" panose="020B0604030504040204" pitchFamily="34" charset="-120"/>
                <a:ea typeface="Microsoft JhengHei" panose="020B0604030504040204" pitchFamily="34" charset="-120"/>
              </a:rPr>
              <a:t>python</a:t>
            </a:r>
            <a:r>
              <a:rPr kumimoji="1" lang="zh-CN" altLang="en-US" dirty="0">
                <a:latin typeface="Microsoft JhengHei" panose="020B0604030504040204" pitchFamily="34" charset="-120"/>
                <a:ea typeface="Microsoft JhengHei" panose="020B0604030504040204" pitchFamily="34" charset="-120"/>
              </a:rPr>
              <a:t>做連接</a:t>
            </a:r>
            <a:endParaRPr kumimoji="1" lang="en-US" altLang="zh-TW" dirty="0">
              <a:latin typeface="Microsoft JhengHei" panose="020B0604030504040204" pitchFamily="34" charset="-120"/>
              <a:ea typeface="Microsoft JhengHei" panose="020B0604030504040204" pitchFamily="34" charset="-120"/>
            </a:endParaRPr>
          </a:p>
          <a:p>
            <a:pPr marL="342900" indent="-342900">
              <a:buFont typeface="+mj-lt"/>
              <a:buAutoNum type="arabicPeriod"/>
            </a:pPr>
            <a:r>
              <a:rPr kumimoji="1" lang="zh-TW" altLang="en-US" dirty="0">
                <a:latin typeface="Microsoft JhengHei" panose="020B0604030504040204" pitchFamily="34" charset="-120"/>
                <a:ea typeface="Microsoft JhengHei" panose="020B0604030504040204" pitchFamily="34" charset="-120"/>
              </a:rPr>
              <a:t>有容量限制，不適合放大量數據</a:t>
            </a:r>
            <a:endParaRPr kumimoji="1" lang="en-US" altLang="zh-TW" dirty="0">
              <a:latin typeface="Microsoft JhengHei" panose="020B0604030504040204" pitchFamily="34" charset="-120"/>
              <a:ea typeface="Microsoft JhengHei" panose="020B0604030504040204" pitchFamily="34" charset="-120"/>
            </a:endParaRPr>
          </a:p>
          <a:p>
            <a:pPr marL="342900" indent="-342900">
              <a:buFont typeface="+mj-lt"/>
              <a:buAutoNum type="arabicPeriod"/>
            </a:pPr>
            <a:r>
              <a:rPr kumimoji="1" lang="zh-TW" altLang="en-US" dirty="0">
                <a:latin typeface="Microsoft JhengHei" panose="020B0604030504040204" pitchFamily="34" charset="-120"/>
                <a:ea typeface="Microsoft JhengHei" panose="020B0604030504040204" pitchFamily="34" charset="-120"/>
              </a:rPr>
              <a:t>每 </a:t>
            </a:r>
            <a:r>
              <a:rPr kumimoji="1" lang="en-US" altLang="zh-TW" dirty="0">
                <a:latin typeface="Microsoft JhengHei" panose="020B0604030504040204" pitchFamily="34" charset="-120"/>
                <a:ea typeface="Microsoft JhengHei" panose="020B0604030504040204" pitchFamily="34" charset="-120"/>
              </a:rPr>
              <a:t>100</a:t>
            </a:r>
            <a:r>
              <a:rPr kumimoji="1" lang="zh-TW" altLang="en-US" dirty="0">
                <a:latin typeface="Microsoft JhengHei" panose="020B0604030504040204" pitchFamily="34" charset="-120"/>
                <a:ea typeface="Microsoft JhengHei" panose="020B0604030504040204" pitchFamily="34" charset="-120"/>
              </a:rPr>
              <a:t> </a:t>
            </a:r>
            <a:r>
              <a:rPr kumimoji="1" lang="zh-CN" altLang="en-US" dirty="0">
                <a:latin typeface="Microsoft JhengHei" panose="020B0604030504040204" pitchFamily="34" charset="-120"/>
                <a:ea typeface="Microsoft JhengHei" panose="020B0604030504040204" pitchFamily="34" charset="-120"/>
              </a:rPr>
              <a:t>秒有資料存取量限制，不適合作為存取頻繁的資料庫</a:t>
            </a:r>
            <a:endParaRPr kumimoji="1" lang="en-US" altLang="zh-CN" dirty="0">
              <a:latin typeface="Microsoft JhengHei" panose="020B0604030504040204" pitchFamily="34" charset="-120"/>
              <a:ea typeface="Microsoft JhengHei" panose="020B0604030504040204" pitchFamily="34" charset="-120"/>
            </a:endParaRPr>
          </a:p>
          <a:p>
            <a:pPr marL="342900" indent="-342900">
              <a:buFont typeface="+mj-lt"/>
              <a:buAutoNum type="arabicPeriod"/>
            </a:pPr>
            <a:r>
              <a:rPr kumimoji="1" lang="zh-CN" altLang="en-US" dirty="0">
                <a:latin typeface="Microsoft JhengHei" panose="020B0604030504040204" pitchFamily="34" charset="-120"/>
                <a:ea typeface="Microsoft JhengHei" panose="020B0604030504040204" pitchFamily="34" charset="-120"/>
              </a:rPr>
              <a:t>免費試用期一年，之後要收費</a:t>
            </a:r>
            <a:endParaRPr kumimoji="1" lang="en-US" altLang="zh-CN" dirty="0">
              <a:latin typeface="Microsoft JhengHei" panose="020B0604030504040204" pitchFamily="34" charset="-120"/>
              <a:ea typeface="Microsoft JhengHei" panose="020B0604030504040204" pitchFamily="34" charset="-120"/>
            </a:endParaRPr>
          </a:p>
          <a:p>
            <a:pPr marL="342900" indent="-342900">
              <a:buFont typeface="+mj-lt"/>
              <a:buAutoNum type="arabicPeriod"/>
            </a:pPr>
            <a:endParaRPr kumimoji="1" lang="zh-TW" altLang="en-US" dirty="0">
              <a:latin typeface="Microsoft JhengHei" panose="020B0604030504040204" pitchFamily="34" charset="-120"/>
              <a:ea typeface="Microsoft JhengHei" panose="020B0604030504040204" pitchFamily="34" charset="-120"/>
            </a:endParaRPr>
          </a:p>
        </p:txBody>
      </p:sp>
      <p:sp>
        <p:nvSpPr>
          <p:cNvPr id="6" name="文字方塊 5">
            <a:extLst>
              <a:ext uri="{FF2B5EF4-FFF2-40B4-BE49-F238E27FC236}">
                <a16:creationId xmlns:a16="http://schemas.microsoft.com/office/drawing/2014/main" id="{2058DC86-5396-6B40-B588-18D0655CA9F2}"/>
              </a:ext>
            </a:extLst>
          </p:cNvPr>
          <p:cNvSpPr txBox="1"/>
          <p:nvPr/>
        </p:nvSpPr>
        <p:spPr>
          <a:xfrm>
            <a:off x="7754587" y="4524498"/>
            <a:ext cx="3764478" cy="1754326"/>
          </a:xfrm>
          <a:prstGeom prst="rect">
            <a:avLst/>
          </a:prstGeom>
          <a:noFill/>
        </p:spPr>
        <p:txBody>
          <a:bodyPr wrap="square" rtlCol="0">
            <a:spAutoFit/>
          </a:bodyPr>
          <a:lstStyle/>
          <a:p>
            <a:pPr marL="342900" indent="-342900">
              <a:buFont typeface="+mj-lt"/>
              <a:buAutoNum type="arabicPeriod"/>
            </a:pPr>
            <a:r>
              <a:rPr kumimoji="1" lang="zh-CN" altLang="en-US" dirty="0">
                <a:latin typeface="Microsoft JhengHei" panose="020B0604030504040204" pitchFamily="34" charset="-120"/>
                <a:ea typeface="Microsoft JhengHei" panose="020B0604030504040204" pitchFamily="34" charset="-120"/>
              </a:rPr>
              <a:t>可使用</a:t>
            </a:r>
            <a:r>
              <a:rPr kumimoji="1" lang="zh-TW" altLang="en-US" dirty="0">
                <a:latin typeface="Microsoft JhengHei" panose="020B0604030504040204" pitchFamily="34" charset="-120"/>
                <a:ea typeface="Microsoft JhengHei" panose="020B0604030504040204" pitchFamily="34" charset="-120"/>
              </a:rPr>
              <a:t> </a:t>
            </a:r>
            <a:r>
              <a:rPr kumimoji="1" lang="en" altLang="zh-CN" dirty="0" err="1">
                <a:latin typeface="Microsoft JhengHei" panose="020B0604030504040204" pitchFamily="34" charset="-120"/>
                <a:ea typeface="Microsoft JhengHei" panose="020B0604030504040204" pitchFamily="34" charset="-120"/>
              </a:rPr>
              <a:t>pymysql</a:t>
            </a:r>
            <a:r>
              <a:rPr kumimoji="1" lang="zh-TW" altLang="en-US" dirty="0">
                <a:latin typeface="Microsoft JhengHei" panose="020B0604030504040204" pitchFamily="34" charset="-120"/>
                <a:ea typeface="Microsoft JhengHei" panose="020B0604030504040204" pitchFamily="34" charset="-120"/>
              </a:rPr>
              <a:t> </a:t>
            </a:r>
            <a:r>
              <a:rPr kumimoji="1" lang="zh-CN" altLang="en-US" dirty="0">
                <a:latin typeface="Microsoft JhengHei" panose="020B0604030504040204" pitchFamily="34" charset="-120"/>
                <a:ea typeface="Microsoft JhengHei" panose="020B0604030504040204" pitchFamily="34" charset="-120"/>
              </a:rPr>
              <a:t>套件與</a:t>
            </a:r>
            <a:r>
              <a:rPr kumimoji="1" lang="zh-TW" altLang="en-US" dirty="0">
                <a:latin typeface="Microsoft JhengHei" panose="020B0604030504040204" pitchFamily="34" charset="-120"/>
                <a:ea typeface="Microsoft JhengHei" panose="020B0604030504040204" pitchFamily="34" charset="-120"/>
              </a:rPr>
              <a:t> </a:t>
            </a:r>
            <a:r>
              <a:rPr kumimoji="1" lang="en-US" altLang="zh-CN" dirty="0">
                <a:latin typeface="Microsoft JhengHei" panose="020B0604030504040204" pitchFamily="34" charset="-120"/>
                <a:ea typeface="Microsoft JhengHei" panose="020B0604030504040204" pitchFamily="34" charset="-120"/>
              </a:rPr>
              <a:t>python</a:t>
            </a:r>
            <a:r>
              <a:rPr kumimoji="1" lang="zh-CN" altLang="en-US" dirty="0">
                <a:latin typeface="Microsoft JhengHei" panose="020B0604030504040204" pitchFamily="34" charset="-120"/>
                <a:ea typeface="Microsoft JhengHei" panose="020B0604030504040204" pitchFamily="34" charset="-120"/>
              </a:rPr>
              <a:t>做連接</a:t>
            </a:r>
            <a:endParaRPr kumimoji="1" lang="en-US" altLang="zh-TW" dirty="0">
              <a:latin typeface="Microsoft JhengHei" panose="020B0604030504040204" pitchFamily="34" charset="-120"/>
              <a:ea typeface="Microsoft JhengHei" panose="020B0604030504040204" pitchFamily="34" charset="-120"/>
            </a:endParaRPr>
          </a:p>
          <a:p>
            <a:pPr marL="342900" indent="-342900">
              <a:buFont typeface="+mj-lt"/>
              <a:buAutoNum type="arabicPeriod"/>
            </a:pPr>
            <a:r>
              <a:rPr kumimoji="1" lang="zh-TW" altLang="en-US" dirty="0">
                <a:latin typeface="Microsoft JhengHei" panose="020B0604030504040204" pitchFamily="34" charset="-120"/>
                <a:ea typeface="Microsoft JhengHei" panose="020B0604030504040204" pitchFamily="34" charset="-120"/>
              </a:rPr>
              <a:t>無容量限制，適合放大量數據</a:t>
            </a:r>
            <a:endParaRPr kumimoji="1" lang="en-US" altLang="zh-TW" dirty="0">
              <a:latin typeface="Microsoft JhengHei" panose="020B0604030504040204" pitchFamily="34" charset="-120"/>
              <a:ea typeface="Microsoft JhengHei" panose="020B0604030504040204" pitchFamily="34" charset="-120"/>
            </a:endParaRPr>
          </a:p>
          <a:p>
            <a:pPr marL="342900" indent="-342900">
              <a:buFont typeface="+mj-lt"/>
              <a:buAutoNum type="arabicPeriod"/>
            </a:pPr>
            <a:r>
              <a:rPr kumimoji="1" lang="zh-TW" altLang="en-US" dirty="0">
                <a:latin typeface="Microsoft JhengHei" panose="020B0604030504040204" pitchFamily="34" charset="-120"/>
                <a:ea typeface="Microsoft JhengHei" panose="020B0604030504040204" pitchFamily="34" charset="-120"/>
              </a:rPr>
              <a:t>無資料存取量限制，</a:t>
            </a:r>
            <a:r>
              <a:rPr kumimoji="1" lang="zh-CN" altLang="en-US" dirty="0">
                <a:latin typeface="Microsoft JhengHei" panose="020B0604030504040204" pitchFamily="34" charset="-120"/>
                <a:ea typeface="Microsoft JhengHei" panose="020B0604030504040204" pitchFamily="34" charset="-120"/>
              </a:rPr>
              <a:t>適合作為存取頻繁的資料庫</a:t>
            </a:r>
            <a:endParaRPr kumimoji="1" lang="en-US" altLang="zh-TW" dirty="0">
              <a:latin typeface="Microsoft JhengHei" panose="020B0604030504040204" pitchFamily="34" charset="-120"/>
              <a:ea typeface="Microsoft JhengHei" panose="020B0604030504040204" pitchFamily="34" charset="-120"/>
            </a:endParaRPr>
          </a:p>
          <a:p>
            <a:pPr marL="342900" indent="-342900">
              <a:buFont typeface="+mj-lt"/>
              <a:buAutoNum type="arabicPeriod"/>
            </a:pPr>
            <a:r>
              <a:rPr kumimoji="1" lang="zh-TW" altLang="en-US" dirty="0">
                <a:latin typeface="Microsoft JhengHei" panose="020B0604030504040204" pitchFamily="34" charset="-120"/>
                <a:ea typeface="Microsoft JhengHei" panose="020B0604030504040204" pitchFamily="34" charset="-120"/>
              </a:rPr>
              <a:t>開源軟體，免費使用</a:t>
            </a:r>
          </a:p>
        </p:txBody>
      </p:sp>
      <p:sp>
        <p:nvSpPr>
          <p:cNvPr id="4" name="文字方塊 3">
            <a:extLst>
              <a:ext uri="{FF2B5EF4-FFF2-40B4-BE49-F238E27FC236}">
                <a16:creationId xmlns:a16="http://schemas.microsoft.com/office/drawing/2014/main" id="{AF491EC5-FE57-224A-8920-0DC5E256ECEE}"/>
              </a:ext>
            </a:extLst>
          </p:cNvPr>
          <p:cNvSpPr txBox="1"/>
          <p:nvPr/>
        </p:nvSpPr>
        <p:spPr>
          <a:xfrm>
            <a:off x="660352" y="2193500"/>
            <a:ext cx="3094805" cy="3970318"/>
          </a:xfrm>
          <a:prstGeom prst="rect">
            <a:avLst/>
          </a:prstGeom>
          <a:noFill/>
        </p:spPr>
        <p:txBody>
          <a:bodyPr wrap="square" rtlCol="0">
            <a:spAutoFit/>
          </a:bodyPr>
          <a:lstStyle/>
          <a:p>
            <a:r>
              <a:rPr kumimoji="1" lang="zh-TW" altLang="en-US" dirty="0">
                <a:latin typeface="Microsoft JhengHei" panose="020B0604030504040204" pitchFamily="34" charset="-120"/>
                <a:ea typeface="Microsoft JhengHei" panose="020B0604030504040204" pitchFamily="34" charset="-120"/>
              </a:rPr>
              <a:t>在將資料輸入上傳到網頁前，我們會將：</a:t>
            </a:r>
            <a:endParaRPr kumimoji="1" lang="en-US" altLang="zh-TW" dirty="0">
              <a:latin typeface="Microsoft JhengHei" panose="020B0604030504040204" pitchFamily="34" charset="-120"/>
              <a:ea typeface="Microsoft JhengHei" panose="020B0604030504040204" pitchFamily="34" charset="-120"/>
            </a:endParaRPr>
          </a:p>
          <a:p>
            <a:endParaRPr kumimoji="1" lang="en-US" altLang="zh-TW" dirty="0">
              <a:latin typeface="Microsoft JhengHei" panose="020B0604030504040204" pitchFamily="34" charset="-120"/>
              <a:ea typeface="Microsoft JhengHei" panose="020B0604030504040204" pitchFamily="34" charset="-120"/>
            </a:endParaRPr>
          </a:p>
          <a:p>
            <a:pPr marL="342900" indent="-342900">
              <a:buAutoNum type="arabicPeriod"/>
            </a:pPr>
            <a:r>
              <a:rPr kumimoji="1" lang="zh-CN" altLang="en-US" dirty="0">
                <a:latin typeface="Microsoft JhengHei" panose="020B0604030504040204" pitchFamily="34" charset="-120"/>
                <a:ea typeface="Microsoft JhengHei" panose="020B0604030504040204" pitchFamily="34" charset="-120"/>
              </a:rPr>
              <a:t>股票代碼</a:t>
            </a:r>
            <a:endParaRPr kumimoji="1" lang="en-US" altLang="zh-CN" dirty="0">
              <a:latin typeface="Microsoft JhengHei" panose="020B0604030504040204" pitchFamily="34" charset="-120"/>
              <a:ea typeface="Microsoft JhengHei" panose="020B0604030504040204" pitchFamily="34" charset="-120"/>
            </a:endParaRPr>
          </a:p>
          <a:p>
            <a:pPr marL="342900" indent="-342900">
              <a:buAutoNum type="arabicPeriod"/>
            </a:pPr>
            <a:r>
              <a:rPr kumimoji="1" lang="zh-TW" altLang="en-US" dirty="0">
                <a:latin typeface="Microsoft JhengHei" panose="020B0604030504040204" pitchFamily="34" charset="-120"/>
                <a:ea typeface="Microsoft JhengHei" panose="020B0604030504040204" pitchFamily="34" charset="-120"/>
              </a:rPr>
              <a:t>公司名稱</a:t>
            </a:r>
            <a:endParaRPr kumimoji="1" lang="en-US" altLang="zh-TW" dirty="0">
              <a:latin typeface="Microsoft JhengHei" panose="020B0604030504040204" pitchFamily="34" charset="-120"/>
              <a:ea typeface="Microsoft JhengHei" panose="020B0604030504040204" pitchFamily="34" charset="-120"/>
            </a:endParaRPr>
          </a:p>
          <a:p>
            <a:pPr marL="342900" indent="-342900">
              <a:buAutoNum type="arabicPeriod"/>
            </a:pPr>
            <a:r>
              <a:rPr kumimoji="1" lang="zh-CN" altLang="en-US" dirty="0">
                <a:latin typeface="Microsoft JhengHei" panose="020B0604030504040204" pitchFamily="34" charset="-120"/>
                <a:ea typeface="Microsoft JhengHei" panose="020B0604030504040204" pitchFamily="34" charset="-120"/>
              </a:rPr>
              <a:t>發生時間</a:t>
            </a:r>
            <a:endParaRPr kumimoji="1" lang="en-US" altLang="zh-TW" dirty="0">
              <a:latin typeface="Microsoft JhengHei" panose="020B0604030504040204" pitchFamily="34" charset="-120"/>
              <a:ea typeface="Microsoft JhengHei" panose="020B0604030504040204" pitchFamily="34" charset="-120"/>
            </a:endParaRPr>
          </a:p>
          <a:p>
            <a:pPr marL="342900" indent="-342900">
              <a:buAutoNum type="arabicPeriod"/>
            </a:pPr>
            <a:r>
              <a:rPr kumimoji="1" lang="zh-TW" altLang="en-US" dirty="0">
                <a:latin typeface="Microsoft JhengHei" panose="020B0604030504040204" pitchFamily="34" charset="-120"/>
                <a:ea typeface="Microsoft JhengHei" panose="020B0604030504040204" pitchFamily="34" charset="-120"/>
              </a:rPr>
              <a:t>異常報酬</a:t>
            </a:r>
            <a:endParaRPr kumimoji="1" lang="en-US" altLang="zh-TW" dirty="0">
              <a:latin typeface="Microsoft JhengHei" panose="020B0604030504040204" pitchFamily="34" charset="-120"/>
              <a:ea typeface="Microsoft JhengHei" panose="020B0604030504040204" pitchFamily="34" charset="-120"/>
            </a:endParaRPr>
          </a:p>
          <a:p>
            <a:pPr marL="342900" indent="-342900">
              <a:buAutoNum type="arabicPeriod"/>
            </a:pPr>
            <a:r>
              <a:rPr kumimoji="1" lang="zh-TW" altLang="en-US" dirty="0">
                <a:latin typeface="Microsoft JhengHei" panose="020B0604030504040204" pitchFamily="34" charset="-120"/>
                <a:ea typeface="Microsoft JhengHei" panose="020B0604030504040204" pitchFamily="34" charset="-120"/>
              </a:rPr>
              <a:t>事件強度評分</a:t>
            </a:r>
            <a:endParaRPr kumimoji="1" lang="en-US" altLang="zh-TW" dirty="0">
              <a:latin typeface="Microsoft JhengHei" panose="020B0604030504040204" pitchFamily="34" charset="-120"/>
              <a:ea typeface="Microsoft JhengHei" panose="020B0604030504040204" pitchFamily="34" charset="-120"/>
            </a:endParaRPr>
          </a:p>
          <a:p>
            <a:pPr marL="342900" indent="-342900">
              <a:buAutoNum type="arabicPeriod"/>
            </a:pPr>
            <a:r>
              <a:rPr kumimoji="1" lang="zh-TW" altLang="en-US" dirty="0">
                <a:latin typeface="Microsoft JhengHei" panose="020B0604030504040204" pitchFamily="34" charset="-120"/>
                <a:ea typeface="Microsoft JhengHei" panose="020B0604030504040204" pitchFamily="34" charset="-120"/>
              </a:rPr>
              <a:t>新聞內容</a:t>
            </a:r>
            <a:endParaRPr kumimoji="1" lang="en-US" altLang="zh-TW" dirty="0">
              <a:latin typeface="Microsoft JhengHei" panose="020B0604030504040204" pitchFamily="34" charset="-120"/>
              <a:ea typeface="Microsoft JhengHei" panose="020B0604030504040204" pitchFamily="34" charset="-120"/>
            </a:endParaRPr>
          </a:p>
          <a:p>
            <a:pPr marL="342900" indent="-342900">
              <a:buAutoNum type="arabicPeriod"/>
            </a:pPr>
            <a:r>
              <a:rPr kumimoji="1" lang="zh-TW" altLang="en-US" dirty="0">
                <a:latin typeface="Microsoft JhengHei" panose="020B0604030504040204" pitchFamily="34" charset="-120"/>
                <a:ea typeface="Microsoft JhengHei" panose="020B0604030504040204" pitchFamily="34" charset="-120"/>
              </a:rPr>
              <a:t>新聞切詞結果</a:t>
            </a:r>
            <a:endParaRPr kumimoji="1" lang="en-US" altLang="zh-TW" dirty="0">
              <a:latin typeface="Microsoft JhengHei" panose="020B0604030504040204" pitchFamily="34" charset="-120"/>
              <a:ea typeface="Microsoft JhengHei" panose="020B0604030504040204" pitchFamily="34" charset="-120"/>
            </a:endParaRPr>
          </a:p>
          <a:p>
            <a:endParaRPr kumimoji="1" lang="en-US" altLang="zh-TW" dirty="0">
              <a:latin typeface="Microsoft JhengHei" panose="020B0604030504040204" pitchFamily="34" charset="-120"/>
              <a:ea typeface="Microsoft JhengHei" panose="020B0604030504040204" pitchFamily="34" charset="-120"/>
            </a:endParaRPr>
          </a:p>
          <a:p>
            <a:r>
              <a:rPr kumimoji="1" lang="zh-TW" altLang="en-US" dirty="0">
                <a:latin typeface="Microsoft JhengHei" panose="020B0604030504040204" pitchFamily="34" charset="-120"/>
                <a:ea typeface="Microsoft JhengHei" panose="020B0604030504040204" pitchFamily="34" charset="-120"/>
              </a:rPr>
              <a:t>等資料存放在資料庫中，未來公司需要做使用即可直接做存取</a:t>
            </a:r>
          </a:p>
        </p:txBody>
      </p:sp>
    </p:spTree>
    <p:extLst>
      <p:ext uri="{BB962C8B-B14F-4D97-AF65-F5344CB8AC3E}">
        <p14:creationId xmlns:p14="http://schemas.microsoft.com/office/powerpoint/2010/main" val="4078552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99F183-99EE-4B1F-BA64-21A07922A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783A767-5AFC-40D0-A72C-09036EA17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41262CAC-6BC8-43F9-9113-770A2772F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1AA2CCB6-DFD2-41CD-96FE-0140B7935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6A225C9B-755F-4F91-9681-5E07AFAA71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32CD2CD-6CF3-4EE9-A24A-A41D45DCF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標題 1">
            <a:extLst>
              <a:ext uri="{FF2B5EF4-FFF2-40B4-BE49-F238E27FC236}">
                <a16:creationId xmlns:a16="http://schemas.microsoft.com/office/drawing/2014/main" id="{EC13103F-FA15-4EE5-A436-ED13C1FD5F8B}"/>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zh-TW" altLang="en-US" sz="3600" dirty="0">
                <a:solidFill>
                  <a:srgbClr val="FFFFFF"/>
                </a:solidFill>
              </a:rPr>
              <a:t>結果呈現</a:t>
            </a:r>
          </a:p>
        </p:txBody>
      </p:sp>
      <p:pic>
        <p:nvPicPr>
          <p:cNvPr id="14" name="圖片 13" descr="一張含有 螢幕擷取畫面 的圖片&#10;&#10;自動產生的描述">
            <a:extLst>
              <a:ext uri="{FF2B5EF4-FFF2-40B4-BE49-F238E27FC236}">
                <a16:creationId xmlns:a16="http://schemas.microsoft.com/office/drawing/2014/main" id="{1488CCBB-15E2-E541-BD1E-5C8E12549823}"/>
              </a:ext>
            </a:extLst>
          </p:cNvPr>
          <p:cNvPicPr>
            <a:picLocks noChangeAspect="1"/>
          </p:cNvPicPr>
          <p:nvPr/>
        </p:nvPicPr>
        <p:blipFill>
          <a:blip r:embed="rId2"/>
          <a:stretch>
            <a:fillRect/>
          </a:stretch>
        </p:blipFill>
        <p:spPr>
          <a:xfrm>
            <a:off x="2417954" y="2549447"/>
            <a:ext cx="1962793" cy="3925585"/>
          </a:xfrm>
          <a:prstGeom prst="rect">
            <a:avLst/>
          </a:prstGeom>
        </p:spPr>
      </p:pic>
      <p:pic>
        <p:nvPicPr>
          <p:cNvPr id="22" name="圖片 21" descr="一張含有 山, 標誌 的圖片&#10;&#10;自動產生的描述">
            <a:extLst>
              <a:ext uri="{FF2B5EF4-FFF2-40B4-BE49-F238E27FC236}">
                <a16:creationId xmlns:a16="http://schemas.microsoft.com/office/drawing/2014/main" id="{07F759B5-069A-DB45-8D3B-D8114FE4AD59}"/>
              </a:ext>
            </a:extLst>
          </p:cNvPr>
          <p:cNvPicPr>
            <a:picLocks noChangeAspect="1"/>
          </p:cNvPicPr>
          <p:nvPr/>
        </p:nvPicPr>
        <p:blipFill>
          <a:blip r:embed="rId3"/>
          <a:stretch>
            <a:fillRect/>
          </a:stretch>
        </p:blipFill>
        <p:spPr>
          <a:xfrm>
            <a:off x="123690" y="2545986"/>
            <a:ext cx="2005907" cy="3912100"/>
          </a:xfrm>
          <a:prstGeom prst="rect">
            <a:avLst/>
          </a:prstGeom>
        </p:spPr>
      </p:pic>
      <p:pic>
        <p:nvPicPr>
          <p:cNvPr id="4" name="內容版面配置區 3">
            <a:extLst>
              <a:ext uri="{FF2B5EF4-FFF2-40B4-BE49-F238E27FC236}">
                <a16:creationId xmlns:a16="http://schemas.microsoft.com/office/drawing/2014/main" id="{4A7859FB-A725-C640-901A-4FA021E41996}"/>
              </a:ext>
            </a:extLst>
          </p:cNvPr>
          <p:cNvPicPr>
            <a:picLocks noGrp="1" noChangeAspect="1"/>
          </p:cNvPicPr>
          <p:nvPr>
            <p:ph idx="1"/>
          </p:nvPr>
        </p:nvPicPr>
        <p:blipFill>
          <a:blip r:embed="rId4"/>
          <a:stretch>
            <a:fillRect/>
          </a:stretch>
        </p:blipFill>
        <p:spPr>
          <a:xfrm>
            <a:off x="4381022" y="2545986"/>
            <a:ext cx="3788189" cy="3925585"/>
          </a:xfrm>
          <a:prstGeom prst="rect">
            <a:avLst/>
          </a:prstGeom>
        </p:spPr>
      </p:pic>
      <p:sp>
        <p:nvSpPr>
          <p:cNvPr id="39" name="文字方塊 38">
            <a:extLst>
              <a:ext uri="{FF2B5EF4-FFF2-40B4-BE49-F238E27FC236}">
                <a16:creationId xmlns:a16="http://schemas.microsoft.com/office/drawing/2014/main" id="{3F91DAB0-9AEC-F14A-BD85-1D96F1E5CAF0}"/>
              </a:ext>
            </a:extLst>
          </p:cNvPr>
          <p:cNvSpPr txBox="1"/>
          <p:nvPr/>
        </p:nvSpPr>
        <p:spPr>
          <a:xfrm>
            <a:off x="598630" y="757780"/>
            <a:ext cx="7102447" cy="1754326"/>
          </a:xfrm>
          <a:prstGeom prst="rect">
            <a:avLst/>
          </a:prstGeom>
          <a:noFill/>
        </p:spPr>
        <p:txBody>
          <a:bodyPr wrap="square" rtlCol="0">
            <a:spAutoFit/>
          </a:bodyPr>
          <a:lstStyle/>
          <a:p>
            <a:pPr marL="285750" indent="-285750">
              <a:buFont typeface="Wingdings" pitchFamily="2" charset="2"/>
              <a:buChar char="Ø"/>
            </a:pPr>
            <a:r>
              <a:rPr lang="zh-CN" altLang="en-US" dirty="0">
                <a:latin typeface="Microsoft JhengHei" panose="020B0604030504040204" pitchFamily="34" charset="-120"/>
                <a:ea typeface="Microsoft JhengHei" panose="020B0604030504040204" pitchFamily="34" charset="-120"/>
              </a:rPr>
              <a:t>採用</a:t>
            </a:r>
            <a:r>
              <a:rPr lang="zh-TW" altLang="en-US" dirty="0">
                <a:latin typeface="Microsoft JhengHei" panose="020B0604030504040204" pitchFamily="34" charset="-120"/>
                <a:ea typeface="Microsoft JhengHei" panose="020B0604030504040204" pitchFamily="34" charset="-120"/>
              </a:rPr>
              <a:t> </a:t>
            </a:r>
            <a:r>
              <a:rPr lang="en-US" altLang="zh-CN" dirty="0">
                <a:latin typeface="Microsoft JhengHei" panose="020B0604030504040204" pitchFamily="34" charset="-120"/>
                <a:ea typeface="Microsoft JhengHei" panose="020B0604030504040204" pitchFamily="34" charset="-120"/>
              </a:rPr>
              <a:t>AWS</a:t>
            </a:r>
            <a:r>
              <a:rPr lang="zh-TW" altLang="en-US" dirty="0">
                <a:latin typeface="Microsoft JhengHei" panose="020B0604030504040204" pitchFamily="34" charset="-120"/>
                <a:ea typeface="Microsoft JhengHei" panose="020B0604030504040204" pitchFamily="34" charset="-120"/>
              </a:rPr>
              <a:t> </a:t>
            </a:r>
            <a:r>
              <a:rPr lang="zh-CN" altLang="en-US" dirty="0">
                <a:latin typeface="Microsoft JhengHei" panose="020B0604030504040204" pitchFamily="34" charset="-120"/>
                <a:ea typeface="Microsoft JhengHei" panose="020B0604030504040204" pitchFamily="34" charset="-120"/>
              </a:rPr>
              <a:t>與</a:t>
            </a:r>
            <a:r>
              <a:rPr lang="zh-TW" altLang="en-US" dirty="0">
                <a:latin typeface="Microsoft JhengHei" panose="020B0604030504040204" pitchFamily="34" charset="-120"/>
                <a:ea typeface="Microsoft JhengHei" panose="020B0604030504040204" pitchFamily="34" charset="-120"/>
              </a:rPr>
              <a:t> </a:t>
            </a:r>
            <a:r>
              <a:rPr lang="en-US" altLang="zh-CN" dirty="0">
                <a:latin typeface="Microsoft JhengHei" panose="020B0604030504040204" pitchFamily="34" charset="-120"/>
                <a:ea typeface="Microsoft JhengHei" panose="020B0604030504040204" pitchFamily="34" charset="-120"/>
              </a:rPr>
              <a:t>WordPress</a:t>
            </a:r>
            <a:r>
              <a:rPr lang="zh-TW" altLang="en-US" dirty="0">
                <a:latin typeface="Microsoft JhengHei" panose="020B0604030504040204" pitchFamily="34" charset="-120"/>
                <a:ea typeface="Microsoft JhengHei" panose="020B0604030504040204" pitchFamily="34" charset="-120"/>
              </a:rPr>
              <a:t> </a:t>
            </a:r>
            <a:r>
              <a:rPr lang="zh-CN" altLang="en-US" dirty="0">
                <a:latin typeface="Microsoft JhengHei" panose="020B0604030504040204" pitchFamily="34" charset="-120"/>
                <a:ea typeface="Microsoft JhengHei" panose="020B0604030504040204" pitchFamily="34" charset="-120"/>
              </a:rPr>
              <a:t>架構個股新聞評分系統網站，並利用</a:t>
            </a:r>
            <a:r>
              <a:rPr lang="en" altLang="zh-CN" dirty="0" err="1">
                <a:latin typeface="Microsoft JhengHei" panose="020B0604030504040204" pitchFamily="34" charset="-120"/>
                <a:ea typeface="Microsoft JhengHei" panose="020B0604030504040204" pitchFamily="34" charset="-120"/>
              </a:rPr>
              <a:t>wordpress-xmlrpc</a:t>
            </a:r>
            <a:r>
              <a:rPr lang="zh-TW" altLang="en-US" dirty="0">
                <a:latin typeface="Microsoft JhengHei" panose="020B0604030504040204" pitchFamily="34" charset="-120"/>
                <a:ea typeface="Microsoft JhengHei" panose="020B0604030504040204" pitchFamily="34" charset="-120"/>
              </a:rPr>
              <a:t> 套件完成自動發文的功能</a:t>
            </a:r>
            <a:endParaRPr lang="en-US" altLang="zh-TW" dirty="0">
              <a:latin typeface="Microsoft JhengHei" panose="020B0604030504040204" pitchFamily="34" charset="-120"/>
              <a:ea typeface="Microsoft JhengHei" panose="020B0604030504040204" pitchFamily="34" charset="-120"/>
            </a:endParaRPr>
          </a:p>
          <a:p>
            <a:pPr marL="285750" indent="-285750">
              <a:buFont typeface="Wingdings" pitchFamily="2" charset="2"/>
              <a:buChar char="Ø"/>
            </a:pPr>
            <a:endParaRPr lang="en-US" altLang="zh-TW" dirty="0">
              <a:latin typeface="Microsoft JhengHei" panose="020B0604030504040204" pitchFamily="34" charset="-120"/>
              <a:ea typeface="Microsoft JhengHei" panose="020B0604030504040204" pitchFamily="34" charset="-120"/>
            </a:endParaRPr>
          </a:p>
          <a:p>
            <a:pPr marL="285750" indent="-285750">
              <a:buFont typeface="Wingdings" pitchFamily="2" charset="2"/>
              <a:buChar char="Ø"/>
            </a:pPr>
            <a:r>
              <a:rPr lang="zh-CN" altLang="en-US" dirty="0">
                <a:latin typeface="Microsoft JhengHei" panose="020B0604030504040204" pitchFamily="34" charset="-120"/>
                <a:ea typeface="Microsoft JhengHei" panose="020B0604030504040204" pitchFamily="34" charset="-120"/>
              </a:rPr>
              <a:t>我們預期將使用爬蟲爬取最新新聞內容後，經過我們的評分與股價預測系統模型預測，將重要的新聞（評分絕對值大於</a:t>
            </a:r>
            <a:r>
              <a:rPr lang="en-US" altLang="zh-CN" dirty="0">
                <a:latin typeface="Microsoft JhengHei" panose="020B0604030504040204" pitchFamily="34" charset="-120"/>
                <a:ea typeface="Microsoft JhengHei" panose="020B0604030504040204" pitchFamily="34" charset="-120"/>
              </a:rPr>
              <a:t>2</a:t>
            </a:r>
            <a:r>
              <a:rPr lang="zh-CN" altLang="en-US" dirty="0">
                <a:latin typeface="Microsoft JhengHei" panose="020B0604030504040204" pitchFamily="34" charset="-120"/>
                <a:ea typeface="Microsoft JhengHei" panose="020B0604030504040204" pitchFamily="34" charset="-120"/>
              </a:rPr>
              <a:t>的新聞）呈現在我們的網站中</a:t>
            </a:r>
            <a:endParaRPr lang="en-US" altLang="zh-TW"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604389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5E644A-F53A-4E40-9AC7-7FCF866CD89B}"/>
              </a:ext>
            </a:extLst>
          </p:cNvPr>
          <p:cNvSpPr>
            <a:spLocks noGrp="1"/>
          </p:cNvSpPr>
          <p:nvPr>
            <p:ph type="title"/>
          </p:nvPr>
        </p:nvSpPr>
        <p:spPr/>
        <p:txBody>
          <a:bodyPr/>
          <a:lstStyle/>
          <a:p>
            <a:r>
              <a:rPr lang="zh-TW" altLang="en-US" dirty="0"/>
              <a:t>小組分工</a:t>
            </a:r>
          </a:p>
        </p:txBody>
      </p:sp>
      <p:sp>
        <p:nvSpPr>
          <p:cNvPr id="3" name="內容版面配置區 2">
            <a:extLst>
              <a:ext uri="{FF2B5EF4-FFF2-40B4-BE49-F238E27FC236}">
                <a16:creationId xmlns:a16="http://schemas.microsoft.com/office/drawing/2014/main" id="{CD4DDD4F-5FB1-4CA4-B194-771A6E57E32B}"/>
              </a:ext>
            </a:extLst>
          </p:cNvPr>
          <p:cNvSpPr>
            <a:spLocks noGrp="1"/>
          </p:cNvSpPr>
          <p:nvPr>
            <p:ph idx="1"/>
          </p:nvPr>
        </p:nvSpPr>
        <p:spPr>
          <a:xfrm>
            <a:off x="1487857" y="2482413"/>
            <a:ext cx="10122951" cy="2429799"/>
          </a:xfrm>
        </p:spPr>
        <p:txBody>
          <a:bodyPr>
            <a:normAutofit/>
          </a:bodyPr>
          <a:lstStyle/>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劉品妤：</a:t>
            </a:r>
            <a:r>
              <a:rPr lang="en-US" altLang="zh-TW" sz="2000" dirty="0">
                <a:solidFill>
                  <a:schemeClr val="tx1"/>
                </a:solidFill>
                <a:latin typeface="Microsoft JhengHei" panose="020B0604030504040204" pitchFamily="34" charset="-120"/>
                <a:ea typeface="Microsoft JhengHei" panose="020B0604030504040204" pitchFamily="34" charset="-120"/>
              </a:rPr>
              <a:t>AWS</a:t>
            </a:r>
            <a:r>
              <a:rPr lang="zh-TW" altLang="en-US" sz="2000" dirty="0">
                <a:solidFill>
                  <a:schemeClr val="tx1"/>
                </a:solidFill>
                <a:latin typeface="Microsoft JhengHei" panose="020B0604030504040204" pitchFamily="34" charset="-120"/>
                <a:ea typeface="Microsoft JhengHei" panose="020B0604030504040204" pitchFamily="34" charset="-120"/>
              </a:rPr>
              <a:t> </a:t>
            </a:r>
            <a:r>
              <a:rPr lang="zh-CN" altLang="en-US" sz="2000" dirty="0">
                <a:solidFill>
                  <a:schemeClr val="tx1"/>
                </a:solidFill>
                <a:latin typeface="Microsoft JhengHei" panose="020B0604030504040204" pitchFamily="34" charset="-120"/>
                <a:ea typeface="Microsoft JhengHei" panose="020B0604030504040204" pitchFamily="34" charset="-120"/>
              </a:rPr>
              <a:t>與</a:t>
            </a:r>
            <a:r>
              <a:rPr lang="zh-TW" altLang="en-US" sz="2000" dirty="0">
                <a:solidFill>
                  <a:schemeClr val="tx1"/>
                </a:solidFill>
                <a:latin typeface="Microsoft JhengHei" panose="020B0604030504040204" pitchFamily="34" charset="-120"/>
                <a:ea typeface="Microsoft JhengHei" panose="020B0604030504040204" pitchFamily="34" charset="-120"/>
              </a:rPr>
              <a:t> </a:t>
            </a:r>
            <a:r>
              <a:rPr lang="en-US" altLang="zh-CN" sz="2000" dirty="0" err="1">
                <a:solidFill>
                  <a:schemeClr val="tx1"/>
                </a:solidFill>
                <a:latin typeface="Microsoft JhengHei" panose="020B0604030504040204" pitchFamily="34" charset="-120"/>
                <a:ea typeface="Microsoft JhengHei" panose="020B0604030504040204" pitchFamily="34" charset="-120"/>
              </a:rPr>
              <a:t>Wordpress</a:t>
            </a:r>
            <a:r>
              <a:rPr lang="zh-TW" altLang="en-US" sz="2000" dirty="0">
                <a:solidFill>
                  <a:schemeClr val="tx1"/>
                </a:solidFill>
                <a:latin typeface="Microsoft JhengHei" panose="020B0604030504040204" pitchFamily="34" charset="-120"/>
                <a:ea typeface="Microsoft JhengHei" panose="020B0604030504040204" pitchFamily="34" charset="-120"/>
              </a:rPr>
              <a:t> 網頁製作、爬蟲最新新聞資料</a:t>
            </a:r>
            <a:endParaRPr lang="en-US" altLang="zh-TW" sz="2000" dirty="0">
              <a:solidFill>
                <a:schemeClr val="tx1"/>
              </a:solidFill>
              <a:latin typeface="Microsoft JhengHei" panose="020B0604030504040204" pitchFamily="34" charset="-120"/>
              <a:ea typeface="Microsoft JhengHei" panose="020B0604030504040204" pitchFamily="34" charset="-120"/>
            </a:endParaRPr>
          </a:p>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王昱達：</a:t>
            </a:r>
            <a:r>
              <a:rPr lang="zh-CN" altLang="en-US" sz="2000" dirty="0">
                <a:solidFill>
                  <a:schemeClr val="tx1"/>
                </a:solidFill>
                <a:latin typeface="Microsoft JhengHei" panose="020B0604030504040204" pitchFamily="34" charset="-120"/>
                <a:ea typeface="Microsoft JhengHei" panose="020B0604030504040204" pitchFamily="34" charset="-120"/>
              </a:rPr>
              <a:t>股價資料整理、資料庫建立、網頁串接</a:t>
            </a:r>
            <a:endParaRPr lang="en-US" altLang="zh-TW" sz="2000" dirty="0">
              <a:solidFill>
                <a:schemeClr val="tx1"/>
              </a:solidFill>
              <a:latin typeface="Microsoft JhengHei" panose="020B0604030504040204" pitchFamily="34" charset="-120"/>
              <a:ea typeface="Microsoft JhengHei" panose="020B0604030504040204" pitchFamily="34" charset="-120"/>
            </a:endParaRPr>
          </a:p>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楊廣元：新聞評分與股價預測模型的建立與調整參數</a:t>
            </a:r>
            <a:endParaRPr lang="en-US" altLang="zh-TW" sz="2000" dirty="0">
              <a:solidFill>
                <a:schemeClr val="tx1"/>
              </a:solidFill>
              <a:latin typeface="Microsoft JhengHei" panose="020B0604030504040204" pitchFamily="34" charset="-120"/>
              <a:ea typeface="Microsoft JhengHei" panose="020B0604030504040204" pitchFamily="34" charset="-120"/>
            </a:endParaRPr>
          </a:p>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呂明諺：</a:t>
            </a:r>
            <a:r>
              <a:rPr lang="zh-CN" altLang="en-US" sz="2000" dirty="0">
                <a:solidFill>
                  <a:schemeClr val="tx1"/>
                </a:solidFill>
                <a:latin typeface="Microsoft JhengHei" panose="020B0604030504040204" pitchFamily="34" charset="-120"/>
                <a:ea typeface="Microsoft JhengHei" panose="020B0604030504040204" pitchFamily="34" charset="-120"/>
              </a:rPr>
              <a:t>切詞與進一步的優化</a:t>
            </a:r>
            <a:endParaRPr lang="zh-TW" altLang="en-US" sz="2000" dirty="0">
              <a:solidFill>
                <a:schemeClr val="tx1"/>
              </a:solidFill>
              <a:latin typeface="Microsoft JhengHei" panose="020B0604030504040204" pitchFamily="34" charset="-120"/>
              <a:ea typeface="Microsoft JhengHei" panose="020B0604030504040204" pitchFamily="34" charset="-120"/>
            </a:endParaRPr>
          </a:p>
        </p:txBody>
      </p:sp>
      <p:sp>
        <p:nvSpPr>
          <p:cNvPr id="7" name="文字方塊 6">
            <a:extLst>
              <a:ext uri="{FF2B5EF4-FFF2-40B4-BE49-F238E27FC236}">
                <a16:creationId xmlns:a16="http://schemas.microsoft.com/office/drawing/2014/main" id="{F3F96F8B-C5CD-420F-B418-0DE93EF5BE90}"/>
              </a:ext>
            </a:extLst>
          </p:cNvPr>
          <p:cNvSpPr txBox="1"/>
          <p:nvPr/>
        </p:nvSpPr>
        <p:spPr>
          <a:xfrm>
            <a:off x="1457739" y="5678669"/>
            <a:ext cx="8852452" cy="923330"/>
          </a:xfrm>
          <a:prstGeom prst="rect">
            <a:avLst/>
          </a:prstGeom>
          <a:noFill/>
        </p:spPr>
        <p:txBody>
          <a:bodyPr wrap="square" rtlCol="0">
            <a:spAutoFit/>
          </a:bodyPr>
          <a:lstStyle/>
          <a:p>
            <a:r>
              <a:rPr lang="en-US" altLang="zh-TW" dirty="0"/>
              <a:t>Trello</a:t>
            </a:r>
            <a:r>
              <a:rPr lang="zh-TW" altLang="en-US" dirty="0"/>
              <a:t>連結</a:t>
            </a:r>
            <a:r>
              <a:rPr lang="en-US" altLang="zh-TW" dirty="0"/>
              <a:t>:</a:t>
            </a:r>
            <a:r>
              <a:rPr lang="en-US" altLang="zh-TW" dirty="0">
                <a:hlinkClick r:id="rId2"/>
              </a:rPr>
              <a:t> https://trello.com/b/sVGChbne/%E7%8E%89%E5%B1%B1%E7%AC%AC%E4%B8%80%E9%A1%8C%EF%BC%8D%E5%8A%89%E5%93%81%E5%A6%A4</a:t>
            </a:r>
            <a:endParaRPr lang="zh-TW" altLang="en-US" dirty="0"/>
          </a:p>
        </p:txBody>
      </p:sp>
    </p:spTree>
    <p:extLst>
      <p:ext uri="{BB962C8B-B14F-4D97-AF65-F5344CB8AC3E}">
        <p14:creationId xmlns:p14="http://schemas.microsoft.com/office/powerpoint/2010/main" val="1633671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1FE360-A2D1-4ED7-9AAC-01ADAA08DF6C}"/>
              </a:ext>
            </a:extLst>
          </p:cNvPr>
          <p:cNvSpPr>
            <a:spLocks noGrp="1"/>
          </p:cNvSpPr>
          <p:nvPr>
            <p:ph type="title"/>
          </p:nvPr>
        </p:nvSpPr>
        <p:spPr>
          <a:xfrm>
            <a:off x="581192" y="2680246"/>
            <a:ext cx="11029615" cy="1497507"/>
          </a:xfrm>
        </p:spPr>
        <p:txBody>
          <a:bodyPr/>
          <a:lstStyle/>
          <a:p>
            <a:pPr algn="ctr"/>
            <a:r>
              <a:rPr lang="zh-TW" altLang="en-US" dirty="0"/>
              <a:t>感謝聆聽</a:t>
            </a:r>
          </a:p>
        </p:txBody>
      </p:sp>
      <p:sp>
        <p:nvSpPr>
          <p:cNvPr id="4" name="矩形 3">
            <a:extLst>
              <a:ext uri="{FF2B5EF4-FFF2-40B4-BE49-F238E27FC236}">
                <a16:creationId xmlns:a16="http://schemas.microsoft.com/office/drawing/2014/main" id="{F7332778-2F88-4143-9E11-B913332E9DA2}"/>
              </a:ext>
            </a:extLst>
          </p:cNvPr>
          <p:cNvSpPr/>
          <p:nvPr/>
        </p:nvSpPr>
        <p:spPr>
          <a:xfrm>
            <a:off x="450574" y="437322"/>
            <a:ext cx="11290852" cy="1630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01142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D0761CD-2ABE-D74B-8271-C8304DA018E5}"/>
              </a:ext>
            </a:extLst>
          </p:cNvPr>
          <p:cNvSpPr>
            <a:spLocks noGrp="1"/>
          </p:cNvSpPr>
          <p:nvPr>
            <p:ph type="title"/>
          </p:nvPr>
        </p:nvSpPr>
        <p:spPr>
          <a:xfrm>
            <a:off x="581192" y="2117635"/>
            <a:ext cx="11029615" cy="1497507"/>
          </a:xfrm>
        </p:spPr>
        <p:txBody>
          <a:bodyPr/>
          <a:lstStyle/>
          <a:p>
            <a:r>
              <a:rPr lang="zh-TW" altLang="en-US" dirty="0"/>
              <a:t>看門狗資料簡介與切詞處理</a:t>
            </a:r>
          </a:p>
        </p:txBody>
      </p:sp>
    </p:spTree>
    <p:extLst>
      <p:ext uri="{BB962C8B-B14F-4D97-AF65-F5344CB8AC3E}">
        <p14:creationId xmlns:p14="http://schemas.microsoft.com/office/powerpoint/2010/main" val="4051046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1973EF-A763-4568-8657-C26EAF1BF315}"/>
              </a:ext>
            </a:extLst>
          </p:cNvPr>
          <p:cNvSpPr>
            <a:spLocks noGrp="1"/>
          </p:cNvSpPr>
          <p:nvPr>
            <p:ph type="title"/>
          </p:nvPr>
        </p:nvSpPr>
        <p:spPr/>
        <p:txBody>
          <a:bodyPr/>
          <a:lstStyle/>
          <a:p>
            <a:r>
              <a:rPr lang="zh-TW" altLang="en-US" dirty="0"/>
              <a:t>資料與問題定義</a:t>
            </a:r>
          </a:p>
        </p:txBody>
      </p:sp>
      <p:pic>
        <p:nvPicPr>
          <p:cNvPr id="4" name="內容版面配置區 3">
            <a:extLst>
              <a:ext uri="{FF2B5EF4-FFF2-40B4-BE49-F238E27FC236}">
                <a16:creationId xmlns:a16="http://schemas.microsoft.com/office/drawing/2014/main" id="{7DEFA0AC-4C60-4AAF-A3A3-4317D5B0B744}"/>
              </a:ext>
            </a:extLst>
          </p:cNvPr>
          <p:cNvPicPr>
            <a:picLocks noGrp="1" noChangeAspect="1"/>
          </p:cNvPicPr>
          <p:nvPr>
            <p:ph idx="1"/>
          </p:nvPr>
        </p:nvPicPr>
        <p:blipFill>
          <a:blip r:embed="rId2"/>
          <a:stretch>
            <a:fillRect/>
          </a:stretch>
        </p:blipFill>
        <p:spPr>
          <a:xfrm>
            <a:off x="434888" y="1914144"/>
            <a:ext cx="11269432" cy="4486656"/>
          </a:xfrm>
          <a:prstGeom prst="rect">
            <a:avLst/>
          </a:prstGeom>
        </p:spPr>
      </p:pic>
    </p:spTree>
    <p:extLst>
      <p:ext uri="{BB962C8B-B14F-4D97-AF65-F5344CB8AC3E}">
        <p14:creationId xmlns:p14="http://schemas.microsoft.com/office/powerpoint/2010/main" val="29172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933744F-355F-4E62-93B1-0E0D111EEFF2}"/>
              </a:ext>
            </a:extLst>
          </p:cNvPr>
          <p:cNvSpPr>
            <a:spLocks noGrp="1"/>
          </p:cNvSpPr>
          <p:nvPr>
            <p:ph type="title"/>
          </p:nvPr>
        </p:nvSpPr>
        <p:spPr/>
        <p:txBody>
          <a:bodyPr/>
          <a:lstStyle/>
          <a:p>
            <a:r>
              <a:rPr lang="zh-TW" altLang="en-US" dirty="0"/>
              <a:t>資料預處理</a:t>
            </a:r>
            <a:r>
              <a:rPr lang="en-US" altLang="zh-TW" dirty="0"/>
              <a:t>(</a:t>
            </a:r>
            <a:r>
              <a:rPr lang="zh-TW" altLang="en-US" dirty="0"/>
              <a:t>斷詞</a:t>
            </a:r>
            <a:r>
              <a:rPr lang="en-US" altLang="zh-TW" dirty="0"/>
              <a:t>)</a:t>
            </a:r>
            <a:endParaRPr lang="zh-TW" altLang="en-US" dirty="0"/>
          </a:p>
        </p:txBody>
      </p:sp>
      <p:sp>
        <p:nvSpPr>
          <p:cNvPr id="3" name="內容版面配置區 2">
            <a:extLst>
              <a:ext uri="{FF2B5EF4-FFF2-40B4-BE49-F238E27FC236}">
                <a16:creationId xmlns:a16="http://schemas.microsoft.com/office/drawing/2014/main" id="{FA4255ED-0988-48EE-8BEB-93C74B3C54EA}"/>
              </a:ext>
            </a:extLst>
          </p:cNvPr>
          <p:cNvSpPr>
            <a:spLocks noGrp="1"/>
          </p:cNvSpPr>
          <p:nvPr>
            <p:ph idx="1"/>
          </p:nvPr>
        </p:nvSpPr>
        <p:spPr/>
        <p:txBody>
          <a:bodyPr/>
          <a:lstStyle/>
          <a:p>
            <a:r>
              <a:rPr lang="zh-TW" altLang="en-US" sz="2200" dirty="0">
                <a:solidFill>
                  <a:schemeClr val="tx1"/>
                </a:solidFill>
                <a:latin typeface="Microsoft JhengHei" panose="020B0604030504040204" pitchFamily="34" charset="-120"/>
                <a:ea typeface="Microsoft JhengHei" panose="020B0604030504040204" pitchFamily="34" charset="-120"/>
              </a:rPr>
              <a:t>詞是最小有意義且可以自由使用的語言單位</a:t>
            </a:r>
            <a:endParaRPr lang="en-US" altLang="zh-TW" sz="2200" dirty="0">
              <a:solidFill>
                <a:schemeClr val="tx1"/>
              </a:solidFill>
              <a:latin typeface="Microsoft JhengHei" panose="020B0604030504040204" pitchFamily="34" charset="-120"/>
              <a:ea typeface="Microsoft JhengHei" panose="020B0604030504040204" pitchFamily="34" charset="-120"/>
            </a:endParaRPr>
          </a:p>
          <a:p>
            <a:r>
              <a:rPr lang="zh-TW" altLang="en-US" sz="2200" dirty="0">
                <a:solidFill>
                  <a:schemeClr val="tx1"/>
                </a:solidFill>
                <a:latin typeface="Microsoft JhengHei" panose="020B0604030504040204" pitchFamily="34" charset="-120"/>
                <a:ea typeface="Microsoft JhengHei" panose="020B0604030504040204" pitchFamily="34" charset="-120"/>
              </a:rPr>
              <a:t>任何語言處理的系統都必須先能分辨文本中的詞才能進行進一步的處理</a:t>
            </a:r>
            <a:endParaRPr lang="en-US" altLang="zh-TW" sz="2200" dirty="0">
              <a:solidFill>
                <a:schemeClr val="tx1"/>
              </a:solidFill>
              <a:latin typeface="Microsoft JhengHei" panose="020B0604030504040204" pitchFamily="34" charset="-120"/>
              <a:ea typeface="Microsoft JhengHei" panose="020B0604030504040204" pitchFamily="34" charset="-120"/>
            </a:endParaRPr>
          </a:p>
          <a:p>
            <a:r>
              <a:rPr lang="zh-TW" altLang="en-US" sz="2200" dirty="0">
                <a:solidFill>
                  <a:schemeClr val="tx1"/>
                </a:solidFill>
                <a:latin typeface="Microsoft JhengHei" panose="020B0604030504040204" pitchFamily="34" charset="-120"/>
                <a:ea typeface="Microsoft JhengHei" panose="020B0604030504040204" pitchFamily="34" charset="-120"/>
              </a:rPr>
              <a:t>本次報告須做處理的部分為新聞的內容</a:t>
            </a:r>
            <a:endParaRPr lang="en-US" altLang="zh-TW" sz="2200" dirty="0">
              <a:solidFill>
                <a:schemeClr val="tx1"/>
              </a:solidFill>
              <a:latin typeface="Microsoft JhengHei" panose="020B0604030504040204" pitchFamily="34" charset="-120"/>
              <a:ea typeface="Microsoft JhengHei" panose="020B0604030504040204" pitchFamily="34" charset="-120"/>
            </a:endParaRPr>
          </a:p>
          <a:p>
            <a:r>
              <a:rPr lang="zh-TW" altLang="en-US" sz="2200" dirty="0">
                <a:solidFill>
                  <a:schemeClr val="tx1"/>
                </a:solidFill>
                <a:latin typeface="Microsoft JhengHei" panose="020B0604030504040204" pitchFamily="34" charset="-120"/>
                <a:ea typeface="Microsoft JhengHei" panose="020B0604030504040204" pitchFamily="34" charset="-120"/>
              </a:rPr>
              <a:t>分別使用</a:t>
            </a:r>
            <a:r>
              <a:rPr lang="en-US" altLang="zh-TW" sz="2200" dirty="0">
                <a:solidFill>
                  <a:schemeClr val="tx1"/>
                </a:solidFill>
                <a:latin typeface="Microsoft JhengHei" panose="020B0604030504040204" pitchFamily="34" charset="-120"/>
                <a:ea typeface="Microsoft JhengHei" panose="020B0604030504040204" pitchFamily="34" charset="-120"/>
              </a:rPr>
              <a:t>2</a:t>
            </a:r>
            <a:r>
              <a:rPr lang="zh-TW" altLang="en-US" sz="2200" dirty="0">
                <a:solidFill>
                  <a:schemeClr val="tx1"/>
                </a:solidFill>
                <a:latin typeface="Microsoft JhengHei" panose="020B0604030504040204" pitchFamily="34" charset="-120"/>
                <a:ea typeface="Microsoft JhengHei" panose="020B0604030504040204" pitchFamily="34" charset="-120"/>
              </a:rPr>
              <a:t>種不同的斷詞系統做新聞斷詞</a:t>
            </a:r>
            <a:endParaRPr lang="en-US" altLang="zh-TW" sz="2200" dirty="0">
              <a:solidFill>
                <a:schemeClr val="tx1"/>
              </a:solidFill>
              <a:latin typeface="Microsoft JhengHei" panose="020B0604030504040204" pitchFamily="34" charset="-120"/>
              <a:ea typeface="Microsoft JhengHei" panose="020B0604030504040204" pitchFamily="34" charset="-120"/>
            </a:endParaRPr>
          </a:p>
          <a:p>
            <a:endParaRPr lang="zh-TW" altLang="en-US" dirty="0">
              <a:solidFill>
                <a:schemeClr val="tx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912806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74E5A1-1531-444B-83C8-7CB2B4004589}"/>
              </a:ext>
            </a:extLst>
          </p:cNvPr>
          <p:cNvSpPr>
            <a:spLocks noGrp="1"/>
          </p:cNvSpPr>
          <p:nvPr>
            <p:ph type="title"/>
          </p:nvPr>
        </p:nvSpPr>
        <p:spPr/>
        <p:txBody>
          <a:bodyPr/>
          <a:lstStyle/>
          <a:p>
            <a:r>
              <a:rPr lang="en-US" altLang="zh-TW" dirty="0" err="1"/>
              <a:t>jieba</a:t>
            </a:r>
            <a:endParaRPr lang="zh-TW" altLang="en-US" dirty="0"/>
          </a:p>
        </p:txBody>
      </p:sp>
      <p:sp>
        <p:nvSpPr>
          <p:cNvPr id="3" name="內容版面配置區 2">
            <a:extLst>
              <a:ext uri="{FF2B5EF4-FFF2-40B4-BE49-F238E27FC236}">
                <a16:creationId xmlns:a16="http://schemas.microsoft.com/office/drawing/2014/main" id="{34BE8477-578E-4D05-825C-49059D5EB209}"/>
              </a:ext>
            </a:extLst>
          </p:cNvPr>
          <p:cNvSpPr>
            <a:spLocks noGrp="1"/>
          </p:cNvSpPr>
          <p:nvPr>
            <p:ph idx="1"/>
          </p:nvPr>
        </p:nvSpPr>
        <p:spPr/>
        <p:txBody>
          <a:bodyPr/>
          <a:lstStyle/>
          <a:p>
            <a:r>
              <a:rPr lang="en-US" altLang="zh-TW" sz="2200" dirty="0" err="1">
                <a:solidFill>
                  <a:schemeClr val="tx1"/>
                </a:solidFill>
                <a:latin typeface="Microsoft JhengHei" panose="020B0604030504040204" pitchFamily="34" charset="-120"/>
                <a:ea typeface="Microsoft JhengHei" panose="020B0604030504040204" pitchFamily="34" charset="-120"/>
              </a:rPr>
              <a:t>Jieba</a:t>
            </a:r>
            <a:r>
              <a:rPr lang="en-US" altLang="zh-TW" sz="2200" dirty="0">
                <a:solidFill>
                  <a:schemeClr val="tx1"/>
                </a:solidFill>
                <a:latin typeface="Microsoft JhengHei" panose="020B0604030504040204" pitchFamily="34" charset="-120"/>
                <a:ea typeface="Microsoft JhengHei" panose="020B0604030504040204" pitchFamily="34" charset="-120"/>
              </a:rPr>
              <a:t> </a:t>
            </a:r>
            <a:r>
              <a:rPr lang="zh-TW" altLang="en-US" sz="2200" dirty="0">
                <a:solidFill>
                  <a:schemeClr val="tx1"/>
                </a:solidFill>
                <a:latin typeface="Microsoft JhengHei" panose="020B0604030504040204" pitchFamily="34" charset="-120"/>
                <a:ea typeface="Microsoft JhengHei" panose="020B0604030504040204" pitchFamily="34" charset="-120"/>
              </a:rPr>
              <a:t>這個中文斷詞程式是由中國開發者所開發</a:t>
            </a:r>
            <a:endParaRPr lang="en-US" altLang="zh-TW" sz="2200" dirty="0">
              <a:solidFill>
                <a:schemeClr val="tx1"/>
              </a:solidFill>
              <a:latin typeface="Microsoft JhengHei" panose="020B0604030504040204" pitchFamily="34" charset="-120"/>
              <a:ea typeface="Microsoft JhengHei" panose="020B0604030504040204" pitchFamily="34" charset="-120"/>
            </a:endParaRPr>
          </a:p>
          <a:p>
            <a:r>
              <a:rPr lang="zh-TW" altLang="en-US" sz="2200" dirty="0">
                <a:solidFill>
                  <a:schemeClr val="tx1"/>
                </a:solidFill>
                <a:latin typeface="Microsoft JhengHei" panose="020B0604030504040204" pitchFamily="34" charset="-120"/>
                <a:ea typeface="Microsoft JhengHei" panose="020B0604030504040204" pitchFamily="34" charset="-120"/>
              </a:rPr>
              <a:t>可同時支援簡體與繁體的斷詞</a:t>
            </a:r>
            <a:endParaRPr lang="en-US" altLang="zh-TW" sz="2200" dirty="0">
              <a:solidFill>
                <a:schemeClr val="tx1"/>
              </a:solidFill>
              <a:latin typeface="Microsoft JhengHei" panose="020B0604030504040204" pitchFamily="34" charset="-120"/>
              <a:ea typeface="Microsoft JhengHei" panose="020B0604030504040204" pitchFamily="34" charset="-120"/>
            </a:endParaRPr>
          </a:p>
          <a:p>
            <a:endParaRPr lang="zh-TW" altLang="en-US" dirty="0">
              <a:solidFill>
                <a:schemeClr val="tx1"/>
              </a:solidFill>
              <a:latin typeface="Microsoft JhengHei" panose="020B0604030504040204" pitchFamily="34" charset="-120"/>
              <a:ea typeface="Microsoft JhengHei" panose="020B0604030504040204" pitchFamily="34" charset="-120"/>
            </a:endParaRPr>
          </a:p>
        </p:txBody>
      </p:sp>
      <p:sp>
        <p:nvSpPr>
          <p:cNvPr id="4" name="Rectangle 1">
            <a:extLst>
              <a:ext uri="{FF2B5EF4-FFF2-40B4-BE49-F238E27FC236}">
                <a16:creationId xmlns:a16="http://schemas.microsoft.com/office/drawing/2014/main" id="{925BF4A3-9C65-469A-8552-A01770959CEB}"/>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000" b="0" i="0" u="none" strike="noStrike" cap="none" normalizeH="0" baseline="0">
                <a:ln>
                  <a:noFill/>
                </a:ln>
                <a:solidFill>
                  <a:srgbClr val="4D5156"/>
                </a:solidFill>
                <a:effectLst/>
                <a:latin typeface="Arial" panose="020B0604020202020204" pitchFamily="34" charset="0"/>
                <a:cs typeface="Arial" panose="020B0604020202020204" pitchFamily="34" charset="0"/>
              </a:rPr>
              <a:t> 支援簡體中文和</a:t>
            </a:r>
            <a:r>
              <a:rPr kumimoji="0" lang="zh-TW" altLang="zh-TW" sz="1000" b="0" i="0" u="none" strike="noStrike" cap="none" normalizeH="0" baseline="0">
                <a:ln>
                  <a:noFill/>
                </a:ln>
                <a:solidFill>
                  <a:srgbClr val="DD4B39"/>
                </a:solidFill>
                <a:effectLst/>
                <a:latin typeface="Arial" panose="020B0604020202020204" pitchFamily="34" charset="0"/>
                <a:cs typeface="Arial" panose="020B0604020202020204" pitchFamily="34" charset="0"/>
              </a:rPr>
              <a:t>繁體</a:t>
            </a:r>
            <a:r>
              <a:rPr kumimoji="0" lang="zh-TW" altLang="zh-TW" sz="1000" b="0" i="0" u="none" strike="noStrike" cap="none" normalizeH="0" baseline="0">
                <a:ln>
                  <a:noFill/>
                </a:ln>
                <a:solidFill>
                  <a:srgbClr val="4D5156"/>
                </a:solidFill>
                <a:effectLst/>
                <a:latin typeface="Arial" panose="020B0604020202020204" pitchFamily="34" charset="0"/>
                <a:cs typeface="Arial" panose="020B0604020202020204" pitchFamily="34" charset="0"/>
              </a:rPr>
              <a:t>中文</a:t>
            </a:r>
            <a:r>
              <a:rPr kumimoji="0" lang="zh-TW" altLang="zh-TW" sz="500" b="0" i="0" u="none" strike="noStrike" cap="none" normalizeH="0" baseline="0">
                <a:ln>
                  <a:noFill/>
                </a:ln>
                <a:solidFill>
                  <a:schemeClr val="tx1"/>
                </a:solidFill>
                <a:effectLst/>
              </a:rPr>
              <a:t> </a:t>
            </a:r>
            <a:endParaRPr kumimoji="0" lang="zh-TW" altLang="zh-TW"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3118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A0532C-7D5C-41D0-8D10-FBED44126544}"/>
              </a:ext>
            </a:extLst>
          </p:cNvPr>
          <p:cNvSpPr>
            <a:spLocks noGrp="1"/>
          </p:cNvSpPr>
          <p:nvPr>
            <p:ph type="title"/>
          </p:nvPr>
        </p:nvSpPr>
        <p:spPr/>
        <p:txBody>
          <a:bodyPr/>
          <a:lstStyle/>
          <a:p>
            <a:r>
              <a:rPr lang="en-US" altLang="zh-TW" dirty="0" err="1"/>
              <a:t>ckiptagger</a:t>
            </a:r>
            <a:endParaRPr lang="zh-TW" altLang="en-US" dirty="0"/>
          </a:p>
        </p:txBody>
      </p:sp>
      <p:sp>
        <p:nvSpPr>
          <p:cNvPr id="3" name="內容版面配置區 2">
            <a:extLst>
              <a:ext uri="{FF2B5EF4-FFF2-40B4-BE49-F238E27FC236}">
                <a16:creationId xmlns:a16="http://schemas.microsoft.com/office/drawing/2014/main" id="{E6676F62-3A39-4A7E-912A-7643BC59D22B}"/>
              </a:ext>
            </a:extLst>
          </p:cNvPr>
          <p:cNvSpPr>
            <a:spLocks noGrp="1"/>
          </p:cNvSpPr>
          <p:nvPr>
            <p:ph idx="1"/>
          </p:nvPr>
        </p:nvSpPr>
        <p:spPr/>
        <p:txBody>
          <a:bodyPr/>
          <a:lstStyle/>
          <a:p>
            <a:r>
              <a:rPr lang="zh-TW" altLang="en-US" sz="2200" dirty="0">
                <a:solidFill>
                  <a:schemeClr val="tx1"/>
                </a:solidFill>
                <a:latin typeface="Microsoft JhengHei" panose="020B0604030504040204" pitchFamily="34" charset="-120"/>
                <a:ea typeface="Microsoft JhengHei" panose="020B0604030504040204" pitchFamily="34" charset="-120"/>
              </a:rPr>
              <a:t>研究的中研院</a:t>
            </a:r>
            <a:r>
              <a:rPr lang="en-US" altLang="zh-TW" sz="2200" dirty="0">
                <a:solidFill>
                  <a:schemeClr val="tx1"/>
                </a:solidFill>
                <a:latin typeface="Microsoft JhengHei" panose="020B0604030504040204" pitchFamily="34" charset="-120"/>
                <a:ea typeface="Microsoft JhengHei" panose="020B0604030504040204" pitchFamily="34" charset="-120"/>
              </a:rPr>
              <a:t>CKIP Lab</a:t>
            </a:r>
            <a:r>
              <a:rPr lang="zh-TW" altLang="en-US" sz="2200" dirty="0">
                <a:solidFill>
                  <a:schemeClr val="tx1"/>
                </a:solidFill>
                <a:latin typeface="Microsoft JhengHei" panose="020B0604030504040204" pitchFamily="34" charset="-120"/>
                <a:ea typeface="Microsoft JhengHei" panose="020B0604030504040204" pitchFamily="34" charset="-120"/>
              </a:rPr>
              <a:t>中文詞知識庫小組開發之中文斷詞工具</a:t>
            </a:r>
            <a:endParaRPr lang="en-US" altLang="zh-TW" sz="2200" dirty="0">
              <a:solidFill>
                <a:schemeClr val="tx1"/>
              </a:solidFill>
              <a:latin typeface="Microsoft JhengHei" panose="020B0604030504040204" pitchFamily="34" charset="-120"/>
              <a:ea typeface="Microsoft JhengHei" panose="020B0604030504040204" pitchFamily="34" charset="-120"/>
            </a:endParaRPr>
          </a:p>
          <a:p>
            <a:r>
              <a:rPr lang="en-US" altLang="zh-TW" sz="2200" dirty="0" err="1">
                <a:solidFill>
                  <a:schemeClr val="tx1"/>
                </a:solidFill>
                <a:latin typeface="Microsoft JhengHei" panose="020B0604030504040204" pitchFamily="34" charset="-120"/>
                <a:ea typeface="Microsoft JhengHei" panose="020B0604030504040204" pitchFamily="34" charset="-120"/>
              </a:rPr>
              <a:t>CkipTagger</a:t>
            </a:r>
            <a:r>
              <a:rPr lang="zh-TW" altLang="en-US" sz="2200" dirty="0">
                <a:solidFill>
                  <a:schemeClr val="tx1"/>
                </a:solidFill>
                <a:latin typeface="Microsoft JhengHei" panose="020B0604030504040204" pitchFamily="34" charset="-120"/>
                <a:ea typeface="Microsoft JhengHei" panose="020B0604030504040204" pitchFamily="34" charset="-120"/>
              </a:rPr>
              <a:t>表現遠高於中國的結巴，中研院在中文斷詞準確度可達到</a:t>
            </a:r>
            <a:r>
              <a:rPr lang="en-US" altLang="zh-TW" sz="2200" dirty="0">
                <a:solidFill>
                  <a:schemeClr val="tx1"/>
                </a:solidFill>
                <a:latin typeface="Microsoft JhengHei" panose="020B0604030504040204" pitchFamily="34" charset="-120"/>
                <a:ea typeface="Microsoft JhengHei" panose="020B0604030504040204" pitchFamily="34" charset="-120"/>
              </a:rPr>
              <a:t>97.49%</a:t>
            </a:r>
            <a:r>
              <a:rPr lang="zh-TW" altLang="en-US" sz="2200" dirty="0">
                <a:solidFill>
                  <a:schemeClr val="tx1"/>
                </a:solidFill>
                <a:latin typeface="Microsoft JhengHei" panose="020B0604030504040204" pitchFamily="34" charset="-120"/>
                <a:ea typeface="Microsoft JhengHei" panose="020B0604030504040204" pitchFamily="34" charset="-120"/>
              </a:rPr>
              <a:t>，相較之下，中國的結巴只有</a:t>
            </a:r>
            <a:r>
              <a:rPr lang="en-US" altLang="zh-TW" sz="2200" dirty="0">
                <a:solidFill>
                  <a:schemeClr val="tx1"/>
                </a:solidFill>
                <a:latin typeface="Microsoft JhengHei" panose="020B0604030504040204" pitchFamily="34" charset="-120"/>
                <a:ea typeface="Microsoft JhengHei" panose="020B0604030504040204" pitchFamily="34" charset="-120"/>
              </a:rPr>
              <a:t>90.51%</a:t>
            </a:r>
            <a:endParaRPr lang="zh-TW" altLang="en-US" sz="2200" dirty="0">
              <a:solidFill>
                <a:schemeClr val="tx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518584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090B8A-6A6D-411E-AC9F-A916690A92FE}"/>
              </a:ext>
            </a:extLst>
          </p:cNvPr>
          <p:cNvSpPr>
            <a:spLocks noGrp="1"/>
          </p:cNvSpPr>
          <p:nvPr>
            <p:ph type="title"/>
          </p:nvPr>
        </p:nvSpPr>
        <p:spPr/>
        <p:txBody>
          <a:bodyPr/>
          <a:lstStyle/>
          <a:p>
            <a:r>
              <a:rPr lang="zh-TW" altLang="en-US" dirty="0"/>
              <a:t>資料預處理</a:t>
            </a:r>
            <a:r>
              <a:rPr lang="en-US" altLang="zh-TW" dirty="0"/>
              <a:t>(</a:t>
            </a:r>
            <a:r>
              <a:rPr lang="zh-TW" altLang="en-US" dirty="0"/>
              <a:t>斷詞 </a:t>
            </a:r>
            <a:r>
              <a:rPr lang="en-US" altLang="zh-TW" dirty="0" err="1"/>
              <a:t>jieba</a:t>
            </a:r>
            <a:r>
              <a:rPr lang="zh-TW" altLang="en-US" dirty="0"/>
              <a:t> </a:t>
            </a:r>
            <a:r>
              <a:rPr lang="en-US" altLang="zh-TW" dirty="0"/>
              <a:t> V.S. </a:t>
            </a:r>
            <a:r>
              <a:rPr lang="zh-TW" altLang="en-US" dirty="0"/>
              <a:t> </a:t>
            </a:r>
            <a:r>
              <a:rPr lang="en-US" altLang="zh-TW" dirty="0" err="1"/>
              <a:t>ckiptagger</a:t>
            </a:r>
            <a:r>
              <a:rPr lang="en-US" altLang="zh-TW" dirty="0"/>
              <a:t>)</a:t>
            </a:r>
            <a:endParaRPr lang="zh-TW" altLang="en-US" dirty="0"/>
          </a:p>
        </p:txBody>
      </p:sp>
      <p:graphicFrame>
        <p:nvGraphicFramePr>
          <p:cNvPr id="8" name="表格 8">
            <a:extLst>
              <a:ext uri="{FF2B5EF4-FFF2-40B4-BE49-F238E27FC236}">
                <a16:creationId xmlns:a16="http://schemas.microsoft.com/office/drawing/2014/main" id="{AB723756-1167-4779-98EB-0EE4B1172BCD}"/>
              </a:ext>
            </a:extLst>
          </p:cNvPr>
          <p:cNvGraphicFramePr>
            <a:graphicFrameLocks noGrp="1"/>
          </p:cNvGraphicFramePr>
          <p:nvPr>
            <p:ph idx="1"/>
          </p:nvPr>
        </p:nvGraphicFramePr>
        <p:xfrm>
          <a:off x="580693" y="2225829"/>
          <a:ext cx="11029948" cy="3740604"/>
        </p:xfrm>
        <a:graphic>
          <a:graphicData uri="http://schemas.openxmlformats.org/drawingml/2006/table">
            <a:tbl>
              <a:tblPr firstRow="1" bandRow="1">
                <a:tableStyleId>{5C22544A-7EE6-4342-B048-85BDC9FD1C3A}</a:tableStyleId>
              </a:tblPr>
              <a:tblGrid>
                <a:gridCol w="2757487">
                  <a:extLst>
                    <a:ext uri="{9D8B030D-6E8A-4147-A177-3AD203B41FA5}">
                      <a16:colId xmlns:a16="http://schemas.microsoft.com/office/drawing/2014/main" val="1140071139"/>
                    </a:ext>
                  </a:extLst>
                </a:gridCol>
                <a:gridCol w="2757487">
                  <a:extLst>
                    <a:ext uri="{9D8B030D-6E8A-4147-A177-3AD203B41FA5}">
                      <a16:colId xmlns:a16="http://schemas.microsoft.com/office/drawing/2014/main" val="3753979472"/>
                    </a:ext>
                  </a:extLst>
                </a:gridCol>
                <a:gridCol w="2757487">
                  <a:extLst>
                    <a:ext uri="{9D8B030D-6E8A-4147-A177-3AD203B41FA5}">
                      <a16:colId xmlns:a16="http://schemas.microsoft.com/office/drawing/2014/main" val="3066015653"/>
                    </a:ext>
                  </a:extLst>
                </a:gridCol>
                <a:gridCol w="2757487">
                  <a:extLst>
                    <a:ext uri="{9D8B030D-6E8A-4147-A177-3AD203B41FA5}">
                      <a16:colId xmlns:a16="http://schemas.microsoft.com/office/drawing/2014/main" val="2845227364"/>
                    </a:ext>
                  </a:extLst>
                </a:gridCol>
              </a:tblGrid>
              <a:tr h="1246868">
                <a:tc>
                  <a:txBody>
                    <a:bodyPr/>
                    <a:lstStyle/>
                    <a:p>
                      <a:pPr algn="ctr"/>
                      <a:r>
                        <a:rPr lang="en-US" altLang="zh-TW" sz="2800" b="0" kern="1200" cap="all" dirty="0">
                          <a:solidFill>
                            <a:schemeClr val="bg1"/>
                          </a:solidFill>
                          <a:latin typeface="+mj-lt"/>
                          <a:ea typeface="+mj-ea"/>
                          <a:cs typeface="+mj-cs"/>
                        </a:rPr>
                        <a:t>Tool</a:t>
                      </a:r>
                      <a:endParaRPr lang="zh-TW" altLang="en-US" sz="2800" b="0" kern="1200" cap="all" dirty="0">
                        <a:solidFill>
                          <a:schemeClr val="bg1"/>
                        </a:solidFill>
                        <a:latin typeface="+mj-lt"/>
                        <a:ea typeface="+mj-ea"/>
                        <a:cs typeface="+mj-cs"/>
                      </a:endParaRPr>
                    </a:p>
                  </a:txBody>
                  <a:tcPr/>
                </a:tc>
                <a:tc>
                  <a:txBody>
                    <a:bodyPr/>
                    <a:lstStyle/>
                    <a:p>
                      <a:pPr algn="ctr"/>
                      <a:r>
                        <a:rPr lang="en-US" altLang="zh-TW" sz="2800" b="0" kern="1200" cap="all" dirty="0">
                          <a:solidFill>
                            <a:schemeClr val="bg1"/>
                          </a:solidFill>
                          <a:latin typeface="+mj-lt"/>
                          <a:ea typeface="+mj-ea"/>
                          <a:cs typeface="+mj-cs"/>
                        </a:rPr>
                        <a:t>(WS)</a:t>
                      </a:r>
                      <a:r>
                        <a:rPr lang="en-US" altLang="zh-TW" sz="2800" b="0" kern="1200" cap="all" dirty="0" err="1">
                          <a:solidFill>
                            <a:schemeClr val="bg1"/>
                          </a:solidFill>
                          <a:latin typeface="+mj-lt"/>
                          <a:ea typeface="+mj-ea"/>
                          <a:cs typeface="+mj-cs"/>
                        </a:rPr>
                        <a:t>prec</a:t>
                      </a:r>
                      <a:endParaRPr lang="zh-TW" altLang="en-US" sz="2800" b="0" kern="1200" cap="all" dirty="0">
                        <a:solidFill>
                          <a:schemeClr val="bg1"/>
                        </a:solidFill>
                        <a:latin typeface="+mj-lt"/>
                        <a:ea typeface="+mj-ea"/>
                        <a:cs typeface="+mj-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TW" sz="2800" b="0" kern="1200" cap="all" dirty="0">
                          <a:solidFill>
                            <a:schemeClr val="bg1"/>
                          </a:solidFill>
                          <a:latin typeface="+mj-lt"/>
                          <a:ea typeface="+mj-ea"/>
                          <a:cs typeface="+mj-cs"/>
                        </a:rPr>
                        <a:t>(WS)rec</a:t>
                      </a:r>
                      <a:endParaRPr lang="zh-TW" altLang="en-US" sz="2800" b="0" kern="1200" cap="all" dirty="0">
                        <a:solidFill>
                          <a:schemeClr val="bg1"/>
                        </a:solidFill>
                        <a:latin typeface="+mj-lt"/>
                        <a:ea typeface="+mj-ea"/>
                        <a:cs typeface="+mj-cs"/>
                      </a:endParaRPr>
                    </a:p>
                    <a:p>
                      <a:pPr algn="ctr"/>
                      <a:endParaRPr lang="zh-TW" altLang="en-US" sz="2800" b="0" kern="1200" cap="all" dirty="0">
                        <a:solidFill>
                          <a:schemeClr val="bg1"/>
                        </a:solidFill>
                        <a:latin typeface="+mj-lt"/>
                        <a:ea typeface="+mj-ea"/>
                        <a:cs typeface="+mj-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TW" sz="2800" b="0" kern="1200" cap="all" dirty="0">
                          <a:solidFill>
                            <a:schemeClr val="bg1"/>
                          </a:solidFill>
                          <a:latin typeface="+mj-lt"/>
                          <a:ea typeface="+mj-ea"/>
                          <a:cs typeface="+mj-cs"/>
                        </a:rPr>
                        <a:t>(WS)f1</a:t>
                      </a:r>
                      <a:endParaRPr lang="zh-TW" altLang="en-US" sz="2800" b="0" kern="1200" cap="all" dirty="0">
                        <a:solidFill>
                          <a:schemeClr val="bg1"/>
                        </a:solidFill>
                        <a:latin typeface="+mj-lt"/>
                        <a:ea typeface="+mj-ea"/>
                        <a:cs typeface="+mj-cs"/>
                      </a:endParaRPr>
                    </a:p>
                  </a:txBody>
                  <a:tcPr/>
                </a:tc>
                <a:extLst>
                  <a:ext uri="{0D108BD9-81ED-4DB2-BD59-A6C34878D82A}">
                    <a16:rowId xmlns:a16="http://schemas.microsoft.com/office/drawing/2014/main" val="966637902"/>
                  </a:ext>
                </a:extLst>
              </a:tr>
              <a:tr h="1246868">
                <a:tc>
                  <a:txBody>
                    <a:bodyPr/>
                    <a:lstStyle/>
                    <a:p>
                      <a:pPr algn="ctr"/>
                      <a:r>
                        <a:rPr lang="en-US" altLang="zh-TW" sz="2200" kern="1200" dirty="0" err="1">
                          <a:solidFill>
                            <a:schemeClr val="tx2"/>
                          </a:solidFill>
                          <a:latin typeface="STZhongsong" panose="02010600040101010101" pitchFamily="2" charset="-122"/>
                          <a:ea typeface="STZhongsong" panose="02010600040101010101" pitchFamily="2" charset="-122"/>
                          <a:cs typeface="+mn-cs"/>
                        </a:rPr>
                        <a:t>CkipTagger</a:t>
                      </a:r>
                      <a:endParaRPr lang="zh-TW" altLang="en-US" sz="2200" kern="1200" dirty="0">
                        <a:solidFill>
                          <a:schemeClr val="tx2"/>
                        </a:solidFill>
                        <a:latin typeface="STZhongsong" panose="02010600040101010101" pitchFamily="2" charset="-122"/>
                        <a:ea typeface="STZhongsong" panose="02010600040101010101" pitchFamily="2" charset="-122"/>
                        <a:cs typeface="+mn-cs"/>
                      </a:endParaRPr>
                    </a:p>
                  </a:txBody>
                  <a:tcPr/>
                </a:tc>
                <a:tc>
                  <a:txBody>
                    <a:bodyPr/>
                    <a:lstStyle/>
                    <a:p>
                      <a:pPr algn="ctr"/>
                      <a:r>
                        <a:rPr lang="en-US" altLang="zh-TW" sz="2200" kern="1200" dirty="0">
                          <a:solidFill>
                            <a:schemeClr val="tx2"/>
                          </a:solidFill>
                          <a:latin typeface="STZhongsong" panose="02010600040101010101" pitchFamily="2" charset="-122"/>
                          <a:ea typeface="STZhongsong" panose="02010600040101010101" pitchFamily="2" charset="-122"/>
                          <a:cs typeface="+mn-cs"/>
                        </a:rPr>
                        <a:t>97.49%</a:t>
                      </a:r>
                      <a:endParaRPr lang="zh-TW" altLang="en-US" sz="2200" kern="1200" dirty="0">
                        <a:solidFill>
                          <a:schemeClr val="tx2"/>
                        </a:solidFill>
                        <a:latin typeface="STZhongsong" panose="02010600040101010101" pitchFamily="2" charset="-122"/>
                        <a:ea typeface="STZhongsong" panose="02010600040101010101" pitchFamily="2" charset="-122"/>
                        <a:cs typeface="+mn-cs"/>
                      </a:endParaRPr>
                    </a:p>
                  </a:txBody>
                  <a:tcPr/>
                </a:tc>
                <a:tc>
                  <a:txBody>
                    <a:bodyPr/>
                    <a:lstStyle/>
                    <a:p>
                      <a:pPr algn="ctr"/>
                      <a:r>
                        <a:rPr lang="en-US" altLang="zh-TW" sz="2200" kern="1200" dirty="0">
                          <a:solidFill>
                            <a:schemeClr val="tx2"/>
                          </a:solidFill>
                          <a:latin typeface="STZhongsong" panose="02010600040101010101" pitchFamily="2" charset="-122"/>
                          <a:ea typeface="STZhongsong" panose="02010600040101010101" pitchFamily="2" charset="-122"/>
                          <a:cs typeface="+mn-cs"/>
                        </a:rPr>
                        <a:t>97.17%</a:t>
                      </a:r>
                      <a:endParaRPr lang="zh-TW" altLang="en-US" sz="2200" kern="1200" dirty="0">
                        <a:solidFill>
                          <a:schemeClr val="tx2"/>
                        </a:solidFill>
                        <a:latin typeface="STZhongsong" panose="02010600040101010101" pitchFamily="2" charset="-122"/>
                        <a:ea typeface="STZhongsong" panose="02010600040101010101" pitchFamily="2" charset="-122"/>
                        <a:cs typeface="+mn-cs"/>
                      </a:endParaRPr>
                    </a:p>
                  </a:txBody>
                  <a:tcPr/>
                </a:tc>
                <a:tc>
                  <a:txBody>
                    <a:bodyPr/>
                    <a:lstStyle/>
                    <a:p>
                      <a:pPr algn="ctr"/>
                      <a:r>
                        <a:rPr lang="en-US" altLang="zh-TW" sz="2200" kern="1200" dirty="0">
                          <a:solidFill>
                            <a:schemeClr val="tx2"/>
                          </a:solidFill>
                          <a:latin typeface="STZhongsong" panose="02010600040101010101" pitchFamily="2" charset="-122"/>
                          <a:ea typeface="STZhongsong" panose="02010600040101010101" pitchFamily="2" charset="-122"/>
                          <a:cs typeface="+mn-cs"/>
                        </a:rPr>
                        <a:t>97.33%</a:t>
                      </a:r>
                      <a:endParaRPr lang="zh-TW" altLang="en-US" sz="2200" kern="1200" dirty="0">
                        <a:solidFill>
                          <a:schemeClr val="tx2"/>
                        </a:solidFill>
                        <a:latin typeface="STZhongsong" panose="02010600040101010101" pitchFamily="2" charset="-122"/>
                        <a:ea typeface="STZhongsong" panose="02010600040101010101" pitchFamily="2" charset="-122"/>
                        <a:cs typeface="+mn-cs"/>
                      </a:endParaRPr>
                    </a:p>
                  </a:txBody>
                  <a:tcPr/>
                </a:tc>
                <a:extLst>
                  <a:ext uri="{0D108BD9-81ED-4DB2-BD59-A6C34878D82A}">
                    <a16:rowId xmlns:a16="http://schemas.microsoft.com/office/drawing/2014/main" val="488851807"/>
                  </a:ext>
                </a:extLst>
              </a:tr>
              <a:tr h="1246868">
                <a:tc>
                  <a:txBody>
                    <a:bodyPr/>
                    <a:lstStyle/>
                    <a:p>
                      <a:pPr algn="ctr"/>
                      <a:r>
                        <a:rPr lang="en-US" altLang="zh-TW" sz="2200" kern="1200" dirty="0" err="1">
                          <a:solidFill>
                            <a:schemeClr val="tx2"/>
                          </a:solidFill>
                          <a:latin typeface="STZhongsong" panose="02010600040101010101" pitchFamily="2" charset="-122"/>
                          <a:ea typeface="STZhongsong" panose="02010600040101010101" pitchFamily="2" charset="-122"/>
                          <a:cs typeface="+mn-cs"/>
                        </a:rPr>
                        <a:t>jieba</a:t>
                      </a:r>
                      <a:endParaRPr lang="zh-TW" altLang="en-US" sz="2200" kern="1200" dirty="0">
                        <a:solidFill>
                          <a:schemeClr val="tx2"/>
                        </a:solidFill>
                        <a:latin typeface="STZhongsong" panose="02010600040101010101" pitchFamily="2" charset="-122"/>
                        <a:ea typeface="STZhongsong" panose="02010600040101010101" pitchFamily="2" charset="-122"/>
                        <a:cs typeface="+mn-cs"/>
                      </a:endParaRPr>
                    </a:p>
                  </a:txBody>
                  <a:tcPr/>
                </a:tc>
                <a:tc>
                  <a:txBody>
                    <a:bodyPr/>
                    <a:lstStyle/>
                    <a:p>
                      <a:pPr algn="ctr"/>
                      <a:r>
                        <a:rPr lang="en-US" altLang="zh-TW" sz="2200" kern="1200" dirty="0">
                          <a:solidFill>
                            <a:schemeClr val="tx2"/>
                          </a:solidFill>
                          <a:latin typeface="STZhongsong" panose="02010600040101010101" pitchFamily="2" charset="-122"/>
                          <a:ea typeface="STZhongsong" panose="02010600040101010101" pitchFamily="2" charset="-122"/>
                          <a:cs typeface="+mn-cs"/>
                        </a:rPr>
                        <a:t>90.51%</a:t>
                      </a:r>
                      <a:endParaRPr lang="zh-TW" altLang="en-US" sz="2200" kern="1200" dirty="0">
                        <a:solidFill>
                          <a:schemeClr val="tx2"/>
                        </a:solidFill>
                        <a:latin typeface="STZhongsong" panose="02010600040101010101" pitchFamily="2" charset="-122"/>
                        <a:ea typeface="STZhongsong" panose="02010600040101010101" pitchFamily="2" charset="-122"/>
                        <a:cs typeface="+mn-cs"/>
                      </a:endParaRPr>
                    </a:p>
                  </a:txBody>
                  <a:tcPr/>
                </a:tc>
                <a:tc>
                  <a:txBody>
                    <a:bodyPr/>
                    <a:lstStyle/>
                    <a:p>
                      <a:pPr algn="ctr"/>
                      <a:r>
                        <a:rPr lang="en-US" altLang="zh-TW" sz="2200" kern="1200" dirty="0">
                          <a:solidFill>
                            <a:schemeClr val="tx2"/>
                          </a:solidFill>
                          <a:latin typeface="STZhongsong" panose="02010600040101010101" pitchFamily="2" charset="-122"/>
                          <a:ea typeface="STZhongsong" panose="02010600040101010101" pitchFamily="2" charset="-122"/>
                          <a:cs typeface="+mn-cs"/>
                        </a:rPr>
                        <a:t>89.10%</a:t>
                      </a:r>
                      <a:endParaRPr lang="zh-TW" altLang="en-US" sz="2200" kern="1200" dirty="0">
                        <a:solidFill>
                          <a:schemeClr val="tx2"/>
                        </a:solidFill>
                        <a:latin typeface="STZhongsong" panose="02010600040101010101" pitchFamily="2" charset="-122"/>
                        <a:ea typeface="STZhongsong" panose="02010600040101010101" pitchFamily="2" charset="-122"/>
                        <a:cs typeface="+mn-cs"/>
                      </a:endParaRPr>
                    </a:p>
                  </a:txBody>
                  <a:tcPr/>
                </a:tc>
                <a:tc>
                  <a:txBody>
                    <a:bodyPr/>
                    <a:lstStyle/>
                    <a:p>
                      <a:pPr algn="ctr"/>
                      <a:r>
                        <a:rPr lang="en-US" altLang="zh-TW" sz="2200" kern="1200" dirty="0">
                          <a:solidFill>
                            <a:schemeClr val="tx2"/>
                          </a:solidFill>
                          <a:latin typeface="STZhongsong" panose="02010600040101010101" pitchFamily="2" charset="-122"/>
                          <a:ea typeface="STZhongsong" panose="02010600040101010101" pitchFamily="2" charset="-122"/>
                          <a:cs typeface="+mn-cs"/>
                        </a:rPr>
                        <a:t>89.80%</a:t>
                      </a:r>
                      <a:endParaRPr lang="zh-TW" altLang="en-US" sz="2200" kern="1200" dirty="0">
                        <a:solidFill>
                          <a:schemeClr val="tx2"/>
                        </a:solidFill>
                        <a:latin typeface="STZhongsong" panose="02010600040101010101" pitchFamily="2" charset="-122"/>
                        <a:ea typeface="STZhongsong" panose="02010600040101010101" pitchFamily="2" charset="-122"/>
                        <a:cs typeface="+mn-cs"/>
                      </a:endParaRPr>
                    </a:p>
                  </a:txBody>
                  <a:tcPr/>
                </a:tc>
                <a:extLst>
                  <a:ext uri="{0D108BD9-81ED-4DB2-BD59-A6C34878D82A}">
                    <a16:rowId xmlns:a16="http://schemas.microsoft.com/office/drawing/2014/main" val="1278670052"/>
                  </a:ext>
                </a:extLst>
              </a:tr>
            </a:tbl>
          </a:graphicData>
        </a:graphic>
      </p:graphicFrame>
    </p:spTree>
    <p:extLst>
      <p:ext uri="{BB962C8B-B14F-4D97-AF65-F5344CB8AC3E}">
        <p14:creationId xmlns:p14="http://schemas.microsoft.com/office/powerpoint/2010/main" val="2341017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711938-EB51-4AC4-AF15-B57E9957790F}"/>
              </a:ext>
            </a:extLst>
          </p:cNvPr>
          <p:cNvSpPr>
            <a:spLocks noGrp="1"/>
          </p:cNvSpPr>
          <p:nvPr>
            <p:ph type="title"/>
          </p:nvPr>
        </p:nvSpPr>
        <p:spPr/>
        <p:txBody>
          <a:bodyPr/>
          <a:lstStyle/>
          <a:p>
            <a:r>
              <a:rPr lang="zh-TW" altLang="en-US" dirty="0"/>
              <a:t>資料預處理</a:t>
            </a:r>
            <a:r>
              <a:rPr lang="en-US" altLang="zh-TW" dirty="0"/>
              <a:t>(</a:t>
            </a:r>
            <a:r>
              <a:rPr lang="zh-TW" altLang="en-US" dirty="0"/>
              <a:t>斷詞 </a:t>
            </a:r>
            <a:r>
              <a:rPr lang="en-US" altLang="zh-TW" dirty="0" err="1"/>
              <a:t>jieba</a:t>
            </a:r>
            <a:r>
              <a:rPr lang="zh-TW" altLang="en-US" dirty="0"/>
              <a:t> </a:t>
            </a:r>
            <a:r>
              <a:rPr lang="en-US" altLang="zh-TW" dirty="0"/>
              <a:t> V.S. </a:t>
            </a:r>
            <a:r>
              <a:rPr lang="zh-TW" altLang="en-US" dirty="0"/>
              <a:t> </a:t>
            </a:r>
            <a:r>
              <a:rPr lang="en-US" altLang="zh-TW" dirty="0" err="1"/>
              <a:t>ckiptagger</a:t>
            </a:r>
            <a:r>
              <a:rPr lang="en-US" altLang="zh-TW" dirty="0"/>
              <a:t>)</a:t>
            </a:r>
            <a:endParaRPr lang="zh-TW" altLang="en-US" dirty="0"/>
          </a:p>
        </p:txBody>
      </p:sp>
      <p:pic>
        <p:nvPicPr>
          <p:cNvPr id="4" name="圖片 3">
            <a:extLst>
              <a:ext uri="{FF2B5EF4-FFF2-40B4-BE49-F238E27FC236}">
                <a16:creationId xmlns:a16="http://schemas.microsoft.com/office/drawing/2014/main" id="{862A8B44-E6DB-4EA6-876E-826356B48F88}"/>
              </a:ext>
            </a:extLst>
          </p:cNvPr>
          <p:cNvPicPr>
            <a:picLocks noChangeAspect="1"/>
          </p:cNvPicPr>
          <p:nvPr/>
        </p:nvPicPr>
        <p:blipFill>
          <a:blip r:embed="rId2"/>
          <a:stretch>
            <a:fillRect/>
          </a:stretch>
        </p:blipFill>
        <p:spPr>
          <a:xfrm>
            <a:off x="1037188" y="2180496"/>
            <a:ext cx="3961295" cy="4333670"/>
          </a:xfrm>
          <a:prstGeom prst="rect">
            <a:avLst/>
          </a:prstGeom>
        </p:spPr>
      </p:pic>
      <p:pic>
        <p:nvPicPr>
          <p:cNvPr id="5" name="圖片 4">
            <a:extLst>
              <a:ext uri="{FF2B5EF4-FFF2-40B4-BE49-F238E27FC236}">
                <a16:creationId xmlns:a16="http://schemas.microsoft.com/office/drawing/2014/main" id="{23DA1417-2AB1-4ED1-A163-16FBE47A6D46}"/>
              </a:ext>
            </a:extLst>
          </p:cNvPr>
          <p:cNvPicPr>
            <a:picLocks noChangeAspect="1"/>
          </p:cNvPicPr>
          <p:nvPr/>
        </p:nvPicPr>
        <p:blipFill>
          <a:blip r:embed="rId3"/>
          <a:stretch>
            <a:fillRect/>
          </a:stretch>
        </p:blipFill>
        <p:spPr>
          <a:xfrm>
            <a:off x="5777946" y="2180496"/>
            <a:ext cx="5316707" cy="4333670"/>
          </a:xfrm>
          <a:prstGeom prst="rect">
            <a:avLst/>
          </a:prstGeom>
        </p:spPr>
      </p:pic>
      <p:grpSp>
        <p:nvGrpSpPr>
          <p:cNvPr id="10" name="群組 9">
            <a:extLst>
              <a:ext uri="{FF2B5EF4-FFF2-40B4-BE49-F238E27FC236}">
                <a16:creationId xmlns:a16="http://schemas.microsoft.com/office/drawing/2014/main" id="{FD2CD7F9-817C-4CF8-B1FC-5EF26DD9C9D4}"/>
              </a:ext>
            </a:extLst>
          </p:cNvPr>
          <p:cNvGrpSpPr/>
          <p:nvPr/>
        </p:nvGrpSpPr>
        <p:grpSpPr>
          <a:xfrm>
            <a:off x="8242852" y="1437817"/>
            <a:ext cx="619057" cy="556277"/>
            <a:chOff x="7964557" y="1524314"/>
            <a:chExt cx="619057" cy="556277"/>
          </a:xfrm>
        </p:grpSpPr>
        <p:sp>
          <p:nvSpPr>
            <p:cNvPr id="7" name="直角三角形 6">
              <a:extLst>
                <a:ext uri="{FF2B5EF4-FFF2-40B4-BE49-F238E27FC236}">
                  <a16:creationId xmlns:a16="http://schemas.microsoft.com/office/drawing/2014/main" id="{6197B504-D5FF-4934-BE49-617B1B2E4A3C}"/>
                </a:ext>
              </a:extLst>
            </p:cNvPr>
            <p:cNvSpPr/>
            <p:nvPr/>
          </p:nvSpPr>
          <p:spPr>
            <a:xfrm>
              <a:off x="7964557" y="1537252"/>
              <a:ext cx="503582" cy="543339"/>
            </a:xfrm>
            <a:prstGeom prst="rtTriangl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直角三角形 7">
              <a:extLst>
                <a:ext uri="{FF2B5EF4-FFF2-40B4-BE49-F238E27FC236}">
                  <a16:creationId xmlns:a16="http://schemas.microsoft.com/office/drawing/2014/main" id="{4583CE65-F5B7-4116-A537-E7445561C8F6}"/>
                </a:ext>
              </a:extLst>
            </p:cNvPr>
            <p:cNvSpPr/>
            <p:nvPr/>
          </p:nvSpPr>
          <p:spPr>
            <a:xfrm rot="16200000">
              <a:off x="8060154" y="1544192"/>
              <a:ext cx="503582" cy="543339"/>
            </a:xfrm>
            <a:prstGeom prst="rtTriangl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等腰三角形 8">
              <a:extLst>
                <a:ext uri="{FF2B5EF4-FFF2-40B4-BE49-F238E27FC236}">
                  <a16:creationId xmlns:a16="http://schemas.microsoft.com/office/drawing/2014/main" id="{AACA88B7-E3FC-499B-8934-8B1F69D3818A}"/>
                </a:ext>
              </a:extLst>
            </p:cNvPr>
            <p:cNvSpPr/>
            <p:nvPr/>
          </p:nvSpPr>
          <p:spPr>
            <a:xfrm>
              <a:off x="8104995" y="1524314"/>
              <a:ext cx="331304" cy="543339"/>
            </a:xfrm>
            <a:prstGeom prst="triangl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811088994"/>
      </p:ext>
    </p:extLst>
  </p:cSld>
  <p:clrMapOvr>
    <a:masterClrMapping/>
  </p:clrMapOvr>
</p:sld>
</file>

<file path=ppt/theme/theme1.xml><?xml version="1.0" encoding="utf-8"?>
<a:theme xmlns:a="http://schemas.openxmlformats.org/drawingml/2006/main" name="股利">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docProps/app.xml><?xml version="1.0" encoding="utf-8"?>
<Properties xmlns="http://schemas.openxmlformats.org/officeDocument/2006/extended-properties" xmlns:vt="http://schemas.openxmlformats.org/officeDocument/2006/docPropsVTypes">
  <TotalTime>3923</TotalTime>
  <Words>1455</Words>
  <Application>Microsoft Macintosh PowerPoint</Application>
  <PresentationFormat>寬螢幕</PresentationFormat>
  <Paragraphs>127</Paragraphs>
  <Slides>26</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26</vt:i4>
      </vt:variant>
    </vt:vector>
  </HeadingPairs>
  <TitlesOfParts>
    <vt:vector size="33" baseType="lpstr">
      <vt:lpstr>Microsoft JhengHei</vt:lpstr>
      <vt:lpstr>STZhongsong</vt:lpstr>
      <vt:lpstr>Arial</vt:lpstr>
      <vt:lpstr>Gill Sans MT</vt:lpstr>
      <vt:lpstr>Wingdings</vt:lpstr>
      <vt:lpstr>Wingdings 2</vt:lpstr>
      <vt:lpstr>股利</vt:lpstr>
      <vt:lpstr>第二次進度報告</vt:lpstr>
      <vt:lpstr>專案流程圖</vt:lpstr>
      <vt:lpstr>看門狗資料簡介與切詞處理</vt:lpstr>
      <vt:lpstr>資料與問題定義</vt:lpstr>
      <vt:lpstr>資料預處理(斷詞)</vt:lpstr>
      <vt:lpstr>jieba</vt:lpstr>
      <vt:lpstr>ckiptagger</vt:lpstr>
      <vt:lpstr>資料預處理(斷詞 jieba  V.S.  ckiptagger)</vt:lpstr>
      <vt:lpstr>資料預處理(斷詞 jieba  V.S.  ckiptagger)</vt:lpstr>
      <vt:lpstr>新聞資料爬蟲</vt:lpstr>
      <vt:lpstr>新聞資料爬蟲</vt:lpstr>
      <vt:lpstr>機器學習建模</vt:lpstr>
      <vt:lpstr>模型建立</vt:lpstr>
      <vt:lpstr>大事件類別分類器：模型表現</vt:lpstr>
      <vt:lpstr>事件強度分類器：模型表現</vt:lpstr>
      <vt:lpstr>Imbalanced data</vt:lpstr>
      <vt:lpstr>股價預測</vt:lpstr>
      <vt:lpstr>股價預測——事件研究法</vt:lpstr>
      <vt:lpstr>股價預測——事件日、事件期、估計期</vt:lpstr>
      <vt:lpstr>股價預測——異常報酬計算結果</vt:lpstr>
      <vt:lpstr>股價預測——結果分析</vt:lpstr>
      <vt:lpstr>資料庫建立與網頁呈現</vt:lpstr>
      <vt:lpstr>資料庫建立</vt:lpstr>
      <vt:lpstr>結果呈現</vt:lpstr>
      <vt:lpstr>小組分工</vt:lpstr>
      <vt:lpstr>感謝聆聽</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第二次進度報告</dc:title>
  <dc:creator>昱達 王</dc:creator>
  <cp:lastModifiedBy>昱達 王</cp:lastModifiedBy>
  <cp:revision>30</cp:revision>
  <dcterms:created xsi:type="dcterms:W3CDTF">2020-05-06T13:35:14Z</dcterms:created>
  <dcterms:modified xsi:type="dcterms:W3CDTF">2020-06-11T02:42:29Z</dcterms:modified>
</cp:coreProperties>
</file>