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7" r:id="rId2"/>
    <p:sldId id="287" r:id="rId3"/>
    <p:sldId id="289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9E5"/>
    <a:srgbClr val="479793"/>
    <a:srgbClr val="409889"/>
    <a:srgbClr val="A3D5CB"/>
    <a:srgbClr val="A9C37F"/>
    <a:srgbClr val="51BBA9"/>
    <a:srgbClr val="92D4CB"/>
    <a:srgbClr val="4AAC99"/>
    <a:srgbClr val="43B1F1"/>
    <a:srgbClr val="2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/>
    <p:restoredTop sz="94277" autoAdjust="0"/>
  </p:normalViewPr>
  <p:slideViewPr>
    <p:cSldViewPr snapToGrid="0" snapToObjects="1">
      <p:cViewPr varScale="1">
        <p:scale>
          <a:sx n="88" d="100"/>
          <a:sy n="88" d="100"/>
        </p:scale>
        <p:origin x="1149" y="60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CA8F52C-ECAE-DA48-A81D-BFEC0C9E5D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71CA99-AF77-254F-ADD5-EF0DAA4D3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E485A-1DF2-EF4F-9782-8568C33662D6}" type="datetimeFigureOut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23F703-8E2A-A04C-9288-C5CEC58C9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251DB-583D-DB47-BD78-A993285F1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81A8-0C9B-CD43-AD94-F264A801851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260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483AA-B877-7C45-B5CE-2B8D690179FA}" type="datetimeFigureOut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49C3-4E91-8A4A-A347-48761D4C2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01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DF796-A944-441F-8AC6-42CBC275A4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0B0C21-D21B-6C41-A4FB-06394871C441}"/>
              </a:ext>
            </a:extLst>
          </p:cNvPr>
          <p:cNvSpPr/>
          <p:nvPr userDrawn="1"/>
        </p:nvSpPr>
        <p:spPr>
          <a:xfrm flipV="1">
            <a:off x="0" y="6548554"/>
            <a:ext cx="9144000" cy="309447"/>
          </a:xfrm>
          <a:prstGeom prst="rect">
            <a:avLst/>
          </a:prstGeom>
          <a:solidFill>
            <a:srgbClr val="4AAC99">
              <a:alpha val="50588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4109"/>
            <a:ext cx="7886700" cy="599076"/>
          </a:xfrm>
        </p:spPr>
        <p:txBody>
          <a:bodyPr>
            <a:normAutofit/>
          </a:bodyPr>
          <a:lstStyle>
            <a:lvl1pPr>
              <a:defRPr lang="zh-TW" altLang="en-US" sz="2400" b="1" kern="1200" spc="-5" dirty="0" smtClean="0">
                <a:solidFill>
                  <a:srgbClr val="4AAC99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948"/>
            <a:ext cx="7886700" cy="50943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06826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8F4FC5-FE50-A64D-A7E3-22233A0C6925}" type="datetime1">
              <a:rPr kumimoji="1" lang="zh-TW" altLang="en-US" smtClean="0"/>
              <a:pPr/>
              <a:t>2020/6/18</a:t>
            </a:fld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06826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06826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0929F01-733D-5847-83A7-C9CEA74310D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8" name="任意多边形: 形状 416">
            <a:extLst>
              <a:ext uri="{FF2B5EF4-FFF2-40B4-BE49-F238E27FC236}">
                <a16:creationId xmlns:a16="http://schemas.microsoft.com/office/drawing/2014/main" id="{F1EDD145-B926-014C-A397-E5FCD7C4A12B}"/>
              </a:ext>
            </a:extLst>
          </p:cNvPr>
          <p:cNvSpPr/>
          <p:nvPr userDrawn="1"/>
        </p:nvSpPr>
        <p:spPr>
          <a:xfrm>
            <a:off x="1" y="6046749"/>
            <a:ext cx="634190" cy="811252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rgbClr val="92D4CB">
              <a:alpha val="50196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endParaRPr lang="zh-CN" altLang="en-US" sz="1013" kern="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: 形状 410">
            <a:extLst>
              <a:ext uri="{FF2B5EF4-FFF2-40B4-BE49-F238E27FC236}">
                <a16:creationId xmlns:a16="http://schemas.microsoft.com/office/drawing/2014/main" id="{BD903240-FD76-654A-81E9-6F3DB9B18087}"/>
              </a:ext>
            </a:extLst>
          </p:cNvPr>
          <p:cNvSpPr/>
          <p:nvPr userDrawn="1"/>
        </p:nvSpPr>
        <p:spPr>
          <a:xfrm>
            <a:off x="146071" y="6264198"/>
            <a:ext cx="349462" cy="56281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rgbClr val="47979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1A6930-8844-2744-8B07-89B6B3B36339}"/>
              </a:ext>
            </a:extLst>
          </p:cNvPr>
          <p:cNvSpPr/>
          <p:nvPr userDrawn="1"/>
        </p:nvSpPr>
        <p:spPr>
          <a:xfrm>
            <a:off x="-73036" y="365126"/>
            <a:ext cx="146071" cy="1325563"/>
          </a:xfrm>
          <a:prstGeom prst="rect">
            <a:avLst/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50" dirty="0">
              <a:cs typeface="+mn-ea"/>
              <a:sym typeface="+mn-lt"/>
            </a:endParaRPr>
          </a:p>
        </p:txBody>
      </p:sp>
      <p:pic>
        <p:nvPicPr>
          <p:cNvPr id="14" name="圖片 13" descr="一張含有 擊中, 球, 選手, 握住 的圖片&#10;&#10;自動產生的描述">
            <a:extLst>
              <a:ext uri="{FF2B5EF4-FFF2-40B4-BE49-F238E27FC236}">
                <a16:creationId xmlns:a16="http://schemas.microsoft.com/office/drawing/2014/main" id="{2304200B-83F4-9742-806F-C9C3FDA8B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87237" y="484076"/>
            <a:ext cx="1215984" cy="2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1C85-714F-B24C-9B17-2FF40524D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A39B23-8288-F546-8CE5-9C09C652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108E6-BDB0-0744-99A9-290E276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B233-0F11-2949-9778-845E9C940E45}" type="datetime1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E59FD-3285-8C42-9932-1CA0FAE8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2CDA7E-71DD-3A40-BF6B-DBAC9D0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9F01-733D-5847-83A7-C9CEA74310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5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B1502A10-1194-924D-B7D1-E321F36876AD}" type="datetime1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0929F01-733D-5847-83A7-C9CEA74310D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3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1103142"/>
            <a:ext cx="9143999" cy="3835400"/>
          </a:xfrm>
          <a:prstGeom prst="rect">
            <a:avLst/>
          </a:prstGeom>
          <a:solidFill>
            <a:srgbClr val="51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1" dirty="0">
              <a:cs typeface="+mn-ea"/>
              <a:sym typeface="+mn-lt"/>
            </a:endParaRPr>
          </a:p>
        </p:txBody>
      </p:sp>
      <p:sp>
        <p:nvSpPr>
          <p:cNvPr id="11" name="矩形 10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827652" y="2616653"/>
            <a:ext cx="6003530" cy="106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671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Fintech-Text Mining and Machine Learning</a:t>
            </a:r>
          </a:p>
          <a:p>
            <a:pPr defTabSz="180671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智能新聞評分系統 </a:t>
            </a:r>
          </a:p>
        </p:txBody>
      </p:sp>
      <p:cxnSp>
        <p:nvCxnSpPr>
          <p:cNvPr id="18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>
            <a:cxnSpLocks/>
          </p:cNvCxnSpPr>
          <p:nvPr/>
        </p:nvCxnSpPr>
        <p:spPr>
          <a:xfrm flipV="1">
            <a:off x="1927552" y="3789499"/>
            <a:ext cx="3906734" cy="312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309298" y="1324964"/>
            <a:ext cx="2494699" cy="339175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1"/>
          </a:p>
        </p:txBody>
      </p:sp>
      <p:grpSp>
        <p:nvGrpSpPr>
          <p:cNvPr id="44" name="组合 43"/>
          <p:cNvGrpSpPr/>
          <p:nvPr/>
        </p:nvGrpSpPr>
        <p:grpSpPr>
          <a:xfrm>
            <a:off x="1318241" y="349854"/>
            <a:ext cx="185780" cy="191115"/>
            <a:chOff x="1620407" y="1473313"/>
            <a:chExt cx="248785" cy="255929"/>
          </a:xfrm>
        </p:grpSpPr>
        <p:sp>
          <p:nvSpPr>
            <p:cNvPr id="41" name="矩形 40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91"/>
            </a:p>
          </p:txBody>
        </p:sp>
        <p:sp>
          <p:nvSpPr>
            <p:cNvPr id="43" name="矩形 42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91"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96E0B1F-C23C-1A4F-9608-F5E1D87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9F01-733D-5847-83A7-C9CEA74310DB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A075C6-84D2-ED4E-8721-1772136D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7552" y="4063458"/>
            <a:ext cx="2057400" cy="365125"/>
          </a:xfrm>
        </p:spPr>
        <p:txBody>
          <a:bodyPr/>
          <a:lstStyle/>
          <a:p>
            <a:fld id="{2FA1B51A-B7AA-8947-95A0-631FA29C698C}" type="datetime1">
              <a:rPr kumimoji="1" lang="zh-TW" altLang="en-US" smtClean="0">
                <a:solidFill>
                  <a:schemeClr val="tx1"/>
                </a:solidFill>
              </a:rPr>
              <a:t>2020/6/18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941D4B-3F9F-874D-8CB7-558586BDDC25}"/>
              </a:ext>
            </a:extLst>
          </p:cNvPr>
          <p:cNvSpPr/>
          <p:nvPr/>
        </p:nvSpPr>
        <p:spPr>
          <a:xfrm>
            <a:off x="2556647" y="5100605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組員：劉品妤、王昱達、楊廣元、呂明諺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940ABB-C29D-7B44-9A6A-9B356940A50C}"/>
              </a:ext>
            </a:extLst>
          </p:cNvPr>
          <p:cNvSpPr/>
          <p:nvPr/>
        </p:nvSpPr>
        <p:spPr>
          <a:xfrm>
            <a:off x="2556647" y="5554803"/>
            <a:ext cx="2106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Mentor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：詹益安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06A40A-2797-0A4D-BCD3-1B9503E09BD8}"/>
              </a:ext>
            </a:extLst>
          </p:cNvPr>
          <p:cNvSpPr/>
          <p:nvPr/>
        </p:nvSpPr>
        <p:spPr>
          <a:xfrm>
            <a:off x="2556647" y="600840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指導老師：蔡芸琤</a:t>
            </a:r>
          </a:p>
        </p:txBody>
      </p:sp>
      <p:pic>
        <p:nvPicPr>
          <p:cNvPr id="19" name="圖片 18" descr="一張含有 球, 選手, 標誌, 搖擺 的圖片&#10;&#10;自動產生的描述">
            <a:extLst>
              <a:ext uri="{FF2B5EF4-FFF2-40B4-BE49-F238E27FC236}">
                <a16:creationId xmlns:a16="http://schemas.microsoft.com/office/drawing/2014/main" id="{B742392A-B681-7649-A495-43EC82E8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39" y="332447"/>
            <a:ext cx="2057400" cy="3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E180D4A7-C9FB-4DFB-919C-405C955672EB}">
      <p14:showEvtLst xmlns:p14="http://schemas.microsoft.com/office/powerpoint/2010/main">
        <p14:playEvt time="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>
            <a:extLst>
              <a:ext uri="{FF2B5EF4-FFF2-40B4-BE49-F238E27FC236}">
                <a16:creationId xmlns:a16="http://schemas.microsoft.com/office/drawing/2014/main" id="{939374B4-00BF-41D3-A166-BA96FC1AB7E3}"/>
              </a:ext>
            </a:extLst>
          </p:cNvPr>
          <p:cNvSpPr/>
          <p:nvPr/>
        </p:nvSpPr>
        <p:spPr>
          <a:xfrm>
            <a:off x="4917168" y="3003809"/>
            <a:ext cx="108000" cy="1730121"/>
          </a:xfrm>
          <a:prstGeom prst="rect">
            <a:avLst/>
          </a:prstGeom>
          <a:solidFill>
            <a:srgbClr val="409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D46EF1-12EA-C94F-9F03-C7FE589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問題描述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A1806-A5E7-ED48-84B7-A10F86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FC5-FE50-A64D-A7E3-22233A0C6925}" type="datetime1">
              <a:rPr kumimoji="1" lang="zh-TW" altLang="en-US" smtClean="0"/>
              <a:t>2020/6/18</a:t>
            </a:fld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F132B-1148-4041-B62C-1765B1E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950" y="6087726"/>
            <a:ext cx="2057400" cy="365125"/>
          </a:xfrm>
        </p:spPr>
        <p:txBody>
          <a:bodyPr/>
          <a:lstStyle/>
          <a:p>
            <a:fld id="{80929F01-733D-5847-83A7-C9CEA74310DB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D774B52-56D1-4D99-A7B1-8FB396E2110A}"/>
              </a:ext>
            </a:extLst>
          </p:cNvPr>
          <p:cNvSpPr/>
          <p:nvPr/>
        </p:nvSpPr>
        <p:spPr>
          <a:xfrm>
            <a:off x="4511783" y="2521208"/>
            <a:ext cx="108000" cy="2054795"/>
          </a:xfrm>
          <a:prstGeom prst="rect">
            <a:avLst/>
          </a:prstGeom>
          <a:solidFill>
            <a:srgbClr val="A3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7A93ECB-056B-4FE0-AB59-8CC3A7643428}"/>
              </a:ext>
            </a:extLst>
          </p:cNvPr>
          <p:cNvSpPr/>
          <p:nvPr/>
        </p:nvSpPr>
        <p:spPr>
          <a:xfrm>
            <a:off x="4106398" y="2845882"/>
            <a:ext cx="108000" cy="1730121"/>
          </a:xfrm>
          <a:prstGeom prst="rect">
            <a:avLst/>
          </a:prstGeom>
          <a:solidFill>
            <a:srgbClr val="409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B476AA9F-42D1-4CD5-960F-40BEB69C4ADB}"/>
              </a:ext>
            </a:extLst>
          </p:cNvPr>
          <p:cNvSpPr>
            <a:spLocks/>
          </p:cNvSpPr>
          <p:nvPr/>
        </p:nvSpPr>
        <p:spPr bwMode="auto">
          <a:xfrm flipH="1">
            <a:off x="3544173" y="4387747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rgbClr val="A3D5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599E9DFF-D071-4588-A1FB-F6BD55DB3604}"/>
              </a:ext>
            </a:extLst>
          </p:cNvPr>
          <p:cNvSpPr txBox="1"/>
          <p:nvPr/>
        </p:nvSpPr>
        <p:spPr>
          <a:xfrm>
            <a:off x="5774179" y="3518074"/>
            <a:ext cx="2234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專家經驗判斷⽔平 不⼀致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沒有一致的評斷標準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4" name="Pentagon 14">
            <a:extLst>
              <a:ext uri="{FF2B5EF4-FFF2-40B4-BE49-F238E27FC236}">
                <a16:creationId xmlns:a16="http://schemas.microsoft.com/office/drawing/2014/main" id="{2691BF91-6D50-4D02-81EF-1622473F007E}"/>
              </a:ext>
            </a:extLst>
          </p:cNvPr>
          <p:cNvSpPr/>
          <p:nvPr/>
        </p:nvSpPr>
        <p:spPr>
          <a:xfrm>
            <a:off x="4933950" y="2845882"/>
            <a:ext cx="2736000" cy="504000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409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Pentagon 16">
            <a:extLst>
              <a:ext uri="{FF2B5EF4-FFF2-40B4-BE49-F238E27FC236}">
                <a16:creationId xmlns:a16="http://schemas.microsoft.com/office/drawing/2014/main" id="{AFF1B9AB-ADF4-4B7F-B18D-D37BD78A4A89}"/>
              </a:ext>
            </a:extLst>
          </p:cNvPr>
          <p:cNvSpPr/>
          <p:nvPr/>
        </p:nvSpPr>
        <p:spPr>
          <a:xfrm flipH="1">
            <a:off x="1464808" y="2836838"/>
            <a:ext cx="2736000" cy="504000"/>
          </a:xfrm>
          <a:prstGeom prst="homePlate">
            <a:avLst/>
          </a:prstGeom>
          <a:solidFill>
            <a:schemeClr val="bg1"/>
          </a:solidFill>
          <a:ln w="38100">
            <a:solidFill>
              <a:srgbClr val="409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B080F01-C740-419B-92F9-C258FDDDC015}"/>
              </a:ext>
            </a:extLst>
          </p:cNvPr>
          <p:cNvSpPr txBox="1"/>
          <p:nvPr/>
        </p:nvSpPr>
        <p:spPr>
          <a:xfrm>
            <a:off x="1161588" y="3512769"/>
            <a:ext cx="2382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現有系統每⽇下午才發佈對最近⼀ ⽇的新聞評價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無法及時掌握新聞之影響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6" name="Pentagon 30">
            <a:extLst>
              <a:ext uri="{FF2B5EF4-FFF2-40B4-BE49-F238E27FC236}">
                <a16:creationId xmlns:a16="http://schemas.microsoft.com/office/drawing/2014/main" id="{CB8D9EDE-2B73-4CDB-BB54-B47F4F1839E7}"/>
              </a:ext>
            </a:extLst>
          </p:cNvPr>
          <p:cNvSpPr/>
          <p:nvPr/>
        </p:nvSpPr>
        <p:spPr>
          <a:xfrm>
            <a:off x="2952002" y="20517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rgbClr val="A3D5CB"/>
          </a:solidFill>
          <a:ln w="38100">
            <a:solidFill>
              <a:srgbClr val="A3D5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BB784CA9-2528-4FE6-B759-C9893BBFBC2A}"/>
              </a:ext>
            </a:extLst>
          </p:cNvPr>
          <p:cNvSpPr txBox="1"/>
          <p:nvPr/>
        </p:nvSpPr>
        <p:spPr>
          <a:xfrm>
            <a:off x="3761230" y="2138471"/>
            <a:ext cx="160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海量新聞資訊</a:t>
            </a:r>
            <a:endParaRPr lang="ko-KR" altLang="en-US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8" name="TextBox 29">
            <a:extLst>
              <a:ext uri="{FF2B5EF4-FFF2-40B4-BE49-F238E27FC236}">
                <a16:creationId xmlns:a16="http://schemas.microsoft.com/office/drawing/2014/main" id="{51AB7592-B4A0-4689-A27D-D160910D6F05}"/>
              </a:ext>
            </a:extLst>
          </p:cNvPr>
          <p:cNvSpPr txBox="1"/>
          <p:nvPr/>
        </p:nvSpPr>
        <p:spPr>
          <a:xfrm>
            <a:off x="1891500" y="2913216"/>
            <a:ext cx="196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評分延遲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1" name="TextBox 32">
            <a:extLst>
              <a:ext uri="{FF2B5EF4-FFF2-40B4-BE49-F238E27FC236}">
                <a16:creationId xmlns:a16="http://schemas.microsoft.com/office/drawing/2014/main" id="{01D5DF32-DBB6-4E6F-AD03-BED23715AF99}"/>
              </a:ext>
            </a:extLst>
          </p:cNvPr>
          <p:cNvSpPr txBox="1"/>
          <p:nvPr/>
        </p:nvSpPr>
        <p:spPr>
          <a:xfrm>
            <a:off x="5143862" y="2913216"/>
            <a:ext cx="21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專家看法不一致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93" name="TextBox 19">
            <a:extLst>
              <a:ext uri="{FF2B5EF4-FFF2-40B4-BE49-F238E27FC236}">
                <a16:creationId xmlns:a16="http://schemas.microsoft.com/office/drawing/2014/main" id="{D713466E-5639-46CE-A336-DAD97429C001}"/>
              </a:ext>
            </a:extLst>
          </p:cNvPr>
          <p:cNvSpPr txBox="1"/>
          <p:nvPr/>
        </p:nvSpPr>
        <p:spPr>
          <a:xfrm>
            <a:off x="3544173" y="1153795"/>
            <a:ext cx="290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訊息來源眾多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那些新聞重要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6EF1-12EA-C94F-9F03-C7FE589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智能新聞評分系統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A1806-A5E7-ED48-84B7-A10F86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FC5-FE50-A64D-A7E3-22233A0C6925}" type="datetime1">
              <a:rPr kumimoji="1" lang="zh-TW" altLang="en-US" smtClean="0"/>
              <a:t>2020/6/18</a:t>
            </a:fld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F132B-1148-4041-B62C-1765B1E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17421" y="5664499"/>
            <a:ext cx="2057400" cy="365125"/>
          </a:xfrm>
        </p:spPr>
        <p:txBody>
          <a:bodyPr/>
          <a:lstStyle/>
          <a:p>
            <a:fld id="{80929F01-733D-5847-83A7-C9CEA74310DB}" type="slidenum">
              <a:rPr kumimoji="1" lang="zh-TW" altLang="en-US" smtClean="0"/>
              <a:pPr/>
              <a:t>3</a:t>
            </a:fld>
            <a:endParaRPr kumimoji="1"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0E691B8-349B-497A-ADA3-DE29AAE7C2E1}"/>
              </a:ext>
            </a:extLst>
          </p:cNvPr>
          <p:cNvSpPr/>
          <p:nvPr/>
        </p:nvSpPr>
        <p:spPr>
          <a:xfrm>
            <a:off x="1182828" y="1290384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842659E-8366-45A6-9871-7D605A1E68A6}"/>
              </a:ext>
            </a:extLst>
          </p:cNvPr>
          <p:cNvSpPr/>
          <p:nvPr/>
        </p:nvSpPr>
        <p:spPr>
          <a:xfrm>
            <a:off x="4692833" y="1290385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549B0-887E-43C0-8F51-204A431FDF36}"/>
              </a:ext>
            </a:extLst>
          </p:cNvPr>
          <p:cNvSpPr/>
          <p:nvPr/>
        </p:nvSpPr>
        <p:spPr>
          <a:xfrm>
            <a:off x="1554917" y="1553847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海量新聞資訊</a:t>
            </a:r>
            <a:endParaRPr lang="ko-KR" altLang="en-US" sz="2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582A5B-3453-4618-AD4E-59A44E8A4985}"/>
              </a:ext>
            </a:extLst>
          </p:cNvPr>
          <p:cNvSpPr/>
          <p:nvPr/>
        </p:nvSpPr>
        <p:spPr>
          <a:xfrm>
            <a:off x="4736013" y="1553847"/>
            <a:ext cx="3180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重要新聞篩選機制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121C9-1F39-4D40-A50E-B2C760204A33}"/>
              </a:ext>
            </a:extLst>
          </p:cNvPr>
          <p:cNvSpPr/>
          <p:nvPr/>
        </p:nvSpPr>
        <p:spPr>
          <a:xfrm>
            <a:off x="1245912" y="4124780"/>
            <a:ext cx="2957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那些新聞重要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0CF4B5F-62D3-4A4F-AADD-1E6F0F429FCA}"/>
              </a:ext>
            </a:extLst>
          </p:cNvPr>
          <p:cNvCxnSpPr/>
          <p:nvPr/>
        </p:nvCxnSpPr>
        <p:spPr>
          <a:xfrm>
            <a:off x="1715951" y="403701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7FA8200-1752-4F0A-9B86-6963388EC601}"/>
              </a:ext>
            </a:extLst>
          </p:cNvPr>
          <p:cNvCxnSpPr/>
          <p:nvPr/>
        </p:nvCxnSpPr>
        <p:spPr>
          <a:xfrm>
            <a:off x="5182914" y="4037013"/>
            <a:ext cx="2103120" cy="0"/>
          </a:xfrm>
          <a:prstGeom prst="line">
            <a:avLst/>
          </a:prstGeom>
          <a:ln>
            <a:solidFill>
              <a:srgbClr val="1E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形 27" descr="目標對象">
            <a:extLst>
              <a:ext uri="{FF2B5EF4-FFF2-40B4-BE49-F238E27FC236}">
                <a16:creationId xmlns:a16="http://schemas.microsoft.com/office/drawing/2014/main" id="{163CD058-570B-401F-BDA5-594BBEC28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042" y="2323284"/>
            <a:ext cx="1260000" cy="1260000"/>
          </a:xfrm>
          <a:prstGeom prst="rect">
            <a:avLst/>
          </a:prstGeom>
        </p:spPr>
      </p:pic>
      <p:sp>
        <p:nvSpPr>
          <p:cNvPr id="7" name="AutoShape 2" descr="Insane messy line, complicated clew way on blue background. Tangled scribble path, chaotic difficult process way. Curved white line, solving a complex problem or quest. Vector illustration">
            <a:extLst>
              <a:ext uri="{FF2B5EF4-FFF2-40B4-BE49-F238E27FC236}">
                <a16:creationId xmlns:a16="http://schemas.microsoft.com/office/drawing/2014/main" id="{ED584FE7-2743-463F-8859-550DB6147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7C76E3F-6DE1-49A7-ACB8-2CC4DE556217}"/>
              </a:ext>
            </a:extLst>
          </p:cNvPr>
          <p:cNvSpPr/>
          <p:nvPr/>
        </p:nvSpPr>
        <p:spPr>
          <a:xfrm>
            <a:off x="4346121" y="3491912"/>
            <a:ext cx="302677" cy="304800"/>
          </a:xfrm>
          <a:prstGeom prst="rightArrow">
            <a:avLst/>
          </a:prstGeom>
          <a:solidFill>
            <a:srgbClr val="479793"/>
          </a:solidFill>
          <a:ln>
            <a:solidFill>
              <a:srgbClr val="479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832523-3672-4F1F-854E-645D8E11C7F5}"/>
              </a:ext>
            </a:extLst>
          </p:cNvPr>
          <p:cNvSpPr txBox="1"/>
          <p:nvPr/>
        </p:nvSpPr>
        <p:spPr>
          <a:xfrm>
            <a:off x="4848666" y="4124780"/>
            <a:ext cx="277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系統只展現重要的新聞內容及評分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(-3.-2.2.3)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5" name="圖形 14">
            <a:extLst>
              <a:ext uri="{FF2B5EF4-FFF2-40B4-BE49-F238E27FC236}">
                <a16:creationId xmlns:a16="http://schemas.microsoft.com/office/drawing/2014/main" id="{C587C9A6-44F1-4A38-893C-D572F9AB6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624" y="2323284"/>
            <a:ext cx="1258633" cy="12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6EF1-12EA-C94F-9F03-C7FE589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智能新聞評分系統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A1806-A5E7-ED48-84B7-A10F86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FC5-FE50-A64D-A7E3-22233A0C6925}" type="datetime1">
              <a:rPr kumimoji="1" lang="zh-TW" altLang="en-US" smtClean="0"/>
              <a:t>2020/6/18</a:t>
            </a:fld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F132B-1148-4041-B62C-1765B1E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17421" y="5664499"/>
            <a:ext cx="2057400" cy="365125"/>
          </a:xfrm>
        </p:spPr>
        <p:txBody>
          <a:bodyPr/>
          <a:lstStyle/>
          <a:p>
            <a:fld id="{80929F01-733D-5847-83A7-C9CEA74310DB}" type="slidenum">
              <a:rPr kumimoji="1" lang="zh-TW" altLang="en-US" smtClean="0"/>
              <a:pPr/>
              <a:t>4</a:t>
            </a:fld>
            <a:endParaRPr kumimoji="1"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0E691B8-349B-497A-ADA3-DE29AAE7C2E1}"/>
              </a:ext>
            </a:extLst>
          </p:cNvPr>
          <p:cNvSpPr/>
          <p:nvPr/>
        </p:nvSpPr>
        <p:spPr>
          <a:xfrm>
            <a:off x="1182828" y="1290384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842659E-8366-45A6-9871-7D605A1E68A6}"/>
              </a:ext>
            </a:extLst>
          </p:cNvPr>
          <p:cNvSpPr/>
          <p:nvPr/>
        </p:nvSpPr>
        <p:spPr>
          <a:xfrm>
            <a:off x="4692833" y="1290385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549B0-887E-43C0-8F51-204A431FDF36}"/>
              </a:ext>
            </a:extLst>
          </p:cNvPr>
          <p:cNvSpPr/>
          <p:nvPr/>
        </p:nvSpPr>
        <p:spPr>
          <a:xfrm>
            <a:off x="1957032" y="1543272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評分延遲</a:t>
            </a:r>
            <a:endParaRPr lang="ko-KR" altLang="en-US" sz="2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582A5B-3453-4618-AD4E-59A44E8A4985}"/>
              </a:ext>
            </a:extLst>
          </p:cNvPr>
          <p:cNvSpPr/>
          <p:nvPr/>
        </p:nvSpPr>
        <p:spPr>
          <a:xfrm>
            <a:off x="4692833" y="1506797"/>
            <a:ext cx="3180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新聞爬蟲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121C9-1F39-4D40-A50E-B2C760204A33}"/>
              </a:ext>
            </a:extLst>
          </p:cNvPr>
          <p:cNvSpPr/>
          <p:nvPr/>
        </p:nvSpPr>
        <p:spPr>
          <a:xfrm>
            <a:off x="1308996" y="4171637"/>
            <a:ext cx="2957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無法及時掌握新聞之影響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0CF4B5F-62D3-4A4F-AADD-1E6F0F429FCA}"/>
              </a:ext>
            </a:extLst>
          </p:cNvPr>
          <p:cNvCxnSpPr/>
          <p:nvPr/>
        </p:nvCxnSpPr>
        <p:spPr>
          <a:xfrm>
            <a:off x="1715951" y="403701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7FA8200-1752-4F0A-9B86-6963388EC601}"/>
              </a:ext>
            </a:extLst>
          </p:cNvPr>
          <p:cNvCxnSpPr/>
          <p:nvPr/>
        </p:nvCxnSpPr>
        <p:spPr>
          <a:xfrm>
            <a:off x="5182914" y="4037013"/>
            <a:ext cx="2103120" cy="0"/>
          </a:xfrm>
          <a:prstGeom prst="line">
            <a:avLst/>
          </a:prstGeom>
          <a:ln>
            <a:solidFill>
              <a:srgbClr val="1E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nsane messy line, complicated clew way on blue background. Tangled scribble path, chaotic difficult process way. Curved white line, solving a complex problem or quest. Vector illustration">
            <a:extLst>
              <a:ext uri="{FF2B5EF4-FFF2-40B4-BE49-F238E27FC236}">
                <a16:creationId xmlns:a16="http://schemas.microsoft.com/office/drawing/2014/main" id="{ED584FE7-2743-463F-8859-550DB6147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7C76E3F-6DE1-49A7-ACB8-2CC4DE556217}"/>
              </a:ext>
            </a:extLst>
          </p:cNvPr>
          <p:cNvSpPr/>
          <p:nvPr/>
        </p:nvSpPr>
        <p:spPr>
          <a:xfrm>
            <a:off x="4346121" y="3491912"/>
            <a:ext cx="302677" cy="304800"/>
          </a:xfrm>
          <a:prstGeom prst="rightArrow">
            <a:avLst/>
          </a:prstGeom>
          <a:solidFill>
            <a:srgbClr val="479793"/>
          </a:solidFill>
          <a:ln>
            <a:solidFill>
              <a:srgbClr val="479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78E74DB9-C5DE-489F-8D5B-030E48447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511" y="2217442"/>
            <a:ext cx="1260000" cy="1260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4A73C-85F1-46A7-93F6-E828E8E0C04B}"/>
              </a:ext>
            </a:extLst>
          </p:cNvPr>
          <p:cNvSpPr/>
          <p:nvPr/>
        </p:nvSpPr>
        <p:spPr>
          <a:xfrm>
            <a:off x="4897932" y="4113116"/>
            <a:ext cx="2957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針對公開資訊觀測站，每十秒爬一次，即時更新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4" name="圖形 13">
            <a:extLst>
              <a:ext uri="{FF2B5EF4-FFF2-40B4-BE49-F238E27FC236}">
                <a16:creationId xmlns:a16="http://schemas.microsoft.com/office/drawing/2014/main" id="{144B4B42-2D44-476F-A8C3-5BFE4D8FA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2862" y="21690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0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6EF1-12EA-C94F-9F03-C7FE589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智能新聞評分系統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A1806-A5E7-ED48-84B7-A10F86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FC5-FE50-A64D-A7E3-22233A0C6925}" type="datetime1">
              <a:rPr kumimoji="1" lang="zh-TW" altLang="en-US" smtClean="0"/>
              <a:t>2020/6/18</a:t>
            </a:fld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F132B-1148-4041-B62C-1765B1E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17421" y="5664499"/>
            <a:ext cx="2057400" cy="365125"/>
          </a:xfrm>
        </p:spPr>
        <p:txBody>
          <a:bodyPr/>
          <a:lstStyle/>
          <a:p>
            <a:fld id="{80929F01-733D-5847-83A7-C9CEA74310DB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0E691B8-349B-497A-ADA3-DE29AAE7C2E1}"/>
              </a:ext>
            </a:extLst>
          </p:cNvPr>
          <p:cNvSpPr/>
          <p:nvPr/>
        </p:nvSpPr>
        <p:spPr>
          <a:xfrm>
            <a:off x="1182828" y="1290384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842659E-8366-45A6-9871-7D605A1E68A6}"/>
              </a:ext>
            </a:extLst>
          </p:cNvPr>
          <p:cNvSpPr/>
          <p:nvPr/>
        </p:nvSpPr>
        <p:spPr>
          <a:xfrm>
            <a:off x="4692833" y="1290385"/>
            <a:ext cx="3083282" cy="4673579"/>
          </a:xfrm>
          <a:prstGeom prst="roundRect">
            <a:avLst>
              <a:gd name="adj" fmla="val 17459"/>
            </a:avLst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549B0-887E-43C0-8F51-204A431FDF36}"/>
              </a:ext>
            </a:extLst>
          </p:cNvPr>
          <p:cNvSpPr/>
          <p:nvPr/>
        </p:nvSpPr>
        <p:spPr>
          <a:xfrm>
            <a:off x="1375381" y="1553847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專家看法不一致</a:t>
            </a:r>
            <a:endParaRPr lang="ko-KR" altLang="en-US" sz="28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582A5B-3453-4618-AD4E-59A44E8A4985}"/>
              </a:ext>
            </a:extLst>
          </p:cNvPr>
          <p:cNvSpPr/>
          <p:nvPr/>
        </p:nvSpPr>
        <p:spPr>
          <a:xfrm>
            <a:off x="5487996" y="1553847"/>
            <a:ext cx="1904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機器學習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C121C9-1F39-4D40-A50E-B2C760204A33}"/>
              </a:ext>
            </a:extLst>
          </p:cNvPr>
          <p:cNvSpPr/>
          <p:nvPr/>
        </p:nvSpPr>
        <p:spPr>
          <a:xfrm>
            <a:off x="1245912" y="4200892"/>
            <a:ext cx="2957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專家經驗判斷⽔平不⼀致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0CF4B5F-62D3-4A4F-AADD-1E6F0F429FCA}"/>
              </a:ext>
            </a:extLst>
          </p:cNvPr>
          <p:cNvCxnSpPr/>
          <p:nvPr/>
        </p:nvCxnSpPr>
        <p:spPr>
          <a:xfrm>
            <a:off x="1715951" y="403701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7FA8200-1752-4F0A-9B86-6963388EC601}"/>
              </a:ext>
            </a:extLst>
          </p:cNvPr>
          <p:cNvCxnSpPr/>
          <p:nvPr/>
        </p:nvCxnSpPr>
        <p:spPr>
          <a:xfrm>
            <a:off x="5182914" y="4037013"/>
            <a:ext cx="2103120" cy="0"/>
          </a:xfrm>
          <a:prstGeom prst="line">
            <a:avLst/>
          </a:prstGeom>
          <a:ln>
            <a:solidFill>
              <a:srgbClr val="1E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Insane messy line, complicated clew way on blue background. Tangled scribble path, chaotic difficult process way. Curved white line, solving a complex problem or quest. Vector illustration">
            <a:extLst>
              <a:ext uri="{FF2B5EF4-FFF2-40B4-BE49-F238E27FC236}">
                <a16:creationId xmlns:a16="http://schemas.microsoft.com/office/drawing/2014/main" id="{ED584FE7-2743-463F-8859-550DB6147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7C76E3F-6DE1-49A7-ACB8-2CC4DE556217}"/>
              </a:ext>
            </a:extLst>
          </p:cNvPr>
          <p:cNvSpPr/>
          <p:nvPr/>
        </p:nvSpPr>
        <p:spPr>
          <a:xfrm>
            <a:off x="4346121" y="3491912"/>
            <a:ext cx="302677" cy="304800"/>
          </a:xfrm>
          <a:prstGeom prst="rightArrow">
            <a:avLst/>
          </a:prstGeom>
          <a:solidFill>
            <a:srgbClr val="479793"/>
          </a:solidFill>
          <a:ln>
            <a:solidFill>
              <a:srgbClr val="479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832523-3672-4F1F-854E-645D8E11C7F5}"/>
              </a:ext>
            </a:extLst>
          </p:cNvPr>
          <p:cNvSpPr txBox="1"/>
          <p:nvPr/>
        </p:nvSpPr>
        <p:spPr>
          <a:xfrm>
            <a:off x="4848666" y="4115118"/>
            <a:ext cx="2771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利用機器學習參考各專家評分結果，降低評分變異程度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BFAB29FE-CFA1-4A58-A071-C7EC9C9D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511" y="2293120"/>
            <a:ext cx="1260000" cy="1260000"/>
          </a:xfrm>
          <a:prstGeom prst="rect">
            <a:avLst/>
          </a:pr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EC80DC24-23F1-4E95-87D8-FA058F9FE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4474" y="221113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3">
      <a:dk1>
        <a:srgbClr val="000000"/>
      </a:dk1>
      <a:lt1>
        <a:srgbClr val="FFFFFF"/>
      </a:lt1>
      <a:dk2>
        <a:srgbClr val="43A3AD"/>
      </a:dk2>
      <a:lt2>
        <a:srgbClr val="FEFFFE"/>
      </a:lt2>
      <a:accent1>
        <a:srgbClr val="F3D34C"/>
      </a:accent1>
      <a:accent2>
        <a:srgbClr val="43A2AC"/>
      </a:accent2>
      <a:accent3>
        <a:srgbClr val="A9C37F"/>
      </a:accent3>
      <a:accent4>
        <a:srgbClr val="ECA053"/>
      </a:accent4>
      <a:accent5>
        <a:srgbClr val="5AC1E8"/>
      </a:accent5>
      <a:accent6>
        <a:srgbClr val="BEBFB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</Words>
  <Application>Microsoft Office PowerPoint</Application>
  <PresentationFormat>如螢幕大小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微软雅黑</vt:lpstr>
      <vt:lpstr>Microsoft JhengHei</vt:lpstr>
      <vt:lpstr>Microsoft JhengHei</vt:lpstr>
      <vt:lpstr>Arial</vt:lpstr>
      <vt:lpstr>Calibri</vt:lpstr>
      <vt:lpstr>Office 佈景主題</vt:lpstr>
      <vt:lpstr>PowerPoint 簡報</vt:lpstr>
      <vt:lpstr>問題描述</vt:lpstr>
      <vt:lpstr>智能新聞評分系統</vt:lpstr>
      <vt:lpstr>智能新聞評分系統</vt:lpstr>
      <vt:lpstr>智能新聞評分系統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翁慈憶</dc:creator>
  <cp:lastModifiedBy>呂明諺</cp:lastModifiedBy>
  <cp:revision>148</cp:revision>
  <dcterms:created xsi:type="dcterms:W3CDTF">2020-03-18T11:49:03Z</dcterms:created>
  <dcterms:modified xsi:type="dcterms:W3CDTF">2020-06-18T09:08:34Z</dcterms:modified>
</cp:coreProperties>
</file>