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6"/>
  </p:notesMasterIdLst>
  <p:handoutMasterIdLst>
    <p:handoutMasterId r:id="rId47"/>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78" r:id="rId21"/>
    <p:sldId id="448" r:id="rId22"/>
    <p:sldId id="464" r:id="rId23"/>
    <p:sldId id="465" r:id="rId24"/>
    <p:sldId id="466" r:id="rId25"/>
    <p:sldId id="476" r:id="rId26"/>
    <p:sldId id="469" r:id="rId27"/>
    <p:sldId id="470" r:id="rId28"/>
    <p:sldId id="468" r:id="rId29"/>
    <p:sldId id="471" r:id="rId30"/>
    <p:sldId id="467" r:id="rId31"/>
    <p:sldId id="472" r:id="rId32"/>
    <p:sldId id="444" r:id="rId33"/>
    <p:sldId id="445" r:id="rId34"/>
    <p:sldId id="446" r:id="rId35"/>
    <p:sldId id="450" r:id="rId36"/>
    <p:sldId id="453" r:id="rId37"/>
    <p:sldId id="454" r:id="rId38"/>
    <p:sldId id="481" r:id="rId39"/>
    <p:sldId id="452" r:id="rId40"/>
    <p:sldId id="477" r:id="rId41"/>
    <p:sldId id="479" r:id="rId42"/>
    <p:sldId id="462" r:id="rId43"/>
    <p:sldId id="480" r:id="rId44"/>
    <p:sldId id="463"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92"/>
    <p:restoredTop sz="94255" autoAdjust="0"/>
  </p:normalViewPr>
  <p:slideViewPr>
    <p:cSldViewPr snapToGrid="0" snapToObjects="1">
      <p:cViewPr varScale="1">
        <p:scale>
          <a:sx n="102" d="100"/>
          <a:sy n="102" d="100"/>
        </p:scale>
        <p:origin x="1752"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2020/6/24</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2020/6/24</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2020/6/24</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2020/6/24</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2020/6/24</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 Id="rId5" Type="http://schemas.openxmlformats.org/officeDocument/2006/relationships/image" Target="../media/image26.sv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2020/6/24</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文字, 地圖 的圖片&#10;&#10;自動產生的描述">
            <a:extLst>
              <a:ext uri="{FF2B5EF4-FFF2-40B4-BE49-F238E27FC236}">
                <a16:creationId xmlns:a16="http://schemas.microsoft.com/office/drawing/2014/main" id="{F7CA2A8F-0F07-CD49-9C91-3CE057F06EE0}"/>
              </a:ext>
            </a:extLst>
          </p:cNvPr>
          <p:cNvPicPr>
            <a:picLocks noChangeAspect="1"/>
          </p:cNvPicPr>
          <p:nvPr/>
        </p:nvPicPr>
        <p:blipFill>
          <a:blip r:embed="rId2"/>
          <a:stretch>
            <a:fillRect/>
          </a:stretch>
        </p:blipFill>
        <p:spPr>
          <a:xfrm>
            <a:off x="465844" y="1119627"/>
            <a:ext cx="8212311" cy="5217822"/>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a:t>專案流程圖</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2020/6/24</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901220" y="1289004"/>
            <a:ext cx="1569660" cy="369332"/>
          </a:xfrm>
          <a:prstGeom prst="rect">
            <a:avLst/>
          </a:prstGeom>
          <a:noFill/>
        </p:spPr>
        <p:txBody>
          <a:bodyPr wrap="none" rtlCol="0">
            <a:spAutoFit/>
          </a:bodyPr>
          <a:lstStyle/>
          <a:p>
            <a:r>
              <a:rPr kumimoji="1" lang="zh-TW" altLang="en-US" b="1">
                <a:solidFill>
                  <a:srgbClr val="4AAC99"/>
                </a:solidFill>
                <a:latin typeface="Microsoft JhengHei" panose="020B0604030504040204" pitchFamily="34" charset="-120"/>
                <a:ea typeface="Microsoft JhengHei" panose="020B0604030504040204" pitchFamily="34" charset="-120"/>
              </a:rPr>
              <a:t>模型訓練過程</a:t>
            </a:r>
            <a:endParaRPr kumimoji="1" lang="zh-TW" altLang="en-US" b="1" dirty="0">
              <a:solidFill>
                <a:srgbClr val="4AAC99"/>
              </a:solidFill>
              <a:latin typeface="Microsoft JhengHei" panose="020B0604030504040204" pitchFamily="34" charset="-120"/>
              <a:ea typeface="Microsoft JhengHei" panose="020B0604030504040204" pitchFamily="34" charset="-120"/>
            </a:endParaRP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807464" y="2851375"/>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933412" y="5291895"/>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3679728"/>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120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後續將新聞訊息做切詞處理後，放入模型跑重要性評分與股價漲跌</a:t>
            </a:r>
            <a:r>
              <a:rPr lang="zh-TW" altLang="en-US" dirty="0"/>
              <a:t>預測</a:t>
            </a:r>
            <a:endParaRPr lang="zh-TW" altLang="en-US" dirty="0">
              <a:solidFill>
                <a:schemeClr val="tx1"/>
              </a:solidFill>
            </a:endParaRPr>
          </a:p>
        </p:txBody>
      </p:sp>
      <p:sp>
        <p:nvSpPr>
          <p:cNvPr id="3" name="文字方塊 2">
            <a:extLst>
              <a:ext uri="{FF2B5EF4-FFF2-40B4-BE49-F238E27FC236}">
                <a16:creationId xmlns:a16="http://schemas.microsoft.com/office/drawing/2014/main" id="{5755C7E6-B615-A748-BB8E-B6FCFDFC66B0}"/>
              </a:ext>
            </a:extLst>
          </p:cNvPr>
          <p:cNvSpPr txBox="1"/>
          <p:nvPr/>
        </p:nvSpPr>
        <p:spPr>
          <a:xfrm>
            <a:off x="552417" y="6229827"/>
            <a:ext cx="7943200" cy="261610"/>
          </a:xfrm>
          <a:prstGeom prst="rect">
            <a:avLst/>
          </a:prstGeom>
          <a:noFill/>
        </p:spPr>
        <p:txBody>
          <a:bodyPr wrap="none" rtlCol="0">
            <a:spAutoFit/>
          </a:bodyPr>
          <a:lstStyle/>
          <a:p>
            <a:r>
              <a:rPr kumimoji="1" lang="en-US" altLang="zh-TW" sz="1100" dirty="0">
                <a:latin typeface="Microsoft JhengHei" panose="020B0604030504040204" pitchFamily="34" charset="-120"/>
                <a:ea typeface="Microsoft JhengHei" panose="020B0604030504040204" pitchFamily="34" charset="-120"/>
              </a:rPr>
              <a:t>P.S. 20200624 </a:t>
            </a:r>
            <a:r>
              <a:rPr kumimoji="1" lang="zh-TW" altLang="en-US" sz="1100" dirty="0">
                <a:latin typeface="Microsoft JhengHei" panose="020B0604030504040204" pitchFamily="34" charset="-120"/>
                <a:ea typeface="Microsoft JhengHei" panose="020B0604030504040204" pitchFamily="34" charset="-120"/>
              </a:rPr>
              <a:t>發現公開資訊觀測站每三分鐘才刷新一次最新資料，考慮程式所需的計算時間後，本組改設每 </a:t>
            </a:r>
            <a:r>
              <a:rPr kumimoji="1" lang="en-US" altLang="zh-TW" sz="1100" dirty="0">
                <a:latin typeface="Microsoft JhengHei" panose="020B0604030504040204" pitchFamily="34" charset="-120"/>
                <a:ea typeface="Microsoft JhengHei" panose="020B0604030504040204" pitchFamily="34" charset="-120"/>
              </a:rPr>
              <a:t>120</a:t>
            </a:r>
            <a:r>
              <a:rPr kumimoji="1" lang="zh-TW" altLang="en-US" sz="1100" dirty="0">
                <a:latin typeface="Microsoft JhengHei" panose="020B0604030504040204" pitchFamily="34" charset="-120"/>
                <a:ea typeface="Microsoft JhengHei" panose="020B0604030504040204" pitchFamily="34" charset="-120"/>
              </a:rPr>
              <a:t> 秒爬蟲一次</a:t>
            </a: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2020/6/24</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
        <p:nvSpPr>
          <p:cNvPr id="17" name="íṥļîḋe">
            <a:extLst>
              <a:ext uri="{FF2B5EF4-FFF2-40B4-BE49-F238E27FC236}">
                <a16:creationId xmlns:a16="http://schemas.microsoft.com/office/drawing/2014/main" id="{B28CCA54-E89F-EC48-874C-A2CF63165892}"/>
              </a:ext>
            </a:extLst>
          </p:cNvPr>
          <p:cNvSpPr txBox="1"/>
          <p:nvPr/>
        </p:nvSpPr>
        <p:spPr>
          <a:xfrm>
            <a:off x="2119938" y="5444481"/>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05</a:t>
            </a:r>
          </a:p>
        </p:txBody>
      </p:sp>
      <p:sp>
        <p:nvSpPr>
          <p:cNvPr id="18" name="íśľíḓé">
            <a:extLst>
              <a:ext uri="{FF2B5EF4-FFF2-40B4-BE49-F238E27FC236}">
                <a16:creationId xmlns:a16="http://schemas.microsoft.com/office/drawing/2014/main" id="{BAF1A3E0-4740-1A48-9958-9B390A1DBFCD}"/>
              </a:ext>
            </a:extLst>
          </p:cNvPr>
          <p:cNvSpPr txBox="1"/>
          <p:nvPr/>
        </p:nvSpPr>
        <p:spPr bwMode="auto">
          <a:xfrm>
            <a:off x="3352801" y="533069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結論與小組分工</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lang="zh-CN" altLang="en-US" dirty="0"/>
              <a:t>建立字典與數字序列</a:t>
            </a:r>
            <a:endParaRPr kumimoji="1" lang="zh-TW" altLang="en-US" dirty="0"/>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026B353-DDAA-334A-A3DD-659A2A144333}"/>
              </a:ext>
            </a:extLst>
          </p:cNvPr>
          <p:cNvSpPr>
            <a:spLocks noGrp="1"/>
          </p:cNvSpPr>
          <p:nvPr>
            <p:ph idx="1"/>
          </p:nvPr>
        </p:nvSpPr>
        <p:spPr>
          <a:xfrm>
            <a:off x="628650" y="1986111"/>
            <a:ext cx="7886700" cy="4351338"/>
          </a:xfrm>
        </p:spPr>
        <p:txBody>
          <a:bodyPr/>
          <a:lstStyle/>
          <a:p>
            <a:r>
              <a:rPr lang="zh-CN" altLang="en-US" dirty="0"/>
              <a:t>將文本切成一個個有意義的詞彙（</a:t>
            </a:r>
            <a:r>
              <a:rPr lang="en-US" altLang="zh-CN" dirty="0"/>
              <a:t>Token</a:t>
            </a:r>
            <a:r>
              <a:rPr lang="zh-CN" altLang="en-US" dirty="0"/>
              <a:t>）後，我們需要建立字典並將文本轉成數字序列</a:t>
            </a:r>
            <a:endParaRPr lang="en-US" altLang="zh-CN" dirty="0"/>
          </a:p>
          <a:p>
            <a:r>
              <a:rPr lang="zh-CN" altLang="en-US" dirty="0"/>
              <a:t>使用</a:t>
            </a:r>
            <a:r>
              <a:rPr lang="zh-TW" altLang="en-US" dirty="0"/>
              <a:t> </a:t>
            </a:r>
            <a:r>
              <a:rPr lang="en-US" altLang="zh-CN" dirty="0" err="1"/>
              <a:t>Keras</a:t>
            </a:r>
            <a:r>
              <a:rPr lang="en-US" altLang="zh-CN" dirty="0"/>
              <a:t> </a:t>
            </a:r>
            <a:r>
              <a:rPr lang="zh-CN" altLang="en-US" dirty="0"/>
              <a:t>套件的</a:t>
            </a:r>
            <a:r>
              <a:rPr lang="zh-TW" altLang="en-US" dirty="0"/>
              <a:t> </a:t>
            </a:r>
            <a:r>
              <a:rPr lang="en-US" altLang="zh-CN" dirty="0"/>
              <a:t>T</a:t>
            </a:r>
            <a:r>
              <a:rPr lang="en-US" altLang="zh-TW" dirty="0"/>
              <a:t>okenizer</a:t>
            </a:r>
            <a:r>
              <a:rPr lang="zh-TW" altLang="en-US" dirty="0"/>
              <a:t>，我們可以為斷詞後的詞彙建立一個字典，並將文本轉成數字序列</a:t>
            </a:r>
            <a:endParaRPr lang="en-US" altLang="zh-TW" dirty="0"/>
          </a:p>
          <a:p>
            <a:r>
              <a:rPr lang="zh-CN" altLang="en-US" dirty="0"/>
              <a:t>為了讓不同長度的新聞文件能轉換成相同長度的數字序列（以方便建立模型），我們需要將長度較短的新聞文件補零（</a:t>
            </a:r>
            <a:r>
              <a:rPr lang="en-US" dirty="0"/>
              <a:t>Zero Padding</a:t>
            </a:r>
            <a:r>
              <a:rPr lang="zh-CN" altLang="en-US" dirty="0"/>
              <a:t>）</a:t>
            </a:r>
            <a:endParaRPr lang="en-US" altLang="zh-CN" dirty="0"/>
          </a:p>
          <a:p>
            <a:r>
              <a:rPr lang="zh-CN" altLang="en-US" dirty="0"/>
              <a:t>程式碼的細節請見本組的</a:t>
            </a:r>
            <a:r>
              <a:rPr lang="zh-TW" altLang="en-US" dirty="0"/>
              <a:t> </a:t>
            </a:r>
            <a:r>
              <a:rPr lang="en-US" altLang="zh-TW" dirty="0" err="1"/>
              <a:t>github</a:t>
            </a:r>
            <a:r>
              <a:rPr lang="zh-TW" altLang="en-US" dirty="0"/>
              <a:t> </a:t>
            </a:r>
            <a:r>
              <a:rPr lang="zh-CN" altLang="en-US" dirty="0"/>
              <a:t>連結及</a:t>
            </a:r>
            <a:r>
              <a:rPr lang="zh-TW" altLang="en-US" dirty="0"/>
              <a:t> </a:t>
            </a:r>
            <a:r>
              <a:rPr lang="en-US" altLang="zh-CN" dirty="0" err="1"/>
              <a:t>Keras</a:t>
            </a:r>
            <a:r>
              <a:rPr lang="zh-TW" altLang="en-US" dirty="0"/>
              <a:t> </a:t>
            </a:r>
            <a:r>
              <a:rPr lang="zh-CN" altLang="en-US" dirty="0"/>
              <a:t>的</a:t>
            </a:r>
            <a:r>
              <a:rPr lang="zh-TW" altLang="en-US" dirty="0"/>
              <a:t> </a:t>
            </a:r>
            <a:r>
              <a:rPr lang="en-US" altLang="zh-TW" dirty="0"/>
              <a:t>documentation</a:t>
            </a:r>
            <a:endParaRPr lang="en-US" altLang="zh-CN" dirty="0"/>
          </a:p>
        </p:txBody>
      </p:sp>
    </p:spTree>
    <p:extLst>
      <p:ext uri="{BB962C8B-B14F-4D97-AF65-F5344CB8AC3E}">
        <p14:creationId xmlns:p14="http://schemas.microsoft.com/office/powerpoint/2010/main" val="3570363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2020/6/24</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2020/6/24</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359913575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0.716</a:t>
                      </a:r>
                      <a:endParaRPr lang="zh-TW" altLang="en-US" b="1" dirty="0">
                        <a:solidFill>
                          <a:srgbClr val="FF0000"/>
                        </a:solidFill>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4141512"/>
            <a:ext cx="8134350" cy="923330"/>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1619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5867976" y="1252772"/>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3036952" y="1031392"/>
            <a:ext cx="1409702" cy="1409715"/>
          </a:xfrm>
          <a:prstGeom prst="rect">
            <a:avLst/>
          </a:prstGeom>
        </p:spPr>
      </p:pic>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2500750860"/>
              </p:ext>
            </p:extLst>
          </p:nvPr>
        </p:nvGraphicFramePr>
        <p:xfrm>
          <a:off x="459886" y="2574252"/>
          <a:ext cx="8224228" cy="3200400"/>
        </p:xfrm>
        <a:graphic>
          <a:graphicData uri="http://schemas.openxmlformats.org/drawingml/2006/table">
            <a:tbl>
              <a:tblPr firstRow="1" bandRow="1">
                <a:tableStyleId>{85BE263C-DBD7-4A20-BB59-AAB30ACAA65A}</a:tableStyleId>
              </a:tblPr>
              <a:tblGrid>
                <a:gridCol w="1827789">
                  <a:extLst>
                    <a:ext uri="{9D8B030D-6E8A-4147-A177-3AD203B41FA5}">
                      <a16:colId xmlns:a16="http://schemas.microsoft.com/office/drawing/2014/main" val="2112095488"/>
                    </a:ext>
                  </a:extLst>
                </a:gridCol>
                <a:gridCol w="3123971">
                  <a:extLst>
                    <a:ext uri="{9D8B030D-6E8A-4147-A177-3AD203B41FA5}">
                      <a16:colId xmlns:a16="http://schemas.microsoft.com/office/drawing/2014/main" val="1412758575"/>
                    </a:ext>
                  </a:extLst>
                </a:gridCol>
                <a:gridCol w="3272468">
                  <a:extLst>
                    <a:ext uri="{9D8B030D-6E8A-4147-A177-3AD203B41FA5}">
                      <a16:colId xmlns:a16="http://schemas.microsoft.com/office/drawing/2014/main" val="4043516421"/>
                    </a:ext>
                  </a:extLst>
                </a:gridCol>
              </a:tblGrid>
              <a:tr h="350652">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605235">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605235">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864621">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605235">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pic>
        <p:nvPicPr>
          <p:cNvPr id="10" name="圖形 9">
            <a:extLst>
              <a:ext uri="{FF2B5EF4-FFF2-40B4-BE49-F238E27FC236}">
                <a16:creationId xmlns:a16="http://schemas.microsoft.com/office/drawing/2014/main" id="{F0676254-A063-6B46-977A-FC0D7F1F32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23652">
            <a:off x="6017023" y="1130839"/>
            <a:ext cx="584777" cy="584777"/>
          </a:xfrm>
          <a:prstGeom prst="rect">
            <a:avLst/>
          </a:prstGeom>
        </p:spPr>
      </p:pic>
      <p:sp>
        <p:nvSpPr>
          <p:cNvPr id="3" name="矩形 2">
            <a:extLst>
              <a:ext uri="{FF2B5EF4-FFF2-40B4-BE49-F238E27FC236}">
                <a16:creationId xmlns:a16="http://schemas.microsoft.com/office/drawing/2014/main" id="{CDAA2B86-6B31-414E-965B-ED6F4CBDF2D3}"/>
              </a:ext>
            </a:extLst>
          </p:cNvPr>
          <p:cNvSpPr/>
          <p:nvPr/>
        </p:nvSpPr>
        <p:spPr>
          <a:xfrm>
            <a:off x="1535786" y="5940684"/>
            <a:ext cx="6072427" cy="400110"/>
          </a:xfrm>
          <a:prstGeom prst="rect">
            <a:avLst/>
          </a:prstGeom>
          <a:ln w="28575">
            <a:solidFill>
              <a:srgbClr val="FF0000"/>
            </a:solidFill>
          </a:ln>
        </p:spPr>
        <p:txBody>
          <a:bodyPr wrap="square">
            <a:spAutoFit/>
          </a:bodyPr>
          <a:lstStyle/>
          <a:p>
            <a:r>
              <a:rPr kumimoji="1" lang="zh-TW" altLang="en-US" sz="2000" dirty="0">
                <a:latin typeface="Microsoft JhengHei" panose="020B0604030504040204" pitchFamily="34" charset="-120"/>
                <a:ea typeface="Microsoft JhengHei" panose="020B0604030504040204" pitchFamily="34" charset="-120"/>
              </a:rPr>
              <a:t>比較過後，本組採用 </a:t>
            </a:r>
            <a:r>
              <a:rPr kumimoji="1" lang="en-US" altLang="zh-TW" sz="2000" b="1" dirty="0">
                <a:solidFill>
                  <a:srgbClr val="FF0000"/>
                </a:solidFill>
                <a:latin typeface="Microsoft JhengHei" panose="020B0604030504040204" pitchFamily="34" charset="-120"/>
                <a:ea typeface="Microsoft JhengHei" panose="020B0604030504040204" pitchFamily="34" charset="-120"/>
              </a:rPr>
              <a:t>MySQL</a:t>
            </a:r>
            <a:r>
              <a:rPr kumimoji="1" lang="zh-TW" altLang="en-US" sz="2000" dirty="0">
                <a:latin typeface="Microsoft JhengHei" panose="020B0604030504040204" pitchFamily="34" charset="-120"/>
                <a:ea typeface="Microsoft JhengHei" panose="020B0604030504040204" pitchFamily="34" charset="-120"/>
              </a:rPr>
              <a:t> 作為本組的資料庫工具</a:t>
            </a:r>
          </a:p>
        </p:txBody>
      </p:sp>
    </p:spTree>
    <p:extLst>
      <p:ext uri="{BB962C8B-B14F-4D97-AF65-F5344CB8AC3E}">
        <p14:creationId xmlns:p14="http://schemas.microsoft.com/office/powerpoint/2010/main" val="20898485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5" name="文字方塊 14">
            <a:extLst>
              <a:ext uri="{FF2B5EF4-FFF2-40B4-BE49-F238E27FC236}">
                <a16:creationId xmlns:a16="http://schemas.microsoft.com/office/drawing/2014/main" id="{986248D3-1258-5947-B1B0-253B30E3B446}"/>
              </a:ext>
            </a:extLst>
          </p:cNvPr>
          <p:cNvSpPr txBox="1"/>
          <p:nvPr/>
        </p:nvSpPr>
        <p:spPr>
          <a:xfrm>
            <a:off x="368343" y="1119627"/>
            <a:ext cx="8407313" cy="923330"/>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在將資料輸入上傳到網頁的同時，我們會將下列資料存放在資料庫中，若未來公司需要使用即可直接存取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dirty="0">
              <a:latin typeface="Microsoft JhengHei" panose="020B0604030504040204" pitchFamily="34" charset="-120"/>
              <a:ea typeface="Microsoft JhengHei" panose="020B0604030504040204" pitchFamily="34" charset="-120"/>
            </a:endParaRPr>
          </a:p>
        </p:txBody>
      </p:sp>
      <p:pic>
        <p:nvPicPr>
          <p:cNvPr id="3" name="圖片 2">
            <a:extLst>
              <a:ext uri="{FF2B5EF4-FFF2-40B4-BE49-F238E27FC236}">
                <a16:creationId xmlns:a16="http://schemas.microsoft.com/office/drawing/2014/main" id="{70B4AB7C-71AF-014B-9307-D68178B644B0}"/>
              </a:ext>
            </a:extLst>
          </p:cNvPr>
          <p:cNvPicPr>
            <a:picLocks noChangeAspect="1"/>
          </p:cNvPicPr>
          <p:nvPr/>
        </p:nvPicPr>
        <p:blipFill rotWithShape="1">
          <a:blip r:embed="rId2"/>
          <a:srcRect r="1261" b="30009"/>
          <a:stretch/>
        </p:blipFill>
        <p:spPr>
          <a:xfrm>
            <a:off x="515275" y="4319122"/>
            <a:ext cx="8113451" cy="2018327"/>
          </a:xfrm>
          <a:prstGeom prst="rect">
            <a:avLst/>
          </a:prstGeom>
          <a:ln>
            <a:solidFill>
              <a:schemeClr val="tx1"/>
            </a:solidFill>
          </a:ln>
        </p:spPr>
      </p:pic>
      <p:graphicFrame>
        <p:nvGraphicFramePr>
          <p:cNvPr id="9" name="表格 8">
            <a:extLst>
              <a:ext uri="{FF2B5EF4-FFF2-40B4-BE49-F238E27FC236}">
                <a16:creationId xmlns:a16="http://schemas.microsoft.com/office/drawing/2014/main" id="{1AC89488-4EC8-A04D-8934-410522D8BD73}"/>
              </a:ext>
            </a:extLst>
          </p:cNvPr>
          <p:cNvGraphicFramePr>
            <a:graphicFrameLocks noGrp="1"/>
          </p:cNvGraphicFramePr>
          <p:nvPr>
            <p:extLst>
              <p:ext uri="{D42A27DB-BD31-4B8C-83A1-F6EECF244321}">
                <p14:modId xmlns:p14="http://schemas.microsoft.com/office/powerpoint/2010/main" val="1482127902"/>
              </p:ext>
            </p:extLst>
          </p:nvPr>
        </p:nvGraphicFramePr>
        <p:xfrm>
          <a:off x="515275" y="1923769"/>
          <a:ext cx="8113450" cy="1841263"/>
        </p:xfrm>
        <a:graphic>
          <a:graphicData uri="http://schemas.openxmlformats.org/drawingml/2006/table">
            <a:tbl>
              <a:tblPr firstRow="1" bandRow="1">
                <a:tableStyleId>{21E4AEA4-8DFA-4A89-87EB-49C32662AFE0}</a:tableStyleId>
              </a:tblPr>
              <a:tblGrid>
                <a:gridCol w="1622690">
                  <a:extLst>
                    <a:ext uri="{9D8B030D-6E8A-4147-A177-3AD203B41FA5}">
                      <a16:colId xmlns:a16="http://schemas.microsoft.com/office/drawing/2014/main" val="3406554484"/>
                    </a:ext>
                  </a:extLst>
                </a:gridCol>
                <a:gridCol w="1622690">
                  <a:extLst>
                    <a:ext uri="{9D8B030D-6E8A-4147-A177-3AD203B41FA5}">
                      <a16:colId xmlns:a16="http://schemas.microsoft.com/office/drawing/2014/main" val="2120085034"/>
                    </a:ext>
                  </a:extLst>
                </a:gridCol>
                <a:gridCol w="1622690">
                  <a:extLst>
                    <a:ext uri="{9D8B030D-6E8A-4147-A177-3AD203B41FA5}">
                      <a16:colId xmlns:a16="http://schemas.microsoft.com/office/drawing/2014/main" val="1989775154"/>
                    </a:ext>
                  </a:extLst>
                </a:gridCol>
                <a:gridCol w="1622690">
                  <a:extLst>
                    <a:ext uri="{9D8B030D-6E8A-4147-A177-3AD203B41FA5}">
                      <a16:colId xmlns:a16="http://schemas.microsoft.com/office/drawing/2014/main" val="2807852129"/>
                    </a:ext>
                  </a:extLst>
                </a:gridCol>
                <a:gridCol w="1622690">
                  <a:extLst>
                    <a:ext uri="{9D8B030D-6E8A-4147-A177-3AD203B41FA5}">
                      <a16:colId xmlns:a16="http://schemas.microsoft.com/office/drawing/2014/main" val="756855743"/>
                    </a:ext>
                  </a:extLst>
                </a:gridCol>
              </a:tblGrid>
              <a:tr h="396343">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各項資料儲存欄位</a:t>
                      </a:r>
                      <a:endParaRPr kumimoji="1" lang="en-US" altLang="zh-CN" sz="1800" dirty="0">
                        <a:latin typeface="Microsoft JhengHei" panose="020B0604030504040204" pitchFamily="34" charset="-120"/>
                        <a:ea typeface="Microsoft JhengHei" panose="020B0604030504040204" pitchFamily="34" charset="-12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800" dirty="0">
                        <a:latin typeface="Microsoft JhengHei" panose="020B0604030504040204" pitchFamily="34" charset="-120"/>
                        <a:ea typeface="Microsoft JhengHei" panose="020B0604030504040204" pitchFamily="34" charset="-12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CN" sz="1800" dirty="0">
                        <a:latin typeface="Microsoft JhengHei" panose="020B0604030504040204" pitchFamily="34" charset="-120"/>
                        <a:ea typeface="Microsoft JhengHei" panose="020B0604030504040204" pitchFamily="34" charset="-12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800" dirty="0">
                        <a:latin typeface="Microsoft JhengHei" panose="020B0604030504040204" pitchFamily="34" charset="-120"/>
                        <a:ea typeface="Microsoft JhengHei" panose="020B0604030504040204" pitchFamily="34" charset="-120"/>
                      </a:endParaRP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01188708"/>
                  </a:ext>
                </a:extLst>
              </a:tr>
              <a:tr h="722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股票代碼</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公司名稱</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發生日期</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發生時間</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預測漲跌狀態</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737503998"/>
                  </a:ext>
                </a:extLst>
              </a:tr>
              <a:tr h="722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事件強度評分</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大事件</a:t>
                      </a:r>
                      <a:br>
                        <a:rPr kumimoji="1" lang="en-US" altLang="zh-TW" sz="1800" dirty="0">
                          <a:latin typeface="Microsoft JhengHei" panose="020B0604030504040204" pitchFamily="34" charset="-120"/>
                          <a:ea typeface="Microsoft JhengHei" panose="020B0604030504040204" pitchFamily="34" charset="-120"/>
                        </a:rPr>
                      </a:br>
                      <a:r>
                        <a:rPr kumimoji="1" lang="zh-TW" altLang="en-US" sz="1800" dirty="0">
                          <a:latin typeface="Microsoft JhengHei" panose="020B0604030504040204" pitchFamily="34" charset="-120"/>
                          <a:ea typeface="Microsoft JhengHei" panose="020B0604030504040204" pitchFamily="34" charset="-120"/>
                        </a:rPr>
                        <a:t>類別預測</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小事件</a:t>
                      </a:r>
                      <a:br>
                        <a:rPr kumimoji="1" lang="en-US" altLang="zh-TW" sz="1800" dirty="0">
                          <a:latin typeface="Microsoft JhengHei" panose="020B0604030504040204" pitchFamily="34" charset="-120"/>
                          <a:ea typeface="Microsoft JhengHei" panose="020B0604030504040204" pitchFamily="34" charset="-120"/>
                        </a:rPr>
                      </a:br>
                      <a:r>
                        <a:rPr kumimoji="1" lang="zh-TW" altLang="en-US" sz="1800" dirty="0">
                          <a:latin typeface="Microsoft JhengHei" panose="020B0604030504040204" pitchFamily="34" charset="-120"/>
                          <a:ea typeface="Microsoft JhengHei" panose="020B0604030504040204" pitchFamily="34" charset="-120"/>
                        </a:rPr>
                        <a:t>類別預測</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新聞內容</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新聞切詞結果</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11042636"/>
                  </a:ext>
                </a:extLst>
              </a:tr>
            </a:tbl>
          </a:graphicData>
        </a:graphic>
      </p:graphicFrame>
      <p:sp>
        <p:nvSpPr>
          <p:cNvPr id="13" name="文字方塊 12">
            <a:extLst>
              <a:ext uri="{FF2B5EF4-FFF2-40B4-BE49-F238E27FC236}">
                <a16:creationId xmlns:a16="http://schemas.microsoft.com/office/drawing/2014/main" id="{CFE1835C-DCAA-D245-B7F2-F03DFC2C21A9}"/>
              </a:ext>
            </a:extLst>
          </p:cNvPr>
          <p:cNvSpPr txBox="1"/>
          <p:nvPr/>
        </p:nvSpPr>
        <p:spPr>
          <a:xfrm>
            <a:off x="2686050" y="3857411"/>
            <a:ext cx="3757808" cy="369332"/>
          </a:xfrm>
          <a:prstGeom prst="rect">
            <a:avLst/>
          </a:prstGeom>
          <a:noFill/>
        </p:spPr>
        <p:txBody>
          <a:bodyPr wrap="square" rtlCol="0">
            <a:spAutoFit/>
          </a:bodyPr>
          <a:lstStyle/>
          <a:p>
            <a:pPr algn="ctr"/>
            <a:r>
              <a:rPr kumimoji="1" lang="en-US" altLang="zh-TW" dirty="0">
                <a:latin typeface="Microsoft JhengHei" panose="020B0604030504040204" pitchFamily="34" charset="-120"/>
                <a:ea typeface="Microsoft JhengHei" panose="020B0604030504040204" pitchFamily="34" charset="-120"/>
              </a:rPr>
              <a:t>MySQL </a:t>
            </a:r>
            <a:r>
              <a:rPr kumimoji="1" lang="zh-TW" altLang="en-US" dirty="0">
                <a:latin typeface="Microsoft JhengHei" panose="020B0604030504040204" pitchFamily="34" charset="-120"/>
                <a:ea typeface="Microsoft JhengHei" panose="020B0604030504040204" pitchFamily="34" charset="-120"/>
              </a:rPr>
              <a:t>資料儲存狀況</a:t>
            </a:r>
          </a:p>
        </p:txBody>
      </p:sp>
    </p:spTree>
    <p:extLst>
      <p:ext uri="{BB962C8B-B14F-4D97-AF65-F5344CB8AC3E}">
        <p14:creationId xmlns:p14="http://schemas.microsoft.com/office/powerpoint/2010/main" val="296597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40</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手機版頁面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628650" y="4145275"/>
            <a:ext cx="2546344" cy="1735469"/>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077047" y="3721836"/>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949982" y="372183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pic>
        <p:nvPicPr>
          <p:cNvPr id="9" name="圖片 8" descr="一張含有 螢幕擷取畫面, 鳥 的圖片&#10;&#10;自動產生的描述">
            <a:extLst>
              <a:ext uri="{FF2B5EF4-FFF2-40B4-BE49-F238E27FC236}">
                <a16:creationId xmlns:a16="http://schemas.microsoft.com/office/drawing/2014/main" id="{32224E3A-39DC-014A-ADFF-D5BBA578DC4C}"/>
              </a:ext>
            </a:extLst>
          </p:cNvPr>
          <p:cNvPicPr>
            <a:picLocks noChangeAspect="1"/>
          </p:cNvPicPr>
          <p:nvPr/>
        </p:nvPicPr>
        <p:blipFill rotWithShape="1">
          <a:blip r:embed="rId4"/>
          <a:srcRect r="17459"/>
          <a:stretch/>
        </p:blipFill>
        <p:spPr>
          <a:xfrm>
            <a:off x="3510260" y="4035338"/>
            <a:ext cx="2583013" cy="1971236"/>
          </a:xfrm>
          <a:prstGeom prst="rect">
            <a:avLst/>
          </a:prstGeom>
          <a:ln>
            <a:solidFill>
              <a:schemeClr val="tx1"/>
            </a:solidFill>
          </a:ln>
        </p:spPr>
      </p:pic>
    </p:spTree>
    <p:extLst>
      <p:ext uri="{BB962C8B-B14F-4D97-AF65-F5344CB8AC3E}">
        <p14:creationId xmlns:p14="http://schemas.microsoft.com/office/powerpoint/2010/main" val="23609919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05</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結論與小組分工</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65831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lang="zh-CN" altLang="en-US" dirty="0"/>
              <a:t>結論</a:t>
            </a:r>
            <a:endParaRPr kumimoji="1" lang="zh-TW" altLang="en-US" dirty="0"/>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42</a:t>
            </a:fld>
            <a:endParaRPr kumimoji="1" lang="zh-TW" altLang="en-US" dirty="0"/>
          </a:p>
        </p:txBody>
      </p:sp>
      <p:sp>
        <p:nvSpPr>
          <p:cNvPr id="11" name="內容版面配置區 10">
            <a:extLst>
              <a:ext uri="{FF2B5EF4-FFF2-40B4-BE49-F238E27FC236}">
                <a16:creationId xmlns:a16="http://schemas.microsoft.com/office/drawing/2014/main" id="{7FFE45D2-2E41-174F-A43B-82318957F6FD}"/>
              </a:ext>
            </a:extLst>
          </p:cNvPr>
          <p:cNvSpPr>
            <a:spLocks noGrp="1"/>
          </p:cNvSpPr>
          <p:nvPr>
            <p:ph idx="1"/>
          </p:nvPr>
        </p:nvSpPr>
        <p:spPr>
          <a:xfrm>
            <a:off x="628650" y="1121086"/>
            <a:ext cx="7886700" cy="1961995"/>
          </a:xfrm>
        </p:spPr>
        <p:txBody>
          <a:bodyPr/>
          <a:lstStyle/>
          <a:p>
            <a:pPr marL="457200" indent="-457200">
              <a:buFont typeface="+mj-lt"/>
              <a:buAutoNum type="arabicPeriod"/>
            </a:pPr>
            <a:r>
              <a:rPr lang="zh-TW" altLang="en-US" dirty="0"/>
              <a:t>透過長短期記憶模型，我們建立了事件強度分類器、大事件類別分類器、小事件類別分類器。這些分類器對於看門狗系統的新聞內容有很好的分類能力</a:t>
            </a:r>
            <a:endParaRPr lang="en-US" altLang="zh-TW" dirty="0"/>
          </a:p>
          <a:p>
            <a:pPr marL="457200" indent="-457200">
              <a:buFont typeface="+mj-lt"/>
              <a:buAutoNum type="arabicPeriod"/>
            </a:pPr>
            <a:r>
              <a:rPr lang="zh-TW" altLang="en-US" dirty="0"/>
              <a:t>透過長短期記憶模型，我們能從新聞事件中取得未來股價變動的一些資訊</a:t>
            </a:r>
            <a:endParaRPr lang="en-US" altLang="zh-TW" dirty="0"/>
          </a:p>
          <a:p>
            <a:endParaRPr lang="zh-TW" altLang="en-US" dirty="0"/>
          </a:p>
        </p:txBody>
      </p:sp>
      <p:sp>
        <p:nvSpPr>
          <p:cNvPr id="12" name="標題 1">
            <a:extLst>
              <a:ext uri="{FF2B5EF4-FFF2-40B4-BE49-F238E27FC236}">
                <a16:creationId xmlns:a16="http://schemas.microsoft.com/office/drawing/2014/main" id="{C328858B-1272-CF46-8C47-257C4F9A0336}"/>
              </a:ext>
            </a:extLst>
          </p:cNvPr>
          <p:cNvSpPr txBox="1">
            <a:spLocks/>
          </p:cNvSpPr>
          <p:nvPr/>
        </p:nvSpPr>
        <p:spPr>
          <a:xfrm>
            <a:off x="628651" y="3278468"/>
            <a:ext cx="7886700" cy="5990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TW" altLang="en-US" sz="2400" b="1" kern="1200" spc="-5" dirty="0" smtClean="0">
                <a:solidFill>
                  <a:srgbClr val="4AAC99"/>
                </a:solidFill>
                <a:latin typeface="微軟正黑體" pitchFamily="34" charset="-120"/>
                <a:ea typeface="微軟正黑體" pitchFamily="34" charset="-120"/>
                <a:cs typeface="+mj-cs"/>
              </a:defRPr>
            </a:lvl1pPr>
          </a:lstStyle>
          <a:p>
            <a:r>
              <a:rPr kumimoji="1" lang="zh-CN" altLang="en-US" dirty="0"/>
              <a:t>未來展望</a:t>
            </a:r>
          </a:p>
        </p:txBody>
      </p:sp>
      <p:sp>
        <p:nvSpPr>
          <p:cNvPr id="13" name="Content Placeholder 2">
            <a:extLst>
              <a:ext uri="{FF2B5EF4-FFF2-40B4-BE49-F238E27FC236}">
                <a16:creationId xmlns:a16="http://schemas.microsoft.com/office/drawing/2014/main" id="{98AC754A-CE3B-954F-84FA-98486830A6AC}"/>
              </a:ext>
            </a:extLst>
          </p:cNvPr>
          <p:cNvSpPr txBox="1">
            <a:spLocks/>
          </p:cNvSpPr>
          <p:nvPr/>
        </p:nvSpPr>
        <p:spPr>
          <a:xfrm>
            <a:off x="628650" y="3877544"/>
            <a:ext cx="7886699" cy="196199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zh-TW" altLang="en-US" dirty="0"/>
              <a:t>使用的訓練資料侷限於看門狗系統的新聞內容。對於其它來源的新聞，模型的分類能力尚有改善空間。未來若能使用更多來源的新聞資料進行訓練，便能進一步提升此模型的適用範圍</a:t>
            </a:r>
            <a:endParaRPr lang="en-US" altLang="zh-TW" dirty="0"/>
          </a:p>
          <a:p>
            <a:pPr marL="457200" indent="-457200">
              <a:buFont typeface="+mj-lt"/>
              <a:buAutoNum type="arabicPeriod"/>
            </a:pPr>
            <a:r>
              <a:rPr lang="zh-CN" altLang="en-US" dirty="0"/>
              <a:t>股價預測模型的表現尚有改善空間。未來若能使用更為細緻的股價資料（</a:t>
            </a:r>
            <a:r>
              <a:rPr lang="en-US" altLang="zh-TW" dirty="0"/>
              <a:t>ex:</a:t>
            </a:r>
            <a:r>
              <a:rPr lang="zh-TW" altLang="en-US" dirty="0"/>
              <a:t> </a:t>
            </a:r>
            <a:r>
              <a:rPr lang="en-US" altLang="zh-TW" dirty="0"/>
              <a:t>Intraday data</a:t>
            </a:r>
            <a:r>
              <a:rPr lang="zh-CN" altLang="en-US" dirty="0"/>
              <a:t>），便能進一步提升此模型的表現</a:t>
            </a:r>
            <a:endParaRPr lang="en-US" altLang="zh-TW"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939186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43</a:t>
            </a:fld>
            <a:endParaRPr kumimoji="1" lang="zh-TW" altLang="en-US" dirty="0"/>
          </a:p>
        </p:txBody>
      </p:sp>
      <p:sp>
        <p:nvSpPr>
          <p:cNvPr id="7" name="文字方塊 6">
            <a:extLst>
              <a:ext uri="{FF2B5EF4-FFF2-40B4-BE49-F238E27FC236}">
                <a16:creationId xmlns:a16="http://schemas.microsoft.com/office/drawing/2014/main" id="{B6ED4D8E-2437-3E4D-B8D7-B5BEE87BDE38}"/>
              </a:ext>
            </a:extLst>
          </p:cNvPr>
          <p:cNvSpPr txBox="1"/>
          <p:nvPr/>
        </p:nvSpPr>
        <p:spPr>
          <a:xfrm>
            <a:off x="471425" y="4804994"/>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221769" y="4804994"/>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13091" y="4617299"/>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graphicFrame>
        <p:nvGraphicFramePr>
          <p:cNvPr id="3" name="表格 2">
            <a:extLst>
              <a:ext uri="{FF2B5EF4-FFF2-40B4-BE49-F238E27FC236}">
                <a16:creationId xmlns:a16="http://schemas.microsoft.com/office/drawing/2014/main" id="{406AA027-C994-B74E-98B0-C81BD4B2AB0D}"/>
              </a:ext>
            </a:extLst>
          </p:cNvPr>
          <p:cNvGraphicFramePr>
            <a:graphicFrameLocks noGrp="1"/>
          </p:cNvGraphicFramePr>
          <p:nvPr>
            <p:extLst>
              <p:ext uri="{D42A27DB-BD31-4B8C-83A1-F6EECF244321}">
                <p14:modId xmlns:p14="http://schemas.microsoft.com/office/powerpoint/2010/main" val="770269490"/>
              </p:ext>
            </p:extLst>
          </p:nvPr>
        </p:nvGraphicFramePr>
        <p:xfrm>
          <a:off x="628650" y="1307321"/>
          <a:ext cx="7886700" cy="3131370"/>
        </p:xfrm>
        <a:graphic>
          <a:graphicData uri="http://schemas.openxmlformats.org/drawingml/2006/table">
            <a:tbl>
              <a:tblPr bandRow="1">
                <a:tableStyleId>{21E4AEA4-8DFA-4A89-87EB-49C32662AFE0}</a:tableStyleId>
              </a:tblPr>
              <a:tblGrid>
                <a:gridCol w="1428452">
                  <a:extLst>
                    <a:ext uri="{9D8B030D-6E8A-4147-A177-3AD203B41FA5}">
                      <a16:colId xmlns:a16="http://schemas.microsoft.com/office/drawing/2014/main" val="4275042337"/>
                    </a:ext>
                  </a:extLst>
                </a:gridCol>
                <a:gridCol w="6458248">
                  <a:extLst>
                    <a:ext uri="{9D8B030D-6E8A-4147-A177-3AD203B41FA5}">
                      <a16:colId xmlns:a16="http://schemas.microsoft.com/office/drawing/2014/main" val="2895150346"/>
                    </a:ext>
                  </a:extLst>
                </a:gridCol>
              </a:tblGrid>
              <a:tr h="813271">
                <a:tc>
                  <a:txBody>
                    <a:bodyPr/>
                    <a:lstStyle/>
                    <a:p>
                      <a:pPr algn="ctr"/>
                      <a:r>
                        <a:rPr lang="zh-TW" altLang="en-US" sz="1800" dirty="0">
                          <a:solidFill>
                            <a:schemeClr val="tx1"/>
                          </a:solidFill>
                          <a:latin typeface="Microsoft JhengHei" panose="020B0604030504040204" pitchFamily="34" charset="-120"/>
                          <a:ea typeface="Microsoft JhengHei" panose="020B0604030504040204" pitchFamily="34" charset="-120"/>
                        </a:rPr>
                        <a:t>劉品妤</a:t>
                      </a:r>
                      <a:endParaRPr lang="zh-TW" altLang="en-US" dirty="0">
                        <a:latin typeface="Microsoft JhengHei" panose="020B0604030504040204" pitchFamily="34" charset="-120"/>
                        <a:ea typeface="Microsoft JhengHei" panose="020B0604030504040204" pitchFamily="34" charset="-12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a:r>
                        <a:rPr lang="zh-TW" altLang="en-US" sz="1800" dirty="0">
                          <a:solidFill>
                            <a:schemeClr val="tx1"/>
                          </a:solidFill>
                          <a:latin typeface="Microsoft JhengHei" panose="020B0604030504040204" pitchFamily="34" charset="-120"/>
                          <a:ea typeface="Microsoft JhengHei" panose="020B0604030504040204" pitchFamily="34" charset="-120"/>
                        </a:rPr>
                        <a:t>資料 </a:t>
                      </a:r>
                      <a:r>
                        <a:rPr lang="en-US" altLang="zh-TW" sz="1800" dirty="0">
                          <a:solidFill>
                            <a:schemeClr val="tx1"/>
                          </a:solidFill>
                          <a:latin typeface="Microsoft JhengHei" panose="020B0604030504040204" pitchFamily="34" charset="-120"/>
                          <a:ea typeface="Microsoft JhengHei" panose="020B0604030504040204" pitchFamily="34" charset="-120"/>
                        </a:rPr>
                        <a:t>EDA</a:t>
                      </a:r>
                      <a:r>
                        <a:rPr lang="zh-TW" altLang="en-US" sz="1800" dirty="0">
                          <a:solidFill>
                            <a:schemeClr val="tx1"/>
                          </a:solidFill>
                          <a:latin typeface="Microsoft JhengHei" panose="020B0604030504040204" pitchFamily="34" charset="-120"/>
                          <a:ea typeface="Microsoft JhengHei" panose="020B0604030504040204" pitchFamily="34" charset="-120"/>
                        </a:rPr>
                        <a:t> 處理、</a:t>
                      </a:r>
                      <a:r>
                        <a:rPr lang="en-US" altLang="zh-TW" sz="1800" dirty="0">
                          <a:solidFill>
                            <a:schemeClr val="tx1"/>
                          </a:solidFill>
                          <a:latin typeface="Microsoft JhengHei" panose="020B0604030504040204" pitchFamily="34" charset="-120"/>
                          <a:ea typeface="Microsoft JhengHei" panose="020B0604030504040204" pitchFamily="34" charset="-120"/>
                        </a:rPr>
                        <a:t>AWS</a:t>
                      </a:r>
                      <a:r>
                        <a:rPr lang="zh-TW" altLang="en-US" sz="1800" dirty="0">
                          <a:solidFill>
                            <a:schemeClr val="tx1"/>
                          </a:solidFill>
                          <a:latin typeface="Microsoft JhengHei" panose="020B0604030504040204" pitchFamily="34" charset="-120"/>
                          <a:ea typeface="Microsoft JhengHei" panose="020B0604030504040204" pitchFamily="34" charset="-120"/>
                        </a:rPr>
                        <a:t> </a:t>
                      </a:r>
                      <a:r>
                        <a:rPr lang="zh-CN" altLang="en-US" sz="1800" dirty="0">
                          <a:solidFill>
                            <a:schemeClr val="tx1"/>
                          </a:solidFill>
                          <a:latin typeface="Microsoft JhengHei" panose="020B0604030504040204" pitchFamily="34" charset="-120"/>
                          <a:ea typeface="Microsoft JhengHei" panose="020B0604030504040204" pitchFamily="34" charset="-120"/>
                        </a:rPr>
                        <a:t>與</a:t>
                      </a:r>
                      <a:r>
                        <a:rPr lang="zh-TW" altLang="en-US" sz="1800" dirty="0">
                          <a:solidFill>
                            <a:schemeClr val="tx1"/>
                          </a:solidFill>
                          <a:latin typeface="Microsoft JhengHei" panose="020B0604030504040204" pitchFamily="34" charset="-120"/>
                          <a:ea typeface="Microsoft JhengHei" panose="020B0604030504040204" pitchFamily="34" charset="-120"/>
                        </a:rPr>
                        <a:t> </a:t>
                      </a:r>
                      <a:r>
                        <a:rPr lang="en-US" altLang="zh-CN" sz="1800" dirty="0">
                          <a:solidFill>
                            <a:schemeClr val="tx1"/>
                          </a:solidFill>
                          <a:latin typeface="Microsoft JhengHei" panose="020B0604030504040204" pitchFamily="34" charset="-120"/>
                          <a:ea typeface="Microsoft JhengHei" panose="020B0604030504040204" pitchFamily="34" charset="-120"/>
                        </a:rPr>
                        <a:t>WordPress</a:t>
                      </a:r>
                      <a:r>
                        <a:rPr lang="zh-TW" altLang="en-US" sz="1800" dirty="0">
                          <a:solidFill>
                            <a:schemeClr val="tx1"/>
                          </a:solidFill>
                          <a:latin typeface="Microsoft JhengHei" panose="020B0604030504040204" pitchFamily="34" charset="-120"/>
                          <a:ea typeface="Microsoft JhengHei" panose="020B0604030504040204" pitchFamily="34" charset="-120"/>
                        </a:rPr>
                        <a:t> 網頁製作、爬蟲最新新聞資料、製作爬蟲函數、影片處理與嵌入字幕</a:t>
                      </a:r>
                      <a:endParaRPr lang="zh-TW" altLang="en-US" dirty="0">
                        <a:latin typeface="Microsoft JhengHei" panose="020B0604030504040204" pitchFamily="34" charset="-120"/>
                        <a:ea typeface="Microsoft JhengHei" panose="020B0604030504040204" pitchFamily="34" charset="-12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72445452"/>
                  </a:ext>
                </a:extLst>
              </a:tr>
              <a:tr h="752414">
                <a:tc>
                  <a:txBody>
                    <a:bodyPr/>
                    <a:lstStyle/>
                    <a:p>
                      <a:pPr algn="ctr"/>
                      <a:r>
                        <a:rPr lang="zh-TW" altLang="en-US" sz="1800" dirty="0">
                          <a:solidFill>
                            <a:schemeClr val="tx1"/>
                          </a:solidFill>
                          <a:latin typeface="Microsoft JhengHei" panose="020B0604030504040204" pitchFamily="34" charset="-120"/>
                          <a:ea typeface="Microsoft JhengHei" panose="020B0604030504040204" pitchFamily="34" charset="-120"/>
                        </a:rPr>
                        <a:t>王昱達</a:t>
                      </a:r>
                      <a:endParaRPr lang="zh-TW" altLang="en-US" dirty="0">
                        <a:latin typeface="Microsoft JhengHei" panose="020B0604030504040204" pitchFamily="34" charset="-120"/>
                        <a:ea typeface="Microsoft JhengHei" panose="020B0604030504040204" pitchFamily="34" charset="-120"/>
                      </a:endParaRPr>
                    </a:p>
                  </a:txBody>
                  <a:tcPr anchor="ctr">
                    <a:lnL w="12700" cap="flat" cmpd="sng" algn="ctr">
                      <a:solidFill>
                        <a:schemeClr val="tx1"/>
                      </a:solidFill>
                      <a:prstDash val="solid"/>
                      <a:round/>
                      <a:headEnd type="none" w="med" len="med"/>
                      <a:tailEnd type="none" w="med" len="med"/>
                    </a:lnL>
                  </a:tcPr>
                </a:tc>
                <a:tc>
                  <a:txBody>
                    <a:bodyPr/>
                    <a:lstStyle/>
                    <a:p>
                      <a:pPr algn="l"/>
                      <a:r>
                        <a:rPr lang="zh-CN" altLang="en-US" sz="1800" dirty="0">
                          <a:solidFill>
                            <a:schemeClr val="tx1"/>
                          </a:solidFill>
                          <a:latin typeface="Microsoft JhengHei" panose="020B0604030504040204" pitchFamily="34" charset="-120"/>
                          <a:ea typeface="Microsoft JhengHei" panose="020B0604030504040204" pitchFamily="34" charset="-120"/>
                        </a:rPr>
                        <a:t>股價資料整理、</a:t>
                      </a:r>
                      <a:r>
                        <a:rPr lang="en-US" altLang="zh-CN" sz="1800" dirty="0">
                          <a:solidFill>
                            <a:schemeClr val="tx1"/>
                          </a:solidFill>
                          <a:latin typeface="Microsoft JhengHei" panose="020B0604030504040204" pitchFamily="34" charset="-120"/>
                          <a:ea typeface="Microsoft JhengHei" panose="020B0604030504040204" pitchFamily="34" charset="-120"/>
                        </a:rPr>
                        <a:t>MySQL </a:t>
                      </a:r>
                      <a:r>
                        <a:rPr lang="zh-CN" altLang="en-US" sz="1800" dirty="0">
                          <a:solidFill>
                            <a:schemeClr val="tx1"/>
                          </a:solidFill>
                          <a:latin typeface="Microsoft JhengHei" panose="020B0604030504040204" pitchFamily="34" charset="-120"/>
                          <a:ea typeface="Microsoft JhengHei" panose="020B0604030504040204" pitchFamily="34" charset="-120"/>
                        </a:rPr>
                        <a:t>資料庫建立、網頁串接</a:t>
                      </a:r>
                      <a:r>
                        <a:rPr lang="zh-CN" altLang="en-US" dirty="0">
                          <a:latin typeface="Microsoft JhengHei" panose="020B0604030504040204" pitchFamily="34" charset="-120"/>
                          <a:ea typeface="Microsoft JhengHei" panose="020B0604030504040204" pitchFamily="34" charset="-120"/>
                        </a:rPr>
                        <a:t>、主程式串接、簡報整理、影片錄音</a:t>
                      </a:r>
                      <a:endParaRPr lang="zh-TW" altLang="en-US" dirty="0">
                        <a:latin typeface="Microsoft JhengHei" panose="020B0604030504040204" pitchFamily="34" charset="-120"/>
                        <a:ea typeface="Microsoft JhengHei" panose="020B0604030504040204" pitchFamily="34" charset="-12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4490607"/>
                  </a:ext>
                </a:extLst>
              </a:tr>
              <a:tr h="813271">
                <a:tc>
                  <a:txBody>
                    <a:bodyPr/>
                    <a:lstStyle/>
                    <a:p>
                      <a:pPr algn="ctr"/>
                      <a:r>
                        <a:rPr lang="zh-TW" altLang="en-US" sz="1800" dirty="0">
                          <a:solidFill>
                            <a:schemeClr val="tx1"/>
                          </a:solidFill>
                          <a:latin typeface="Microsoft JhengHei" panose="020B0604030504040204" pitchFamily="34" charset="-120"/>
                          <a:ea typeface="Microsoft JhengHei" panose="020B0604030504040204" pitchFamily="34" charset="-120"/>
                        </a:rPr>
                        <a:t>楊廣元</a:t>
                      </a:r>
                      <a:endParaRPr lang="zh-TW" altLang="en-US" dirty="0">
                        <a:latin typeface="Microsoft JhengHei" panose="020B0604030504040204" pitchFamily="34" charset="-120"/>
                        <a:ea typeface="Microsoft JhengHei" panose="020B0604030504040204" pitchFamily="34" charset="-120"/>
                      </a:endParaRPr>
                    </a:p>
                  </a:txBody>
                  <a:tcPr anchor="ct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dirty="0">
                          <a:solidFill>
                            <a:schemeClr val="tx1"/>
                          </a:solidFill>
                          <a:latin typeface="Microsoft JhengHei" panose="020B0604030504040204" pitchFamily="34" charset="-120"/>
                          <a:ea typeface="Microsoft JhengHei" panose="020B0604030504040204" pitchFamily="34" charset="-120"/>
                        </a:rPr>
                        <a:t>新聞評分、大小事件類別與股價預測模型的建立</a:t>
                      </a:r>
                      <a:r>
                        <a:rPr lang="zh-TW" altLang="en-US" dirty="0">
                          <a:latin typeface="Microsoft JhengHei" panose="020B0604030504040204" pitchFamily="34" charset="-120"/>
                          <a:ea typeface="Microsoft JhengHei" panose="020B0604030504040204" pitchFamily="34" charset="-120"/>
                        </a:rPr>
                        <a:t>與參數調整、製作所有機器學習的模型函數、</a:t>
                      </a:r>
                      <a:r>
                        <a:rPr lang="zh-CN" altLang="en-US" dirty="0">
                          <a:latin typeface="Microsoft JhengHei" panose="020B0604030504040204" pitchFamily="34" charset="-120"/>
                          <a:ea typeface="Microsoft JhengHei" panose="020B0604030504040204" pitchFamily="34" charset="-120"/>
                        </a:rPr>
                        <a:t>影片錄音</a:t>
                      </a:r>
                      <a:endParaRPr lang="en-US" altLang="zh-TW" sz="1800" dirty="0">
                        <a:solidFill>
                          <a:schemeClr val="tx1"/>
                        </a:solidFill>
                        <a:latin typeface="Microsoft JhengHei" panose="020B0604030504040204" pitchFamily="34" charset="-120"/>
                        <a:ea typeface="Microsoft JhengHei" panose="020B0604030504040204" pitchFamily="34" charset="-120"/>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191792261"/>
                  </a:ext>
                </a:extLst>
              </a:tr>
              <a:tr h="752414">
                <a:tc>
                  <a:txBody>
                    <a:bodyPr/>
                    <a:lstStyle/>
                    <a:p>
                      <a:pPr algn="ctr"/>
                      <a:r>
                        <a:rPr lang="zh-TW" altLang="en-US" sz="1800" dirty="0">
                          <a:solidFill>
                            <a:schemeClr val="tx1"/>
                          </a:solidFill>
                          <a:latin typeface="Microsoft JhengHei" panose="020B0604030504040204" pitchFamily="34" charset="-120"/>
                          <a:ea typeface="Microsoft JhengHei" panose="020B0604030504040204" pitchFamily="34" charset="-120"/>
                        </a:rPr>
                        <a:t>呂明諺</a:t>
                      </a:r>
                      <a:endParaRPr lang="zh-TW" altLang="en-US" dirty="0">
                        <a:latin typeface="Microsoft JhengHei" panose="020B0604030504040204" pitchFamily="34" charset="-120"/>
                        <a:ea typeface="Microsoft JhengHei" panose="020B0604030504040204" pitchFamily="34" charset="-120"/>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a:r>
                        <a:rPr lang="zh-CN" altLang="en-US" sz="1800" dirty="0">
                          <a:solidFill>
                            <a:schemeClr val="tx1"/>
                          </a:solidFill>
                          <a:latin typeface="Microsoft JhengHei" panose="020B0604030504040204" pitchFamily="34" charset="-120"/>
                          <a:ea typeface="Microsoft JhengHei" panose="020B0604030504040204" pitchFamily="34" charset="-120"/>
                        </a:rPr>
                        <a:t>看門狗資料清洗、斷詞與進一步的優化</a:t>
                      </a:r>
                      <a:r>
                        <a:rPr lang="zh-CN" altLang="en-US" dirty="0">
                          <a:latin typeface="Microsoft JhengHei" panose="020B0604030504040204" pitchFamily="34" charset="-120"/>
                          <a:ea typeface="Microsoft JhengHei" panose="020B0604030504040204" pitchFamily="34" charset="-120"/>
                        </a:rPr>
                        <a:t>、製作斷詞函數、簡報整理、影片錄音</a:t>
                      </a:r>
                      <a:endParaRPr lang="zh-TW" altLang="en-US" dirty="0">
                        <a:latin typeface="Microsoft JhengHei" panose="020B0604030504040204" pitchFamily="34" charset="-120"/>
                        <a:ea typeface="Microsoft JhengHei" panose="020B0604030504040204" pitchFamily="34" charset="-12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9700169"/>
                  </a:ext>
                </a:extLst>
              </a:tr>
            </a:tbl>
          </a:graphicData>
        </a:graphic>
      </p:graphicFrame>
    </p:spTree>
    <p:extLst>
      <p:ext uri="{BB962C8B-B14F-4D97-AF65-F5344CB8AC3E}">
        <p14:creationId xmlns:p14="http://schemas.microsoft.com/office/powerpoint/2010/main" val="1296729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pic>
        <p:nvPicPr>
          <p:cNvPr id="19" name="圖片 18">
            <a:extLst>
              <a:ext uri="{FF2B5EF4-FFF2-40B4-BE49-F238E27FC236}">
                <a16:creationId xmlns:a16="http://schemas.microsoft.com/office/drawing/2014/main" id="{C5BE6493-71B0-544A-A916-69D915737F19}"/>
              </a:ext>
            </a:extLst>
          </p:cNvPr>
          <p:cNvPicPr>
            <a:picLocks noChangeAspect="1"/>
          </p:cNvPicPr>
          <p:nvPr/>
        </p:nvPicPr>
        <p:blipFill rotWithShape="1">
          <a:blip r:embed="rId2"/>
          <a:srcRect r="18711"/>
          <a:stretch/>
        </p:blipFill>
        <p:spPr>
          <a:xfrm>
            <a:off x="3278249" y="2605886"/>
            <a:ext cx="3055149" cy="2086117"/>
          </a:xfrm>
          <a:prstGeom prst="rect">
            <a:avLst/>
          </a:prstGeom>
        </p:spPr>
      </p:pic>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針對公開資訊觀測站，每兩分鐘爬一次，即時更新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2020/6/24</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2844</TotalTime>
  <Words>3602</Words>
  <Application>Microsoft Macintosh PowerPoint</Application>
  <PresentationFormat>如螢幕大小 (4:3)</PresentationFormat>
  <Paragraphs>586</Paragraphs>
  <Slides>44</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44</vt:i4>
      </vt:variant>
    </vt:vector>
  </HeadingPairs>
  <TitlesOfParts>
    <vt:vector size="54" baseType="lpstr">
      <vt:lpstr>Microsoft JhengHei</vt:lpstr>
      <vt:lpstr>Microsoft JhengHei</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建立字典與數字序列</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建立資料庫，存取最新新聞斷詞與評分預測結果</vt:lpstr>
      <vt:lpstr>透過 WordPress 網頁來呈現我們的預測結果</vt:lpstr>
      <vt:lpstr>05</vt:lpstr>
      <vt:lpstr>結論</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225</cp:revision>
  <dcterms:created xsi:type="dcterms:W3CDTF">2020-03-18T11:49:03Z</dcterms:created>
  <dcterms:modified xsi:type="dcterms:W3CDTF">2020-06-23T17:27:14Z</dcterms:modified>
</cp:coreProperties>
</file>