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997B-1868-7D63-ED42-2EC0E9DD8A03}"/>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87C33D80-FDCA-D2A3-490F-4922D7CED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43B9002D-4A3B-925E-123B-91C268FD7C21}"/>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6ADFA775-6FB1-F2A8-A4DE-6954B9F7FEB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C8F77D3-11A7-674C-C14E-08E6E8DD3314}"/>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69591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CB8AB-B6E4-B948-7C6B-B28DB8D9C2A5}"/>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3885BF4-7C6D-433E-55AA-B433335E7313}"/>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17FD471-8C5D-6466-2363-1BC8FCC5D6E2}"/>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6552594A-14B3-E3A0-5DCC-6CA7B9A6179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8962D43-F42C-2CE7-AF62-CCE12F5CA227}"/>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241919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E230D6-F460-F7F8-1B3F-37B91E15D50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467A630D-2FE5-45F3-2AA6-E6994DECAA9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1D7223B-E6B9-ADCD-6FE1-953C80053E5A}"/>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12C3323D-BF27-C8C3-FCCA-5FF54CA4B5A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E90CFB9E-A2F8-D724-FA25-C3428981879A}"/>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3376987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C5CC-127A-92B5-DE9F-A2C40AC54F74}"/>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9666038E-A9F0-2406-C089-5E8C0B7F2572}"/>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75867F4-CEBA-469E-6883-7D1EC64F57FC}"/>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98F4EA07-A505-9B38-C73B-9FD09551927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D7ED711-09D5-E7E0-8836-FE720832E474}"/>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273204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FFB2-CE22-31F7-8692-2AD6885BEAD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DF969EB-656C-1046-A983-8D0F898D4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A4BE81EA-3ACC-5D87-9FB8-B29939A0ED46}"/>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7840912D-DB16-9598-6CBB-960B09428483}"/>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73ED365-3792-C68A-408A-FBA69072B028}"/>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95406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FAA8-2E77-365E-4792-96378E8E2665}"/>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00CB25B-2F85-2525-A342-E898DD6718E1}"/>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09D46705-5A4A-9782-51FA-C86B00196246}"/>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9DD8D158-18C5-0DAB-4AD9-7BE251C2315D}"/>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4F600B44-B96D-BCEC-D6C5-CC4B09611E9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B7D90F-AB75-FDE1-2F17-B9990C4A650E}"/>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643531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FECC-6394-0B85-8014-E69035BF392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6F1DDA8-EB47-5FAD-0FCE-CF5BDB5DD4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385C40CF-12A3-8D64-C0BC-CBC1750A7C2C}"/>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AD845634-5EB8-9870-A1C5-D432D67C3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783AF8D-ECC8-19FE-4D64-085CD6377D6E}"/>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86545ADF-4F8D-C75A-5104-5B91A347BF04}"/>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8" name="Footer Placeholder 7">
            <a:extLst>
              <a:ext uri="{FF2B5EF4-FFF2-40B4-BE49-F238E27FC236}">
                <a16:creationId xmlns:a16="http://schemas.microsoft.com/office/drawing/2014/main" id="{C497AA64-214B-03AD-6CC8-063D11F00F20}"/>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2CF41ED9-7329-E2CD-1143-AD54041DB3E1}"/>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4001633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F0D8-9957-1EAB-A743-2A4D78C56A91}"/>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750B101-69DF-D4D4-F66E-2D639B0396FD}"/>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4" name="Footer Placeholder 3">
            <a:extLst>
              <a:ext uri="{FF2B5EF4-FFF2-40B4-BE49-F238E27FC236}">
                <a16:creationId xmlns:a16="http://schemas.microsoft.com/office/drawing/2014/main" id="{2F3EE7F9-E22B-C057-810E-D8B5A6A5ACD2}"/>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6BC7720E-A720-8CFD-4912-9D5F887C1AD4}"/>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398197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FD535-192A-A80B-5951-9BCDB09D50FC}"/>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3" name="Footer Placeholder 2">
            <a:extLst>
              <a:ext uri="{FF2B5EF4-FFF2-40B4-BE49-F238E27FC236}">
                <a16:creationId xmlns:a16="http://schemas.microsoft.com/office/drawing/2014/main" id="{3F5DD67D-5472-4059-FB7A-37BE641FE45C}"/>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E4E945E-A3F5-942D-B11B-CE40FD5F084A}"/>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54028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266A2-45A3-F45E-FBBA-F4B1499F3E0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826DC86-1CFE-ED22-C0A6-2BAA7F0F6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634532D-E2B2-3B7E-659E-8115769BE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E75E764B-3B6E-3A1A-A4F0-C2EC47C7AB48}"/>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07564AE8-69F4-B460-DFE4-A82F0F7463F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22AEB3E5-9412-1C4D-5F28-F5D74E24941A}"/>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40252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00926-864B-9E53-FB60-82983ECD4E8B}"/>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D5E34711-85CC-F44B-7B0A-0D838D94E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F24F1B63-02C2-CDFA-86A7-20168707A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F2DA318-35D9-4214-7C08-7C93F1E4FCF0}"/>
              </a:ext>
            </a:extLst>
          </p:cNvPr>
          <p:cNvSpPr>
            <a:spLocks noGrp="1"/>
          </p:cNvSpPr>
          <p:nvPr>
            <p:ph type="dt" sz="half" idx="10"/>
          </p:nvPr>
        </p:nvSpPr>
        <p:spPr/>
        <p:txBody>
          <a:bodyPr/>
          <a:lstStyle/>
          <a:p>
            <a:fld id="{534BA9D1-B7AE-42A9-9CBC-68F754D32DC9}" type="datetimeFigureOut">
              <a:rPr lang="zh-CN" altLang="en-US" smtClean="0"/>
              <a:t>2022/10/12</a:t>
            </a:fld>
            <a:endParaRPr lang="zh-CN" altLang="en-US"/>
          </a:p>
        </p:txBody>
      </p:sp>
      <p:sp>
        <p:nvSpPr>
          <p:cNvPr id="6" name="Footer Placeholder 5">
            <a:extLst>
              <a:ext uri="{FF2B5EF4-FFF2-40B4-BE49-F238E27FC236}">
                <a16:creationId xmlns:a16="http://schemas.microsoft.com/office/drawing/2014/main" id="{D5E1B203-D2CD-4F91-1C70-7C2E0DB36DF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8F4C64E-6566-65BC-1CB4-54AD92A09A92}"/>
              </a:ext>
            </a:extLst>
          </p:cNvPr>
          <p:cNvSpPr>
            <a:spLocks noGrp="1"/>
          </p:cNvSpPr>
          <p:nvPr>
            <p:ph type="sldNum" sz="quarter" idx="12"/>
          </p:nvPr>
        </p:nvSpPr>
        <p:spPr/>
        <p:txBody>
          <a:body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126932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34492-1D00-CAC5-300C-7660EC79F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3CCCF9D-066C-160F-2097-0CCD2EE9E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3CEA447-2E70-7FC3-A3BC-39E259F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4BA9D1-B7AE-42A9-9CBC-68F754D32DC9}" type="datetimeFigureOut">
              <a:rPr lang="zh-CN" altLang="en-US" smtClean="0"/>
              <a:t>2022/10/12</a:t>
            </a:fld>
            <a:endParaRPr lang="zh-CN" altLang="en-US"/>
          </a:p>
        </p:txBody>
      </p:sp>
      <p:sp>
        <p:nvSpPr>
          <p:cNvPr id="5" name="Footer Placeholder 4">
            <a:extLst>
              <a:ext uri="{FF2B5EF4-FFF2-40B4-BE49-F238E27FC236}">
                <a16:creationId xmlns:a16="http://schemas.microsoft.com/office/drawing/2014/main" id="{7F3B2A85-1536-3B6A-2C53-1138BE9254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38744350-8D0B-51F6-AB07-C033D7D1CB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76989D-F1A1-4800-8DD9-282185321EFE}" type="slidenum">
              <a:rPr lang="zh-CN" altLang="en-US" smtClean="0"/>
              <a:t>‹#›</a:t>
            </a:fld>
            <a:endParaRPr lang="zh-CN" altLang="en-US"/>
          </a:p>
        </p:txBody>
      </p:sp>
    </p:spTree>
    <p:extLst>
      <p:ext uri="{BB962C8B-B14F-4D97-AF65-F5344CB8AC3E}">
        <p14:creationId xmlns:p14="http://schemas.microsoft.com/office/powerpoint/2010/main" val="974840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DD79EF6-5B3B-5CEA-345E-A17FC2938DEA}"/>
                  </a:ext>
                </a:extLst>
              </p:cNvPr>
              <p:cNvSpPr txBox="1"/>
              <p:nvPr/>
            </p:nvSpPr>
            <p:spPr>
              <a:xfrm>
                <a:off x="762000" y="377652"/>
                <a:ext cx="10515600" cy="6102696"/>
              </a:xfrm>
              <a:prstGeom prst="rect">
                <a:avLst/>
              </a:prstGeom>
              <a:noFill/>
            </p:spPr>
            <p:txBody>
              <a:bodyPr wrap="square">
                <a:spAutoFit/>
              </a:bodyPr>
              <a:lstStyle/>
              <a:p>
                <a:r>
                  <a:rPr lang="en-US" altLang="zh-CN" sz="1100" b="1" dirty="0">
                    <a:latin typeface="Times LT Std" panose="02020603050405020304" pitchFamily="18" charset="0"/>
                  </a:rPr>
                  <a:t>The Inequality Index of a metrics </a:t>
                </a:r>
                <a:r>
                  <a:rPr lang="en-US" altLang="zh-CN" sz="1100" dirty="0">
                    <a:latin typeface="Times LT Std" panose="02020603050405020304" pitchFamily="18" charset="0"/>
                  </a:rPr>
                  <a:t>(</a:t>
                </a:r>
                <a:r>
                  <a:rPr lang="en-US" altLang="zh-CN" sz="1100" dirty="0" err="1">
                    <a:latin typeface="Times LT Std" panose="02020603050405020304" pitchFamily="18" charset="0"/>
                  </a:rPr>
                  <a:t>i.e</a:t>
                </a:r>
                <a:r>
                  <a:rPr lang="en-US" altLang="zh-CN" sz="1100" dirty="0">
                    <a:latin typeface="Times LT Std" panose="02020603050405020304" pitchFamily="18" charset="0"/>
                  </a:rPr>
                  <a:t>, the AP CS enrollment rate of high school students) is defined as the average of the absolute deviation of rates for specific groups from its overall population ratio, divided by the overall population ratio and expressed as a percentage. Where </a:t>
                </a:r>
                <a14:m>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𝑚</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𝑓</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𝑙</m:t>
                        </m:r>
                      </m:sub>
                    </m:sSub>
                  </m:oMath>
                </a14:m>
                <a:r>
                  <a:rPr lang="en-US" altLang="zh-CN" sz="1100" dirty="0">
                    <a:latin typeface="Times LT Std" panose="02020603050405020304" pitchFamily="18" charset="0"/>
                  </a:rPr>
                  <a:t> as inequity index of metric </a:t>
                </a:r>
                <a14:m>
                  <m:oMath xmlns:m="http://schemas.openxmlformats.org/officeDocument/2006/math">
                    <m:r>
                      <a:rPr lang="en-US" altLang="zh-CN" sz="1100" b="0" i="1" smtClean="0">
                        <a:latin typeface="Cambria Math" panose="02040503050406030204" pitchFamily="18" charset="0"/>
                      </a:rPr>
                      <m:t>𝑚</m:t>
                    </m:r>
                  </m:oMath>
                </a14:m>
                <a:r>
                  <a:rPr lang="en-US" altLang="zh-CN" sz="1100" dirty="0">
                    <a:latin typeface="Times LT Std" panose="02020603050405020304" pitchFamily="18" charset="0"/>
                  </a:rPr>
                  <a:t> in framework </a:t>
                </a:r>
                <a14:m>
                  <m:oMath xmlns:m="http://schemas.openxmlformats.org/officeDocument/2006/math">
                    <m:r>
                      <a:rPr lang="en-US" altLang="zh-CN" sz="1100" b="0" i="1" smtClean="0">
                        <a:latin typeface="Cambria Math" panose="02040503050406030204" pitchFamily="18" charset="0"/>
                      </a:rPr>
                      <m:t>𝑓</m:t>
                    </m:r>
                  </m:oMath>
                </a14:m>
                <a:r>
                  <a:rPr lang="en-US" altLang="zh-CN" sz="1100" dirty="0">
                    <a:latin typeface="Times LT Std" panose="02020603050405020304" pitchFamily="18" charset="0"/>
                  </a:rPr>
                  <a:t> at the life stage </a:t>
                </a:r>
                <a14:m>
                  <m:oMath xmlns:m="http://schemas.openxmlformats.org/officeDocument/2006/math">
                    <m:r>
                      <a:rPr lang="en-US" altLang="zh-CN" sz="1100" b="0" i="1" smtClean="0">
                        <a:latin typeface="Cambria Math" panose="02040503050406030204" pitchFamily="18" charset="0"/>
                      </a:rPr>
                      <m:t>𝑙</m:t>
                    </m:r>
                  </m:oMath>
                </a14:m>
                <a:r>
                  <a:rPr lang="en-US" altLang="zh-CN" sz="1100" dirty="0">
                    <a:latin typeface="Times LT Std" panose="02020603050405020304" pitchFamily="18" charset="0"/>
                  </a:rPr>
                  <a:t>,</a:t>
                </a:r>
                <a:r>
                  <a:rPr lang="en-US" altLang="zh-CN" sz="1100" dirty="0">
                    <a:solidFill>
                      <a:prstClr val="black"/>
                    </a:solidFill>
                  </a:rPr>
                  <a:t> </a:t>
                </a:r>
                <a14:m>
                  <m:oMath xmlns:m="http://schemas.openxmlformats.org/officeDocument/2006/math">
                    <m:sSub>
                      <m:sSubPr>
                        <m:ctrlPr>
                          <a:rPr lang="en-US" altLang="zh-CN" sz="1100" i="1" smtClean="0">
                            <a:solidFill>
                              <a:prstClr val="black"/>
                            </a:solidFill>
                            <a:latin typeface="Cambria Math" panose="02040503050406030204" pitchFamily="18" charset="0"/>
                          </a:rPr>
                        </m:ctrlPr>
                      </m:sSubPr>
                      <m:e>
                        <m:r>
                          <a:rPr lang="en-US" altLang="zh-CN" sz="1100" i="1">
                            <a:solidFill>
                              <a:prstClr val="black"/>
                            </a:solidFill>
                            <a:latin typeface="Cambria Math" panose="02040503050406030204" pitchFamily="18" charset="0"/>
                          </a:rPr>
                          <m:t>𝑟</m:t>
                        </m:r>
                      </m:e>
                      <m:sub>
                        <m:r>
                          <a:rPr lang="en-US" altLang="zh-CN" sz="1100" i="1">
                            <a:solidFill>
                              <a:prstClr val="black"/>
                            </a:solidFill>
                            <a:latin typeface="Cambria Math" panose="02040503050406030204" pitchFamily="18" charset="0"/>
                          </a:rPr>
                          <m:t>𝑖</m:t>
                        </m:r>
                      </m:sub>
                    </m:sSub>
                  </m:oMath>
                </a14:m>
                <a:r>
                  <a:rPr lang="en-US" altLang="zh-CN" sz="1100" i="1" dirty="0">
                    <a:solidFill>
                      <a:prstClr val="black"/>
                    </a:solidFill>
                    <a:latin typeface="Calibri" panose="020F0502020204030204"/>
                  </a:rPr>
                  <a:t> </a:t>
                </a:r>
                <a:r>
                  <a:rPr lang="en-US" altLang="zh-CN" sz="1100" dirty="0">
                    <a:latin typeface="Times LT Std" panose="02020603050405020304" pitchFamily="18" charset="0"/>
                  </a:rPr>
                  <a:t>as the ratio of racial group </a:t>
                </a:r>
                <a14:m>
                  <m:oMath xmlns:m="http://schemas.openxmlformats.org/officeDocument/2006/math">
                    <m:r>
                      <a:rPr lang="en-US" altLang="zh-CN" sz="1100" i="1">
                        <a:solidFill>
                          <a:prstClr val="black"/>
                        </a:solidFill>
                        <a:latin typeface="Cambria Math" panose="02040503050406030204" pitchFamily="18" charset="0"/>
                      </a:rPr>
                      <m:t>𝑖</m:t>
                    </m:r>
                  </m:oMath>
                </a14:m>
                <a:r>
                  <a:rPr lang="en-US" altLang="zh-CN" sz="1100" i="1" dirty="0">
                    <a:solidFill>
                      <a:prstClr val="black"/>
                    </a:solidFill>
                    <a:latin typeface="Calibri" panose="020F0502020204030204"/>
                  </a:rPr>
                  <a:t> , </a:t>
                </a:r>
                <a14:m>
                  <m:oMath xmlns:m="http://schemas.openxmlformats.org/officeDocument/2006/math">
                    <m:r>
                      <m:rPr>
                        <m:sty m:val="p"/>
                      </m:rPr>
                      <a:rPr lang="en-US" altLang="zh-CN" sz="1100">
                        <a:solidFill>
                          <a:prstClr val="black"/>
                        </a:solidFill>
                        <a:latin typeface="Cambria Math" panose="02040503050406030204" pitchFamily="18" charset="0"/>
                      </a:rPr>
                      <m:t>N</m:t>
                    </m:r>
                  </m:oMath>
                </a14:m>
                <a:r>
                  <a:rPr lang="en-US" altLang="zh-CN" sz="1100" dirty="0">
                    <a:solidFill>
                      <a:prstClr val="black"/>
                    </a:solidFill>
                    <a:latin typeface="Cambria Math" panose="02040503050406030204" pitchFamily="18" charset="0"/>
                  </a:rPr>
                  <a:t> </a:t>
                </a:r>
                <a:r>
                  <a:rPr lang="en-US" altLang="zh-CN" sz="1100" dirty="0">
                    <a:latin typeface="Times LT Std" panose="02020603050405020304" pitchFamily="18" charset="0"/>
                  </a:rPr>
                  <a:t>as the number of racial groups, </a:t>
                </a:r>
                <a14:m>
                  <m:oMath xmlns:m="http://schemas.openxmlformats.org/officeDocument/2006/math">
                    <m:r>
                      <m:rPr>
                        <m:sty m:val="p"/>
                      </m:rPr>
                      <a:rPr lang="en-US" altLang="zh-CN" sz="1100">
                        <a:solidFill>
                          <a:prstClr val="black"/>
                        </a:solidFill>
                        <a:latin typeface="Cambria Math" panose="02040503050406030204" pitchFamily="18" charset="0"/>
                      </a:rPr>
                      <m:t>R</m:t>
                    </m:r>
                  </m:oMath>
                </a14:m>
                <a:r>
                  <a:rPr lang="en-US" altLang="zh-CN" sz="1100" dirty="0">
                    <a:latin typeface="Times LT Std" panose="02020603050405020304" pitchFamily="18" charset="0"/>
                  </a:rPr>
                  <a:t> is the overall population ratio defined as the geometric mean of racial group ratios as </a:t>
                </a:r>
                <a14:m>
                  <m:oMath xmlns:m="http://schemas.openxmlformats.org/officeDocument/2006/math">
                    <m:r>
                      <a:rPr lang="en-US" altLang="zh-CN" sz="1100" b="0" i="1" smtClean="0">
                        <a:solidFill>
                          <a:prstClr val="black"/>
                        </a:solidFill>
                        <a:latin typeface="Cambria Math" panose="02040503050406030204" pitchFamily="18" charset="0"/>
                      </a:rPr>
                      <m:t>𝑅</m:t>
                    </m:r>
                  </m:oMath>
                </a14:m>
                <a:r>
                  <a:rPr lang="en-US" altLang="zh-CN" sz="1100" dirty="0">
                    <a:solidFill>
                      <a:prstClr val="black"/>
                    </a:solidFill>
                    <a:latin typeface="Calibri" panose="020F0502020204030204"/>
                  </a:rPr>
                  <a:t>= </a:t>
                </a:r>
                <a14:m>
                  <m:oMath xmlns:m="http://schemas.openxmlformats.org/officeDocument/2006/math">
                    <m:rad>
                      <m:radPr>
                        <m:ctrlPr>
                          <a:rPr lang="en-US" altLang="zh-CN" sz="1100" i="1">
                            <a:solidFill>
                              <a:prstClr val="black"/>
                            </a:solidFill>
                            <a:latin typeface="Cambria Math" panose="02040503050406030204" pitchFamily="18" charset="0"/>
                          </a:rPr>
                        </m:ctrlPr>
                      </m:radPr>
                      <m:deg>
                        <m:r>
                          <m:rPr>
                            <m:brk m:alnAt="7"/>
                          </m:rPr>
                          <a:rPr lang="en-US" altLang="zh-CN" sz="1100" b="0" i="1" smtClean="0">
                            <a:solidFill>
                              <a:prstClr val="black"/>
                            </a:solidFill>
                            <a:latin typeface="Cambria Math" panose="02040503050406030204" pitchFamily="18" charset="0"/>
                          </a:rPr>
                          <m:t>4</m:t>
                        </m:r>
                      </m:deg>
                      <m:e>
                        <m:sSub>
                          <m:sSubPr>
                            <m:ctrlPr>
                              <a:rPr lang="pt-BR" altLang="zh-CN" sz="1100" i="1">
                                <a:latin typeface="Cambria Math" panose="02040503050406030204" pitchFamily="18" charset="0"/>
                              </a:rPr>
                            </m:ctrlPr>
                          </m:sSubPr>
                          <m:e>
                            <m:r>
                              <a:rPr lang="en-US" altLang="zh-CN" sz="1100" i="1">
                                <a:latin typeface="Cambria Math" panose="02040503050406030204" pitchFamily="18" charset="0"/>
                              </a:rPr>
                              <m:t>𝑟</m:t>
                            </m:r>
                          </m:e>
                          <m:sub>
                            <m:r>
                              <a:rPr lang="en-US" altLang="zh-CN" sz="1100" i="1">
                                <a:latin typeface="Cambria Math" panose="02040503050406030204" pitchFamily="18" charset="0"/>
                              </a:rPr>
                              <m:t>𝐵𝑙𝑎𝑐𝑘</m:t>
                            </m:r>
                          </m:sub>
                        </m:sSub>
                        <m:r>
                          <a:rPr lang="en-US" altLang="zh-CN" sz="1100" i="1" smtClean="0">
                            <a:latin typeface="Cambria Math" panose="02040503050406030204" pitchFamily="18" charset="0"/>
                          </a:rPr>
                          <m:t>×</m:t>
                        </m:r>
                        <m:sSub>
                          <m:sSubPr>
                            <m:ctrlPr>
                              <a:rPr lang="pt-BR" altLang="zh-CN" sz="1100" i="1">
                                <a:latin typeface="Cambria Math" panose="02040503050406030204" pitchFamily="18" charset="0"/>
                              </a:rPr>
                            </m:ctrlPr>
                          </m:sSubPr>
                          <m:e>
                            <m:r>
                              <a:rPr lang="en-US" altLang="zh-CN" sz="1100" i="1">
                                <a:latin typeface="Cambria Math" panose="02040503050406030204" pitchFamily="18" charset="0"/>
                              </a:rPr>
                              <m:t>𝑟</m:t>
                            </m:r>
                          </m:e>
                          <m:sub>
                            <m:r>
                              <a:rPr lang="en-US" altLang="zh-CN" sz="1100" i="1">
                                <a:latin typeface="Cambria Math" panose="02040503050406030204" pitchFamily="18" charset="0"/>
                              </a:rPr>
                              <m:t>𝐿𝑎𝑡𝑖𝑛𝑜</m:t>
                            </m:r>
                          </m:sub>
                        </m:sSub>
                        <m:r>
                          <a:rPr lang="en-US" altLang="zh-CN" sz="1100" i="1" smtClean="0">
                            <a:latin typeface="Cambria Math" panose="02040503050406030204" pitchFamily="18" charset="0"/>
                          </a:rPr>
                          <m:t>×</m:t>
                        </m:r>
                        <m:sSub>
                          <m:sSubPr>
                            <m:ctrlPr>
                              <a:rPr lang="pt-BR" altLang="zh-CN" sz="1100" i="1">
                                <a:latin typeface="Cambria Math" panose="02040503050406030204" pitchFamily="18" charset="0"/>
                              </a:rPr>
                            </m:ctrlPr>
                          </m:sSubPr>
                          <m:e>
                            <m:r>
                              <a:rPr lang="en-US" altLang="zh-CN" sz="1100" i="1">
                                <a:latin typeface="Cambria Math" panose="02040503050406030204" pitchFamily="18" charset="0"/>
                              </a:rPr>
                              <m:t>𝑟</m:t>
                            </m:r>
                          </m:e>
                          <m:sub>
                            <m:r>
                              <a:rPr lang="en-US" altLang="zh-CN" sz="1100" i="1">
                                <a:latin typeface="Cambria Math" panose="02040503050406030204" pitchFamily="18" charset="0"/>
                              </a:rPr>
                              <m:t>𝐴𝑠𝑖𝑎𝑛</m:t>
                            </m:r>
                          </m:sub>
                        </m:sSub>
                        <m:r>
                          <a:rPr lang="en-US" altLang="zh-CN" sz="1100" i="1" smtClean="0">
                            <a:latin typeface="Cambria Math" panose="02040503050406030204" pitchFamily="18" charset="0"/>
                          </a:rPr>
                          <m:t>×</m:t>
                        </m:r>
                        <m:sSub>
                          <m:sSubPr>
                            <m:ctrlPr>
                              <a:rPr lang="pt-BR" altLang="zh-CN" sz="1100" i="1">
                                <a:latin typeface="Cambria Math" panose="02040503050406030204" pitchFamily="18" charset="0"/>
                              </a:rPr>
                            </m:ctrlPr>
                          </m:sSubPr>
                          <m:e>
                            <m:r>
                              <a:rPr lang="en-US" altLang="zh-CN" sz="1100" i="1">
                                <a:latin typeface="Cambria Math" panose="02040503050406030204" pitchFamily="18" charset="0"/>
                              </a:rPr>
                              <m:t>𝑟</m:t>
                            </m:r>
                          </m:e>
                          <m:sub>
                            <m:r>
                              <a:rPr lang="en-US" altLang="zh-CN" sz="1100" i="1">
                                <a:latin typeface="Cambria Math" panose="02040503050406030204" pitchFamily="18" charset="0"/>
                              </a:rPr>
                              <m:t>𝑊h𝑖𝑡𝑒</m:t>
                            </m:r>
                          </m:sub>
                        </m:sSub>
                      </m:e>
                    </m:rad>
                  </m:oMath>
                </a14:m>
                <a:endParaRPr lang="en-US" altLang="zh-CN" sz="1100" dirty="0">
                  <a:latin typeface="Times LT Std" panose="02020603050405020304" pitchFamily="18" charset="0"/>
                </a:endParaRPr>
              </a:p>
              <a:p>
                <a:endParaRPr lang="pt-BR" altLang="zh-CN" sz="11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𝑚</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𝑓</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𝑙</m:t>
                          </m:r>
                        </m:sub>
                      </m:sSub>
                      <m:r>
                        <a:rPr lang="en-US" altLang="zh-CN" sz="1100" i="1" smtClean="0">
                          <a:latin typeface="Cambria Math" panose="02040503050406030204" pitchFamily="18" charset="0"/>
                        </a:rPr>
                        <m:t>=</m:t>
                      </m:r>
                      <m:f>
                        <m:fPr>
                          <m:ctrlPr>
                            <a:rPr lang="en-US" altLang="zh-CN" sz="1100" i="1" smtClean="0">
                              <a:latin typeface="Cambria Math" panose="02040503050406030204" pitchFamily="18" charset="0"/>
                            </a:rPr>
                          </m:ctrlPr>
                        </m:fPr>
                        <m:num>
                          <m:nary>
                            <m:naryPr>
                              <m:chr m:val="∑"/>
                              <m:ctrlPr>
                                <a:rPr lang="pt-BR" altLang="zh-CN" sz="1100" i="1" smtClean="0">
                                  <a:latin typeface="Cambria Math" panose="02040503050406030204" pitchFamily="18" charset="0"/>
                                </a:rPr>
                              </m:ctrlPr>
                            </m:naryPr>
                            <m:sub>
                              <m:r>
                                <m:rPr>
                                  <m:brk m:alnAt="23"/>
                                </m:rPr>
                                <a:rPr lang="en-US" altLang="zh-CN" sz="1100" b="0" i="1" smtClean="0">
                                  <a:latin typeface="Cambria Math" panose="02040503050406030204" pitchFamily="18" charset="0"/>
                                </a:rPr>
                                <m:t>𝑖</m:t>
                              </m:r>
                            </m:sub>
                            <m:sup>
                              <m:r>
                                <a:rPr lang="en-US" altLang="zh-CN" sz="1100" b="0" i="1" smtClean="0">
                                  <a:latin typeface="Cambria Math" panose="02040503050406030204" pitchFamily="18" charset="0"/>
                                </a:rPr>
                                <m:t>𝑁</m:t>
                              </m:r>
                            </m:sup>
                            <m:e>
                              <m:r>
                                <a:rPr lang="en-US" altLang="zh-CN" sz="1100" i="1">
                                  <a:latin typeface="Cambria Math" panose="02040503050406030204" pitchFamily="18" charset="0"/>
                                </a:rPr>
                                <m:t>|</m:t>
                              </m:r>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𝑟</m:t>
                                  </m:r>
                                </m:e>
                                <m:sub>
                                  <m:r>
                                    <a:rPr lang="en-US" altLang="zh-CN" sz="1100" b="0" i="1" smtClean="0">
                                      <a:latin typeface="Cambria Math" panose="02040503050406030204" pitchFamily="18" charset="0"/>
                                    </a:rPr>
                                    <m:t>𝑖</m:t>
                                  </m:r>
                                </m:sub>
                              </m:sSub>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𝑅</m:t>
                              </m:r>
                              <m:r>
                                <a:rPr lang="en-US" altLang="zh-CN" sz="1100" b="0" i="1" smtClean="0">
                                  <a:latin typeface="Cambria Math" panose="02040503050406030204" pitchFamily="18" charset="0"/>
                                </a:rPr>
                                <m:t>|</m:t>
                              </m:r>
                            </m:e>
                          </m:nary>
                        </m:num>
                        <m:den>
                          <m:r>
                            <a:rPr lang="en-US" altLang="zh-CN" sz="1100" i="1" smtClean="0">
                              <a:latin typeface="Cambria Math" panose="02040503050406030204" pitchFamily="18" charset="0"/>
                            </a:rPr>
                            <m:t>𝑅</m:t>
                          </m:r>
                          <m:r>
                            <a:rPr lang="en-US" altLang="zh-CN" sz="1100" i="1" smtClean="0">
                              <a:latin typeface="Cambria Math" panose="02040503050406030204" pitchFamily="18" charset="0"/>
                            </a:rPr>
                            <m:t>×</m:t>
                          </m:r>
                          <m:r>
                            <a:rPr lang="en-US" altLang="zh-CN" sz="1100" b="0" i="1" smtClean="0">
                              <a:latin typeface="Cambria Math" panose="02040503050406030204" pitchFamily="18" charset="0"/>
                            </a:rPr>
                            <m:t>𝑁</m:t>
                          </m:r>
                          <m:r>
                            <a:rPr lang="en-US" altLang="zh-CN" sz="1100" i="1" smtClean="0">
                              <a:latin typeface="Cambria Math" panose="02040503050406030204" pitchFamily="18" charset="0"/>
                            </a:rPr>
                            <m:t>×</m:t>
                          </m:r>
                          <m:r>
                            <a:rPr lang="en-US" altLang="zh-CN" sz="1100" b="0" i="1" smtClean="0">
                              <a:latin typeface="Cambria Math" panose="02040503050406030204" pitchFamily="18" charset="0"/>
                            </a:rPr>
                            <m:t>100</m:t>
                          </m:r>
                        </m:den>
                      </m:f>
                    </m:oMath>
                  </m:oMathPara>
                </a14:m>
                <a:endParaRPr lang="en-US" altLang="zh-CN" sz="1100" dirty="0">
                  <a:latin typeface="Times LT Std" panose="02020603050405020304" pitchFamily="18" charset="0"/>
                </a:endParaRPr>
              </a:p>
              <a:p>
                <a:r>
                  <a:rPr lang="en-US" altLang="zh-CN" sz="1100" b="1" dirty="0">
                    <a:latin typeface="Times LT Std" panose="02020603050405020304" pitchFamily="18" charset="0"/>
                  </a:rPr>
                  <a:t>Example:</a:t>
                </a:r>
              </a:p>
              <a:p>
                <a:endParaRPr lang="pt-BR" altLang="zh-CN" sz="1100"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𝐴𝑃𝐶𝑆</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𝑒𝑛𝑟𝑜𝑙𝑚𝑒𝑛𝑡</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𝑟𝑎𝑡𝑒</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𝑎𝑐𝑐𝑒𝑠𝑠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𝐻𝑖𝑔h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𝑠𝑐h𝑜𝑜𝑙</m:t>
                          </m:r>
                        </m:sub>
                      </m:sSub>
                      <m:r>
                        <a:rPr lang="en-US" altLang="zh-CN" sz="1100" i="1" smtClean="0">
                          <a:latin typeface="Cambria Math" panose="02040503050406030204" pitchFamily="18" charset="0"/>
                        </a:rPr>
                        <m:t>=</m:t>
                      </m:r>
                      <m:f>
                        <m:fPr>
                          <m:ctrlPr>
                            <a:rPr lang="en-US" altLang="zh-CN" sz="1100" i="1" smtClean="0">
                              <a:latin typeface="Cambria Math" panose="02040503050406030204" pitchFamily="18" charset="0"/>
                            </a:rPr>
                          </m:ctrlPr>
                        </m:fPr>
                        <m:num>
                          <m:d>
                            <m:dPr>
                              <m:begChr m:val="|"/>
                              <m:endChr m:val="|"/>
                              <m:ctrlPr>
                                <a:rPr lang="en-US" altLang="zh-CN" sz="1100" i="1" smtClean="0">
                                  <a:latin typeface="Cambria Math" panose="02040503050406030204" pitchFamily="18" charset="0"/>
                                </a:rPr>
                              </m:ctrlPr>
                            </m:dPr>
                            <m:e>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𝑟</m:t>
                                  </m:r>
                                </m:e>
                                <m:sub>
                                  <m:r>
                                    <a:rPr lang="en-US" altLang="zh-CN" sz="1100" b="0" i="1" smtClean="0">
                                      <a:latin typeface="Cambria Math" panose="02040503050406030204" pitchFamily="18" charset="0"/>
                                    </a:rPr>
                                    <m:t>𝐵𝑙𝑎𝑐𝑘</m:t>
                                  </m:r>
                                </m:sub>
                              </m:sSub>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𝑅</m:t>
                              </m:r>
                            </m:e>
                          </m:d>
                          <m:r>
                            <a:rPr lang="en-US" altLang="zh-CN" sz="1100" b="0" i="1" smtClean="0">
                              <a:latin typeface="Cambria Math" panose="02040503050406030204" pitchFamily="18" charset="0"/>
                            </a:rPr>
                            <m:t>+</m:t>
                          </m:r>
                          <m:d>
                            <m:dPr>
                              <m:begChr m:val="|"/>
                              <m:endChr m:val="|"/>
                              <m:ctrlPr>
                                <a:rPr lang="en-US" altLang="zh-CN" sz="1100" i="1" smtClean="0">
                                  <a:latin typeface="Cambria Math" panose="02040503050406030204" pitchFamily="18" charset="0"/>
                                </a:rPr>
                              </m:ctrlPr>
                            </m:dPr>
                            <m:e>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𝑟</m:t>
                                  </m:r>
                                </m:e>
                                <m:sub>
                                  <m:r>
                                    <a:rPr lang="en-US" altLang="zh-CN" sz="1100" b="0" i="1" smtClean="0">
                                      <a:latin typeface="Cambria Math" panose="02040503050406030204" pitchFamily="18" charset="0"/>
                                    </a:rPr>
                                    <m:t>𝐿𝑎𝑡𝑖𝑛𝑜</m:t>
                                  </m:r>
                                </m:sub>
                              </m:sSub>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𝑅</m:t>
                              </m:r>
                            </m:e>
                          </m:d>
                          <m:r>
                            <a:rPr lang="en-US" altLang="zh-CN" sz="1100" b="0" i="1" smtClean="0">
                              <a:latin typeface="Cambria Math" panose="02040503050406030204" pitchFamily="18" charset="0"/>
                            </a:rPr>
                            <m:t>+</m:t>
                          </m:r>
                          <m:d>
                            <m:dPr>
                              <m:begChr m:val="|"/>
                              <m:endChr m:val="|"/>
                              <m:ctrlPr>
                                <a:rPr lang="en-US" altLang="zh-CN" sz="1100" i="1" smtClean="0">
                                  <a:latin typeface="Cambria Math" panose="02040503050406030204" pitchFamily="18" charset="0"/>
                                </a:rPr>
                              </m:ctrlPr>
                            </m:dPr>
                            <m:e>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𝑟</m:t>
                                  </m:r>
                                </m:e>
                                <m:sub>
                                  <m:r>
                                    <a:rPr lang="en-US" altLang="zh-CN" sz="1100" b="0" i="1" smtClean="0">
                                      <a:latin typeface="Cambria Math" panose="02040503050406030204" pitchFamily="18" charset="0"/>
                                    </a:rPr>
                                    <m:t>𝐴𝑠𝑖𝑎𝑛</m:t>
                                  </m:r>
                                </m:sub>
                              </m:sSub>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𝑅</m:t>
                              </m:r>
                            </m:e>
                          </m:d>
                          <m:r>
                            <a:rPr lang="en-US" altLang="zh-CN" sz="1100" b="0" i="1" smtClean="0">
                              <a:latin typeface="Cambria Math" panose="02040503050406030204" pitchFamily="18" charset="0"/>
                            </a:rPr>
                            <m:t>+</m:t>
                          </m:r>
                          <m:d>
                            <m:dPr>
                              <m:begChr m:val="|"/>
                              <m:endChr m:val="|"/>
                              <m:ctrlPr>
                                <a:rPr lang="en-US" altLang="zh-CN" sz="1100" i="1" smtClean="0">
                                  <a:latin typeface="Cambria Math" panose="02040503050406030204" pitchFamily="18" charset="0"/>
                                </a:rPr>
                              </m:ctrlPr>
                            </m:dPr>
                            <m:e>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𝑟</m:t>
                                  </m:r>
                                </m:e>
                                <m:sub>
                                  <m:r>
                                    <a:rPr lang="en-US" altLang="zh-CN" sz="1100" b="0" i="1" smtClean="0">
                                      <a:latin typeface="Cambria Math" panose="02040503050406030204" pitchFamily="18" charset="0"/>
                                    </a:rPr>
                                    <m:t>𝑊h𝑖𝑡𝑒</m:t>
                                  </m:r>
                                </m:sub>
                              </m:sSub>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𝑅</m:t>
                              </m:r>
                            </m:e>
                          </m:d>
                        </m:num>
                        <m:den>
                          <m:r>
                            <a:rPr lang="en-US" altLang="zh-CN" sz="1100" i="1" smtClean="0">
                              <a:latin typeface="Cambria Math" panose="02040503050406030204" pitchFamily="18" charset="0"/>
                            </a:rPr>
                            <m:t>𝑅</m:t>
                          </m:r>
                          <m:r>
                            <a:rPr lang="en-US" altLang="zh-CN" sz="1100" i="1" smtClean="0">
                              <a:latin typeface="Cambria Math" panose="02040503050406030204" pitchFamily="18" charset="0"/>
                            </a:rPr>
                            <m:t>×4×100</m:t>
                          </m:r>
                        </m:den>
                      </m:f>
                    </m:oMath>
                  </m:oMathPara>
                </a14:m>
                <a:endParaRPr lang="en-US" altLang="zh-CN" sz="1100" dirty="0">
                  <a:latin typeface="Times LT Std" panose="02020603050405020304" pitchFamily="18" charset="0"/>
                </a:endParaRPr>
              </a:p>
              <a:p>
                <a:endParaRPr lang="en-US" altLang="zh-CN" sz="1100" dirty="0">
                  <a:latin typeface="Times LT Std" panose="02020603050405020304" pitchFamily="18" charset="0"/>
                </a:endParaRPr>
              </a:p>
              <a:p>
                <a:r>
                  <a:rPr lang="en-US" altLang="zh-CN" sz="1100" b="1" dirty="0">
                    <a:latin typeface="Times LT Std" panose="02020603050405020304" pitchFamily="18" charset="0"/>
                  </a:rPr>
                  <a:t>The Scaled Equality Index of a metrics </a:t>
                </a:r>
                <a:r>
                  <a:rPr lang="en-US" altLang="zh-CN" sz="1100" dirty="0">
                    <a:latin typeface="Times LT Std" panose="02020603050405020304" pitchFamily="18" charset="0"/>
                  </a:rPr>
                  <a:t>is</a:t>
                </a:r>
                <a:r>
                  <a:rPr lang="en-US" altLang="zh-CN" sz="1100" b="1" dirty="0">
                    <a:latin typeface="Times LT Std" panose="02020603050405020304" pitchFamily="18" charset="0"/>
                  </a:rPr>
                  <a:t> </a:t>
                </a:r>
                <a:r>
                  <a:rPr lang="en-US" altLang="zh-CN" sz="1100" dirty="0">
                    <a:latin typeface="Times LT Std" panose="02020603050405020304" pitchFamily="18" charset="0"/>
                  </a:rPr>
                  <a:t>defined as the difference between 100 and the square root of ratio between Inequality Index of this metric and the metric with the best performance on equity.</a:t>
                </a:r>
              </a:p>
              <a:p>
                <a:endParaRPr lang="en-US" altLang="zh-CN" sz="1100" b="1" dirty="0">
                  <a:latin typeface="Times LT Std" panose="02020603050405020304" pitchFamily="18" charset="0"/>
                </a:endParaRPr>
              </a:p>
              <a:p>
                <a:pPr/>
                <a14:m>
                  <m:oMathPara xmlns:m="http://schemas.openxmlformats.org/officeDocument/2006/math">
                    <m:oMathParaPr>
                      <m:jc m:val="center"/>
                    </m:oMathParaPr>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𝐸𝐼</m:t>
                          </m:r>
                        </m:e>
                        <m:sub>
                          <m:r>
                            <a:rPr lang="en-US" altLang="zh-CN" sz="1100" b="0" i="1" smtClean="0">
                              <a:latin typeface="Cambria Math" panose="02040503050406030204" pitchFamily="18" charset="0"/>
                            </a:rPr>
                            <m:t>𝑚</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𝑓</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𝑙</m:t>
                          </m:r>
                        </m:sub>
                      </m:sSub>
                      <m:r>
                        <a:rPr lang="en-US" altLang="zh-CN" sz="1100" i="1" smtClean="0">
                          <a:latin typeface="Cambria Math" panose="02040503050406030204" pitchFamily="18" charset="0"/>
                        </a:rPr>
                        <m:t>=</m:t>
                      </m:r>
                      <m:r>
                        <a:rPr lang="en-US" altLang="zh-CN" sz="1100" b="0" i="1" smtClean="0">
                          <a:latin typeface="Cambria Math" panose="02040503050406030204" pitchFamily="18" charset="0"/>
                        </a:rPr>
                        <m:t>100−</m:t>
                      </m:r>
                      <m:rad>
                        <m:radPr>
                          <m:degHide m:val="on"/>
                          <m:ctrlPr>
                            <a:rPr lang="en-US" altLang="zh-CN" sz="1100" i="1" smtClean="0">
                              <a:latin typeface="Cambria Math" panose="02040503050406030204" pitchFamily="18" charset="0"/>
                            </a:rPr>
                          </m:ctrlPr>
                        </m:radPr>
                        <m:deg/>
                        <m:e>
                          <m:f>
                            <m:fPr>
                              <m:ctrlPr>
                                <a:rPr lang="en-US" altLang="zh-CN" sz="1100" i="1">
                                  <a:latin typeface="Cambria Math" panose="02040503050406030204" pitchFamily="18" charset="0"/>
                                </a:rPr>
                              </m:ctrlPr>
                            </m:fPr>
                            <m:num>
                              <m:sSub>
                                <m:sSubPr>
                                  <m:ctrlPr>
                                    <a:rPr lang="en-US" altLang="zh-CN" sz="1100" i="1">
                                      <a:latin typeface="Cambria Math" panose="02040503050406030204" pitchFamily="18" charset="0"/>
                                    </a:rPr>
                                  </m:ctrlPr>
                                </m:sSubPr>
                                <m:e>
                                  <m:r>
                                    <a:rPr lang="en-US" altLang="zh-CN" sz="1100" i="1">
                                      <a:latin typeface="Cambria Math" panose="02040503050406030204" pitchFamily="18" charset="0"/>
                                    </a:rPr>
                                    <m:t>𝐼𝐼</m:t>
                                  </m:r>
                                </m:e>
                                <m:sub>
                                  <m:r>
                                    <a:rPr lang="en-US" altLang="zh-CN" sz="1100" i="1">
                                      <a:latin typeface="Cambria Math" panose="02040503050406030204" pitchFamily="18" charset="0"/>
                                    </a:rPr>
                                    <m:t>𝑚𝑓𝑙</m:t>
                                  </m:r>
                                </m:sub>
                              </m:sSub>
                            </m:num>
                            <m:den>
                              <m:sSubSup>
                                <m:sSubSupPr>
                                  <m:ctrlPr>
                                    <a:rPr lang="pt-BR" altLang="zh-CN" sz="1100" i="1">
                                      <a:latin typeface="Cambria Math" panose="02040503050406030204" pitchFamily="18" charset="0"/>
                                    </a:rPr>
                                  </m:ctrlPr>
                                </m:sSubSupPr>
                                <m:e>
                                  <m:r>
                                    <a:rPr lang="en-US" altLang="zh-CN" sz="1100" i="1">
                                      <a:latin typeface="Cambria Math" panose="02040503050406030204" pitchFamily="18" charset="0"/>
                                    </a:rPr>
                                    <m:t>𝐼𝐼</m:t>
                                  </m:r>
                                </m:e>
                                <m:sub>
                                  <m:r>
                                    <a:rPr lang="en-US" altLang="zh-CN" sz="1100" i="1">
                                      <a:latin typeface="Cambria Math" panose="02040503050406030204" pitchFamily="18" charset="0"/>
                                    </a:rPr>
                                    <m:t>𝑚𝑓𝑙</m:t>
                                  </m:r>
                                </m:sub>
                                <m:sup>
                                  <m:r>
                                    <a:rPr lang="en-US" altLang="zh-CN" sz="1100" i="1">
                                      <a:latin typeface="Cambria Math" panose="02040503050406030204" pitchFamily="18" charset="0"/>
                                    </a:rPr>
                                    <m:t>𝑚𝑖𝑛</m:t>
                                  </m:r>
                                </m:sup>
                              </m:sSubSup>
                            </m:den>
                          </m:f>
                        </m:e>
                      </m:rad>
                    </m:oMath>
                  </m:oMathPara>
                </a14:m>
                <a:endParaRPr lang="en-US" altLang="zh-CN" sz="1100" b="1" dirty="0">
                  <a:latin typeface="Times LT Std" panose="02020603050405020304" pitchFamily="18" charset="0"/>
                </a:endParaRPr>
              </a:p>
              <a:p>
                <a:r>
                  <a:rPr lang="en-US" altLang="zh-CN" sz="1100" b="1" dirty="0">
                    <a:latin typeface="Times LT Std" panose="02020603050405020304" pitchFamily="18" charset="0"/>
                  </a:rPr>
                  <a:t>The Equality Index of a framework </a:t>
                </a:r>
                <a:r>
                  <a:rPr lang="en-US" altLang="zh-CN" sz="1100" dirty="0">
                    <a:latin typeface="Times LT Std" panose="02020603050405020304" pitchFamily="18" charset="0"/>
                  </a:rPr>
                  <a:t>(</a:t>
                </a:r>
                <a:r>
                  <a:rPr lang="en-US" altLang="zh-CN" sz="1100" dirty="0" err="1">
                    <a:latin typeface="Times LT Std" panose="02020603050405020304" pitchFamily="18" charset="0"/>
                  </a:rPr>
                  <a:t>i.e</a:t>
                </a:r>
                <a:r>
                  <a:rPr lang="en-US" altLang="zh-CN" sz="1100" dirty="0">
                    <a:latin typeface="Times LT Std" panose="02020603050405020304" pitchFamily="18" charset="0"/>
                  </a:rPr>
                  <a:t>, the proficiency framework of high school) is defined as the sum of the weighted Equality Index of metrics in the same framework.</a:t>
                </a:r>
              </a:p>
              <a:p>
                <a:pPr algn="ctr"/>
                <a14:m>
                  <m:oMathPara xmlns:m="http://schemas.openxmlformats.org/officeDocument/2006/math">
                    <m:oMathParaPr>
                      <m:jc m:val="centerGroup"/>
                    </m:oMathParaPr>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𝐸𝐼</m:t>
                          </m:r>
                        </m:e>
                        <m:sub>
                          <m:r>
                            <a:rPr lang="en-US" altLang="zh-CN" sz="1100" b="0" i="1" smtClean="0">
                              <a:latin typeface="Cambria Math" panose="02040503050406030204" pitchFamily="18" charset="0"/>
                            </a:rPr>
                            <m:t>𝑓</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𝑙</m:t>
                          </m:r>
                        </m:sub>
                      </m:sSub>
                      <m:r>
                        <a:rPr lang="en-US" altLang="zh-CN" sz="1100" i="1" smtClean="0">
                          <a:latin typeface="Cambria Math" panose="02040503050406030204" pitchFamily="18" charset="0"/>
                        </a:rPr>
                        <m:t>=</m:t>
                      </m:r>
                      <m:nary>
                        <m:naryPr>
                          <m:chr m:val="∑"/>
                          <m:subHide m:val="on"/>
                          <m:supHide m:val="on"/>
                          <m:ctrlPr>
                            <a:rPr lang="pt-BR" altLang="zh-CN" sz="1100" i="1" smtClean="0">
                              <a:latin typeface="Cambria Math" panose="02040503050406030204" pitchFamily="18" charset="0"/>
                            </a:rPr>
                          </m:ctrlPr>
                        </m:naryPr>
                        <m:sub/>
                        <m:sup/>
                        <m:e>
                          <m:sSub>
                            <m:sSubPr>
                              <m:ctrlPr>
                                <a:rPr lang="pt-BR" altLang="zh-CN" sz="1100" i="1">
                                  <a:latin typeface="Cambria Math" panose="02040503050406030204" pitchFamily="18" charset="0"/>
                                </a:rPr>
                              </m:ctrlPr>
                            </m:sSubPr>
                            <m:e>
                              <m:r>
                                <a:rPr lang="en-US" altLang="zh-CN" sz="1100" i="1">
                                  <a:latin typeface="Cambria Math" panose="02040503050406030204" pitchFamily="18" charset="0"/>
                                </a:rPr>
                                <m:t>𝐸𝐼</m:t>
                              </m:r>
                            </m:e>
                            <m:sub>
                              <m:r>
                                <a:rPr lang="en-US" altLang="zh-CN" sz="1100" i="1">
                                  <a:latin typeface="Cambria Math" panose="02040503050406030204" pitchFamily="18" charset="0"/>
                                </a:rPr>
                                <m:t>𝑚</m:t>
                              </m:r>
                              <m:r>
                                <a:rPr lang="en-US" altLang="zh-CN" sz="1100" i="1">
                                  <a:latin typeface="Cambria Math" panose="02040503050406030204" pitchFamily="18" charset="0"/>
                                </a:rPr>
                                <m:t>,</m:t>
                              </m:r>
                              <m:r>
                                <a:rPr lang="en-US" altLang="zh-CN" sz="1100" i="1">
                                  <a:latin typeface="Cambria Math" panose="02040503050406030204" pitchFamily="18" charset="0"/>
                                </a:rPr>
                                <m:t>𝑓</m:t>
                              </m:r>
                              <m:r>
                                <a:rPr lang="en-US" altLang="zh-CN" sz="1100" i="1">
                                  <a:latin typeface="Cambria Math" panose="02040503050406030204" pitchFamily="18" charset="0"/>
                                </a:rPr>
                                <m:t>,</m:t>
                              </m:r>
                              <m:r>
                                <a:rPr lang="en-US" altLang="zh-CN" sz="1100" i="1">
                                  <a:latin typeface="Cambria Math" panose="02040503050406030204" pitchFamily="18" charset="0"/>
                                </a:rPr>
                                <m:t>𝑙</m:t>
                              </m:r>
                            </m:sub>
                          </m:sSub>
                          <m:r>
                            <a:rPr lang="en-US" altLang="zh-CN" sz="1100" i="1" smtClean="0">
                              <a:latin typeface="Cambria Math" panose="02040503050406030204" pitchFamily="18" charset="0"/>
                            </a:rPr>
                            <m:t>×</m:t>
                          </m:r>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𝑊</m:t>
                              </m:r>
                            </m:e>
                            <m:sub>
                              <m:r>
                                <a:rPr lang="en-US" altLang="zh-CN" sz="1100" b="0" i="1" smtClean="0">
                                  <a:latin typeface="Cambria Math" panose="02040503050406030204" pitchFamily="18" charset="0"/>
                                </a:rPr>
                                <m:t>𝑚𝑓𝑙</m:t>
                              </m:r>
                            </m:sub>
                          </m:sSub>
                        </m:e>
                      </m:nary>
                    </m:oMath>
                  </m:oMathPara>
                </a14:m>
                <a:endParaRPr lang="en-US" altLang="zh-CN" sz="1100" dirty="0">
                  <a:latin typeface="Times LT Std" panose="02020603050405020304" pitchFamily="18" charset="0"/>
                </a:endParaRPr>
              </a:p>
              <a:p>
                <a:r>
                  <a:rPr lang="en-US" altLang="zh-CN" sz="1100" b="1" dirty="0">
                    <a:latin typeface="Times LT Std" panose="02020603050405020304" pitchFamily="18" charset="0"/>
                  </a:rPr>
                  <a:t>Example:</a:t>
                </a:r>
              </a:p>
              <a:p>
                <a:pPr algn="ctr"/>
                <a:endParaRPr lang="pt-BR" altLang="zh-CN" sz="1100" i="1" dirty="0">
                  <a:latin typeface="Cambria Math" panose="02040503050406030204" pitchFamily="18" charset="0"/>
                </a:endParaRPr>
              </a:p>
              <a:p>
                <a:pPr algn="ctr"/>
                <a14:m>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𝑎𝑐𝑐𝑒𝑠𝑠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𝐻𝑖𝑔h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𝑠𝑐h𝑜𝑜𝑙</m:t>
                        </m:r>
                      </m:sub>
                    </m:sSub>
                    <m:r>
                      <a:rPr lang="en-US" altLang="zh-CN" sz="1100" i="1" smtClean="0">
                        <a:latin typeface="Cambria Math" panose="02040503050406030204" pitchFamily="18" charset="0"/>
                      </a:rPr>
                      <m:t>=</m:t>
                    </m:r>
                    <m:r>
                      <m:rPr>
                        <m:nor/>
                      </m:rPr>
                      <a:rPr lang="en-US" altLang="zh-CN" sz="1100" dirty="0">
                        <a:latin typeface="Times LT Std" panose="02020603050405020304" pitchFamily="18" charset="0"/>
                      </a:rPr>
                      <m:t>0.25</m:t>
                    </m:r>
                    <m:r>
                      <a:rPr lang="en-US" altLang="zh-CN" sz="1100" i="1" smtClean="0">
                        <a:latin typeface="Cambria Math" panose="02040503050406030204" pitchFamily="18" charset="0"/>
                      </a:rPr>
                      <m:t>×</m:t>
                    </m:r>
                    <m:f>
                      <m:fPr>
                        <m:ctrlPr>
                          <a:rPr lang="en-US" altLang="zh-CN" sz="1100" i="1" smtClean="0">
                            <a:latin typeface="Cambria Math" panose="02040503050406030204" pitchFamily="18" charset="0"/>
                          </a:rPr>
                        </m:ctrlPr>
                      </m:fPr>
                      <m:num>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𝐴𝑃𝐶𝑆</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𝑒𝑛𝑟𝑜𝑙𝑚𝑒𝑛𝑡</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𝑟𝑎𝑡𝑒</m:t>
                            </m:r>
                          </m:sub>
                        </m:sSub>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num>
                      <m:den>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𝑚𝑖𝑛</m:t>
                            </m:r>
                          </m:sup>
                        </m:sSup>
                      </m:den>
                    </m:f>
                  </m:oMath>
                </a14:m>
                <a:r>
                  <a:rPr lang="en-US" altLang="zh-CN" sz="1100" dirty="0"/>
                  <a:t> </a:t>
                </a:r>
                <a:r>
                  <a:rPr lang="en-US" altLang="zh-CN" sz="1100" dirty="0">
                    <a:latin typeface="Times LT Std" panose="02020603050405020304" pitchFamily="18" charset="0"/>
                  </a:rPr>
                  <a:t>+ </a:t>
                </a:r>
                <a14:m>
                  <m:oMath xmlns:m="http://schemas.openxmlformats.org/officeDocument/2006/math">
                    <m:r>
                      <m:rPr>
                        <m:nor/>
                      </m:rPr>
                      <a:rPr lang="en-US" altLang="zh-CN" sz="1100" dirty="0" smtClean="0">
                        <a:latin typeface="Times LT Std" panose="02020603050405020304" pitchFamily="18" charset="0"/>
                      </a:rPr>
                      <m:t>0.25</m:t>
                    </m:r>
                    <m:r>
                      <a:rPr lang="en-US" altLang="zh-CN" sz="1100" i="1" smtClean="0">
                        <a:latin typeface="Cambria Math" panose="02040503050406030204" pitchFamily="18" charset="0"/>
                      </a:rPr>
                      <m:t>× </m:t>
                    </m:r>
                    <m:f>
                      <m:fPr>
                        <m:ctrlPr>
                          <a:rPr lang="en-US" altLang="zh-CN" sz="1100" i="1" smtClean="0">
                            <a:latin typeface="Cambria Math" panose="02040503050406030204" pitchFamily="18" charset="0"/>
                          </a:rPr>
                        </m:ctrlPr>
                      </m:fPr>
                      <m:num>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𝑀𝑎𝑔𝑛𝑒𝑡</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𝑒𝑛𝑟𝑜𝑙𝑚𝑒𝑛𝑡</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𝑟𝑎𝑡𝑒</m:t>
                            </m:r>
                          </m:sub>
                        </m:sSub>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num>
                      <m:den>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𝑚𝑖𝑛</m:t>
                            </m:r>
                          </m:sup>
                        </m:sSup>
                      </m:den>
                    </m:f>
                  </m:oMath>
                </a14:m>
                <a:r>
                  <a:rPr lang="zh-CN" altLang="en-US" sz="1100" dirty="0">
                    <a:latin typeface="Times LT Std" panose="02020603050405020304" pitchFamily="18" charset="0"/>
                  </a:rPr>
                  <a:t> </a:t>
                </a:r>
                <a:r>
                  <a:rPr lang="en-US" altLang="zh-CN" sz="1100" dirty="0">
                    <a:latin typeface="Times LT Std" panose="02020603050405020304" pitchFamily="18" charset="0"/>
                  </a:rPr>
                  <a:t>+ </a:t>
                </a:r>
                <a14:m>
                  <m:oMath xmlns:m="http://schemas.openxmlformats.org/officeDocument/2006/math">
                    <m:r>
                      <m:rPr>
                        <m:nor/>
                      </m:rPr>
                      <a:rPr lang="en-US" altLang="zh-CN" sz="1100" dirty="0" smtClean="0">
                        <a:latin typeface="Times LT Std" panose="02020603050405020304" pitchFamily="18" charset="0"/>
                      </a:rPr>
                      <m:t>0.25</m:t>
                    </m:r>
                    <m:r>
                      <a:rPr lang="en-US" altLang="zh-CN" sz="1100" i="1" smtClean="0">
                        <a:latin typeface="Cambria Math" panose="02040503050406030204" pitchFamily="18" charset="0"/>
                      </a:rPr>
                      <m:t>× </m:t>
                    </m:r>
                    <m:f>
                      <m:fPr>
                        <m:ctrlPr>
                          <a:rPr lang="en-US" altLang="zh-CN" sz="1100" i="1" smtClean="0">
                            <a:latin typeface="Cambria Math" panose="02040503050406030204" pitchFamily="18" charset="0"/>
                          </a:rPr>
                        </m:ctrlPr>
                      </m:fPr>
                      <m:num>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𝐶𝑆</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𝑖𝑛𝑡𝑒𝑟𝑒𝑠𝑡</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𝑟𝑎𝑡𝑒</m:t>
                            </m:r>
                          </m:sub>
                        </m:sSub>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num>
                      <m:den>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𝑚𝑖𝑛</m:t>
                            </m:r>
                          </m:sup>
                        </m:sSup>
                      </m:den>
                    </m:f>
                  </m:oMath>
                </a14:m>
                <a:r>
                  <a:rPr lang="zh-CN" altLang="en-US" sz="1100" dirty="0">
                    <a:latin typeface="Times LT Std" panose="02020603050405020304" pitchFamily="18" charset="0"/>
                  </a:rPr>
                  <a:t> </a:t>
                </a:r>
                <a:r>
                  <a:rPr lang="en-US" altLang="zh-CN" sz="1100" dirty="0">
                    <a:latin typeface="Times LT Std" panose="02020603050405020304" pitchFamily="18" charset="0"/>
                  </a:rPr>
                  <a:t>+</a:t>
                </a:r>
                <a:r>
                  <a:rPr lang="en-US" altLang="zh-CN" sz="1100" dirty="0"/>
                  <a:t> </a:t>
                </a:r>
                <a14:m>
                  <m:oMath xmlns:m="http://schemas.openxmlformats.org/officeDocument/2006/math">
                    <m:r>
                      <m:rPr>
                        <m:nor/>
                      </m:rPr>
                      <a:rPr lang="en-US" altLang="zh-CN" sz="1100" dirty="0">
                        <a:latin typeface="Times LT Std" panose="02020603050405020304" pitchFamily="18" charset="0"/>
                      </a:rPr>
                      <m:t>0.25</m:t>
                    </m:r>
                    <m:r>
                      <a:rPr lang="en-US" altLang="zh-CN" sz="1100" i="1" smtClean="0">
                        <a:latin typeface="Cambria Math" panose="02040503050406030204" pitchFamily="18" charset="0"/>
                      </a:rPr>
                      <m:t>×</m:t>
                    </m:r>
                  </m:oMath>
                </a14:m>
                <a:r>
                  <a:rPr lang="en-US" altLang="zh-CN" sz="1100" dirty="0">
                    <a:latin typeface="Times LT Std" panose="02020603050405020304" pitchFamily="18" charset="0"/>
                  </a:rPr>
                  <a:t> </a:t>
                </a:r>
                <a14:m>
                  <m:oMath xmlns:m="http://schemas.openxmlformats.org/officeDocument/2006/math">
                    <m:f>
                      <m:fPr>
                        <m:ctrlPr>
                          <a:rPr lang="en-US" altLang="zh-CN" sz="1100" i="1" smtClean="0">
                            <a:latin typeface="Cambria Math" panose="02040503050406030204" pitchFamily="18" charset="0"/>
                          </a:rPr>
                        </m:ctrlPr>
                      </m:fPr>
                      <m:num>
                        <m:sSub>
                          <m:sSubPr>
                            <m:ctrlPr>
                              <a:rPr lang="en-US"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𝑚𝑎𝑡h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𝑎𝑑𝑣𝑎𝑛𝑐𝑒𝑑</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𝑟𝑎𝑡𝑒</m:t>
                            </m:r>
                          </m:sub>
                        </m:sSub>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num>
                      <m:den>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𝑚𝑎𝑥</m:t>
                            </m:r>
                          </m:sup>
                        </m:sSup>
                        <m:r>
                          <a:rPr lang="en-US" altLang="zh-CN" sz="1100" b="0" i="1" smtClean="0">
                            <a:latin typeface="Cambria Math" panose="02040503050406030204" pitchFamily="18" charset="0"/>
                          </a:rPr>
                          <m:t>−</m:t>
                        </m:r>
                        <m:sSup>
                          <m:sSupPr>
                            <m:ctrlPr>
                              <a:rPr lang="en-US" altLang="zh-CN" sz="1100" i="1" smtClean="0">
                                <a:latin typeface="Cambria Math" panose="02040503050406030204" pitchFamily="18" charset="0"/>
                              </a:rPr>
                            </m:ctrlPr>
                          </m:sSupPr>
                          <m:e>
                            <m:r>
                              <a:rPr lang="en-US" altLang="zh-CN" sz="1100" b="0" i="1" smtClean="0">
                                <a:latin typeface="Cambria Math" panose="02040503050406030204" pitchFamily="18" charset="0"/>
                              </a:rPr>
                              <m:t>𝐼𝐼</m:t>
                            </m:r>
                          </m:e>
                          <m:sup>
                            <m:r>
                              <a:rPr lang="en-US" altLang="zh-CN" sz="1100" b="0" i="1" smtClean="0">
                                <a:latin typeface="Cambria Math" panose="02040503050406030204" pitchFamily="18" charset="0"/>
                              </a:rPr>
                              <m:t>𝑚𝑖𝑛</m:t>
                            </m:r>
                          </m:sup>
                        </m:sSup>
                      </m:den>
                    </m:f>
                  </m:oMath>
                </a14:m>
                <a:endParaRPr lang="en-US" altLang="zh-CN" sz="1100" dirty="0">
                  <a:latin typeface="Times LT Std" panose="02020603050405020304" pitchFamily="18" charset="0"/>
                </a:endParaRPr>
              </a:p>
              <a:p>
                <a:pPr algn="ctr"/>
                <a:endParaRPr lang="en-US" altLang="zh-CN" sz="1100" dirty="0">
                  <a:latin typeface="Times LT Std" panose="02020603050405020304" pitchFamily="18" charset="0"/>
                </a:endParaRPr>
              </a:p>
              <a:p>
                <a:r>
                  <a:rPr lang="en-US" altLang="zh-CN" sz="1100" b="1" dirty="0">
                    <a:latin typeface="Times LT Std" panose="02020603050405020304" pitchFamily="18" charset="0"/>
                  </a:rPr>
                  <a:t>The Equality Index of a life stage </a:t>
                </a:r>
                <a:r>
                  <a:rPr lang="en-US" altLang="zh-CN" sz="1100" dirty="0">
                    <a:latin typeface="Times LT Std" panose="02020603050405020304" pitchFamily="18" charset="0"/>
                  </a:rPr>
                  <a:t>(</a:t>
                </a:r>
                <a:r>
                  <a:rPr lang="en-US" altLang="zh-CN" sz="1100" dirty="0" err="1">
                    <a:latin typeface="Times LT Std" panose="02020603050405020304" pitchFamily="18" charset="0"/>
                  </a:rPr>
                  <a:t>i.e</a:t>
                </a:r>
                <a:r>
                  <a:rPr lang="en-US" altLang="zh-CN" sz="1100" dirty="0">
                    <a:latin typeface="Times LT Std" panose="02020603050405020304" pitchFamily="18" charset="0"/>
                  </a:rPr>
                  <a:t>, the elementary school) is defined as the sum of the weighted Equality Index of the framework in the same life stage.</a:t>
                </a:r>
              </a:p>
              <a:p>
                <a:endParaRPr lang="en-US" altLang="zh-CN" sz="1100" dirty="0">
                  <a:latin typeface="Times LT Std" panose="02020603050405020304" pitchFamily="18" charset="0"/>
                </a:endParaRPr>
              </a:p>
              <a:p>
                <a:pPr algn="ctr"/>
                <a:endParaRPr lang="en-US" altLang="zh-CN" sz="1100" dirty="0">
                  <a:latin typeface="Times LT Std"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𝐸𝐼</m:t>
                          </m:r>
                        </m:e>
                        <m:sub>
                          <m:r>
                            <a:rPr lang="en-US" altLang="zh-CN" sz="1100" b="0" i="1" smtClean="0">
                              <a:latin typeface="Cambria Math" panose="02040503050406030204" pitchFamily="18" charset="0"/>
                            </a:rPr>
                            <m:t>𝑙</m:t>
                          </m:r>
                        </m:sub>
                      </m:sSub>
                      <m:r>
                        <a:rPr lang="en-US" altLang="zh-CN" sz="1100" i="1" smtClean="0">
                          <a:latin typeface="Cambria Math" panose="02040503050406030204" pitchFamily="18" charset="0"/>
                        </a:rPr>
                        <m:t>=</m:t>
                      </m:r>
                      <m:nary>
                        <m:naryPr>
                          <m:chr m:val="∑"/>
                          <m:subHide m:val="on"/>
                          <m:supHide m:val="on"/>
                          <m:ctrlPr>
                            <a:rPr lang="pt-BR" altLang="zh-CN" sz="1100" i="1" smtClean="0">
                              <a:latin typeface="Cambria Math" panose="02040503050406030204" pitchFamily="18" charset="0"/>
                            </a:rPr>
                          </m:ctrlPr>
                        </m:naryPr>
                        <m:sub/>
                        <m:sup/>
                        <m:e>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𝐸𝐼</m:t>
                              </m:r>
                            </m:e>
                            <m:sub>
                              <m:r>
                                <a:rPr lang="en-US" altLang="zh-CN" sz="1100" b="0" i="1" smtClean="0">
                                  <a:latin typeface="Cambria Math" panose="02040503050406030204" pitchFamily="18" charset="0"/>
                                </a:rPr>
                                <m:t>𝑓</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𝑙</m:t>
                              </m:r>
                            </m:sub>
                          </m:sSub>
                          <m:r>
                            <a:rPr lang="en-US" altLang="zh-CN" sz="1100" i="1" smtClean="0">
                              <a:latin typeface="Cambria Math" panose="02040503050406030204" pitchFamily="18" charset="0"/>
                            </a:rPr>
                            <m:t>×</m:t>
                          </m:r>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𝑊</m:t>
                              </m:r>
                            </m:e>
                            <m:sub>
                              <m:r>
                                <a:rPr lang="en-US" altLang="zh-CN" sz="1100" b="0" i="1" smtClean="0">
                                  <a:latin typeface="Cambria Math" panose="02040503050406030204" pitchFamily="18" charset="0"/>
                                </a:rPr>
                                <m:t>𝑓𝑙</m:t>
                              </m:r>
                            </m:sub>
                          </m:sSub>
                        </m:e>
                      </m:nary>
                    </m:oMath>
                  </m:oMathPara>
                </a14:m>
                <a:endParaRPr lang="en-US" altLang="zh-CN" sz="1100" dirty="0">
                  <a:latin typeface="Times LT Std" panose="02020603050405020304" pitchFamily="18" charset="0"/>
                </a:endParaRPr>
              </a:p>
              <a:p>
                <a:r>
                  <a:rPr lang="en-US" altLang="zh-CN" sz="1100" b="1" dirty="0">
                    <a:latin typeface="Times LT Std" panose="02020603050405020304" pitchFamily="18" charset="0"/>
                  </a:rPr>
                  <a:t>Example:</a:t>
                </a:r>
              </a:p>
              <a:p>
                <a:pPr algn="ctr"/>
                <a:endParaRPr lang="pt-BR" altLang="zh-CN" sz="1100" i="1" dirty="0">
                  <a:latin typeface="Cambria Math" panose="02040503050406030204" pitchFamily="18" charset="0"/>
                </a:endParaRPr>
              </a:p>
              <a:p>
                <a:pPr algn="ctr"/>
                <a14:m>
                  <m:oMath xmlns:m="http://schemas.openxmlformats.org/officeDocument/2006/math">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𝐻𝑖𝑔h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𝑠𝑐h𝑜𝑜𝑙</m:t>
                        </m:r>
                      </m:sub>
                    </m:sSub>
                    <m:r>
                      <a:rPr lang="en-US" altLang="zh-CN" sz="1100" i="1" smtClean="0">
                        <a:latin typeface="Cambria Math" panose="02040503050406030204" pitchFamily="18" charset="0"/>
                      </a:rPr>
                      <m:t>=</m:t>
                    </m:r>
                    <m:r>
                      <m:rPr>
                        <m:nor/>
                      </m:rPr>
                      <a:rPr lang="en-US" altLang="zh-CN" sz="1100" dirty="0">
                        <a:latin typeface="Times LT Std" panose="02020603050405020304" pitchFamily="18" charset="0"/>
                      </a:rPr>
                      <m:t>0.</m:t>
                    </m:r>
                    <m:r>
                      <m:rPr>
                        <m:nor/>
                      </m:rPr>
                      <a:rPr lang="en-US" altLang="zh-CN" sz="1100" b="0" i="0" dirty="0" smtClean="0">
                        <a:latin typeface="Times LT Std" panose="02020603050405020304" pitchFamily="18" charset="0"/>
                      </a:rPr>
                      <m:t>33</m:t>
                    </m:r>
                    <m:r>
                      <a:rPr lang="en-US" altLang="zh-CN" sz="1100" i="1" smtClean="0">
                        <a:latin typeface="Cambria Math" panose="02040503050406030204" pitchFamily="18" charset="0"/>
                      </a:rPr>
                      <m:t>×</m:t>
                    </m:r>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𝑎𝑐𝑐𝑒𝑠𝑠</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𝐻𝑖𝑔h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𝑠𝑐h𝑜𝑜𝑙</m:t>
                        </m:r>
                      </m:sub>
                    </m:sSub>
                  </m:oMath>
                </a14:m>
                <a:r>
                  <a:rPr lang="en-US" altLang="zh-CN" sz="1100" dirty="0">
                    <a:latin typeface="Times LT Std" panose="02020603050405020304" pitchFamily="18" charset="0"/>
                  </a:rPr>
                  <a:t>+ </a:t>
                </a:r>
                <a14:m>
                  <m:oMath xmlns:m="http://schemas.openxmlformats.org/officeDocument/2006/math">
                    <m:r>
                      <m:rPr>
                        <m:nor/>
                      </m:rPr>
                      <a:rPr lang="en-US" altLang="zh-CN" sz="1100" dirty="0" smtClean="0">
                        <a:latin typeface="Times LT Std" panose="02020603050405020304" pitchFamily="18" charset="0"/>
                      </a:rPr>
                      <m:t>0.</m:t>
                    </m:r>
                    <m:r>
                      <m:rPr>
                        <m:nor/>
                      </m:rPr>
                      <a:rPr lang="en-US" altLang="zh-CN" sz="1100" b="0" i="0" dirty="0" smtClean="0">
                        <a:latin typeface="Times LT Std" panose="02020603050405020304" pitchFamily="18" charset="0"/>
                      </a:rPr>
                      <m:t>33</m:t>
                    </m:r>
                    <m:r>
                      <a:rPr lang="en-US" altLang="zh-CN" sz="1100" i="1" smtClean="0">
                        <a:latin typeface="Cambria Math" panose="02040503050406030204" pitchFamily="18" charset="0"/>
                      </a:rPr>
                      <m:t>×</m:t>
                    </m:r>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𝑝𝑟𝑜𝑓𝑖𝑐𝑖𝑒𝑛𝑐𝑦</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𝐻𝑖𝑔h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𝑠𝑐h𝑜𝑜𝑙</m:t>
                        </m:r>
                      </m:sub>
                    </m:sSub>
                  </m:oMath>
                </a14:m>
                <a:r>
                  <a:rPr lang="en-US" altLang="zh-CN" sz="1100" dirty="0">
                    <a:latin typeface="Times LT Std" panose="02020603050405020304" pitchFamily="18" charset="0"/>
                  </a:rPr>
                  <a:t>+ </a:t>
                </a:r>
                <a14:m>
                  <m:oMath xmlns:m="http://schemas.openxmlformats.org/officeDocument/2006/math">
                    <m:r>
                      <m:rPr>
                        <m:nor/>
                      </m:rPr>
                      <a:rPr lang="en-US" altLang="zh-CN" sz="1100" dirty="0" smtClean="0">
                        <a:latin typeface="Times LT Std" panose="02020603050405020304" pitchFamily="18" charset="0"/>
                      </a:rPr>
                      <m:t>0.</m:t>
                    </m:r>
                    <m:r>
                      <m:rPr>
                        <m:nor/>
                      </m:rPr>
                      <a:rPr lang="en-US" altLang="zh-CN" sz="1100" b="0" i="0" dirty="0" smtClean="0">
                        <a:latin typeface="Times LT Std" panose="02020603050405020304" pitchFamily="18" charset="0"/>
                      </a:rPr>
                      <m:t>33</m:t>
                    </m:r>
                    <m:r>
                      <a:rPr lang="en-US" altLang="zh-CN" sz="1100" i="1" smtClean="0">
                        <a:latin typeface="Cambria Math" panose="02040503050406030204" pitchFamily="18" charset="0"/>
                      </a:rPr>
                      <m:t>×</m:t>
                    </m:r>
                    <m:sSub>
                      <m:sSubPr>
                        <m:ctrlPr>
                          <a:rPr lang="pt-BR" altLang="zh-CN" sz="1100" i="1" smtClean="0">
                            <a:latin typeface="Cambria Math" panose="02040503050406030204" pitchFamily="18" charset="0"/>
                          </a:rPr>
                        </m:ctrlPr>
                      </m:sSubPr>
                      <m:e>
                        <m:r>
                          <a:rPr lang="en-US" altLang="zh-CN" sz="1100" b="0" i="1" smtClean="0">
                            <a:latin typeface="Cambria Math" panose="02040503050406030204" pitchFamily="18" charset="0"/>
                          </a:rPr>
                          <m:t>𝐼𝐼</m:t>
                        </m:r>
                      </m:e>
                      <m:sub>
                        <m:r>
                          <a:rPr lang="en-US" altLang="zh-CN" sz="1100" b="0" i="1" smtClean="0">
                            <a:latin typeface="Cambria Math" panose="02040503050406030204" pitchFamily="18" charset="0"/>
                          </a:rPr>
                          <m:t>𝑒𝑥𝑐𝑒𝑙𝑙𝑒𝑛𝑐𝑒</m:t>
                        </m:r>
                        <m:r>
                          <a:rPr lang="en-US" altLang="zh-CN" sz="1100" b="0" i="1" smtClean="0">
                            <a:latin typeface="Cambria Math" panose="02040503050406030204" pitchFamily="18" charset="0"/>
                          </a:rPr>
                          <m:t>,</m:t>
                        </m:r>
                        <m:r>
                          <a:rPr lang="en-US" altLang="zh-CN" sz="1100" b="0" i="1" smtClean="0">
                            <a:latin typeface="Cambria Math" panose="02040503050406030204" pitchFamily="18" charset="0"/>
                          </a:rPr>
                          <m:t>𝐻𝑖𝑔h</m:t>
                        </m:r>
                        <m:r>
                          <a:rPr lang="en-US" altLang="zh-CN" sz="1100" b="0" i="1" smtClean="0">
                            <a:latin typeface="Cambria Math" panose="02040503050406030204" pitchFamily="18" charset="0"/>
                          </a:rPr>
                          <m:t> </m:t>
                        </m:r>
                        <m:r>
                          <a:rPr lang="en-US" altLang="zh-CN" sz="1100" b="0" i="1" smtClean="0">
                            <a:latin typeface="Cambria Math" panose="02040503050406030204" pitchFamily="18" charset="0"/>
                          </a:rPr>
                          <m:t>𝑠𝑐h𝑜𝑜𝑙</m:t>
                        </m:r>
                      </m:sub>
                    </m:sSub>
                  </m:oMath>
                </a14:m>
                <a:endParaRPr lang="zh-CN" altLang="en-US" sz="1100" dirty="0">
                  <a:latin typeface="Times LT Std" panose="02020603050405020304" pitchFamily="18" charset="0"/>
                </a:endParaRPr>
              </a:p>
              <a:p>
                <a:pPr algn="ctr"/>
                <a:endParaRPr lang="zh-CN" altLang="en-US" sz="1100" dirty="0">
                  <a:latin typeface="Times LT Std" panose="02020603050405020304" pitchFamily="18" charset="0"/>
                </a:endParaRPr>
              </a:p>
              <a:p>
                <a:endParaRPr lang="zh-CN" altLang="en-US" sz="1100" dirty="0">
                  <a:latin typeface="Times LT Std" panose="02020603050405020304" pitchFamily="18" charset="0"/>
                </a:endParaRPr>
              </a:p>
            </p:txBody>
          </p:sp>
        </mc:Choice>
        <mc:Fallback>
          <p:sp>
            <p:nvSpPr>
              <p:cNvPr id="8" name="TextBox 7">
                <a:extLst>
                  <a:ext uri="{FF2B5EF4-FFF2-40B4-BE49-F238E27FC236}">
                    <a16:creationId xmlns:a16="http://schemas.microsoft.com/office/drawing/2014/main" id="{6DD79EF6-5B3B-5CEA-345E-A17FC2938DEA}"/>
                  </a:ext>
                </a:extLst>
              </p:cNvPr>
              <p:cNvSpPr txBox="1">
                <a:spLocks noRot="1" noChangeAspect="1" noMove="1" noResize="1" noEditPoints="1" noAdjustHandles="1" noChangeArrowheads="1" noChangeShapeType="1" noTextEdit="1"/>
              </p:cNvSpPr>
              <p:nvPr/>
            </p:nvSpPr>
            <p:spPr>
              <a:xfrm>
                <a:off x="762000" y="377652"/>
                <a:ext cx="10515600" cy="6102696"/>
              </a:xfrm>
              <a:prstGeom prst="rect">
                <a:avLst/>
              </a:prstGeom>
              <a:blipFill>
                <a:blip r:embed="rId2"/>
                <a:stretch>
                  <a:fillRect t="-1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83017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265</Words>
  <Application>Microsoft Office PowerPoint</Application>
  <PresentationFormat>Widescreen</PresentationFormat>
  <Paragraphs>23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等线</vt:lpstr>
      <vt:lpstr>等线 Light</vt:lpstr>
      <vt:lpstr>Arial</vt:lpstr>
      <vt:lpstr>Calibri</vt:lpstr>
      <vt:lpstr>Cambria Math</vt:lpstr>
      <vt:lpstr>Times LT Std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Zheng</dc:creator>
  <cp:lastModifiedBy>Zhang Zheng</cp:lastModifiedBy>
  <cp:revision>7</cp:revision>
  <dcterms:created xsi:type="dcterms:W3CDTF">2022-10-05T14:30:30Z</dcterms:created>
  <dcterms:modified xsi:type="dcterms:W3CDTF">2022-10-12T18:58:50Z</dcterms:modified>
</cp:coreProperties>
</file>