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1.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2"/>
  </p:notesMasterIdLst>
  <p:sldIdLst>
    <p:sldId id="387" r:id="rId3"/>
    <p:sldId id="386" r:id="rId4"/>
    <p:sldId id="311" r:id="rId5"/>
    <p:sldId id="388" r:id="rId6"/>
    <p:sldId id="389" r:id="rId7"/>
    <p:sldId id="390" r:id="rId8"/>
    <p:sldId id="391" r:id="rId9"/>
    <p:sldId id="392" r:id="rId10"/>
    <p:sldId id="316" r:id="rId11"/>
    <p:sldId id="371" r:id="rId12"/>
    <p:sldId id="373" r:id="rId13"/>
    <p:sldId id="376" r:id="rId14"/>
    <p:sldId id="374" r:id="rId15"/>
    <p:sldId id="372" r:id="rId16"/>
    <p:sldId id="378" r:id="rId17"/>
    <p:sldId id="377" r:id="rId18"/>
    <p:sldId id="375" r:id="rId19"/>
    <p:sldId id="341" r:id="rId20"/>
    <p:sldId id="362" r:id="rId21"/>
    <p:sldId id="369" r:id="rId22"/>
    <p:sldId id="363" r:id="rId23"/>
    <p:sldId id="368" r:id="rId24"/>
    <p:sldId id="367" r:id="rId25"/>
    <p:sldId id="364" r:id="rId26"/>
    <p:sldId id="365" r:id="rId27"/>
    <p:sldId id="366" r:id="rId28"/>
    <p:sldId id="342" r:id="rId29"/>
    <p:sldId id="350" r:id="rId30"/>
    <p:sldId id="351" r:id="rId31"/>
    <p:sldId id="353" r:id="rId32"/>
    <p:sldId id="354" r:id="rId33"/>
    <p:sldId id="352" r:id="rId34"/>
    <p:sldId id="355" r:id="rId35"/>
    <p:sldId id="356" r:id="rId36"/>
    <p:sldId id="343" r:id="rId37"/>
    <p:sldId id="360" r:id="rId38"/>
    <p:sldId id="361" r:id="rId39"/>
    <p:sldId id="305" r:id="rId40"/>
    <p:sldId id="25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51" autoAdjust="0"/>
    <p:restoredTop sz="93890" autoAdjust="0"/>
  </p:normalViewPr>
  <p:slideViewPr>
    <p:cSldViewPr snapToGrid="0">
      <p:cViewPr>
        <p:scale>
          <a:sx n="100" d="100"/>
          <a:sy n="100" d="100"/>
        </p:scale>
        <p:origin x="23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2022/10/12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15</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997B-1868-7D63-ED42-2EC0E9DD8A0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7C33D80-FDCA-D2A3-490F-4922D7CED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43B9002D-4A3B-925E-123B-91C268FD7C21}"/>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6ADFA775-6FB1-F2A8-A4DE-6954B9F7FEB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C8F77D3-11A7-674C-C14E-08E6E8DD3314}"/>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286601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C5CC-127A-92B5-DE9F-A2C40AC54F7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66038E-A9F0-2406-C089-5E8C0B7F257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75867F4-CEBA-469E-6883-7D1EC64F57FC}"/>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98F4EA07-A505-9B38-C73B-9FD0955192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7ED711-09D5-E7E0-8836-FE720832E474}"/>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320018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FFB2-CE22-31F7-8692-2AD6885BEA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DF969EB-656C-1046-A983-8D0F898D4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4BE81EA-3ACC-5D87-9FB8-B29939A0ED46}"/>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7840912D-DB16-9598-6CBB-960B094284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73ED365-3792-C68A-408A-FBA69072B028}"/>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1229353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FAA8-2E77-365E-4792-96378E8E266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00CB25B-2F85-2525-A342-E898DD6718E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9D46705-5A4A-9782-51FA-C86B00196246}"/>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9DD8D158-18C5-0DAB-4AD9-7BE251C2315D}"/>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4F600B44-B96D-BCEC-D6C5-CC4B09611E9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2B7D90F-AB75-FDE1-2F17-B9990C4A650E}"/>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173087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FECC-6394-0B85-8014-E69035BF392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6F1DDA8-EB47-5FAD-0FCE-CF5BDB5DD4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385C40CF-12A3-8D64-C0BC-CBC1750A7C2C}"/>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D845634-5EB8-9870-A1C5-D432D67C3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783AF8D-ECC8-19FE-4D64-085CD6377D6E}"/>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6545ADF-4F8D-C75A-5104-5B91A347BF04}"/>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8" name="Footer Placeholder 7">
            <a:extLst>
              <a:ext uri="{FF2B5EF4-FFF2-40B4-BE49-F238E27FC236}">
                <a16:creationId xmlns:a16="http://schemas.microsoft.com/office/drawing/2014/main" id="{C497AA64-214B-03AD-6CC8-063D11F00F2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CF41ED9-7329-E2CD-1143-AD54041DB3E1}"/>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34067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F0D8-9957-1EAB-A743-2A4D78C56A9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750B101-69DF-D4D4-F66E-2D639B0396FD}"/>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4" name="Footer Placeholder 3">
            <a:extLst>
              <a:ext uri="{FF2B5EF4-FFF2-40B4-BE49-F238E27FC236}">
                <a16:creationId xmlns:a16="http://schemas.microsoft.com/office/drawing/2014/main" id="{2F3EE7F9-E22B-C057-810E-D8B5A6A5ACD2}"/>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6BC7720E-A720-8CFD-4912-9D5F887C1AD4}"/>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539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FD535-192A-A80B-5951-9BCDB09D50FC}"/>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3" name="Footer Placeholder 2">
            <a:extLst>
              <a:ext uri="{FF2B5EF4-FFF2-40B4-BE49-F238E27FC236}">
                <a16:creationId xmlns:a16="http://schemas.microsoft.com/office/drawing/2014/main" id="{3F5DD67D-5472-4059-FB7A-37BE641FE45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E4E945E-A3F5-942D-B11B-CE40FD5F084A}"/>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34532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66A2-45A3-F45E-FBBA-F4B1499F3E0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826DC86-1CFE-ED22-C0A6-2BAA7F0F6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634532D-E2B2-3B7E-659E-8115769BE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75E764B-3B6E-3A1A-A4F0-C2EC47C7AB48}"/>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07564AE8-69F4-B460-DFE4-A82F0F7463F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2AEB3E5-9412-1C4D-5F28-F5D74E24941A}"/>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471949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0926-864B-9E53-FB60-82983ECD4E8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D5E34711-85CC-F44B-7B0A-0D838D94E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24F1B63-02C2-CDFA-86A7-20168707A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F2DA318-35D9-4214-7C08-7C93F1E4FCF0}"/>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D5E1B203-D2CD-4F91-1C70-7C2E0DB36DF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8F4C64E-6566-65BC-1CB4-54AD92A09A92}"/>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2605445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B8AB-B6E4-B948-7C6B-B28DB8D9C2A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3885BF4-7C6D-433E-55AA-B433335E731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17FD471-8C5D-6466-2363-1BC8FCC5D6E2}"/>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6552594A-14B3-E3A0-5DCC-6CA7B9A6179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962D43-F42C-2CE7-AF62-CCE12F5CA227}"/>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1667198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E230D6-F460-F7F8-1B3F-37B91E15D50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67A630D-2FE5-45F3-2AA6-E6994DECAA9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1D7223B-E6B9-ADCD-6FE1-953C80053E5A}"/>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12C3323D-BF27-C8C3-FCCA-5FF54CA4B5A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90CFB9E-A2F8-D724-FA25-C3428981879A}"/>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282445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34492-1D00-CAC5-300C-7660EC79F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3CCCF9D-066C-160F-2097-0CCD2EE9E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CEA447-2E70-7FC3-A3BC-39E259F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7F3B2A85-1536-3B6A-2C53-1138BE925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38744350-8D0B-51F6-AB07-C033D7D1CB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18938871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6.xml"/><Relationship Id="rId1" Type="http://schemas.openxmlformats.org/officeDocument/2006/relationships/slideLayout" Target="../slideLayouts/slideLayout3.xml"/><Relationship Id="rId10"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6000" dirty="0">
                <a:solidFill>
                  <a:schemeClr val="tx2"/>
                </a:solidFill>
                <a:latin typeface="Times LT Std" panose="02020603050405020304" pitchFamily="18" charset="0"/>
              </a:rPr>
              <a:t>DEI Dashboard</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Contents</a:t>
            </a:r>
          </a:p>
          <a:p>
            <a:r>
              <a:rPr lang="en-US" altLang="zh-CN" sz="2900" dirty="0">
                <a:solidFill>
                  <a:schemeClr val="tx2"/>
                </a:solidFill>
                <a:latin typeface="Times LT Std" panose="02020603050405020304" pitchFamily="18" charset="0"/>
              </a:rPr>
              <a:t>Updated Sep16th .2020</a:t>
            </a:r>
          </a:p>
        </p:txBody>
      </p:sp>
    </p:spTree>
    <p:extLst>
      <p:ext uri="{BB962C8B-B14F-4D97-AF65-F5344CB8AC3E}">
        <p14:creationId xmlns:p14="http://schemas.microsoft.com/office/powerpoint/2010/main" val="317038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8" name="Oval 17">
            <a:extLst>
              <a:ext uri="{FF2B5EF4-FFF2-40B4-BE49-F238E27FC236}">
                <a16:creationId xmlns:a16="http://schemas.microsoft.com/office/drawing/2014/main" id="{92443BFD-E40C-857D-90E5-CD8D0F47BD1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2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
        <p:nvSpPr>
          <p:cNvPr id="8" name="Oval 7">
            <a:extLst>
              <a:ext uri="{FF2B5EF4-FFF2-40B4-BE49-F238E27FC236}">
                <a16:creationId xmlns:a16="http://schemas.microsoft.com/office/drawing/2014/main" id="{35D04F89-B827-15AF-3DDD-B993639DB29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84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2017</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 2017</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
        <p:nvSpPr>
          <p:cNvPr id="7" name="Oval 6">
            <a:extLst>
              <a:ext uri="{FF2B5EF4-FFF2-40B4-BE49-F238E27FC236}">
                <a16:creationId xmlns:a16="http://schemas.microsoft.com/office/drawing/2014/main" id="{91E20EB3-6EF7-9250-44FD-492A920ED394}"/>
              </a:ext>
            </a:extLst>
          </p:cNvPr>
          <p:cNvSpPr/>
          <p:nvPr/>
        </p:nvSpPr>
        <p:spPr>
          <a:xfrm>
            <a:off x="198128" y="933450"/>
            <a:ext cx="843152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511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
        <p:nvSpPr>
          <p:cNvPr id="8" name="Oval 7">
            <a:extLst>
              <a:ext uri="{FF2B5EF4-FFF2-40B4-BE49-F238E27FC236}">
                <a16:creationId xmlns:a16="http://schemas.microsoft.com/office/drawing/2014/main" id="{E6BC65E5-DFEE-57FC-5A61-4D61EA1DE590}"/>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059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
        <p:nvSpPr>
          <p:cNvPr id="7" name="Oval 6">
            <a:extLst>
              <a:ext uri="{FF2B5EF4-FFF2-40B4-BE49-F238E27FC236}">
                <a16:creationId xmlns:a16="http://schemas.microsoft.com/office/drawing/2014/main" id="{80FABCCB-ACDA-CD77-C48D-245940C9F4F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894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2019 / Total population of 5-17 CHI 2022</a:t>
            </a:r>
          </a:p>
          <a:p>
            <a:r>
              <a:rPr lang="en-US" altLang="zh-CN" sz="1800" dirty="0">
                <a:solidFill>
                  <a:srgbClr val="4A4A4A"/>
                </a:solidFill>
                <a:latin typeface="ITC Officina Sans Std Book" panose="020B0506040203020204" pitchFamily="34" charset="0"/>
              </a:rPr>
              <a:t>Vs. Age 5-17 no internet US 2019 / Total population of 5-17 US 2022</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
        <p:nvSpPr>
          <p:cNvPr id="7" name="Oval 6">
            <a:extLst>
              <a:ext uri="{FF2B5EF4-FFF2-40B4-BE49-F238E27FC236}">
                <a16:creationId xmlns:a16="http://schemas.microsoft.com/office/drawing/2014/main" id="{518D9546-EB6E-9E27-F12E-69B6AFEEE0DD}"/>
              </a:ext>
            </a:extLst>
          </p:cNvPr>
          <p:cNvSpPr/>
          <p:nvPr/>
        </p:nvSpPr>
        <p:spPr>
          <a:xfrm>
            <a:off x="198128" y="933450"/>
            <a:ext cx="734567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325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2021 / Total K8 CHI 2022</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
        <p:nvSpPr>
          <p:cNvPr id="7" name="Oval 6">
            <a:extLst>
              <a:ext uri="{FF2B5EF4-FFF2-40B4-BE49-F238E27FC236}">
                <a16:creationId xmlns:a16="http://schemas.microsoft.com/office/drawing/2014/main" id="{AEC412ED-7E8E-759B-614C-C6759BEE0786}"/>
              </a:ext>
            </a:extLst>
          </p:cNvPr>
          <p:cNvSpPr/>
          <p:nvPr/>
        </p:nvSpPr>
        <p:spPr>
          <a:xfrm>
            <a:off x="198128" y="933450"/>
            <a:ext cx="5897872" cy="8917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162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
        <p:nvSpPr>
          <p:cNvPr id="7" name="Oval 6">
            <a:extLst>
              <a:ext uri="{FF2B5EF4-FFF2-40B4-BE49-F238E27FC236}">
                <a16:creationId xmlns:a16="http://schemas.microsoft.com/office/drawing/2014/main" id="{60F507C1-7714-4AB1-3D30-171915CFCD7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44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2.1.2 High School</a:t>
            </a:r>
          </a:p>
        </p:txBody>
      </p:sp>
    </p:spTree>
    <p:extLst>
      <p:ext uri="{BB962C8B-B14F-4D97-AF65-F5344CB8AC3E}">
        <p14:creationId xmlns:p14="http://schemas.microsoft.com/office/powerpoint/2010/main" val="228099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1562100"/>
            <a:ext cx="9144000" cy="4140458"/>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4800" b="1" dirty="0">
                <a:solidFill>
                  <a:schemeClr val="tx2"/>
                </a:solidFill>
                <a:latin typeface="Times LT Std" panose="02020603050405020304" pitchFamily="18" charset="0"/>
              </a:rPr>
              <a:t>1. Landing Page</a:t>
            </a:r>
          </a:p>
          <a:p>
            <a:pPr algn="l">
              <a:lnSpc>
                <a:spcPct val="150000"/>
              </a:lnSpc>
            </a:pPr>
            <a:endParaRPr lang="en-US" altLang="zh-CN" sz="2900" b="1" dirty="0">
              <a:solidFill>
                <a:schemeClr val="tx2"/>
              </a:solidFill>
              <a:latin typeface="Times LT Std" panose="02020603050405020304" pitchFamily="18" charset="0"/>
            </a:endParaRPr>
          </a:p>
          <a:p>
            <a:pPr algn="l">
              <a:lnSpc>
                <a:spcPct val="150000"/>
              </a:lnSpc>
            </a:pPr>
            <a:r>
              <a:rPr lang="en-US" altLang="zh-CN" sz="2900" dirty="0">
                <a:solidFill>
                  <a:schemeClr val="tx2"/>
                </a:solidFill>
                <a:latin typeface="Times LT Std" panose="02020603050405020304" pitchFamily="18" charset="0"/>
              </a:rPr>
              <a:t>1.1 The Data</a:t>
            </a:r>
          </a:p>
          <a:p>
            <a:pPr algn="l">
              <a:lnSpc>
                <a:spcPct val="150000"/>
              </a:lnSpc>
            </a:pPr>
            <a:r>
              <a:rPr lang="en-US" altLang="zh-CN" sz="2900" dirty="0">
                <a:solidFill>
                  <a:schemeClr val="tx2"/>
                </a:solidFill>
                <a:latin typeface="Times LT Std" panose="02020603050405020304" pitchFamily="18" charset="0"/>
              </a:rPr>
              <a:t>1.2 Resources</a:t>
            </a:r>
          </a:p>
          <a:p>
            <a:pPr algn="l">
              <a:lnSpc>
                <a:spcPct val="150000"/>
              </a:lnSpc>
            </a:pPr>
            <a:r>
              <a:rPr lang="en-US" altLang="zh-CN" sz="2900" dirty="0">
                <a:solidFill>
                  <a:schemeClr val="tx2"/>
                </a:solidFill>
                <a:latin typeface="Times LT Std" panose="02020603050405020304" pitchFamily="18" charset="0"/>
              </a:rPr>
              <a:t>1.3 About us</a:t>
            </a:r>
          </a:p>
          <a:p>
            <a:pPr algn="l">
              <a:lnSpc>
                <a:spcPct val="150000"/>
              </a:lnSpc>
            </a:pPr>
            <a:r>
              <a:rPr lang="en-US" altLang="zh-CN" sz="2900" dirty="0">
                <a:solidFill>
                  <a:schemeClr val="tx2"/>
                </a:solidFill>
                <a:latin typeface="Times LT Std" panose="02020603050405020304" pitchFamily="18" charset="0"/>
              </a:rPr>
              <a:t>1.4 Contact us</a:t>
            </a:r>
          </a:p>
        </p:txBody>
      </p:sp>
    </p:spTree>
    <p:extLst>
      <p:ext uri="{BB962C8B-B14F-4D97-AF65-F5344CB8AC3E}">
        <p14:creationId xmlns:p14="http://schemas.microsoft.com/office/powerpoint/2010/main" val="404407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2021 / Total HS students CHI 2022</a:t>
            </a:r>
          </a:p>
          <a:p>
            <a:r>
              <a:rPr lang="en-US" altLang="zh-CN" sz="1800" dirty="0">
                <a:solidFill>
                  <a:srgbClr val="4A4A4A"/>
                </a:solidFill>
                <a:latin typeface="ITC Officina Sans Std Book" panose="020B0506040203020204" pitchFamily="34" charset="0"/>
              </a:rPr>
              <a:t>Vs. AP CS enrollment US 2021/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
        <p:nvSpPr>
          <p:cNvPr id="7" name="Oval 6">
            <a:extLst>
              <a:ext uri="{FF2B5EF4-FFF2-40B4-BE49-F238E27FC236}">
                <a16:creationId xmlns:a16="http://schemas.microsoft.com/office/drawing/2014/main" id="{F12EB8CD-720C-D928-80DB-EC94E735984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968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2021 / Total CPS HS Student IL 2022</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
        <p:nvSpPr>
          <p:cNvPr id="7" name="Oval 6">
            <a:extLst>
              <a:ext uri="{FF2B5EF4-FFF2-40B4-BE49-F238E27FC236}">
                <a16:creationId xmlns:a16="http://schemas.microsoft.com/office/drawing/2014/main" id="{34DF5215-DF73-3467-95A3-D224F892892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1363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2021 / Total HS Student CHI 2022</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
        <p:nvSpPr>
          <p:cNvPr id="7" name="Oval 6">
            <a:extLst>
              <a:ext uri="{FF2B5EF4-FFF2-40B4-BE49-F238E27FC236}">
                <a16:creationId xmlns:a16="http://schemas.microsoft.com/office/drawing/2014/main" id="{EEAD703F-2516-FCC0-C09C-A7D36CFA512E}"/>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811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xmlns="">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
        <p:nvSpPr>
          <p:cNvPr id="11" name="Oval 10">
            <a:extLst>
              <a:ext uri="{FF2B5EF4-FFF2-40B4-BE49-F238E27FC236}">
                <a16:creationId xmlns:a16="http://schemas.microsoft.com/office/drawing/2014/main" id="{E3C27FD4-C389-24DA-F02D-41AC392A01E7}"/>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747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2.1.3 College</a:t>
            </a:r>
          </a:p>
        </p:txBody>
      </p:sp>
    </p:spTree>
    <p:extLst>
      <p:ext uri="{BB962C8B-B14F-4D97-AF65-F5344CB8AC3E}">
        <p14:creationId xmlns:p14="http://schemas.microsoft.com/office/powerpoint/2010/main" val="415688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
        <p:nvSpPr>
          <p:cNvPr id="8" name="Oval 7">
            <a:extLst>
              <a:ext uri="{FF2B5EF4-FFF2-40B4-BE49-F238E27FC236}">
                <a16:creationId xmlns:a16="http://schemas.microsoft.com/office/drawing/2014/main" id="{CD123A29-F7D2-938D-7953-0ACB2BD2DDA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955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1.1 The Data</a:t>
            </a:r>
          </a:p>
        </p:txBody>
      </p:sp>
    </p:spTree>
    <p:extLst>
      <p:ext uri="{BB962C8B-B14F-4D97-AF65-F5344CB8AC3E}">
        <p14:creationId xmlns:p14="http://schemas.microsoft.com/office/powerpoint/2010/main" val="1113780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2021</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
        <p:nvSpPr>
          <p:cNvPr id="7" name="Oval 6">
            <a:extLst>
              <a:ext uri="{FF2B5EF4-FFF2-40B4-BE49-F238E27FC236}">
                <a16:creationId xmlns:a16="http://schemas.microsoft.com/office/drawing/2014/main" id="{88D32BF7-5DC6-C4A4-43B2-671B2B41231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4852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2021 Total Enrollment IL / High School Graduates IL 2020</a:t>
            </a:r>
          </a:p>
          <a:p>
            <a:r>
              <a:rPr lang="en-US" altLang="zh-CN" sz="1800" dirty="0">
                <a:solidFill>
                  <a:srgbClr val="4A4A4A"/>
                </a:solidFill>
                <a:latin typeface="ITC Officina Sans Std Book" panose="020B0506040203020204" pitchFamily="34" charset="0"/>
              </a:rPr>
              <a:t>Vs. 2021 Total Enrollment US 2021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
        <p:nvSpPr>
          <p:cNvPr id="10" name="Oval 9">
            <a:extLst>
              <a:ext uri="{FF2B5EF4-FFF2-40B4-BE49-F238E27FC236}">
                <a16:creationId xmlns:a16="http://schemas.microsoft.com/office/drawing/2014/main" id="{82ACD77D-9A31-38D0-AB13-CD6CEFBB496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09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2.1.4 Employment</a:t>
            </a:r>
          </a:p>
        </p:txBody>
      </p:sp>
    </p:spTree>
    <p:extLst>
      <p:ext uri="{BB962C8B-B14F-4D97-AF65-F5344CB8AC3E}">
        <p14:creationId xmlns:p14="http://schemas.microsoft.com/office/powerpoint/2010/main" val="305152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2021/ Total degree holders MSA 2022</a:t>
            </a:r>
          </a:p>
          <a:p>
            <a:r>
              <a:rPr lang="en-US" altLang="zh-CN" sz="1800" dirty="0">
                <a:solidFill>
                  <a:srgbClr val="4A4A4A"/>
                </a:solidFill>
                <a:latin typeface="ITC Officina Sans Std Book" panose="020B0506040203020204" pitchFamily="34" charset="0"/>
              </a:rPr>
              <a:t>Vs. Tech job US 2021 / Total degree holders US 2022</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33604076"/>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
        <p:nvSpPr>
          <p:cNvPr id="7" name="Oval 6">
            <a:extLst>
              <a:ext uri="{FF2B5EF4-FFF2-40B4-BE49-F238E27FC236}">
                <a16:creationId xmlns:a16="http://schemas.microsoft.com/office/drawing/2014/main" id="{9E53EA51-23D7-0F5A-9944-94A3C57A4BF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985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2021 / Total Tech job MSA 2022</a:t>
            </a:r>
          </a:p>
          <a:p>
            <a:r>
              <a:rPr lang="en-US" altLang="zh-CN" sz="1800" dirty="0">
                <a:solidFill>
                  <a:srgbClr val="4A4A4A"/>
                </a:solidFill>
                <a:latin typeface="ITC Officina Sans Std Book" panose="020B0506040203020204" pitchFamily="34" charset="0"/>
              </a:rPr>
              <a:t>Vs. Top3 Tech job US 2021 / Total Tech job US 2022</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2731794863"/>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
        <p:nvSpPr>
          <p:cNvPr id="7" name="Oval 6">
            <a:extLst>
              <a:ext uri="{FF2B5EF4-FFF2-40B4-BE49-F238E27FC236}">
                <a16:creationId xmlns:a16="http://schemas.microsoft.com/office/drawing/2014/main" id="{1DF4F5CA-974B-3CBD-727A-30C9BCE5CAC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695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2.2 Methodology</a:t>
            </a:r>
          </a:p>
        </p:txBody>
      </p:sp>
    </p:spTree>
    <p:extLst>
      <p:ext uri="{BB962C8B-B14F-4D97-AF65-F5344CB8AC3E}">
        <p14:creationId xmlns:p14="http://schemas.microsoft.com/office/powerpoint/2010/main" val="36456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DD79EF6-5B3B-5CEA-345E-A17FC2938DEA}"/>
                  </a:ext>
                </a:extLst>
              </p:cNvPr>
              <p:cNvSpPr txBox="1"/>
              <p:nvPr/>
            </p:nvSpPr>
            <p:spPr>
              <a:xfrm>
                <a:off x="742950" y="220414"/>
                <a:ext cx="10515600" cy="68339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The Inequity Index of a metrics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a:t>
                </a:r>
                <a:r>
                  <a:rPr kumimoji="0" lang="en-US" altLang="zh-CN" sz="1100" b="0" i="0" u="none" strike="noStrike" kern="1200" cap="none" spc="0" normalizeH="0" baseline="0" noProof="0" dirty="0" err="1">
                    <a:ln>
                      <a:noFill/>
                    </a:ln>
                    <a:solidFill>
                      <a:prstClr val="black"/>
                    </a:solidFill>
                    <a:effectLst/>
                    <a:uLnTx/>
                    <a:uFillTx/>
                    <a:latin typeface="Times LT Std" panose="02020603050405020304" pitchFamily="18" charset="0"/>
                    <a:ea typeface="等线" panose="02010600030101010101" pitchFamily="2" charset="-122"/>
                    <a:cs typeface="+mn-cs"/>
                  </a:rPr>
                  <a:t>i.e</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the AP CS enrollment rate of high school students) is defined as the average of the absolute deviation of rates for specific groups from its overall population ratio, divided by the overall population ratio and expressed as a percentage. Where </a:t>
                </a:r>
                <a14:m>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sub>
                    </m:sSub>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as the Inequity </a:t>
                </a:r>
                <a:r>
                  <a:rPr lang="en-US" altLang="zh-CN" sz="1100" dirty="0">
                    <a:solidFill>
                      <a:prstClr val="black"/>
                    </a:solidFill>
                    <a:latin typeface="Times LT Std" panose="02020603050405020304" pitchFamily="18" charset="0"/>
                    <a:ea typeface="等线" panose="02010600030101010101" pitchFamily="2" charset="-122"/>
                  </a:rPr>
                  <a:t>I</a:t>
                </a:r>
                <a:r>
                  <a:rPr kumimoji="0" lang="en-US" altLang="zh-CN" sz="1100" b="0" i="0" u="none" strike="noStrike" kern="1200" cap="none" spc="0" normalizeH="0" baseline="0" noProof="0" dirty="0" err="1">
                    <a:ln>
                      <a:noFill/>
                    </a:ln>
                    <a:solidFill>
                      <a:prstClr val="black"/>
                    </a:solidFill>
                    <a:effectLst/>
                    <a:uLnTx/>
                    <a:uFillTx/>
                    <a:latin typeface="Times LT Std" panose="02020603050405020304" pitchFamily="18" charset="0"/>
                    <a:ea typeface="等线" panose="02010600030101010101" pitchFamily="2" charset="-122"/>
                    <a:cs typeface="+mn-cs"/>
                  </a:rPr>
                  <a:t>ndex</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of metric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in framework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the life stage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a:t>
                </a:r>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14:m>
                  <m:oMath xmlns:m="http://schemas.openxmlformats.org/officeDocument/2006/math">
                    <m:sSub>
                      <m:sSub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CN" sz="1100" b="0" i="1"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as the ratio of racial group </a:t>
                </a:r>
                <a14:m>
                  <m:oMath xmlns:m="http://schemas.openxmlformats.org/officeDocument/2006/math">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𝑖</m:t>
                    </m:r>
                  </m:oMath>
                </a14:m>
                <a:r>
                  <a:rPr kumimoji="0" lang="en-US" altLang="zh-CN" sz="1100" b="0" i="1"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 </a:t>
                </a:r>
                <a14:m>
                  <m:oMath xmlns:m="http://schemas.openxmlformats.org/officeDocument/2006/math">
                    <m:r>
                      <m:rPr>
                        <m:sty m:val="p"/>
                      </m:rPr>
                      <a:rPr kumimoji="0" lang="en-US" altLang="zh-CN" sz="1100" b="0" i="0" u="none" strike="noStrike" kern="1200" cap="none" spc="0" normalizeH="0" baseline="0" noProof="0">
                        <a:ln>
                          <a:noFill/>
                        </a:ln>
                        <a:solidFill>
                          <a:prstClr val="black"/>
                        </a:solidFill>
                        <a:effectLst/>
                        <a:uLnTx/>
                        <a:uFillTx/>
                        <a:latin typeface="Cambria Math" panose="02040503050406030204" pitchFamily="18" charset="0"/>
                        <a:cs typeface="+mn-cs"/>
                      </a:rPr>
                      <m:t>N</m:t>
                    </m:r>
                  </m:oMath>
                </a14:m>
                <a:r>
                  <a:rPr kumimoji="0" lang="en-US" altLang="zh-CN" sz="11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as the number of racial groups, </a:t>
                </a:r>
                <a14:m>
                  <m:oMath xmlns:m="http://schemas.openxmlformats.org/officeDocument/2006/math">
                    <m:r>
                      <m:rPr>
                        <m:sty m:val="p"/>
                      </m:rPr>
                      <a:rPr kumimoji="0" lang="en-US" altLang="zh-CN" sz="1100" b="0" i="0" u="none" strike="noStrike" kern="1200" cap="none" spc="0" normalizeH="0" baseline="0" noProof="0">
                        <a:ln>
                          <a:noFill/>
                        </a:ln>
                        <a:solidFill>
                          <a:prstClr val="black"/>
                        </a:solidFill>
                        <a:effectLst/>
                        <a:uLnTx/>
                        <a:uFillTx/>
                        <a:latin typeface="Cambria Math" panose="02040503050406030204" pitchFamily="18" charset="0"/>
                        <a:cs typeface="+mn-cs"/>
                      </a:rPr>
                      <m:t>R</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is the overall population ratio defined as the geometric mean of racial group ratios as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oMath>
                </a14:m>
                <a:r>
                  <a:rPr kumimoji="0" lang="en-US" altLang="zh-CN" sz="11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14:m>
                  <m:oMath xmlns:m="http://schemas.openxmlformats.org/officeDocument/2006/math">
                    <m:rad>
                      <m:radPr>
                        <m:ctrlP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radPr>
                      <m:deg>
                        <m:r>
                          <m:rPr>
                            <m:brk m:alnAt="7"/>
                          </m:r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deg>
                      <m:e>
                        <m:sSub>
                          <m:sSubPr>
                            <m:ctrlPr>
                              <a:rPr kumimoji="0" lang="pt-BR"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𝐵𝑙𝑎𝑐𝑘</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𝐿𝑎𝑡𝑖𝑛𝑜</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𝐴𝑠𝑖𝑎𝑛</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𝑊h𝑖𝑡𝑒</m:t>
                            </m:r>
                          </m:sub>
                        </m:sSub>
                      </m:e>
                    </m:rad>
                  </m:oMath>
                </a14:m>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1100" b="0"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nary>
                            <m:naryPr>
                              <m:chr m:val="∑"/>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nary>
                        </m:num>
                        <m:den>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×100</m:t>
                          </m:r>
                        </m:den>
                      </m:f>
                    </m:oMath>
                  </m:oMathPara>
                </a14:m>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1100" b="0"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𝐴𝑃𝐶𝑆</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𝑒𝑛𝑟𝑜𝑙𝑚𝑒𝑛𝑡</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𝑟𝑎𝑡𝑒</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𝑎𝑐𝑐𝑒𝑠𝑠</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𝐻𝑖𝑔h</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𝑠𝑐h𝑜𝑜𝑙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d>
                            <m:dPr>
                              <m:begChr m:val="|"/>
                              <m:endChr m:val="|"/>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𝐵𝑙𝑎𝑐𝑘</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e>
                          </m:d>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𝐿𝑎𝑡𝑖𝑛𝑜</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e>
                          </m:d>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𝐴𝑠𝑖𝑎𝑛</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e>
                          </m:d>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𝑊h𝑖𝑡𝑒</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e>
                          </m:d>
                        </m:num>
                        <m:den>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×4×100</m:t>
                          </m:r>
                        </m:den>
                      </m:f>
                    </m:oMath>
                  </m:oMathPara>
                </a14:m>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The Scaled Equality Index of a metrics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is</a:t>
                </a:r>
                <a:r>
                  <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defined as the difference between 100 and the square root of ratio between Inequality Index of this metric and the metric with the best performance on equity.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=100−</m:t>
                      </m:r>
                      <m:rad>
                        <m:radPr>
                          <m:degHide m:val="on"/>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radPr>
                        <m:deg/>
                        <m:e>
                          <m:f>
                            <m:fPr>
                              <m:ctrlP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b>
                                <m:sSubPr>
                                  <m:ctrlP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𝑚𝑓𝑙</m:t>
                                  </m:r>
                                </m:sub>
                              </m:sSub>
                            </m:num>
                            <m:den>
                              <m:sSubSup>
                                <m:sSubSupPr>
                                  <m:ctrlPr>
                                    <a:rPr kumimoji="0" lang="pt-BR"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𝑚𝑓𝑙</m:t>
                                  </m:r>
                                </m:sub>
                                <m:sup>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𝑚𝑖𝑛</m:t>
                                  </m:r>
                                </m:sup>
                              </m:sSubSup>
                            </m:den>
                          </m:f>
                        </m:e>
                      </m:rad>
                    </m:oMath>
                  </m:oMathPara>
                </a14:m>
                <a:endPar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lvl="0"/>
                <a:r>
                  <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The Equity Index of a framework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a:t>
                </a:r>
                <a:r>
                  <a:rPr kumimoji="0" lang="en-US" altLang="zh-CN" sz="1100" b="0" i="0" u="none" strike="noStrike" kern="1200" cap="none" spc="0" normalizeH="0" baseline="0" noProof="0" dirty="0" err="1">
                    <a:ln>
                      <a:noFill/>
                    </a:ln>
                    <a:solidFill>
                      <a:prstClr val="black"/>
                    </a:solidFill>
                    <a:effectLst/>
                    <a:uLnTx/>
                    <a:uFillTx/>
                    <a:latin typeface="Times LT Std" panose="02020603050405020304" pitchFamily="18" charset="0"/>
                    <a:ea typeface="等线" panose="02010600030101010101" pitchFamily="2" charset="-122"/>
                    <a:cs typeface="+mn-cs"/>
                  </a:rPr>
                  <a:t>i.e</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the proficiency framework of high school) is defined as the sum of the weighted </a:t>
                </a:r>
                <a:r>
                  <a:rPr lang="en-US" altLang="zh-CN" sz="1100" dirty="0">
                    <a:solidFill>
                      <a:prstClr val="black"/>
                    </a:solidFill>
                    <a:latin typeface="Times LT Std" panose="02020603050405020304" pitchFamily="18" charset="0"/>
                    <a:ea typeface="等线" panose="02010600030101010101" pitchFamily="2" charset="-122"/>
                  </a:rPr>
                  <a:t>Equity</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Index of metrics in the same framework. Where </a:t>
                </a:r>
                <a14:m>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𝑊</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sub>
                    </m:sSub>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as the weight assigned</a:t>
                </a:r>
                <a:r>
                  <a:rPr kumimoji="0" lang="en-US" altLang="zh-CN" sz="1100" b="0" i="0" u="none" strike="noStrike" kern="1200" cap="none" spc="0" normalizeH="0" noProof="0" dirty="0">
                    <a:ln>
                      <a:noFill/>
                    </a:ln>
                    <a:solidFill>
                      <a:prstClr val="black"/>
                    </a:solidFill>
                    <a:effectLst/>
                    <a:uLnTx/>
                    <a:uFillTx/>
                    <a:latin typeface="Times LT Std" panose="02020603050405020304" pitchFamily="18" charset="0"/>
                    <a:ea typeface="等线" panose="02010600030101010101" pitchFamily="2" charset="-122"/>
                    <a:cs typeface="+mn-cs"/>
                  </a:rPr>
                  <a:t> to</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metric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in framework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the life stage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when calculating </a:t>
                </a:r>
                <a:r>
                  <a:rPr lang="en-US" altLang="zh-CN" sz="1100" dirty="0">
                    <a:solidFill>
                      <a:prstClr val="black"/>
                    </a:solidFill>
                    <a:latin typeface="Times LT Std" panose="02020603050405020304" pitchFamily="18" charset="0"/>
                    <a:ea typeface="等线" panose="02010600030101010101" pitchFamily="2" charset="-122"/>
                  </a:rPr>
                  <a:t>Equity Index of a framework</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14:m>
                  <m:oMath xmlns:m="http://schemas.openxmlformats.org/officeDocument/2006/math">
                    <m:sSub>
                      <m:sSubPr>
                        <m:ctrlPr>
                          <a:rPr lang="pt-BR" altLang="zh-CN" sz="1100" i="1">
                            <a:solidFill>
                              <a:prstClr val="black"/>
                            </a:solidFill>
                            <a:latin typeface="Cambria Math" panose="02040503050406030204" pitchFamily="18" charset="0"/>
                          </a:rPr>
                        </m:ctrlPr>
                      </m:sSubPr>
                      <m:e>
                        <m:r>
                          <a:rPr lang="en-US" altLang="zh-CN" sz="1100" i="1">
                            <a:solidFill>
                              <a:prstClr val="black"/>
                            </a:solidFill>
                            <a:latin typeface="Cambria Math" panose="02040503050406030204" pitchFamily="18" charset="0"/>
                          </a:rPr>
                          <m:t>𝐸𝐼</m:t>
                        </m:r>
                      </m:e>
                      <m:sub>
                        <m:r>
                          <a:rPr lang="en-US" altLang="zh-CN" sz="1100" i="1">
                            <a:solidFill>
                              <a:prstClr val="black"/>
                            </a:solidFill>
                            <a:latin typeface="Cambria Math" panose="02040503050406030204" pitchFamily="18" charset="0"/>
                          </a:rPr>
                          <m:t>𝑓</m:t>
                        </m:r>
                        <m:r>
                          <a:rPr lang="en-US" altLang="zh-CN" sz="1100" i="1">
                            <a:solidFill>
                              <a:prstClr val="black"/>
                            </a:solidFill>
                            <a:latin typeface="Cambria Math" panose="02040503050406030204" pitchFamily="18" charset="0"/>
                          </a:rPr>
                          <m:t>,</m:t>
                        </m:r>
                        <m:r>
                          <a:rPr lang="en-US" altLang="zh-CN" sz="1100" i="1">
                            <a:solidFill>
                              <a:prstClr val="black"/>
                            </a:solidFill>
                            <a:latin typeface="Cambria Math" panose="02040503050406030204" pitchFamily="18" charset="0"/>
                          </a:rPr>
                          <m:t>𝑙</m:t>
                        </m:r>
                      </m:sub>
                    </m:sSub>
                  </m:oMath>
                </a14:m>
                <a:r>
                  <a:rPr kumimoji="0" lang="en-US" altLang="zh-CN" sz="1100" b="0" i="1"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r>
                  <a:rPr lang="en-US" altLang="zh-CN" sz="1100" dirty="0">
                    <a:solidFill>
                      <a:prstClr val="black"/>
                    </a:solidFill>
                    <a:latin typeface="Times LT Std" panose="02020603050405020304" pitchFamily="18" charset="0"/>
                    <a:ea typeface="等线" panose="02010600030101010101" pitchFamily="2" charset="-122"/>
                  </a:rPr>
                  <a:t>as the Equity Index of framework</a:t>
                </a:r>
                <a:r>
                  <a:rPr lang="en-US" altLang="zh-CN" sz="1100" dirty="0">
                    <a:solidFill>
                      <a:prstClr val="black"/>
                    </a:solidFill>
                  </a:rPr>
                  <a:t> </a:t>
                </a:r>
                <a14:m>
                  <m:oMath xmlns:m="http://schemas.openxmlformats.org/officeDocument/2006/math">
                    <m:r>
                      <a:rPr lang="en-US" altLang="zh-CN" sz="1100" i="1">
                        <a:solidFill>
                          <a:prstClr val="black"/>
                        </a:solidFill>
                        <a:latin typeface="Cambria Math" panose="02040503050406030204" pitchFamily="18" charset="0"/>
                      </a:rPr>
                      <m:t>𝑓</m:t>
                    </m:r>
                  </m:oMath>
                </a14:m>
                <a:r>
                  <a:rPr lang="en-US" altLang="zh-CN" sz="1100" dirty="0">
                    <a:solidFill>
                      <a:prstClr val="black"/>
                    </a:solidFill>
                    <a:latin typeface="Times LT Std" panose="02020603050405020304" pitchFamily="18" charset="0"/>
                  </a:rPr>
                  <a:t> at </a:t>
                </a:r>
                <a:r>
                  <a:rPr lang="en-US" altLang="zh-CN" sz="1100" dirty="0">
                    <a:solidFill>
                      <a:prstClr val="black"/>
                    </a:solidFill>
                    <a:latin typeface="Times LT Std" panose="02020603050405020304" pitchFamily="18" charset="0"/>
                    <a:ea typeface="等线" panose="02010600030101010101" pitchFamily="2" charset="-122"/>
                  </a:rPr>
                  <a:t>the life stage </a:t>
                </a:r>
                <a14:m>
                  <m:oMath xmlns:m="http://schemas.openxmlformats.org/officeDocument/2006/math">
                    <m:r>
                      <a:rPr lang="en-US" altLang="zh-CN" sz="1100" i="1">
                        <a:solidFill>
                          <a:prstClr val="black"/>
                        </a:solidFill>
                        <a:latin typeface="Cambria Math" panose="02040503050406030204" pitchFamily="18" charset="0"/>
                      </a:rPr>
                      <m:t>𝑙</m:t>
                    </m:r>
                  </m:oMath>
                </a14:m>
                <a:r>
                  <a:rPr lang="en-US" altLang="zh-CN" sz="1100" dirty="0">
                    <a:solidFill>
                      <a:prstClr val="black"/>
                    </a:solidFill>
                    <a:latin typeface="Times LT Std" panose="02020603050405020304" pitchFamily="18" charset="0"/>
                    <a:ea typeface="等线" panose="02010600030101010101" pitchFamily="2" charset="-122"/>
                  </a:rPr>
                  <a:t>. </a:t>
                </a:r>
              </a:p>
              <a:p>
                <a:pPr lvl="0"/>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bHide m:val="on"/>
                          <m:supHide m:val="on"/>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b>
                            <m:sSubPr>
                              <m:ctrlPr>
                                <a:rPr kumimoji="0" lang="pt-BR"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𝐸𝐼</m:t>
                              </m:r>
                            </m:e>
                            <m:sub>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𝑚</m:t>
                              </m:r>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𝑓</m:t>
                              </m:r>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a:ln>
                                    <a:noFill/>
                                  </a:ln>
                                  <a:solidFill>
                                    <a:prstClr val="black"/>
                                  </a:solidFill>
                                  <a:effectLst/>
                                  <a:uLnTx/>
                                  <a:uFillTx/>
                                  <a:latin typeface="Cambria Math" panose="02040503050406030204" pitchFamily="18" charset="0"/>
                                  <a:cs typeface="+mn-cs"/>
                                </a:rPr>
                                <m:t>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𝑊</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𝑚𝑓𝑙</m:t>
                              </m:r>
                            </m:sub>
                          </m:sSub>
                        </m:e>
                      </m:nary>
                    </m:oMath>
                  </m:oMathPara>
                </a14:m>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Example: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zh-CN" sz="1100" b="0"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𝑎𝑐𝑐𝑒𝑠𝑠</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𝐻𝑖𝑔h</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𝑠𝑐h𝑜𝑜𝑙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nor/>
                      </m:rP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m:t>0.25</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𝐴𝑃𝐶𝑆</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𝑒𝑛𝑟𝑜𝑙𝑚𝑒𝑛𝑡</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𝑟𝑎𝑡𝑒</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𝑚𝑎𝑥</m:t>
                            </m:r>
                          </m:sup>
                        </m:sSup>
                      </m:num>
                      <m:den>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𝑚𝑎𝑥</m:t>
                            </m:r>
                          </m:sup>
                        </m:s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𝑚𝑖𝑛</m:t>
                            </m:r>
                          </m:sup>
                        </m:sSup>
                      </m:den>
                    </m:f>
                  </m:oMath>
                </a14:m>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14:m>
                  <m:oMath xmlns:m="http://schemas.openxmlformats.org/officeDocument/2006/math">
                    <m:r>
                      <m:rPr>
                        <m:nor/>
                      </m:rPr>
                      <a:rPr kumimoji="0" lang="en-US" altLang="zh-CN" sz="1100" b="0" i="0" u="none" strike="noStrike" kern="1200" cap="none" spc="0" normalizeH="0" baseline="0" noProof="0" dirty="0" smtClean="0">
                        <a:ln>
                          <a:noFill/>
                        </a:ln>
                        <a:solidFill>
                          <a:prstClr val="black"/>
                        </a:solidFill>
                        <a:effectLst/>
                        <a:uLnTx/>
                        <a:uFillTx/>
                        <a:latin typeface="Times LT Std" panose="02020603050405020304" pitchFamily="18" charset="0"/>
                        <a:ea typeface="等线" panose="02010600030101010101" pitchFamily="2" charset="-122"/>
                        <a:cs typeface="+mn-cs"/>
                      </a:rPr>
                      <m:t>0.25</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𝑀𝑎𝑔𝑛𝑒𝑡</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𝑒𝑛𝑟𝑜𝑙𝑚𝑒𝑛𝑡</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𝑟𝑎𝑡𝑒</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𝑚𝑎𝑥</m:t>
                            </m:r>
                          </m:sup>
                        </m:sSup>
                      </m:num>
                      <m:den>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𝑚𝑎𝑥</m:t>
                            </m:r>
                          </m:sup>
                        </m:s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𝑚𝑖𝑛</m:t>
                            </m:r>
                          </m:sup>
                        </m:sSup>
                      </m:den>
                    </m:f>
                  </m:oMath>
                </a14:m>
                <a:r>
                  <a:rPr kumimoji="0" lang="zh-CN" altLang="en-US"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14:m>
                  <m:oMath xmlns:m="http://schemas.openxmlformats.org/officeDocument/2006/math">
                    <m:r>
                      <m:rPr>
                        <m:nor/>
                      </m:rPr>
                      <a:rPr kumimoji="0" lang="en-US" altLang="zh-CN" sz="1100" b="0" i="0" u="none" strike="noStrike" kern="1200" cap="none" spc="0" normalizeH="0" baseline="0" noProof="0" dirty="0" smtClean="0">
                        <a:ln>
                          <a:noFill/>
                        </a:ln>
                        <a:solidFill>
                          <a:prstClr val="black"/>
                        </a:solidFill>
                        <a:effectLst/>
                        <a:uLnTx/>
                        <a:uFillTx/>
                        <a:latin typeface="Times LT Std" panose="02020603050405020304" pitchFamily="18" charset="0"/>
                        <a:ea typeface="等线" panose="02010600030101010101" pitchFamily="2" charset="-122"/>
                        <a:cs typeface="+mn-cs"/>
                      </a:rPr>
                      <m:t>0.25</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𝐶𝑆</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𝑖𝑛𝑡𝑒𝑟𝑒𝑠𝑡</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𝑟𝑎𝑡𝑒</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𝑚𝑎𝑥</m:t>
                            </m:r>
                          </m:sup>
                        </m:sSup>
                      </m:num>
                      <m:den>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𝑚𝑎𝑥</m:t>
                            </m:r>
                          </m:sup>
                        </m:s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𝑚𝑖𝑛</m:t>
                            </m:r>
                          </m:sup>
                        </m:sSup>
                      </m:den>
                    </m:f>
                  </m:oMath>
                </a14:m>
                <a:r>
                  <a:rPr kumimoji="0" lang="zh-CN" altLang="en-US"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a:t>
                </a:r>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14:m>
                  <m:oMath xmlns:m="http://schemas.openxmlformats.org/officeDocument/2006/math">
                    <m:r>
                      <m:rPr>
                        <m:nor/>
                      </m:rP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m:t>0.25</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14:m>
                  <m:oMath xmlns:m="http://schemas.openxmlformats.org/officeDocument/2006/math">
                    <m:f>
                      <m:f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𝑚𝑎𝑡h</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𝑎𝑑𝑣𝑎𝑛𝑐𝑒𝑑</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𝑟𝑎𝑡𝑒</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𝑚𝑎𝑥</m:t>
                            </m:r>
                          </m:sup>
                        </m:sSup>
                      </m:num>
                      <m:den>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𝑚𝑎𝑥</m:t>
                            </m:r>
                          </m:sup>
                        </m:s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p>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𝑚𝑖𝑛</m:t>
                            </m:r>
                          </m:sup>
                        </m:sSup>
                      </m:den>
                    </m:f>
                  </m:oMath>
                </a14:m>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The Equity Index of a life stage </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a:t>
                </a:r>
                <a:r>
                  <a:rPr kumimoji="0" lang="en-US" altLang="zh-CN" sz="1100" b="0" i="0" u="none" strike="noStrike" kern="1200" cap="none" spc="0" normalizeH="0" baseline="0" noProof="0" dirty="0" err="1">
                    <a:ln>
                      <a:noFill/>
                    </a:ln>
                    <a:solidFill>
                      <a:prstClr val="black"/>
                    </a:solidFill>
                    <a:effectLst/>
                    <a:uLnTx/>
                    <a:uFillTx/>
                    <a:latin typeface="Times LT Std" panose="02020603050405020304" pitchFamily="18" charset="0"/>
                    <a:ea typeface="等线" panose="02010600030101010101" pitchFamily="2" charset="-122"/>
                    <a:cs typeface="+mn-cs"/>
                  </a:rPr>
                  <a:t>i.e</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the elementary school) is defined as the sum of the weighted Equality Index of the framework in the same life stage. Where </a:t>
                </a:r>
                <a14:m>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𝑊</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sub>
                    </m:sSub>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as the weight assigned</a:t>
                </a:r>
                <a:r>
                  <a:rPr kumimoji="0" lang="en-US" altLang="zh-CN" sz="1100" b="0" i="0" u="none" strike="noStrike" kern="1200" cap="none" spc="0" normalizeH="0" noProof="0" dirty="0">
                    <a:ln>
                      <a:noFill/>
                    </a:ln>
                    <a:solidFill>
                      <a:prstClr val="black"/>
                    </a:solidFill>
                    <a:effectLst/>
                    <a:uLnTx/>
                    <a:uFillTx/>
                    <a:latin typeface="Times LT Std" panose="02020603050405020304" pitchFamily="18" charset="0"/>
                    <a:ea typeface="等线" panose="02010600030101010101" pitchFamily="2" charset="-122"/>
                    <a:cs typeface="+mn-cs"/>
                  </a:rPr>
                  <a:t> to</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framework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the life stage </a:t>
                </a:r>
                <a14:m>
                  <m:oMath xmlns:m="http://schemas.openxmlformats.org/officeDocument/2006/math">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when calculating </a:t>
                </a:r>
                <a:r>
                  <a:rPr lang="en-US" altLang="zh-CN" sz="1100" dirty="0">
                    <a:solidFill>
                      <a:prstClr val="black"/>
                    </a:solidFill>
                    <a:latin typeface="Times LT Std" panose="02020603050405020304" pitchFamily="18" charset="0"/>
                    <a:ea typeface="等线" panose="02010600030101010101" pitchFamily="2" charset="-122"/>
                  </a:rPr>
                  <a:t>Equity Index of a life stage</a:t>
                </a:r>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14:m>
                  <m:oMath xmlns:m="http://schemas.openxmlformats.org/officeDocument/2006/math">
                    <m:sSub>
                      <m:sSubPr>
                        <m:ctrlPr>
                          <a:rPr lang="pt-BR" altLang="zh-CN" sz="1100" i="1">
                            <a:solidFill>
                              <a:prstClr val="black"/>
                            </a:solidFill>
                            <a:latin typeface="Cambria Math" panose="02040503050406030204" pitchFamily="18" charset="0"/>
                          </a:rPr>
                        </m:ctrlPr>
                      </m:sSubPr>
                      <m:e>
                        <m:r>
                          <a:rPr lang="en-US" altLang="zh-CN" sz="1100" i="1">
                            <a:solidFill>
                              <a:prstClr val="black"/>
                            </a:solidFill>
                            <a:latin typeface="Cambria Math" panose="02040503050406030204" pitchFamily="18" charset="0"/>
                          </a:rPr>
                          <m:t>𝐸𝐼</m:t>
                        </m:r>
                      </m:e>
                      <m:sub>
                        <m:r>
                          <a:rPr lang="en-US" altLang="zh-CN" sz="1100" i="1">
                            <a:solidFill>
                              <a:prstClr val="black"/>
                            </a:solidFill>
                            <a:latin typeface="Cambria Math" panose="02040503050406030204" pitchFamily="18" charset="0"/>
                          </a:rPr>
                          <m:t>𝑙</m:t>
                        </m:r>
                      </m:sub>
                    </m:sSub>
                  </m:oMath>
                </a14:m>
                <a:r>
                  <a:rPr kumimoji="0" lang="en-US" altLang="zh-CN" sz="1100" b="0" i="1"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r>
                  <a:rPr lang="en-US" altLang="zh-CN" sz="1100" dirty="0">
                    <a:solidFill>
                      <a:prstClr val="black"/>
                    </a:solidFill>
                    <a:latin typeface="Times LT Std" panose="02020603050405020304" pitchFamily="18" charset="0"/>
                    <a:ea typeface="等线" panose="02010600030101010101" pitchFamily="2" charset="-122"/>
                  </a:rPr>
                  <a:t>as the Equity Index </a:t>
                </a:r>
                <a:r>
                  <a:rPr lang="en-US" altLang="zh-CN" sz="1100">
                    <a:solidFill>
                      <a:prstClr val="black"/>
                    </a:solidFill>
                    <a:latin typeface="Times LT Std" panose="02020603050405020304" pitchFamily="18" charset="0"/>
                    <a:ea typeface="等线" panose="02010600030101010101" pitchFamily="2" charset="-122"/>
                  </a:rPr>
                  <a:t>of the </a:t>
                </a:r>
                <a:r>
                  <a:rPr lang="en-US" altLang="zh-CN" sz="1100" dirty="0">
                    <a:solidFill>
                      <a:prstClr val="black"/>
                    </a:solidFill>
                    <a:latin typeface="Times LT Std" panose="02020603050405020304" pitchFamily="18" charset="0"/>
                    <a:ea typeface="等线" panose="02010600030101010101" pitchFamily="2" charset="-122"/>
                  </a:rPr>
                  <a:t>life stage </a:t>
                </a:r>
                <a14:m>
                  <m:oMath xmlns:m="http://schemas.openxmlformats.org/officeDocument/2006/math">
                    <m:r>
                      <a:rPr lang="en-US" altLang="zh-CN" sz="1100" i="1">
                        <a:solidFill>
                          <a:prstClr val="black"/>
                        </a:solidFill>
                        <a:latin typeface="Cambria Math" panose="02040503050406030204" pitchFamily="18" charset="0"/>
                      </a:rPr>
                      <m:t>𝑙</m:t>
                    </m:r>
                  </m:oMath>
                </a14:m>
                <a:r>
                  <a:rPr lang="en-US" altLang="zh-CN" sz="1100" dirty="0">
                    <a:solidFill>
                      <a:prstClr val="black"/>
                    </a:solidFill>
                    <a:latin typeface="Times LT Std" panose="02020603050405020304" pitchFamily="18" charset="0"/>
                    <a:ea typeface="等线" panose="02010600030101010101" pitchFamily="2" charset="-122"/>
                  </a:rPr>
                  <a:t>. </a:t>
                </a:r>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bHide m:val="on"/>
                          <m:supHide m:val="on"/>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𝑊</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𝑓𝑙</m:t>
                              </m:r>
                            </m:sub>
                          </m:sSub>
                        </m:e>
                      </m:nary>
                    </m:oMath>
                  </m:oMathPara>
                </a14:m>
                <a:endPar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Example: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zh-CN" sz="1100" b="0"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𝐻𝑖𝑔h</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𝑠𝑐h𝑜𝑜𝑙</m:t>
                        </m:r>
                      </m:sub>
                    </m:s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nor/>
                      </m:rP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m:t>0.</m:t>
                    </m:r>
                    <m:r>
                      <m:rPr>
                        <m:nor/>
                      </m:rPr>
                      <a:rPr kumimoji="0" lang="en-US" altLang="zh-CN" sz="1100" b="0" i="0" u="none" strike="noStrike" kern="1200" cap="none" spc="0" normalizeH="0" baseline="0" noProof="0" dirty="0" smtClean="0">
                        <a:ln>
                          <a:noFill/>
                        </a:ln>
                        <a:solidFill>
                          <a:prstClr val="black"/>
                        </a:solidFill>
                        <a:effectLst/>
                        <a:uLnTx/>
                        <a:uFillTx/>
                        <a:latin typeface="Times LT Std" panose="02020603050405020304" pitchFamily="18" charset="0"/>
                        <a:ea typeface="等线" panose="02010600030101010101" pitchFamily="2" charset="-122"/>
                        <a:cs typeface="+mn-cs"/>
                      </a:rPr>
                      <m:t>33</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𝑎𝑐𝑐𝑒𝑠𝑠</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𝐻𝑖𝑔h</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𝑠𝑐h𝑜𝑜𝑙</m:t>
                        </m:r>
                      </m:sub>
                    </m:sSub>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14:m>
                  <m:oMath xmlns:m="http://schemas.openxmlformats.org/officeDocument/2006/math">
                    <m:r>
                      <m:rPr>
                        <m:nor/>
                      </m:rPr>
                      <a:rPr kumimoji="0" lang="en-US" altLang="zh-CN" sz="1100" b="0" i="0" u="none" strike="noStrike" kern="1200" cap="none" spc="0" normalizeH="0" baseline="0" noProof="0" dirty="0" smtClean="0">
                        <a:ln>
                          <a:noFill/>
                        </a:ln>
                        <a:solidFill>
                          <a:prstClr val="black"/>
                        </a:solidFill>
                        <a:effectLst/>
                        <a:uLnTx/>
                        <a:uFillTx/>
                        <a:latin typeface="Times LT Std" panose="02020603050405020304" pitchFamily="18" charset="0"/>
                        <a:ea typeface="等线" panose="02010600030101010101" pitchFamily="2" charset="-122"/>
                        <a:cs typeface="+mn-cs"/>
                      </a:rPr>
                      <m:t>0.33</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𝑝𝑟𝑜𝑓𝑖𝑐𝑖𝑒𝑛𝑐𝑦</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𝐻𝑖𝑔h</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𝑠𝑐h𝑜𝑜𝑙</m:t>
                        </m:r>
                      </m:sub>
                    </m:sSub>
                  </m:oMath>
                </a14:m>
                <a:r>
                  <a:rPr kumimoji="0" lang="en-US" altLang="zh-CN"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rPr>
                  <a:t>+ </a:t>
                </a:r>
                <a14:m>
                  <m:oMath xmlns:m="http://schemas.openxmlformats.org/officeDocument/2006/math">
                    <m:r>
                      <m:rPr>
                        <m:nor/>
                      </m:rPr>
                      <a:rPr kumimoji="0" lang="en-US" altLang="zh-CN" sz="1100" b="0" i="0" u="none" strike="noStrike" kern="1200" cap="none" spc="0" normalizeH="0" baseline="0" noProof="0" dirty="0" smtClean="0">
                        <a:ln>
                          <a:noFill/>
                        </a:ln>
                        <a:solidFill>
                          <a:prstClr val="black"/>
                        </a:solidFill>
                        <a:effectLst/>
                        <a:uLnTx/>
                        <a:uFillTx/>
                        <a:latin typeface="Times LT Std" panose="02020603050405020304" pitchFamily="18" charset="0"/>
                        <a:ea typeface="等线" panose="02010600030101010101" pitchFamily="2" charset="-122"/>
                        <a:cs typeface="+mn-cs"/>
                      </a:rPr>
                      <m:t>0.33</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pt-BR"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𝐼𝐼</m:t>
                        </m:r>
                      </m:e>
                      <m:sub>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𝑒𝑥𝑐𝑒𝑙𝑙𝑒𝑛𝑐𝑒</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𝐻𝑖𝑔h</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𝑠𝑐h𝑜𝑜𝑙</m:t>
                        </m:r>
                      </m:sub>
                    </m:sSub>
                  </m:oMath>
                </a14:m>
                <a:endParaRPr kumimoji="0" lang="zh-CN" altLang="en-US"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Times LT Std" panose="02020603050405020304" pitchFamily="18" charset="0"/>
                  <a:ea typeface="等线" panose="02010600030101010101" pitchFamily="2" charset="-122"/>
                  <a:cs typeface="+mn-cs"/>
                </a:endParaRPr>
              </a:p>
            </p:txBody>
          </p:sp>
        </mc:Choice>
        <mc:Fallback>
          <p:sp>
            <p:nvSpPr>
              <p:cNvPr id="8" name="TextBox 7">
                <a:extLst>
                  <a:ext uri="{FF2B5EF4-FFF2-40B4-BE49-F238E27FC236}">
                    <a16:creationId xmlns:a16="http://schemas.microsoft.com/office/drawing/2014/main" id="{6DD79EF6-5B3B-5CEA-345E-A17FC2938DEA}"/>
                  </a:ext>
                </a:extLst>
              </p:cNvPr>
              <p:cNvSpPr txBox="1">
                <a:spLocks noRot="1" noChangeAspect="1" noMove="1" noResize="1" noEditPoints="1" noAdjustHandles="1" noChangeArrowheads="1" noChangeShapeType="1" noTextEdit="1"/>
              </p:cNvSpPr>
              <p:nvPr/>
            </p:nvSpPr>
            <p:spPr>
              <a:xfrm>
                <a:off x="742950" y="220414"/>
                <a:ext cx="10515600" cy="6833922"/>
              </a:xfrm>
              <a:prstGeom prst="rect">
                <a:avLst/>
              </a:prstGeom>
              <a:blipFill>
                <a:blip r:embed="rId2"/>
                <a:stretch>
                  <a:fillRect t="-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301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1.2 Resources</a:t>
            </a:r>
          </a:p>
        </p:txBody>
      </p:sp>
    </p:spTree>
    <p:extLst>
      <p:ext uri="{BB962C8B-B14F-4D97-AF65-F5344CB8AC3E}">
        <p14:creationId xmlns:p14="http://schemas.microsoft.com/office/powerpoint/2010/main" val="350411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1.3 About us</a:t>
            </a:r>
          </a:p>
        </p:txBody>
      </p:sp>
    </p:spTree>
    <p:extLst>
      <p:ext uri="{BB962C8B-B14F-4D97-AF65-F5344CB8AC3E}">
        <p14:creationId xmlns:p14="http://schemas.microsoft.com/office/powerpoint/2010/main" val="350498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1.4 Contact us</a:t>
            </a:r>
          </a:p>
        </p:txBody>
      </p:sp>
    </p:spTree>
    <p:extLst>
      <p:ext uri="{BB962C8B-B14F-4D97-AF65-F5344CB8AC3E}">
        <p14:creationId xmlns:p14="http://schemas.microsoft.com/office/powerpoint/2010/main" val="397639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1833051"/>
            <a:ext cx="9144000" cy="3191898"/>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4800" b="1" dirty="0">
                <a:solidFill>
                  <a:schemeClr val="tx2"/>
                </a:solidFill>
                <a:latin typeface="Times LT Std" panose="02020603050405020304" pitchFamily="18" charset="0"/>
              </a:rPr>
              <a:t>2. Deep Diving Page</a:t>
            </a:r>
          </a:p>
          <a:p>
            <a:pPr algn="l">
              <a:lnSpc>
                <a:spcPct val="150000"/>
              </a:lnSpc>
            </a:pPr>
            <a:endParaRPr lang="en-US" altLang="zh-CN" sz="2900" b="1" dirty="0">
              <a:solidFill>
                <a:schemeClr val="tx2"/>
              </a:solidFill>
              <a:latin typeface="Times LT Std" panose="02020603050405020304" pitchFamily="18" charset="0"/>
            </a:endParaRPr>
          </a:p>
          <a:p>
            <a:pPr algn="l">
              <a:lnSpc>
                <a:spcPct val="150000"/>
              </a:lnSpc>
            </a:pPr>
            <a:r>
              <a:rPr lang="en-US" altLang="zh-CN" sz="2900" dirty="0">
                <a:solidFill>
                  <a:schemeClr val="tx2"/>
                </a:solidFill>
                <a:latin typeface="Times LT Std" panose="02020603050405020304" pitchFamily="18" charset="0"/>
              </a:rPr>
              <a:t>2.1 Metrics of each educational stages</a:t>
            </a:r>
          </a:p>
          <a:p>
            <a:pPr algn="l">
              <a:lnSpc>
                <a:spcPct val="150000"/>
              </a:lnSpc>
            </a:pPr>
            <a:r>
              <a:rPr lang="en-US" altLang="zh-CN" sz="2900" dirty="0">
                <a:solidFill>
                  <a:schemeClr val="tx2"/>
                </a:solidFill>
                <a:latin typeface="Times LT Std" panose="02020603050405020304" pitchFamily="18" charset="0"/>
              </a:rPr>
              <a:t>2.2 other stuff</a:t>
            </a:r>
          </a:p>
        </p:txBody>
      </p:sp>
    </p:spTree>
    <p:extLst>
      <p:ext uri="{BB962C8B-B14F-4D97-AF65-F5344CB8AC3E}">
        <p14:creationId xmlns:p14="http://schemas.microsoft.com/office/powerpoint/2010/main" val="10256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647700"/>
            <a:ext cx="9144000" cy="4953000"/>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3600" dirty="0">
                <a:solidFill>
                  <a:schemeClr val="tx2"/>
                </a:solidFill>
                <a:latin typeface="Times LT Std" panose="02020603050405020304" pitchFamily="18" charset="0"/>
              </a:rPr>
              <a:t>2.1 Metrics of each educational stages</a:t>
            </a:r>
          </a:p>
          <a:p>
            <a:pPr algn="l">
              <a:lnSpc>
                <a:spcPct val="150000"/>
              </a:lnSpc>
            </a:pPr>
            <a:endParaRPr lang="en-US" altLang="zh-CN" sz="3600" dirty="0">
              <a:solidFill>
                <a:schemeClr val="tx2"/>
              </a:solidFill>
              <a:latin typeface="Times LT Std" panose="02020603050405020304" pitchFamily="18" charset="0"/>
            </a:endParaRPr>
          </a:p>
          <a:p>
            <a:pPr algn="l">
              <a:lnSpc>
                <a:spcPct val="150000"/>
              </a:lnSpc>
            </a:pPr>
            <a:r>
              <a:rPr lang="en-US" altLang="zh-CN" sz="2800" dirty="0">
                <a:solidFill>
                  <a:schemeClr val="tx2"/>
                </a:solidFill>
                <a:latin typeface="Times LT Std" panose="02020603050405020304" pitchFamily="18" charset="0"/>
              </a:rPr>
              <a:t>2.1.1 k8</a:t>
            </a:r>
          </a:p>
          <a:p>
            <a:pPr algn="l">
              <a:lnSpc>
                <a:spcPct val="150000"/>
              </a:lnSpc>
            </a:pPr>
            <a:r>
              <a:rPr lang="en-US" altLang="zh-CN" sz="2800" dirty="0">
                <a:solidFill>
                  <a:schemeClr val="tx2"/>
                </a:solidFill>
                <a:latin typeface="Times LT Std" panose="02020603050405020304" pitchFamily="18" charset="0"/>
              </a:rPr>
              <a:t>2.1.2 high school</a:t>
            </a:r>
          </a:p>
          <a:p>
            <a:pPr algn="l">
              <a:lnSpc>
                <a:spcPct val="150000"/>
              </a:lnSpc>
            </a:pPr>
            <a:r>
              <a:rPr lang="en-US" altLang="zh-CN" sz="2800" dirty="0">
                <a:solidFill>
                  <a:schemeClr val="tx2"/>
                </a:solidFill>
                <a:latin typeface="Times LT Std" panose="02020603050405020304" pitchFamily="18" charset="0"/>
              </a:rPr>
              <a:t>2.1.3 college</a:t>
            </a:r>
          </a:p>
          <a:p>
            <a:pPr algn="l">
              <a:lnSpc>
                <a:spcPct val="150000"/>
              </a:lnSpc>
            </a:pPr>
            <a:r>
              <a:rPr lang="en-US" altLang="zh-CN" sz="2800" dirty="0">
                <a:solidFill>
                  <a:schemeClr val="tx2"/>
                </a:solidFill>
                <a:latin typeface="Times LT Std" panose="02020603050405020304" pitchFamily="18" charset="0"/>
              </a:rPr>
              <a:t>2.1.4 employment</a:t>
            </a:r>
          </a:p>
        </p:txBody>
      </p:sp>
    </p:spTree>
    <p:extLst>
      <p:ext uri="{BB962C8B-B14F-4D97-AF65-F5344CB8AC3E}">
        <p14:creationId xmlns:p14="http://schemas.microsoft.com/office/powerpoint/2010/main" val="22380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2.1.1 K8</a:t>
            </a:r>
          </a:p>
        </p:txBody>
      </p:sp>
    </p:spTree>
    <p:extLst>
      <p:ext uri="{BB962C8B-B14F-4D97-AF65-F5344CB8AC3E}">
        <p14:creationId xmlns:p14="http://schemas.microsoft.com/office/powerpoint/2010/main" val="4012270082"/>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8555</TotalTime>
  <Words>5255</Words>
  <Application>Microsoft Office PowerPoint</Application>
  <PresentationFormat>Widescreen</PresentationFormat>
  <Paragraphs>1175</Paragraphs>
  <Slides>39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等线</vt:lpstr>
      <vt:lpstr>等线 Light</vt:lpstr>
      <vt:lpstr>Antique Olive Std Compact</vt:lpstr>
      <vt:lpstr>Arial</vt:lpstr>
      <vt:lpstr>Calibri</vt:lpstr>
      <vt:lpstr>Cambria Math</vt:lpstr>
      <vt:lpstr>ITC Officina Sans Std Book</vt:lpstr>
      <vt:lpstr>Times LT Std</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101</cp:revision>
  <dcterms:created xsi:type="dcterms:W3CDTF">2022-08-18T16:59:46Z</dcterms:created>
  <dcterms:modified xsi:type="dcterms:W3CDTF">2022-10-12T19:15:32Z</dcterms:modified>
</cp:coreProperties>
</file>