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9F"/>
    <a:srgbClr val="91E3FD"/>
    <a:srgbClr val="F2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4BE80-C322-445C-84DF-6BA65D3DED11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1CC1-3EFB-4D34-98CB-EE33DB9A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FC8-8769-46B8-A55A-375097A9AD9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A83-6820-4392-9814-A5D81AC8FA17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F49D-3D9B-49BA-BE27-E9C8E33E7498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3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2AC8-90CB-4222-97F0-C0B437D1007E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6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5FB0-815C-4F1A-85B7-9DF0D5F4FFB1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4363-B7B7-48D2-B7B9-8F2CE23D950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8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DE9D-2984-4F55-8EE0-6F730DA3184B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C2CD-427A-4A1A-940B-E9AD2B6630A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DAC5-AC95-4F03-B894-265E1088FBB9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3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30B329-8A8F-41E0-AFD3-9EE901C7B347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56B1-12F1-46F9-A084-C450C137110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E12FDB-BF50-46D7-8697-569A83154F9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98BE46-D60B-4254-9C05-5545E17A51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D603519-8467-4E33-A5CA-E47520ABD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201333576 </a:t>
            </a:r>
            <a:r>
              <a:rPr lang="ko-KR" altLang="en-US" dirty="0"/>
              <a:t>이민구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EEFEA-2541-42D1-8093-43A2240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B027C0-3B01-40E2-B87B-C3432177E316}"/>
              </a:ext>
            </a:extLst>
          </p:cNvPr>
          <p:cNvSpPr/>
          <p:nvPr/>
        </p:nvSpPr>
        <p:spPr>
          <a:xfrm>
            <a:off x="621437" y="1493668"/>
            <a:ext cx="5901284" cy="9087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1000</a:t>
            </a:r>
            <a:r>
              <a:rPr lang="ko-KR" altLang="en-US" sz="2000" dirty="0">
                <a:solidFill>
                  <a:schemeClr val="tx1"/>
                </a:solidFill>
              </a:rPr>
              <a:t>세대 아파트 주민의 생필품 공동구매를 위한 어플 분석 및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2B2013A-EE92-4F25-A099-6CC85FACC5A7}"/>
              </a:ext>
            </a:extLst>
          </p:cNvPr>
          <p:cNvSpPr/>
          <p:nvPr/>
        </p:nvSpPr>
        <p:spPr>
          <a:xfrm>
            <a:off x="6522720" y="921857"/>
            <a:ext cx="4572000" cy="3240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모바일 응용 프로그래밍 중간고사</a:t>
            </a:r>
          </a:p>
        </p:txBody>
      </p:sp>
    </p:spTree>
    <p:extLst>
      <p:ext uri="{BB962C8B-B14F-4D97-AF65-F5344CB8AC3E}">
        <p14:creationId xmlns:p14="http://schemas.microsoft.com/office/powerpoint/2010/main" val="144570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상세 </a:t>
            </a:r>
            <a:r>
              <a:rPr lang="en-US" altLang="ko-KR" b="1" dirty="0"/>
              <a:t>–UI &amp; </a:t>
            </a:r>
            <a:r>
              <a:rPr lang="ko-KR" altLang="en-US" b="1" dirty="0"/>
              <a:t>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EC14-1B9A-47D2-9BA2-A72FFF2FF202}"/>
              </a:ext>
            </a:extLst>
          </p:cNvPr>
          <p:cNvSpPr/>
          <p:nvPr/>
        </p:nvSpPr>
        <p:spPr>
          <a:xfrm>
            <a:off x="1171852" y="2956264"/>
            <a:ext cx="2175030" cy="1544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웹뷰어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래픽 6" descr="지구본 아시아-오스트레일리아">
            <a:extLst>
              <a:ext uri="{FF2B5EF4-FFF2-40B4-BE49-F238E27FC236}">
                <a16:creationId xmlns:a16="http://schemas.microsoft.com/office/drawing/2014/main" id="{FF780E37-B16F-4416-9874-86E3E0B2A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5307" y="3353538"/>
            <a:ext cx="599244" cy="530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93E054-17F1-4855-9D5E-3751900B8691}"/>
              </a:ext>
            </a:extLst>
          </p:cNvPr>
          <p:cNvSpPr txBox="1"/>
          <p:nvPr/>
        </p:nvSpPr>
        <p:spPr>
          <a:xfrm>
            <a:off x="1595763" y="1874657"/>
            <a:ext cx="12717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106</a:t>
            </a:r>
            <a:r>
              <a:rPr lang="ko-KR" altLang="en-US" sz="1400" dirty="0"/>
              <a:t>동 </a:t>
            </a:r>
            <a:r>
              <a:rPr lang="en-US" altLang="ko-KR" sz="1400" dirty="0"/>
              <a:t>1403</a:t>
            </a:r>
            <a:r>
              <a:rPr lang="ko-KR" altLang="en-US" sz="1400" dirty="0"/>
              <a:t>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2C7C1A-1D57-4F12-965C-7BC3D9E06377}"/>
              </a:ext>
            </a:extLst>
          </p:cNvPr>
          <p:cNvSpPr/>
          <p:nvPr/>
        </p:nvSpPr>
        <p:spPr>
          <a:xfrm>
            <a:off x="1171852" y="2237174"/>
            <a:ext cx="9676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화장지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54FDE-C325-4EAD-9A05-98991ADCC931}"/>
              </a:ext>
            </a:extLst>
          </p:cNvPr>
          <p:cNvSpPr txBox="1"/>
          <p:nvPr/>
        </p:nvSpPr>
        <p:spPr>
          <a:xfrm>
            <a:off x="2183681" y="2352568"/>
            <a:ext cx="74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 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/>
              <a:t>주문수량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79E83-7A6C-4934-AC4F-7AAF04ACA7F4}"/>
              </a:ext>
            </a:extLst>
          </p:cNvPr>
          <p:cNvSpPr txBox="1"/>
          <p:nvPr/>
        </p:nvSpPr>
        <p:spPr>
          <a:xfrm>
            <a:off x="2638479" y="2345152"/>
            <a:ext cx="58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11900</a:t>
            </a:r>
          </a:p>
          <a:p>
            <a:r>
              <a:rPr lang="en-US" altLang="ko-KR" sz="1000" dirty="0"/>
              <a:t>      254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07EF97-33ED-490A-B87C-33A4CCF8C207}"/>
              </a:ext>
            </a:extLst>
          </p:cNvPr>
          <p:cNvSpPr/>
          <p:nvPr/>
        </p:nvSpPr>
        <p:spPr>
          <a:xfrm>
            <a:off x="1167414" y="2761542"/>
            <a:ext cx="2175030" cy="19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정보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68E2F-7009-4974-AAE5-E77095A7EC48}"/>
              </a:ext>
            </a:extLst>
          </p:cNvPr>
          <p:cNvSpPr txBox="1"/>
          <p:nvPr/>
        </p:nvSpPr>
        <p:spPr>
          <a:xfrm>
            <a:off x="2027439" y="4909352"/>
            <a:ext cx="14026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   주문하기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023A34-4474-4743-A237-EE0F9179AB98}"/>
              </a:ext>
            </a:extLst>
          </p:cNvPr>
          <p:cNvSpPr/>
          <p:nvPr/>
        </p:nvSpPr>
        <p:spPr>
          <a:xfrm>
            <a:off x="4909351" y="1003178"/>
            <a:ext cx="647182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상품의 정보를 나타내 주는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6D353C-5538-4558-9231-7FFF9B179D7C}"/>
              </a:ext>
            </a:extLst>
          </p:cNvPr>
          <p:cNvSpPr/>
          <p:nvPr/>
        </p:nvSpPr>
        <p:spPr>
          <a:xfrm>
            <a:off x="1083076" y="2182434"/>
            <a:ext cx="2259368" cy="579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B50FE-5F4A-4784-899F-B4A1337ECCE1}"/>
              </a:ext>
            </a:extLst>
          </p:cNvPr>
          <p:cNvCxnSpPr>
            <a:stCxn id="17" idx="7"/>
          </p:cNvCxnSpPr>
          <p:nvPr/>
        </p:nvCxnSpPr>
        <p:spPr>
          <a:xfrm flipV="1">
            <a:off x="3011567" y="1979720"/>
            <a:ext cx="1826763" cy="287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EE1D4-990B-48A3-A94A-578DE4C8EA52}"/>
              </a:ext>
            </a:extLst>
          </p:cNvPr>
          <p:cNvSpPr txBox="1"/>
          <p:nvPr/>
        </p:nvSpPr>
        <p:spPr>
          <a:xfrm>
            <a:off x="4838330" y="1813102"/>
            <a:ext cx="52644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레이블은 서버</a:t>
            </a:r>
            <a:r>
              <a:rPr lang="en-US" altLang="ko-KR" dirty="0"/>
              <a:t>DB</a:t>
            </a:r>
            <a:r>
              <a:rPr lang="ko-KR" altLang="en-US" dirty="0"/>
              <a:t>에서 받아온 값들을 </a:t>
            </a:r>
            <a:r>
              <a:rPr lang="en-US" altLang="ko-KR" dirty="0"/>
              <a:t>Text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B619A4-C852-44AE-B64F-F2197DE5E5B7}"/>
              </a:ext>
            </a:extLst>
          </p:cNvPr>
          <p:cNvSpPr/>
          <p:nvPr/>
        </p:nvSpPr>
        <p:spPr>
          <a:xfrm>
            <a:off x="1167414" y="2816282"/>
            <a:ext cx="2259368" cy="1705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8350E1-E591-4781-ABA2-75671599C9D6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3095905" y="2698814"/>
            <a:ext cx="1778728" cy="367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3E997F-1729-4B49-BB04-DB83F5BF91A5}"/>
              </a:ext>
            </a:extLst>
          </p:cNvPr>
          <p:cNvSpPr txBox="1"/>
          <p:nvPr/>
        </p:nvSpPr>
        <p:spPr>
          <a:xfrm>
            <a:off x="4874632" y="2430208"/>
            <a:ext cx="68438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상품의 정보는 </a:t>
            </a:r>
            <a:r>
              <a:rPr lang="ko-KR" altLang="en-US" sz="1200" dirty="0" err="1"/>
              <a:t>앱인벤터의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WebViewer</a:t>
            </a:r>
            <a:r>
              <a:rPr lang="en-US" altLang="ko-KR" sz="1200" dirty="0"/>
              <a:t> </a:t>
            </a:r>
            <a:r>
              <a:rPr lang="ko-KR" altLang="en-US" sz="1200" dirty="0"/>
              <a:t>기능을 이용한다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 </a:t>
            </a:r>
            <a:r>
              <a:rPr lang="en-US" altLang="ko-KR" sz="1200" dirty="0"/>
              <a:t>DB</a:t>
            </a:r>
            <a:r>
              <a:rPr lang="ko-KR" altLang="en-US" sz="1200" dirty="0"/>
              <a:t>의 상품정보 </a:t>
            </a:r>
            <a:r>
              <a:rPr lang="ko-KR" altLang="en-US" sz="1200" dirty="0" err="1"/>
              <a:t>애트리뷰트의</a:t>
            </a:r>
            <a:r>
              <a:rPr lang="ko-KR" altLang="en-US" sz="1200" dirty="0"/>
              <a:t> 값을 </a:t>
            </a:r>
            <a:r>
              <a:rPr lang="en-US" altLang="ko-KR" sz="1200" dirty="0" err="1"/>
              <a:t>WebViewer</a:t>
            </a:r>
            <a:r>
              <a:rPr lang="ko-KR" altLang="en-US" sz="1200" dirty="0"/>
              <a:t>의 </a:t>
            </a:r>
            <a:r>
              <a:rPr lang="en-US" altLang="ko-KR" sz="1200" dirty="0"/>
              <a:t>URL</a:t>
            </a:r>
            <a:r>
              <a:rPr lang="ko-KR" altLang="en-US" sz="1200" dirty="0"/>
              <a:t>로 줌으로써 다른 온라인 마켓을 통해 상품의 정보를 획득할 수 있게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ECFA26-002A-4B3A-8FAC-8037A9F0B053}"/>
              </a:ext>
            </a:extLst>
          </p:cNvPr>
          <p:cNvSpPr/>
          <p:nvPr/>
        </p:nvSpPr>
        <p:spPr>
          <a:xfrm>
            <a:off x="4864963" y="3792200"/>
            <a:ext cx="2524588" cy="477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주문하기 버튼 클릭 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98474-5BE7-484B-B2CE-AAA2F7F1D551}"/>
              </a:ext>
            </a:extLst>
          </p:cNvPr>
          <p:cNvSpPr txBox="1"/>
          <p:nvPr/>
        </p:nvSpPr>
        <p:spPr>
          <a:xfrm>
            <a:off x="1167414" y="4586479"/>
            <a:ext cx="1466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내가 주문한 </a:t>
            </a:r>
            <a:r>
              <a:rPr lang="ko-KR" altLang="en-US" sz="1050" dirty="0"/>
              <a:t>량 </a:t>
            </a:r>
            <a:r>
              <a:rPr lang="en-US" altLang="ko-KR" sz="1050" dirty="0"/>
              <a:t>: 0</a:t>
            </a:r>
            <a:endParaRPr lang="ko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F88D8D-42CA-4D9B-803B-5B3F4F2107EC}"/>
              </a:ext>
            </a:extLst>
          </p:cNvPr>
          <p:cNvSpPr txBox="1"/>
          <p:nvPr/>
        </p:nvSpPr>
        <p:spPr>
          <a:xfrm>
            <a:off x="1177957" y="4909352"/>
            <a:ext cx="20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B1C97-07F1-4CC7-98C2-51ADC046F9F0}"/>
              </a:ext>
            </a:extLst>
          </p:cNvPr>
          <p:cNvSpPr txBox="1"/>
          <p:nvPr/>
        </p:nvSpPr>
        <p:spPr>
          <a:xfrm>
            <a:off x="1431525" y="4900474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순서도: 추출 43">
            <a:extLst>
              <a:ext uri="{FF2B5EF4-FFF2-40B4-BE49-F238E27FC236}">
                <a16:creationId xmlns:a16="http://schemas.microsoft.com/office/drawing/2014/main" id="{77DEF968-0E3F-4495-A7B9-5E109E5CAB0E}"/>
              </a:ext>
            </a:extLst>
          </p:cNvPr>
          <p:cNvSpPr/>
          <p:nvPr/>
        </p:nvSpPr>
        <p:spPr>
          <a:xfrm>
            <a:off x="1766027" y="4912482"/>
            <a:ext cx="189280" cy="94712"/>
          </a:xfrm>
          <a:prstGeom prst="flowChartExtra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병합 44">
            <a:extLst>
              <a:ext uri="{FF2B5EF4-FFF2-40B4-BE49-F238E27FC236}">
                <a16:creationId xmlns:a16="http://schemas.microsoft.com/office/drawing/2014/main" id="{FEA1F6BC-D55E-42D6-804B-6A358175751A}"/>
              </a:ext>
            </a:extLst>
          </p:cNvPr>
          <p:cNvSpPr/>
          <p:nvPr/>
        </p:nvSpPr>
        <p:spPr>
          <a:xfrm>
            <a:off x="1776329" y="5110008"/>
            <a:ext cx="168676" cy="133165"/>
          </a:xfrm>
          <a:prstGeom prst="flowChartMerg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99961BB-8DD3-41A0-9EA2-9C2C8B384EDE}"/>
              </a:ext>
            </a:extLst>
          </p:cNvPr>
          <p:cNvSpPr/>
          <p:nvPr/>
        </p:nvSpPr>
        <p:spPr>
          <a:xfrm>
            <a:off x="1242321" y="4564191"/>
            <a:ext cx="1139301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74A5E1C-E683-4D15-984D-487487103B92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2381622" y="3347651"/>
            <a:ext cx="2483341" cy="13473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D8DD44-6FC4-48DA-8266-6DCE1A3D6431}"/>
              </a:ext>
            </a:extLst>
          </p:cNvPr>
          <p:cNvSpPr txBox="1"/>
          <p:nvPr/>
        </p:nvSpPr>
        <p:spPr>
          <a:xfrm>
            <a:off x="4874632" y="3089441"/>
            <a:ext cx="683136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서버의 주문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사용자의 동</a:t>
            </a:r>
            <a:r>
              <a:rPr lang="en-US" altLang="ko-KR" sz="1400" dirty="0"/>
              <a:t>, </a:t>
            </a:r>
            <a:r>
              <a:rPr lang="ko-KR" altLang="en-US" sz="1400" dirty="0"/>
              <a:t>호수와 본 화면의 상품이름을 검색해서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존재할 경우 수량을 </a:t>
            </a:r>
            <a:r>
              <a:rPr lang="en-US" altLang="ko-KR" sz="1400" dirty="0"/>
              <a:t>Text</a:t>
            </a:r>
            <a:r>
              <a:rPr lang="ko-KR" altLang="en-US" sz="1400" dirty="0"/>
              <a:t>로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존재하지 않을 경우 </a:t>
            </a:r>
            <a:r>
              <a:rPr lang="en-US" altLang="ko-KR" sz="1400" dirty="0"/>
              <a:t>Text</a:t>
            </a:r>
            <a:r>
              <a:rPr lang="ko-KR" altLang="en-US" sz="1400" dirty="0"/>
              <a:t>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8B90F5B-CD63-4011-B0F0-AA1E2B2163ED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3430110" y="4030889"/>
            <a:ext cx="1434853" cy="10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846548A2-BA4B-444C-BE05-FBD30378BBFB}"/>
              </a:ext>
            </a:extLst>
          </p:cNvPr>
          <p:cNvSpPr/>
          <p:nvPr/>
        </p:nvSpPr>
        <p:spPr>
          <a:xfrm>
            <a:off x="5712941" y="4207625"/>
            <a:ext cx="4609179" cy="808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서버의 주문 </a:t>
            </a:r>
            <a:r>
              <a:rPr lang="en-US" altLang="ko-KR" sz="1100" dirty="0"/>
              <a:t>DB</a:t>
            </a:r>
            <a:r>
              <a:rPr lang="ko-KR" altLang="en-US" sz="1100" dirty="0"/>
              <a:t>에 상품이름과 사용자의 동</a:t>
            </a:r>
            <a:r>
              <a:rPr lang="en-US" altLang="ko-KR" sz="1100" dirty="0"/>
              <a:t>,</a:t>
            </a:r>
            <a:r>
              <a:rPr lang="ko-KR" altLang="en-US" sz="1100" dirty="0"/>
              <a:t>호수를 가지는 </a:t>
            </a:r>
            <a:r>
              <a:rPr lang="ko-KR" altLang="en-US" sz="1100" dirty="0" err="1"/>
              <a:t>투플이</a:t>
            </a:r>
            <a:r>
              <a:rPr lang="ko-KR" altLang="en-US" sz="1100" dirty="0"/>
              <a:t> 존재하는가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0D610C1-94E2-4224-8540-FDBD90C6E9A6}"/>
              </a:ext>
            </a:extLst>
          </p:cNvPr>
          <p:cNvCxnSpPr/>
          <p:nvPr/>
        </p:nvCxnSpPr>
        <p:spPr>
          <a:xfrm flipH="1">
            <a:off x="5894773" y="4848089"/>
            <a:ext cx="1056443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4097BC-4F57-4FBF-B44A-175065DFC714}"/>
              </a:ext>
            </a:extLst>
          </p:cNvPr>
          <p:cNvCxnSpPr/>
          <p:nvPr/>
        </p:nvCxnSpPr>
        <p:spPr>
          <a:xfrm>
            <a:off x="9081856" y="4848089"/>
            <a:ext cx="1020932" cy="46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3CA8C9-63E8-403D-A4D7-BCFC77C026DF}"/>
              </a:ext>
            </a:extLst>
          </p:cNvPr>
          <p:cNvSpPr txBox="1"/>
          <p:nvPr/>
        </p:nvSpPr>
        <p:spPr>
          <a:xfrm>
            <a:off x="5396238" y="4876389"/>
            <a:ext cx="943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존재할 경우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DC59D0-7F7E-4005-9330-57F816FED3B4}"/>
              </a:ext>
            </a:extLst>
          </p:cNvPr>
          <p:cNvSpPr txBox="1"/>
          <p:nvPr/>
        </p:nvSpPr>
        <p:spPr>
          <a:xfrm>
            <a:off x="9900458" y="4909352"/>
            <a:ext cx="1214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아닐 경우</a:t>
            </a:r>
            <a:endParaRPr lang="ko-KR" altLang="en-US" dirty="0"/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53A45683-CC30-407D-AE12-06167CA26C92}"/>
              </a:ext>
            </a:extLst>
          </p:cNvPr>
          <p:cNvSpPr/>
          <p:nvPr/>
        </p:nvSpPr>
        <p:spPr>
          <a:xfrm>
            <a:off x="4838330" y="5433134"/>
            <a:ext cx="2361460" cy="80848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존재하는 </a:t>
            </a:r>
            <a:r>
              <a:rPr lang="ko-KR" altLang="en-US" sz="1200" dirty="0" err="1"/>
              <a:t>투플의</a:t>
            </a:r>
            <a:r>
              <a:rPr lang="ko-KR" altLang="en-US" sz="1200" dirty="0"/>
              <a:t> 수량의 값을 주문한 수량만큼 더한다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B2FB9FB6-F88F-4158-BC6D-FB630359E091}"/>
              </a:ext>
            </a:extLst>
          </p:cNvPr>
          <p:cNvSpPr/>
          <p:nvPr/>
        </p:nvSpPr>
        <p:spPr>
          <a:xfrm>
            <a:off x="8922058" y="5431532"/>
            <a:ext cx="2361460" cy="80848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사용자의 동</a:t>
            </a:r>
            <a:r>
              <a:rPr lang="en-US" altLang="ko-KR" sz="1200" dirty="0"/>
              <a:t>, </a:t>
            </a:r>
            <a:r>
              <a:rPr lang="ko-KR" altLang="en-US" sz="1200" dirty="0"/>
              <a:t>호수와 상품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주문 수량의 값을 서버로 전송하여 새 </a:t>
            </a:r>
            <a:r>
              <a:rPr lang="ko-KR" altLang="en-US" sz="1200" dirty="0" err="1"/>
              <a:t>투플을</a:t>
            </a:r>
            <a:r>
              <a:rPr lang="ko-KR" altLang="en-US" sz="1200" dirty="0"/>
              <a:t>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75EC034-AF67-40AB-9C81-F05E2C837B53}"/>
              </a:ext>
            </a:extLst>
          </p:cNvPr>
          <p:cNvCxnSpPr>
            <a:stCxn id="61" idx="3"/>
          </p:cNvCxnSpPr>
          <p:nvPr/>
        </p:nvCxnSpPr>
        <p:spPr>
          <a:xfrm>
            <a:off x="7199790" y="5837375"/>
            <a:ext cx="189761" cy="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9ED1D3-B3FE-454B-B51E-79D870C155C3}"/>
              </a:ext>
            </a:extLst>
          </p:cNvPr>
          <p:cNvCxnSpPr>
            <a:stCxn id="62" idx="1"/>
          </p:cNvCxnSpPr>
          <p:nvPr/>
        </p:nvCxnSpPr>
        <p:spPr>
          <a:xfrm flipH="1">
            <a:off x="8744505" y="5835773"/>
            <a:ext cx="177553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2D5E57F5-12BE-424E-A66A-283E855C5552}"/>
              </a:ext>
            </a:extLst>
          </p:cNvPr>
          <p:cNvSpPr/>
          <p:nvPr/>
        </p:nvSpPr>
        <p:spPr>
          <a:xfrm>
            <a:off x="7389551" y="5601810"/>
            <a:ext cx="1342746" cy="63820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 릴레이션의 주문수량의 값을 사용자가 주문한 수만큼 더한다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216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 내역</a:t>
            </a:r>
            <a:r>
              <a:rPr lang="en-US" altLang="ko-KR" b="1" dirty="0"/>
              <a:t>-UI</a:t>
            </a:r>
            <a:r>
              <a:rPr lang="ko-KR" altLang="en-US" b="1" dirty="0"/>
              <a:t> </a:t>
            </a:r>
            <a:r>
              <a:rPr lang="en-US" altLang="ko-KR" b="1" dirty="0"/>
              <a:t>&amp; </a:t>
            </a:r>
            <a:r>
              <a:rPr lang="ko-KR" altLang="en-US" b="1" dirty="0"/>
              <a:t>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0683"/>
            <a:ext cx="6658253" cy="5450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FED625-8AC3-48CA-BFB7-6C17BD0856DE}"/>
              </a:ext>
            </a:extLst>
          </p:cNvPr>
          <p:cNvSpPr txBox="1"/>
          <p:nvPr/>
        </p:nvSpPr>
        <p:spPr>
          <a:xfrm>
            <a:off x="1595763" y="1874657"/>
            <a:ext cx="12717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106</a:t>
            </a:r>
            <a:r>
              <a:rPr lang="ko-KR" altLang="en-US" sz="1400" dirty="0"/>
              <a:t>동 </a:t>
            </a:r>
            <a:r>
              <a:rPr lang="en-US" altLang="ko-KR" sz="1400" dirty="0"/>
              <a:t>1403</a:t>
            </a:r>
            <a:r>
              <a:rPr lang="ko-KR" altLang="en-US" sz="1400" dirty="0"/>
              <a:t>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FEB66-F0F8-44FA-A0A1-C3CD028813B9}"/>
              </a:ext>
            </a:extLst>
          </p:cNvPr>
          <p:cNvSpPr/>
          <p:nvPr/>
        </p:nvSpPr>
        <p:spPr>
          <a:xfrm>
            <a:off x="1233996" y="2343705"/>
            <a:ext cx="204186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EE116-5A0C-4691-8DF1-308CCAC30E34}"/>
              </a:ext>
            </a:extLst>
          </p:cNvPr>
          <p:cNvSpPr/>
          <p:nvPr/>
        </p:nvSpPr>
        <p:spPr>
          <a:xfrm>
            <a:off x="1128254" y="2820056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세제</a:t>
            </a:r>
            <a:r>
              <a:rPr lang="en-US" altLang="ko-KR" sz="1400" dirty="0">
                <a:solidFill>
                  <a:schemeClr val="tx1"/>
                </a:solidFill>
              </a:rPr>
              <a:t>1                 </a:t>
            </a:r>
            <a:r>
              <a:rPr lang="en-US" altLang="ko-KR" sz="1000" dirty="0">
                <a:solidFill>
                  <a:schemeClr val="tx1"/>
                </a:solidFill>
              </a:rPr>
              <a:t>2400*10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0C993F-0991-4D17-9CFC-8F5695B31F23}"/>
              </a:ext>
            </a:extLst>
          </p:cNvPr>
          <p:cNvSpPr/>
          <p:nvPr/>
        </p:nvSpPr>
        <p:spPr>
          <a:xfrm>
            <a:off x="1128254" y="3260519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생수</a:t>
            </a:r>
            <a:r>
              <a:rPr lang="en-US" altLang="ko-KR" sz="1400" dirty="0">
                <a:solidFill>
                  <a:schemeClr val="tx1"/>
                </a:solidFill>
              </a:rPr>
              <a:t>                   </a:t>
            </a:r>
            <a:r>
              <a:rPr lang="en-US" altLang="ko-KR" sz="1000" dirty="0">
                <a:solidFill>
                  <a:schemeClr val="tx1"/>
                </a:solidFill>
              </a:rPr>
              <a:t>3000*6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2BDBE1-F97C-45AF-8800-6DF13548573A}"/>
              </a:ext>
            </a:extLst>
          </p:cNvPr>
          <p:cNvSpPr/>
          <p:nvPr/>
        </p:nvSpPr>
        <p:spPr>
          <a:xfrm>
            <a:off x="1128254" y="3686353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우산</a:t>
            </a:r>
            <a:r>
              <a:rPr lang="en-US" altLang="ko-KR" sz="1400" dirty="0">
                <a:solidFill>
                  <a:schemeClr val="tx1"/>
                </a:solidFill>
              </a:rPr>
              <a:t>3                </a:t>
            </a:r>
            <a:r>
              <a:rPr lang="en-US" altLang="ko-KR" sz="1000" dirty="0">
                <a:solidFill>
                  <a:schemeClr val="tx1"/>
                </a:solidFill>
              </a:rPr>
              <a:t>2000*5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E204D-9235-4734-B810-A866940CE938}"/>
              </a:ext>
            </a:extLst>
          </p:cNvPr>
          <p:cNvSpPr/>
          <p:nvPr/>
        </p:nvSpPr>
        <p:spPr>
          <a:xfrm>
            <a:off x="1233996" y="2882158"/>
            <a:ext cx="133165" cy="131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F04527-073B-472B-88BC-0339159E6BE3}"/>
              </a:ext>
            </a:extLst>
          </p:cNvPr>
          <p:cNvSpPr/>
          <p:nvPr/>
        </p:nvSpPr>
        <p:spPr>
          <a:xfrm>
            <a:off x="1233995" y="3318654"/>
            <a:ext cx="133165" cy="131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4FC9B4-2EEA-4BBD-AC8D-A6ABCDFB12AD}"/>
              </a:ext>
            </a:extLst>
          </p:cNvPr>
          <p:cNvSpPr/>
          <p:nvPr/>
        </p:nvSpPr>
        <p:spPr>
          <a:xfrm>
            <a:off x="1233995" y="3741141"/>
            <a:ext cx="133165" cy="131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D2C96-04A1-4736-A8D7-FCE5B92ED0E1}"/>
              </a:ext>
            </a:extLst>
          </p:cNvPr>
          <p:cNvSpPr txBox="1"/>
          <p:nvPr/>
        </p:nvSpPr>
        <p:spPr>
          <a:xfrm>
            <a:off x="2007043" y="4929926"/>
            <a:ext cx="14026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   취소하기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A233ED-6409-45BF-B706-233539BE3FB1}"/>
              </a:ext>
            </a:extLst>
          </p:cNvPr>
          <p:cNvSpPr/>
          <p:nvPr/>
        </p:nvSpPr>
        <p:spPr>
          <a:xfrm>
            <a:off x="4909351" y="1003178"/>
            <a:ext cx="647182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사용자가 주문한 상품들의 내역을 보여주는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249682A-8764-47CB-9808-C925D46B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27805"/>
              </p:ext>
            </p:extLst>
          </p:nvPr>
        </p:nvGraphicFramePr>
        <p:xfrm>
          <a:off x="8781106" y="2128775"/>
          <a:ext cx="2600067" cy="13730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671">
                  <a:extLst>
                    <a:ext uri="{9D8B030D-6E8A-4147-A177-3AD203B41FA5}">
                      <a16:colId xmlns:a16="http://schemas.microsoft.com/office/drawing/2014/main" val="2144697428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874059327"/>
                    </a:ext>
                  </a:extLst>
                </a:gridCol>
                <a:gridCol w="1065321">
                  <a:extLst>
                    <a:ext uri="{9D8B030D-6E8A-4147-A177-3AD203B41FA5}">
                      <a16:colId xmlns:a16="http://schemas.microsoft.com/office/drawing/2014/main" val="2013647044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1038712963"/>
                    </a:ext>
                  </a:extLst>
                </a:gridCol>
              </a:tblGrid>
              <a:tr h="274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호수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상품명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수량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51515"/>
                  </a:ext>
                </a:extLst>
              </a:tr>
              <a:tr h="274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세제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9161"/>
                  </a:ext>
                </a:extLst>
              </a:tr>
              <a:tr h="274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싱크대 </a:t>
                      </a:r>
                      <a:r>
                        <a:rPr lang="ko-KR" altLang="en-US" sz="1100" dirty="0" err="1"/>
                        <a:t>물막이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95633"/>
                  </a:ext>
                </a:extLst>
              </a:tr>
              <a:tr h="274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생수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5980"/>
                  </a:ext>
                </a:extLst>
              </a:tr>
              <a:tr h="274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776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4429D4D-F487-42F6-9497-6F4E5D9155C6}"/>
              </a:ext>
            </a:extLst>
          </p:cNvPr>
          <p:cNvSpPr txBox="1"/>
          <p:nvPr/>
        </p:nvSpPr>
        <p:spPr>
          <a:xfrm>
            <a:off x="8930936" y="175047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DB</a:t>
            </a:r>
            <a:r>
              <a:rPr lang="ko-KR" altLang="en-US" sz="1400" dirty="0"/>
              <a:t>의 주문 릴레이션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4C8E1-50ED-4907-AE63-B84D1D521915}"/>
              </a:ext>
            </a:extLst>
          </p:cNvPr>
          <p:cNvSpPr txBox="1"/>
          <p:nvPr/>
        </p:nvSpPr>
        <p:spPr>
          <a:xfrm>
            <a:off x="4731798" y="1961965"/>
            <a:ext cx="3522218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DB</a:t>
            </a:r>
            <a:r>
              <a:rPr lang="ko-KR" altLang="en-US" sz="1400" dirty="0"/>
              <a:t>의 주문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사용자의 동</a:t>
            </a:r>
            <a:r>
              <a:rPr lang="en-US" altLang="ko-KR" sz="1400" dirty="0"/>
              <a:t>,</a:t>
            </a:r>
            <a:r>
              <a:rPr lang="ko-KR" altLang="en-US" sz="1400" dirty="0"/>
              <a:t>호수 를 검색하여 나온 결과를 나열한다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AD12F4-8DB0-44AA-BFCB-737ED01E79D2}"/>
              </a:ext>
            </a:extLst>
          </p:cNvPr>
          <p:cNvSpPr/>
          <p:nvPr/>
        </p:nvSpPr>
        <p:spPr>
          <a:xfrm>
            <a:off x="1141468" y="2660882"/>
            <a:ext cx="2259368" cy="579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5F8225F-CA89-48FD-A8D6-2AC8CFBB8045}"/>
              </a:ext>
            </a:extLst>
          </p:cNvPr>
          <p:cNvCxnSpPr>
            <a:stCxn id="23" idx="6"/>
          </p:cNvCxnSpPr>
          <p:nvPr/>
        </p:nvCxnSpPr>
        <p:spPr>
          <a:xfrm>
            <a:off x="3400836" y="2950436"/>
            <a:ext cx="1259941" cy="63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26B29A-C5F0-46B3-97E9-AB22C9721ED0}"/>
              </a:ext>
            </a:extLst>
          </p:cNvPr>
          <p:cNvSpPr txBox="1"/>
          <p:nvPr/>
        </p:nvSpPr>
        <p:spPr>
          <a:xfrm>
            <a:off x="4671135" y="2859965"/>
            <a:ext cx="37374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목록을 클릭하면 목록 상품화면으로 이동한다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BE7A5-98AC-4915-A992-C2FDA656B39D}"/>
              </a:ext>
            </a:extLst>
          </p:cNvPr>
          <p:cNvSpPr/>
          <p:nvPr/>
        </p:nvSpPr>
        <p:spPr>
          <a:xfrm>
            <a:off x="4660777" y="3364877"/>
            <a:ext cx="1259941" cy="422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 클릭 이벤트 발생시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EDAB33-D6C4-4F54-9510-CFAA2306A9BC}"/>
              </a:ext>
            </a:extLst>
          </p:cNvPr>
          <p:cNvSpPr/>
          <p:nvPr/>
        </p:nvSpPr>
        <p:spPr>
          <a:xfrm>
            <a:off x="6271284" y="3364876"/>
            <a:ext cx="2173160" cy="594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 </a:t>
            </a:r>
            <a:r>
              <a:rPr lang="en-US" altLang="ko-KR" sz="1200" dirty="0"/>
              <a:t>Text</a:t>
            </a:r>
            <a:r>
              <a:rPr lang="ko-KR" altLang="en-US" sz="1200" dirty="0"/>
              <a:t>값을 이용하여 서버 </a:t>
            </a:r>
            <a:r>
              <a:rPr lang="en-US" altLang="ko-KR" sz="1200" dirty="0"/>
              <a:t>DB</a:t>
            </a:r>
            <a:r>
              <a:rPr lang="ko-KR" altLang="en-US" sz="1200" dirty="0"/>
              <a:t>의 상품 </a:t>
            </a:r>
            <a:r>
              <a:rPr lang="ko-KR" altLang="en-US" sz="1200" dirty="0" err="1"/>
              <a:t>릴레이션에서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투플을</a:t>
            </a:r>
            <a:r>
              <a:rPr lang="ko-KR" altLang="en-US" sz="1200" dirty="0"/>
              <a:t> 찾은 후  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70CE8A1-DDAE-4889-B996-AF5E0E6B2F7E}"/>
              </a:ext>
            </a:extLst>
          </p:cNvPr>
          <p:cNvSpPr/>
          <p:nvPr/>
        </p:nvSpPr>
        <p:spPr>
          <a:xfrm>
            <a:off x="6023006" y="3558695"/>
            <a:ext cx="155852" cy="12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A994F8C-EDAE-41EA-99E9-88BC3D048FAB}"/>
              </a:ext>
            </a:extLst>
          </p:cNvPr>
          <p:cNvSpPr/>
          <p:nvPr/>
        </p:nvSpPr>
        <p:spPr>
          <a:xfrm>
            <a:off x="8474726" y="3723535"/>
            <a:ext cx="155852" cy="12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113D65-2FED-4E1F-8DC9-C5211EDA804E}"/>
              </a:ext>
            </a:extLst>
          </p:cNvPr>
          <p:cNvSpPr/>
          <p:nvPr/>
        </p:nvSpPr>
        <p:spPr>
          <a:xfrm>
            <a:off x="8722999" y="3661593"/>
            <a:ext cx="2658174" cy="594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투플의</a:t>
            </a:r>
            <a:r>
              <a:rPr lang="ko-KR" altLang="en-US" sz="1200" dirty="0"/>
              <a:t> 정보</a:t>
            </a:r>
            <a:r>
              <a:rPr lang="en-US" altLang="ko-KR" sz="1200" dirty="0"/>
              <a:t>(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상품명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해당 상품의 </a:t>
            </a:r>
            <a:r>
              <a:rPr lang="ko-KR" altLang="en-US" sz="1200" dirty="0" err="1"/>
              <a:t>상품상세</a:t>
            </a:r>
            <a:r>
              <a:rPr lang="ko-KR" altLang="en-US" sz="1200" dirty="0"/>
              <a:t> 화면으로 이동한다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D85CD08-CBA9-4FAE-A220-340503F121A3}"/>
              </a:ext>
            </a:extLst>
          </p:cNvPr>
          <p:cNvCxnSpPr/>
          <p:nvPr/>
        </p:nvCxnSpPr>
        <p:spPr>
          <a:xfrm flipV="1">
            <a:off x="3409714" y="4256397"/>
            <a:ext cx="1144531" cy="67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67B20A-C05B-45E8-8EC1-F6708463AA2F}"/>
              </a:ext>
            </a:extLst>
          </p:cNvPr>
          <p:cNvSpPr/>
          <p:nvPr/>
        </p:nvSpPr>
        <p:spPr>
          <a:xfrm>
            <a:off x="4554245" y="4480077"/>
            <a:ext cx="1841327" cy="330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취소하기 버튼 클릭 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18D836-469C-4664-A55D-0E7ABC78C9B0}"/>
              </a:ext>
            </a:extLst>
          </p:cNvPr>
          <p:cNvSpPr/>
          <p:nvPr/>
        </p:nvSpPr>
        <p:spPr>
          <a:xfrm>
            <a:off x="6633399" y="4490151"/>
            <a:ext cx="1841327" cy="330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체크박스에 체크된 목록의 상품명 </a:t>
            </a:r>
            <a:r>
              <a:rPr lang="en-US" altLang="ko-KR" sz="1100" dirty="0"/>
              <a:t>Text</a:t>
            </a:r>
            <a:r>
              <a:rPr lang="ko-KR" altLang="en-US" sz="1100" dirty="0"/>
              <a:t>를 찾은 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00E893-8057-4204-8B15-74406B40BB3F}"/>
              </a:ext>
            </a:extLst>
          </p:cNvPr>
          <p:cNvSpPr/>
          <p:nvPr/>
        </p:nvSpPr>
        <p:spPr>
          <a:xfrm>
            <a:off x="8712553" y="4490151"/>
            <a:ext cx="3014849" cy="330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사용자의 동</a:t>
            </a:r>
            <a:r>
              <a:rPr lang="en-US" altLang="ko-KR" sz="1100" dirty="0"/>
              <a:t>,</a:t>
            </a:r>
            <a:r>
              <a:rPr lang="ko-KR" altLang="en-US" sz="1100" dirty="0"/>
              <a:t>호수와 상품명을 가지는 서버 </a:t>
            </a:r>
            <a:r>
              <a:rPr lang="en-US" altLang="ko-KR" sz="1100" dirty="0"/>
              <a:t>DB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주문릴레이션의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투플을</a:t>
            </a:r>
            <a:r>
              <a:rPr lang="ko-KR" altLang="en-US" sz="1100" dirty="0"/>
              <a:t> 삭제한다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D35DCE-4274-470F-9F46-22EC2E5AEAD3}"/>
              </a:ext>
            </a:extLst>
          </p:cNvPr>
          <p:cNvSpPr/>
          <p:nvPr/>
        </p:nvSpPr>
        <p:spPr>
          <a:xfrm>
            <a:off x="8715143" y="5054745"/>
            <a:ext cx="2497340" cy="330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화면을 다시 불러와서 </a:t>
            </a:r>
            <a:r>
              <a:rPr lang="en-US" altLang="ko-KR" sz="1100" dirty="0"/>
              <a:t>DB</a:t>
            </a:r>
            <a:r>
              <a:rPr lang="ko-KR" altLang="en-US" sz="1100" dirty="0"/>
              <a:t>의 수정사항을 앱으로 불러온다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B3DD4B7-50E2-4370-93D8-561F88B7AD5B}"/>
              </a:ext>
            </a:extLst>
          </p:cNvPr>
          <p:cNvSpPr/>
          <p:nvPr/>
        </p:nvSpPr>
        <p:spPr>
          <a:xfrm>
            <a:off x="6489577" y="4572000"/>
            <a:ext cx="143822" cy="13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E84E39F-BA18-42E1-96E6-EA3CB1D771AD}"/>
              </a:ext>
            </a:extLst>
          </p:cNvPr>
          <p:cNvSpPr/>
          <p:nvPr/>
        </p:nvSpPr>
        <p:spPr>
          <a:xfrm>
            <a:off x="8556701" y="4616388"/>
            <a:ext cx="155852" cy="88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9D3ECECA-31AC-4AE2-8DA8-4E5D3016887D}"/>
              </a:ext>
            </a:extLst>
          </p:cNvPr>
          <p:cNvSpPr/>
          <p:nvPr/>
        </p:nvSpPr>
        <p:spPr>
          <a:xfrm>
            <a:off x="10005332" y="4882433"/>
            <a:ext cx="188701" cy="110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</a:t>
            </a:r>
            <a:r>
              <a:rPr lang="en-US" altLang="ko-KR" b="1" dirty="0"/>
              <a:t>-UI</a:t>
            </a:r>
            <a:endParaRPr lang="ko-KR" altLang="en-US" b="1" dirty="0"/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9B606-0FB9-440F-848F-110DB76907D2}"/>
              </a:ext>
            </a:extLst>
          </p:cNvPr>
          <p:cNvSpPr txBox="1"/>
          <p:nvPr/>
        </p:nvSpPr>
        <p:spPr>
          <a:xfrm>
            <a:off x="1595763" y="1874657"/>
            <a:ext cx="12717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106</a:t>
            </a:r>
            <a:r>
              <a:rPr lang="ko-KR" altLang="en-US" sz="1400" dirty="0"/>
              <a:t>동 </a:t>
            </a:r>
            <a:r>
              <a:rPr lang="en-US" altLang="ko-KR" sz="1400" dirty="0"/>
              <a:t>1403</a:t>
            </a:r>
            <a:r>
              <a:rPr lang="ko-KR" altLang="en-US" sz="1400" dirty="0"/>
              <a:t>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03E2-A864-493D-A6A7-10B1CE26EEEC}"/>
              </a:ext>
            </a:extLst>
          </p:cNvPr>
          <p:cNvSpPr txBox="1"/>
          <p:nvPr/>
        </p:nvSpPr>
        <p:spPr>
          <a:xfrm>
            <a:off x="1657907" y="2331780"/>
            <a:ext cx="1535837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공지사항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D13BAA4-4CF1-4925-AB45-EEA13C38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78481"/>
              </p:ext>
            </p:extLst>
          </p:nvPr>
        </p:nvGraphicFramePr>
        <p:xfrm>
          <a:off x="1242875" y="2811831"/>
          <a:ext cx="2024108" cy="212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108">
                  <a:extLst>
                    <a:ext uri="{9D8B030D-6E8A-4147-A177-3AD203B41FA5}">
                      <a16:colId xmlns:a16="http://schemas.microsoft.com/office/drawing/2014/main" val="2537365352"/>
                    </a:ext>
                  </a:extLst>
                </a:gridCol>
              </a:tblGrid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상품 품절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21283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 새로 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07779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23527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94389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85085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64024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95974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2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825F45-70FF-43B7-B1EB-BB8055428BE0}"/>
              </a:ext>
            </a:extLst>
          </p:cNvPr>
          <p:cNvSpPr txBox="1"/>
          <p:nvPr/>
        </p:nvSpPr>
        <p:spPr>
          <a:xfrm>
            <a:off x="1595763" y="5031337"/>
            <a:ext cx="155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   </a:t>
            </a:r>
            <a:r>
              <a:rPr lang="en-US" altLang="ko-KR" sz="1400" u="sng" dirty="0"/>
              <a:t>1</a:t>
            </a:r>
            <a:r>
              <a:rPr lang="en-US" altLang="ko-KR" sz="1400" dirty="0"/>
              <a:t>  </a:t>
            </a:r>
            <a:r>
              <a:rPr lang="en-US" altLang="ko-KR" sz="1400" u="sng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  </a:t>
            </a:r>
            <a:r>
              <a:rPr lang="en-US" altLang="ko-KR" sz="1400" u="sng" dirty="0">
                <a:solidFill>
                  <a:srgbClr val="0070C0"/>
                </a:solidFill>
              </a:rPr>
              <a:t>3</a:t>
            </a:r>
            <a:endParaRPr lang="ko-KR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0B3DD8-5756-457C-87D1-EE91BC9A2111}"/>
              </a:ext>
            </a:extLst>
          </p:cNvPr>
          <p:cNvSpPr/>
          <p:nvPr/>
        </p:nvSpPr>
        <p:spPr>
          <a:xfrm>
            <a:off x="4909351" y="1003178"/>
            <a:ext cx="6569476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아파트 공동구매 시스템에서의 공지사항을 볼 수 있는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031862-5433-4783-9B85-947B4E72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87062"/>
              </p:ext>
            </p:extLst>
          </p:nvPr>
        </p:nvGraphicFramePr>
        <p:xfrm>
          <a:off x="8093219" y="2070151"/>
          <a:ext cx="311926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5792">
                  <a:extLst>
                    <a:ext uri="{9D8B030D-6E8A-4147-A177-3AD203B41FA5}">
                      <a16:colId xmlns:a16="http://schemas.microsoft.com/office/drawing/2014/main" val="346335307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val="2316824042"/>
                    </a:ext>
                  </a:extLst>
                </a:gridCol>
                <a:gridCol w="742023">
                  <a:extLst>
                    <a:ext uri="{9D8B030D-6E8A-4147-A177-3AD203B41FA5}">
                      <a16:colId xmlns:a16="http://schemas.microsoft.com/office/drawing/2014/main" val="106544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/>
                        <a:t>상품 품절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9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</a:t>
                      </a:r>
                      <a:r>
                        <a:rPr lang="ko-KR" altLang="en-US" sz="1200" dirty="0"/>
                        <a:t>상품 새로 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920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843C92-5247-49A4-BF2E-B84BF4EE7A48}"/>
              </a:ext>
            </a:extLst>
          </p:cNvPr>
          <p:cNvSpPr txBox="1"/>
          <p:nvPr/>
        </p:nvSpPr>
        <p:spPr>
          <a:xfrm>
            <a:off x="8511469" y="1674309"/>
            <a:ext cx="2588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서버</a:t>
            </a:r>
            <a:r>
              <a:rPr lang="en-US" altLang="ko-KR" sz="1600" dirty="0"/>
              <a:t>DB</a:t>
            </a:r>
            <a:r>
              <a:rPr lang="ko-KR" altLang="en-US" sz="1600" dirty="0"/>
              <a:t>의 공지사항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99927-40AF-4DC4-A0B8-3A48EE93F4D9}"/>
              </a:ext>
            </a:extLst>
          </p:cNvPr>
          <p:cNvSpPr txBox="1"/>
          <p:nvPr/>
        </p:nvSpPr>
        <p:spPr>
          <a:xfrm>
            <a:off x="4731798" y="1994991"/>
            <a:ext cx="3249227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DB</a:t>
            </a:r>
            <a:r>
              <a:rPr lang="ko-KR" altLang="en-US" sz="1400" dirty="0"/>
              <a:t>의 공지사항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제목의 값을 받아온 후 목록형식으로 앱에 나타낸다</a:t>
            </a:r>
            <a:r>
              <a:rPr lang="en-US" altLang="ko-KR" sz="1400" dirty="0"/>
              <a:t>. (</a:t>
            </a:r>
            <a:r>
              <a:rPr lang="ko-KR" altLang="en-US" sz="1400" dirty="0"/>
              <a:t>나타내는 방법은 상품 카테고리 화면과 같은 방법이다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73AE86-27BF-4C72-9E1A-1561D3C67D31}"/>
              </a:ext>
            </a:extLst>
          </p:cNvPr>
          <p:cNvSpPr/>
          <p:nvPr/>
        </p:nvSpPr>
        <p:spPr>
          <a:xfrm>
            <a:off x="4723953" y="3996037"/>
            <a:ext cx="1259941" cy="422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 목록 클릭 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9273C7-1295-4DB5-92F2-FA1943358539}"/>
              </a:ext>
            </a:extLst>
          </p:cNvPr>
          <p:cNvSpPr/>
          <p:nvPr/>
        </p:nvSpPr>
        <p:spPr>
          <a:xfrm>
            <a:off x="6234743" y="3996036"/>
            <a:ext cx="1259941" cy="780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공지사항의 내용을 볼 수 있는 화면으로 이동한다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94455FF-4046-41DA-ACED-C2B4D17A276B}"/>
              </a:ext>
            </a:extLst>
          </p:cNvPr>
          <p:cNvSpPr/>
          <p:nvPr/>
        </p:nvSpPr>
        <p:spPr>
          <a:xfrm>
            <a:off x="6010529" y="4092606"/>
            <a:ext cx="197579" cy="150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55B19184-7F87-4BE6-86EB-79112048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062" y="3610799"/>
            <a:ext cx="3544408" cy="283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D0B900-ED20-4717-9B5B-557D1255DCED}"/>
              </a:ext>
            </a:extLst>
          </p:cNvPr>
          <p:cNvSpPr txBox="1"/>
          <p:nvPr/>
        </p:nvSpPr>
        <p:spPr>
          <a:xfrm>
            <a:off x="8194089" y="4168066"/>
            <a:ext cx="1091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00</a:t>
            </a:r>
            <a:r>
              <a:rPr lang="ko-KR" altLang="en-US" sz="1200" dirty="0"/>
              <a:t>상품 품절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4231B-56EE-462B-8FE7-74EED25552A8}"/>
              </a:ext>
            </a:extLst>
          </p:cNvPr>
          <p:cNvSpPr txBox="1"/>
          <p:nvPr/>
        </p:nvSpPr>
        <p:spPr>
          <a:xfrm>
            <a:off x="9033029" y="4445065"/>
            <a:ext cx="506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번호 </a:t>
            </a:r>
            <a:r>
              <a:rPr lang="en-US" altLang="ko-KR" sz="800" dirty="0"/>
              <a:t>0001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5BA4BC-506A-4296-8E65-1352043D9B33}"/>
              </a:ext>
            </a:extLst>
          </p:cNvPr>
          <p:cNvSpPr/>
          <p:nvPr/>
        </p:nvSpPr>
        <p:spPr>
          <a:xfrm>
            <a:off x="8254017" y="4811611"/>
            <a:ext cx="1091954" cy="96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00</a:t>
            </a:r>
            <a:r>
              <a:rPr lang="ko-KR" altLang="en-US" sz="900" dirty="0">
                <a:solidFill>
                  <a:schemeClr val="tx1"/>
                </a:solidFill>
              </a:rPr>
              <a:t>상품이 품절되었으니 이점 확인하시기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관리사무소</a:t>
            </a:r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372743D-C0A0-4447-8D4E-ADEDC04EADB3}"/>
              </a:ext>
            </a:extLst>
          </p:cNvPr>
          <p:cNvSpPr/>
          <p:nvPr/>
        </p:nvSpPr>
        <p:spPr>
          <a:xfrm>
            <a:off x="7625918" y="4306565"/>
            <a:ext cx="204187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6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앱의 기능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3764-E1E5-4A7F-BE16-015DEBF4BC20}"/>
              </a:ext>
            </a:extLst>
          </p:cNvPr>
          <p:cNvSpPr txBox="1"/>
          <p:nvPr/>
        </p:nvSpPr>
        <p:spPr>
          <a:xfrm>
            <a:off x="488278" y="768844"/>
            <a:ext cx="106798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700" dirty="0"/>
              <a:t>아파트 주민들만 로그인 가능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기기에서 </a:t>
            </a:r>
            <a:r>
              <a:rPr lang="en-US" altLang="ko-KR" sz="1700" dirty="0"/>
              <a:t>1</a:t>
            </a:r>
            <a:r>
              <a:rPr lang="ko-KR" altLang="en-US" sz="1700" dirty="0"/>
              <a:t>회 </a:t>
            </a:r>
            <a:r>
              <a:rPr lang="ko-KR" altLang="en-US" sz="1700" dirty="0" err="1"/>
              <a:t>로그인시</a:t>
            </a:r>
            <a:r>
              <a:rPr lang="ko-KR" altLang="en-US" sz="1700" dirty="0"/>
              <a:t> 차후에는 자동로그인 가능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현물 구매</a:t>
            </a:r>
            <a:r>
              <a:rPr lang="en-US" altLang="ko-KR" sz="1700" dirty="0"/>
              <a:t>&amp;</a:t>
            </a:r>
            <a:r>
              <a:rPr lang="ko-KR" altLang="en-US" sz="1700" dirty="0"/>
              <a:t>운영은 아파트 관리사무소에서 진행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상품의 종류에 따라 분류해서 시각적으로 </a:t>
            </a:r>
            <a:r>
              <a:rPr lang="ko-KR" altLang="en-US" sz="1700" dirty="0" err="1"/>
              <a:t>좋게함</a:t>
            </a:r>
            <a:r>
              <a:rPr lang="en-US" altLang="ko-KR" sz="1700" dirty="0"/>
              <a:t>.</a:t>
            </a:r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FontTx/>
              <a:buAutoNum type="arabicPeriod"/>
            </a:pPr>
            <a:r>
              <a:rPr lang="ko-KR" altLang="en-US" sz="1700" dirty="0"/>
              <a:t>상품의 정보를 </a:t>
            </a:r>
            <a:r>
              <a:rPr lang="ko-KR" altLang="en-US" sz="1700" dirty="0" err="1"/>
              <a:t>웹뷰어를</a:t>
            </a:r>
            <a:r>
              <a:rPr lang="ko-KR" altLang="en-US" sz="1700" dirty="0"/>
              <a:t> 통해 제공</a:t>
            </a:r>
            <a:endParaRPr lang="en-US" altLang="ko-KR" sz="1700" dirty="0"/>
          </a:p>
          <a:p>
            <a:pPr marL="342900" indent="-342900">
              <a:buFontTx/>
              <a:buAutoNum type="arabicPeriod"/>
            </a:pPr>
            <a:endParaRPr lang="en-US" altLang="ko-KR" sz="1700" dirty="0"/>
          </a:p>
          <a:p>
            <a:pPr marL="342900" indent="-342900">
              <a:buFontTx/>
              <a:buAutoNum type="arabicPeriod"/>
            </a:pPr>
            <a:r>
              <a:rPr lang="ko-KR" altLang="en-US" sz="1700" dirty="0"/>
              <a:t>앱을 통해 주민들이 필요로 하는 상품의 수량을 파악</a:t>
            </a:r>
            <a:endParaRPr lang="en-US" altLang="ko-KR" sz="1700" dirty="0"/>
          </a:p>
          <a:p>
            <a:pPr marL="342900" indent="-342900">
              <a:buFontTx/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 err="1"/>
              <a:t>지붙</a:t>
            </a:r>
            <a:r>
              <a:rPr lang="ko-KR" altLang="en-US" sz="1700" dirty="0"/>
              <a:t> 방식에 대한 설명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사용자는 자신이 주문한 내역을 확인 가능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주문한 내역에서 상품정보를 확인 가능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FontTx/>
              <a:buAutoNum type="arabicPeriod"/>
            </a:pPr>
            <a:r>
              <a:rPr lang="ko-KR" altLang="en-US" sz="1700" dirty="0"/>
              <a:t>사용자는 자신이 주문한 상품을 자유로이 취소 가능</a:t>
            </a:r>
            <a:endParaRPr lang="en-US" altLang="ko-KR" sz="1700" dirty="0"/>
          </a:p>
          <a:p>
            <a:pPr marL="342900" indent="-342900">
              <a:buFontTx/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/>
              <a:t>공지사항을 통해 사용자들에게 여러 사항들 공지</a:t>
            </a:r>
            <a:endParaRPr lang="en-US" altLang="ko-KR" sz="1700" dirty="0"/>
          </a:p>
          <a:p>
            <a:pPr marL="342900" indent="-342900">
              <a:buAutoNum type="arabicPeriod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60279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E186-7345-46BB-9608-DDAC7B390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91FB3-F171-46AA-8562-EAD2C79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무엇을 만들어야 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7265C-B92A-41F1-AA57-C7E258BCD65E}"/>
              </a:ext>
            </a:extLst>
          </p:cNvPr>
          <p:cNvSpPr/>
          <p:nvPr/>
        </p:nvSpPr>
        <p:spPr>
          <a:xfrm>
            <a:off x="435006" y="995218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  <a:r>
              <a:rPr lang="ko-KR" altLang="en-US" dirty="0"/>
              <a:t>세대 규모의 한정적인 사용자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8764A0-BB6B-4A03-9C87-18E3008D5FDF}"/>
              </a:ext>
            </a:extLst>
          </p:cNvPr>
          <p:cNvSpPr/>
          <p:nvPr/>
        </p:nvSpPr>
        <p:spPr>
          <a:xfrm>
            <a:off x="435006" y="2598534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필요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D020ED5-F9B3-41F0-A229-8899337EDDD9}"/>
              </a:ext>
            </a:extLst>
          </p:cNvPr>
          <p:cNvSpPr/>
          <p:nvPr/>
        </p:nvSpPr>
        <p:spPr>
          <a:xfrm>
            <a:off x="435006" y="4690955"/>
            <a:ext cx="2050742" cy="11718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아파트 주민들만 </a:t>
            </a:r>
            <a:r>
              <a:rPr lang="ko-KR" altLang="en-US" dirty="0" err="1"/>
              <a:t>어플에</a:t>
            </a:r>
            <a:r>
              <a:rPr lang="ko-KR" altLang="en-US" dirty="0"/>
              <a:t> 접근할 수 있도록 계정 </a:t>
            </a:r>
            <a:r>
              <a:rPr lang="en-US" altLang="ko-KR" dirty="0"/>
              <a:t>DB </a:t>
            </a:r>
            <a:r>
              <a:rPr lang="ko-KR" altLang="en-US" dirty="0"/>
              <a:t>필요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7E3AB4-6E0F-4B40-89C8-1ADFACBD782E}"/>
              </a:ext>
            </a:extLst>
          </p:cNvPr>
          <p:cNvSpPr/>
          <p:nvPr/>
        </p:nvSpPr>
        <p:spPr>
          <a:xfrm>
            <a:off x="2929630" y="4690955"/>
            <a:ext cx="2050742" cy="11718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</a:t>
            </a:r>
            <a:r>
              <a:rPr lang="ko-KR" altLang="en-US" dirty="0" err="1"/>
              <a:t>정보에대한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필요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122745-7ED5-4384-BB79-8F39C529E783}"/>
              </a:ext>
            </a:extLst>
          </p:cNvPr>
          <p:cNvSpPr/>
          <p:nvPr/>
        </p:nvSpPr>
        <p:spPr>
          <a:xfrm>
            <a:off x="10280343" y="2640423"/>
            <a:ext cx="2050742" cy="11718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공지사항을 알릴 수 있는 기능이 필요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3646174-3214-4E78-B346-01645052A3FD}"/>
              </a:ext>
            </a:extLst>
          </p:cNvPr>
          <p:cNvSpPr/>
          <p:nvPr/>
        </p:nvSpPr>
        <p:spPr>
          <a:xfrm>
            <a:off x="5424254" y="4690955"/>
            <a:ext cx="2050742" cy="11718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상품주문정보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0C2E816-0972-4129-9090-94C4E38E0854}"/>
              </a:ext>
            </a:extLst>
          </p:cNvPr>
          <p:cNvSpPr/>
          <p:nvPr/>
        </p:nvSpPr>
        <p:spPr>
          <a:xfrm>
            <a:off x="2485748" y="1447060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A090AA-1DDA-4CDD-9E9D-BD7A7C8345AA}"/>
              </a:ext>
            </a:extLst>
          </p:cNvPr>
          <p:cNvSpPr/>
          <p:nvPr/>
        </p:nvSpPr>
        <p:spPr>
          <a:xfrm rot="8213589">
            <a:off x="2431262" y="4129226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C03F64-ACEE-46F0-961D-B8CD72E817CB}"/>
              </a:ext>
            </a:extLst>
          </p:cNvPr>
          <p:cNvSpPr/>
          <p:nvPr/>
        </p:nvSpPr>
        <p:spPr>
          <a:xfrm>
            <a:off x="7492750" y="2995469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AE939C3-04C2-4398-9D03-B33833D7959E}"/>
              </a:ext>
            </a:extLst>
          </p:cNvPr>
          <p:cNvSpPr/>
          <p:nvPr/>
        </p:nvSpPr>
        <p:spPr>
          <a:xfrm rot="5400000">
            <a:off x="1238436" y="2289967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7FC0354-55CE-44C2-911D-2A933154D3C5}"/>
              </a:ext>
            </a:extLst>
          </p:cNvPr>
          <p:cNvSpPr/>
          <p:nvPr/>
        </p:nvSpPr>
        <p:spPr>
          <a:xfrm rot="5400000">
            <a:off x="1198511" y="4115224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B54872E-4AE1-4A4F-AB39-5C8C3E6C1952}"/>
              </a:ext>
            </a:extLst>
          </p:cNvPr>
          <p:cNvSpPr/>
          <p:nvPr/>
        </p:nvSpPr>
        <p:spPr>
          <a:xfrm rot="5400000">
            <a:off x="3737499" y="2289967"/>
            <a:ext cx="443882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F24C3EEA-1C18-4E4B-986F-CF006B9AD8D7}"/>
              </a:ext>
            </a:extLst>
          </p:cNvPr>
          <p:cNvSpPr/>
          <p:nvPr/>
        </p:nvSpPr>
        <p:spPr>
          <a:xfrm>
            <a:off x="2485748" y="5054927"/>
            <a:ext cx="443882" cy="4438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같음 기호 34">
            <a:extLst>
              <a:ext uri="{FF2B5EF4-FFF2-40B4-BE49-F238E27FC236}">
                <a16:creationId xmlns:a16="http://schemas.microsoft.com/office/drawing/2014/main" id="{4983A2B3-075A-4A09-8A50-CDD69B2F7FBC}"/>
              </a:ext>
            </a:extLst>
          </p:cNvPr>
          <p:cNvSpPr/>
          <p:nvPr/>
        </p:nvSpPr>
        <p:spPr>
          <a:xfrm>
            <a:off x="4989250" y="5140171"/>
            <a:ext cx="435004" cy="3373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CC23164-47AA-4F89-9065-CE5B2814EC45}"/>
              </a:ext>
            </a:extLst>
          </p:cNvPr>
          <p:cNvSpPr/>
          <p:nvPr/>
        </p:nvSpPr>
        <p:spPr>
          <a:xfrm>
            <a:off x="3049504" y="995218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아파트 주민이 아닌 자가 사용해서는 안됨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DB0D68-B38C-4478-A812-A251AF1FE7AA}"/>
              </a:ext>
            </a:extLst>
          </p:cNvPr>
          <p:cNvSpPr/>
          <p:nvPr/>
        </p:nvSpPr>
        <p:spPr>
          <a:xfrm>
            <a:off x="2894121" y="2654904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과정이 필요</a:t>
            </a:r>
          </a:p>
        </p:txBody>
      </p: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CF91F6AF-0FD4-4E61-A822-C6E5A5628110}"/>
              </a:ext>
            </a:extLst>
          </p:cNvPr>
          <p:cNvSpPr/>
          <p:nvPr/>
        </p:nvSpPr>
        <p:spPr>
          <a:xfrm>
            <a:off x="2050742" y="3770359"/>
            <a:ext cx="3666477" cy="6773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C2CD7D4-248D-483C-818E-61C4B3034EE7}"/>
              </a:ext>
            </a:extLst>
          </p:cNvPr>
          <p:cNvSpPr/>
          <p:nvPr/>
        </p:nvSpPr>
        <p:spPr>
          <a:xfrm>
            <a:off x="5196397" y="2598532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관리자가 필요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846C60E-2043-4224-9F4D-98573E251959}"/>
              </a:ext>
            </a:extLst>
          </p:cNvPr>
          <p:cNvSpPr/>
          <p:nvPr/>
        </p:nvSpPr>
        <p:spPr>
          <a:xfrm>
            <a:off x="7927757" y="2598531"/>
            <a:ext cx="2050742" cy="11718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아파트 관리사무소에서 관리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D72EAE8-52E9-41AB-9732-BEAB1741F2DB}"/>
              </a:ext>
            </a:extLst>
          </p:cNvPr>
          <p:cNvSpPr/>
          <p:nvPr/>
        </p:nvSpPr>
        <p:spPr>
          <a:xfrm>
            <a:off x="9978499" y="3110902"/>
            <a:ext cx="322560" cy="23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기능 </a:t>
            </a:r>
            <a:r>
              <a:rPr lang="en-US" altLang="ko-KR" b="1" dirty="0"/>
              <a:t>- UI</a:t>
            </a:r>
            <a:endParaRPr lang="ko-KR" altLang="en-US" b="1" dirty="0"/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B3E6B5-9CE7-4C7B-A5E2-0441AF8742B0}"/>
              </a:ext>
            </a:extLst>
          </p:cNvPr>
          <p:cNvSpPr/>
          <p:nvPr/>
        </p:nvSpPr>
        <p:spPr>
          <a:xfrm>
            <a:off x="2362940" y="3225707"/>
            <a:ext cx="1029811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5F7C9-DD31-4D83-AC7F-D8BE269E6732}"/>
              </a:ext>
            </a:extLst>
          </p:cNvPr>
          <p:cNvSpPr/>
          <p:nvPr/>
        </p:nvSpPr>
        <p:spPr>
          <a:xfrm>
            <a:off x="1118587" y="4102963"/>
            <a:ext cx="2272684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CE7FE-406C-4C39-833F-56330A7814D7}"/>
              </a:ext>
            </a:extLst>
          </p:cNvPr>
          <p:cNvSpPr txBox="1"/>
          <p:nvPr/>
        </p:nvSpPr>
        <p:spPr>
          <a:xfrm>
            <a:off x="1118587" y="2760955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아파트 호수를 입력하세요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A9475-B225-4D12-9F6C-5940E73CDF8B}"/>
              </a:ext>
            </a:extLst>
          </p:cNvPr>
          <p:cNvSpPr txBox="1"/>
          <p:nvPr/>
        </p:nvSpPr>
        <p:spPr>
          <a:xfrm>
            <a:off x="1118587" y="3720513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보안 코드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C1820BF-BC4C-4223-9628-9EF549D2DDE1}"/>
              </a:ext>
            </a:extLst>
          </p:cNvPr>
          <p:cNvSpPr/>
          <p:nvPr/>
        </p:nvSpPr>
        <p:spPr>
          <a:xfrm>
            <a:off x="1504766" y="4757107"/>
            <a:ext cx="1500326" cy="42603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5F49-FCB7-4873-BE36-B70236FD39A3}"/>
              </a:ext>
            </a:extLst>
          </p:cNvPr>
          <p:cNvSpPr txBox="1"/>
          <p:nvPr/>
        </p:nvSpPr>
        <p:spPr>
          <a:xfrm>
            <a:off x="1260629" y="2024109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0" name="그래픽 19" descr="도움말">
            <a:extLst>
              <a:ext uri="{FF2B5EF4-FFF2-40B4-BE49-F238E27FC236}">
                <a16:creationId xmlns:a16="http://schemas.microsoft.com/office/drawing/2014/main" id="{45E3548C-797E-4CE0-93B0-96830E2CA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300" y="3741331"/>
            <a:ext cx="276687" cy="24418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A17C32F-26BA-47E7-88DF-43802ADFFA3E}"/>
              </a:ext>
            </a:extLst>
          </p:cNvPr>
          <p:cNvSpPr/>
          <p:nvPr/>
        </p:nvSpPr>
        <p:spPr>
          <a:xfrm>
            <a:off x="1020933" y="3975779"/>
            <a:ext cx="2467992" cy="76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A1E923-5635-4A54-8A24-966BB6334521}"/>
              </a:ext>
            </a:extLst>
          </p:cNvPr>
          <p:cNvSpPr txBox="1"/>
          <p:nvPr/>
        </p:nvSpPr>
        <p:spPr>
          <a:xfrm>
            <a:off x="4812073" y="1947169"/>
            <a:ext cx="45361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 주민의 호수를 입력하는 텍스트박스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FDB0FC2-BBFA-4F29-8803-773399B27204}"/>
              </a:ext>
            </a:extLst>
          </p:cNvPr>
          <p:cNvCxnSpPr>
            <a:cxnSpLocks/>
          </p:cNvCxnSpPr>
          <p:nvPr/>
        </p:nvCxnSpPr>
        <p:spPr>
          <a:xfrm flipV="1">
            <a:off x="3488925" y="2248579"/>
            <a:ext cx="1323148" cy="1126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224FFB-56B3-42F2-BD2D-E25B4B502695}"/>
              </a:ext>
            </a:extLst>
          </p:cNvPr>
          <p:cNvSpPr txBox="1"/>
          <p:nvPr/>
        </p:nvSpPr>
        <p:spPr>
          <a:xfrm>
            <a:off x="5442013" y="2453158"/>
            <a:ext cx="5220070" cy="538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보안코드를 입력하는 텍스트 박스</a:t>
            </a:r>
            <a:endParaRPr lang="en-US" altLang="ko-KR" dirty="0"/>
          </a:p>
          <a:p>
            <a:r>
              <a:rPr lang="ko-KR" altLang="en-US" sz="1100" dirty="0"/>
              <a:t>아파트 각 세대마다 보안코드가 부여되어 아파트 관리사무소의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저장된다</a:t>
            </a:r>
            <a:r>
              <a:rPr lang="en-US" altLang="ko-KR" sz="1100" dirty="0"/>
              <a:t>.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6F9890-3D94-40CA-BEA2-AB0B87F41C6E}"/>
              </a:ext>
            </a:extLst>
          </p:cNvPr>
          <p:cNvCxnSpPr/>
          <p:nvPr/>
        </p:nvCxnSpPr>
        <p:spPr>
          <a:xfrm>
            <a:off x="3488925" y="4358229"/>
            <a:ext cx="1056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B894FD-921A-4F8D-8FC0-1AB254D21E6B}"/>
              </a:ext>
            </a:extLst>
          </p:cNvPr>
          <p:cNvCxnSpPr>
            <a:cxnSpLocks/>
          </p:cNvCxnSpPr>
          <p:nvPr/>
        </p:nvCxnSpPr>
        <p:spPr>
          <a:xfrm flipV="1">
            <a:off x="4545367" y="2710941"/>
            <a:ext cx="0" cy="1647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4FDEB24-C9F8-4690-A3A6-EAEA96DD4CA2}"/>
              </a:ext>
            </a:extLst>
          </p:cNvPr>
          <p:cNvCxnSpPr/>
          <p:nvPr/>
        </p:nvCxnSpPr>
        <p:spPr>
          <a:xfrm>
            <a:off x="4558683" y="2722462"/>
            <a:ext cx="8966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7B80A5E-C695-4653-B39D-343C10C45080}"/>
              </a:ext>
            </a:extLst>
          </p:cNvPr>
          <p:cNvSpPr/>
          <p:nvPr/>
        </p:nvSpPr>
        <p:spPr>
          <a:xfrm>
            <a:off x="1581707" y="4678347"/>
            <a:ext cx="1346443" cy="76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54051CE-0BBB-4BE2-AD81-1C88E71F7276}"/>
              </a:ext>
            </a:extLst>
          </p:cNvPr>
          <p:cNvCxnSpPr>
            <a:cxnSpLocks/>
          </p:cNvCxnSpPr>
          <p:nvPr/>
        </p:nvCxnSpPr>
        <p:spPr>
          <a:xfrm>
            <a:off x="2928150" y="5060797"/>
            <a:ext cx="3357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EACCB6-0AF5-450C-9CFF-F66A1E4D834E}"/>
              </a:ext>
            </a:extLst>
          </p:cNvPr>
          <p:cNvSpPr txBox="1"/>
          <p:nvPr/>
        </p:nvSpPr>
        <p:spPr>
          <a:xfrm>
            <a:off x="6285390" y="4700821"/>
            <a:ext cx="419026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버튼 </a:t>
            </a:r>
            <a:endParaRPr lang="en-US" altLang="ko-KR" dirty="0"/>
          </a:p>
          <a:p>
            <a:r>
              <a:rPr lang="ko-KR" altLang="en-US" sz="1100" dirty="0"/>
              <a:t>누르면 아파트 호수와 보안코드를 아파트 관리사무소의 </a:t>
            </a:r>
            <a:r>
              <a:rPr lang="en-US" altLang="ko-KR" sz="1100" dirty="0"/>
              <a:t>DB</a:t>
            </a:r>
            <a:r>
              <a:rPr lang="ko-KR" altLang="en-US" sz="1100" dirty="0"/>
              <a:t>서버로 전송되고 서버로부터 응답이 알맞을 경우 메인 화면으로 이동한다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281065F-6BA5-4F75-BC5B-5AA1ADA81E9A}"/>
              </a:ext>
            </a:extLst>
          </p:cNvPr>
          <p:cNvCxnSpPr>
            <a:cxnSpLocks/>
          </p:cNvCxnSpPr>
          <p:nvPr/>
        </p:nvCxnSpPr>
        <p:spPr>
          <a:xfrm>
            <a:off x="2939987" y="3863423"/>
            <a:ext cx="2848254" cy="16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C16586F2-074F-4D4A-85A3-857BF338A248}"/>
              </a:ext>
            </a:extLst>
          </p:cNvPr>
          <p:cNvSpPr/>
          <p:nvPr/>
        </p:nvSpPr>
        <p:spPr>
          <a:xfrm>
            <a:off x="5800077" y="3225857"/>
            <a:ext cx="1615737" cy="905517"/>
          </a:xfrm>
          <a:prstGeom prst="wedgeRectCallout">
            <a:avLst/>
          </a:prstGeom>
          <a:solidFill>
            <a:srgbClr val="FFF8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보안코드를 모르실 경우 아파트 관리사무소를 방문해 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BBB6C2-9BDA-4BC1-9F06-F9E31BCF5795}"/>
              </a:ext>
            </a:extLst>
          </p:cNvPr>
          <p:cNvSpPr txBox="1"/>
          <p:nvPr/>
        </p:nvSpPr>
        <p:spPr>
          <a:xfrm>
            <a:off x="5835589" y="4274505"/>
            <a:ext cx="3009530" cy="38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터치 할 시 나오는 안내문  </a:t>
            </a: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6ACD8353-C048-43B3-94DE-C0ECB8E31A49}"/>
              </a:ext>
            </a:extLst>
          </p:cNvPr>
          <p:cNvSpPr/>
          <p:nvPr/>
        </p:nvSpPr>
        <p:spPr>
          <a:xfrm>
            <a:off x="4579398" y="5135599"/>
            <a:ext cx="1615737" cy="905517"/>
          </a:xfrm>
          <a:prstGeom prst="wedgeRectCallout">
            <a:avLst/>
          </a:prstGeom>
          <a:solidFill>
            <a:srgbClr val="FFF8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아파트 호수나 보안코드를 잘못 입력하셨습니다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EAFBBE4F-E6AA-4601-BD17-29BE877C1389}"/>
              </a:ext>
            </a:extLst>
          </p:cNvPr>
          <p:cNvSpPr/>
          <p:nvPr/>
        </p:nvSpPr>
        <p:spPr>
          <a:xfrm>
            <a:off x="6365289" y="5588357"/>
            <a:ext cx="714840" cy="2756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30A1B5-17B7-426F-9588-4D27E621FCE2}"/>
              </a:ext>
            </a:extLst>
          </p:cNvPr>
          <p:cNvSpPr txBox="1"/>
          <p:nvPr/>
        </p:nvSpPr>
        <p:spPr>
          <a:xfrm>
            <a:off x="7268037" y="5564914"/>
            <a:ext cx="41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입력한 정보가 틀렸을 신 나오는 안내문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F3035C-DC20-4735-8ABD-4D00A363ED92}"/>
              </a:ext>
            </a:extLst>
          </p:cNvPr>
          <p:cNvSpPr/>
          <p:nvPr/>
        </p:nvSpPr>
        <p:spPr>
          <a:xfrm>
            <a:off x="4150499" y="859561"/>
            <a:ext cx="7621291" cy="66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 어플을 실행 하였을 때 로그인 화면이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6BF1E4-AD69-4D57-B920-CA8FB7BD7339}"/>
              </a:ext>
            </a:extLst>
          </p:cNvPr>
          <p:cNvSpPr/>
          <p:nvPr/>
        </p:nvSpPr>
        <p:spPr>
          <a:xfrm>
            <a:off x="1176288" y="3214554"/>
            <a:ext cx="1029812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88A702-4C54-453B-BD66-82EA36D4B088}"/>
              </a:ext>
            </a:extLst>
          </p:cNvPr>
          <p:cNvSpPr/>
          <p:nvPr/>
        </p:nvSpPr>
        <p:spPr>
          <a:xfrm>
            <a:off x="1038687" y="3012173"/>
            <a:ext cx="2467992" cy="76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기능 </a:t>
            </a:r>
            <a:r>
              <a:rPr lang="en-US" altLang="ko-KR" b="1" dirty="0"/>
              <a:t>- </a:t>
            </a:r>
            <a:r>
              <a:rPr lang="ko-KR" altLang="en-US" b="1" dirty="0"/>
              <a:t>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5F7C9-DD31-4D83-AC7F-D8BE269E6732}"/>
              </a:ext>
            </a:extLst>
          </p:cNvPr>
          <p:cNvSpPr/>
          <p:nvPr/>
        </p:nvSpPr>
        <p:spPr>
          <a:xfrm>
            <a:off x="1118587" y="4102963"/>
            <a:ext cx="2272684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CE7FE-406C-4C39-833F-56330A7814D7}"/>
              </a:ext>
            </a:extLst>
          </p:cNvPr>
          <p:cNvSpPr txBox="1"/>
          <p:nvPr/>
        </p:nvSpPr>
        <p:spPr>
          <a:xfrm>
            <a:off x="1118587" y="2760955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아파트 호수를 입력하세요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A9475-B225-4D12-9F6C-5940E73CDF8B}"/>
              </a:ext>
            </a:extLst>
          </p:cNvPr>
          <p:cNvSpPr txBox="1"/>
          <p:nvPr/>
        </p:nvSpPr>
        <p:spPr>
          <a:xfrm>
            <a:off x="1118587" y="3720513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보안 코드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C1820BF-BC4C-4223-9628-9EF549D2DDE1}"/>
              </a:ext>
            </a:extLst>
          </p:cNvPr>
          <p:cNvSpPr/>
          <p:nvPr/>
        </p:nvSpPr>
        <p:spPr>
          <a:xfrm>
            <a:off x="1504766" y="4757107"/>
            <a:ext cx="1500326" cy="42603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5F49-FCB7-4873-BE36-B70236FD39A3}"/>
              </a:ext>
            </a:extLst>
          </p:cNvPr>
          <p:cNvSpPr txBox="1"/>
          <p:nvPr/>
        </p:nvSpPr>
        <p:spPr>
          <a:xfrm>
            <a:off x="1260629" y="2024109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0" name="그래픽 19" descr="도움말">
            <a:extLst>
              <a:ext uri="{FF2B5EF4-FFF2-40B4-BE49-F238E27FC236}">
                <a16:creationId xmlns:a16="http://schemas.microsoft.com/office/drawing/2014/main" id="{45E3548C-797E-4CE0-93B0-96830E2CA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300" y="3741331"/>
            <a:ext cx="276687" cy="244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68A96-6FCD-4CC6-ADD9-9367F94DD5D3}"/>
              </a:ext>
            </a:extLst>
          </p:cNvPr>
          <p:cNvSpPr txBox="1"/>
          <p:nvPr/>
        </p:nvSpPr>
        <p:spPr>
          <a:xfrm>
            <a:off x="4891596" y="1471204"/>
            <a:ext cx="4216893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클릭 이벤트 발생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EAF1B-98A6-4EF2-9CD0-86995C3600E7}"/>
              </a:ext>
            </a:extLst>
          </p:cNvPr>
          <p:cNvSpPr txBox="1"/>
          <p:nvPr/>
        </p:nvSpPr>
        <p:spPr>
          <a:xfrm>
            <a:off x="4891596" y="2017640"/>
            <a:ext cx="612559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입력 텍스트 박스안의 값들을 받아서 두 값을 </a:t>
            </a:r>
            <a:r>
              <a:rPr lang="en-US" altLang="ko-KR" sz="1600" dirty="0"/>
              <a:t>DB</a:t>
            </a:r>
            <a:r>
              <a:rPr lang="ko-KR" altLang="en-US" sz="1600" dirty="0"/>
              <a:t>서버로 전송한다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953332-72C0-4344-A7FD-C9394A1C474F}"/>
              </a:ext>
            </a:extLst>
          </p:cNvPr>
          <p:cNvSpPr/>
          <p:nvPr/>
        </p:nvSpPr>
        <p:spPr>
          <a:xfrm>
            <a:off x="2362940" y="3225707"/>
            <a:ext cx="1029811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9FC3C9-7A0C-4366-8F1B-9615F3BD25E8}"/>
              </a:ext>
            </a:extLst>
          </p:cNvPr>
          <p:cNvSpPr/>
          <p:nvPr/>
        </p:nvSpPr>
        <p:spPr>
          <a:xfrm>
            <a:off x="1176288" y="3214554"/>
            <a:ext cx="1029812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CA7DE4-3E68-4B47-9542-D848C321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06277"/>
              </p:ext>
            </p:extLst>
          </p:nvPr>
        </p:nvGraphicFramePr>
        <p:xfrm>
          <a:off x="8058333" y="2664586"/>
          <a:ext cx="3877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23">
                  <a:extLst>
                    <a:ext uri="{9D8B030D-6E8A-4147-A177-3AD203B41FA5}">
                      <a16:colId xmlns:a16="http://schemas.microsoft.com/office/drawing/2014/main" val="3150377862"/>
                    </a:ext>
                  </a:extLst>
                </a:gridCol>
                <a:gridCol w="1292523">
                  <a:extLst>
                    <a:ext uri="{9D8B030D-6E8A-4147-A177-3AD203B41FA5}">
                      <a16:colId xmlns:a16="http://schemas.microsoft.com/office/drawing/2014/main" val="2284205312"/>
                    </a:ext>
                  </a:extLst>
                </a:gridCol>
                <a:gridCol w="1292523">
                  <a:extLst>
                    <a:ext uri="{9D8B030D-6E8A-4147-A177-3AD203B41FA5}">
                      <a16:colId xmlns:a16="http://schemas.microsoft.com/office/drawing/2014/main" val="115083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C4J56D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6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F7H41A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22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230927-37F1-4943-AAAA-9AF0E77EF5B1}"/>
              </a:ext>
            </a:extLst>
          </p:cNvPr>
          <p:cNvSpPr txBox="1"/>
          <p:nvPr/>
        </p:nvSpPr>
        <p:spPr>
          <a:xfrm>
            <a:off x="8762260" y="2393441"/>
            <a:ext cx="261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서버의 보안코드 릴레이션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060DBE-35BF-4DF1-8306-94993F841D37}"/>
              </a:ext>
            </a:extLst>
          </p:cNvPr>
          <p:cNvSpPr/>
          <p:nvPr/>
        </p:nvSpPr>
        <p:spPr>
          <a:xfrm>
            <a:off x="4891596" y="790113"/>
            <a:ext cx="5779363" cy="53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 시 발생하는 이벤트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D8B3C-E77A-4160-94CC-368F3A99E63F}"/>
              </a:ext>
            </a:extLst>
          </p:cNvPr>
          <p:cNvSpPr txBox="1"/>
          <p:nvPr/>
        </p:nvSpPr>
        <p:spPr>
          <a:xfrm>
            <a:off x="4891596" y="2640129"/>
            <a:ext cx="260115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서버에서 전송 받은 값이 </a:t>
            </a:r>
            <a:r>
              <a:rPr lang="en-US" altLang="ko-KR" sz="1400" dirty="0"/>
              <a:t>DB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존재하는지 검사 후 결과에 따라 다른 값을 클라이언트로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D2CE0-C98F-4A1D-939E-FFFC42D118E1}"/>
              </a:ext>
            </a:extLst>
          </p:cNvPr>
          <p:cNvSpPr txBox="1"/>
          <p:nvPr/>
        </p:nvSpPr>
        <p:spPr>
          <a:xfrm>
            <a:off x="4820576" y="3938725"/>
            <a:ext cx="591252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서버로부터 받은 값에 따라 다음 화면으로 넘어갈지 입력한 값들이 유효한 값이 아니라는 메시지 박스를 띄울지 결정한다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DA8F74A-73EC-442A-8194-93BD15988F7E}"/>
              </a:ext>
            </a:extLst>
          </p:cNvPr>
          <p:cNvSpPr/>
          <p:nvPr/>
        </p:nvSpPr>
        <p:spPr>
          <a:xfrm>
            <a:off x="6926801" y="1843124"/>
            <a:ext cx="146482" cy="14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801ED280-1176-4C05-B4A5-14131F58ED12}"/>
              </a:ext>
            </a:extLst>
          </p:cNvPr>
          <p:cNvSpPr/>
          <p:nvPr/>
        </p:nvSpPr>
        <p:spPr>
          <a:xfrm>
            <a:off x="6318681" y="2451692"/>
            <a:ext cx="146482" cy="14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38804599-6D2D-489A-9DC1-2A68FCA24316}"/>
              </a:ext>
            </a:extLst>
          </p:cNvPr>
          <p:cNvSpPr/>
          <p:nvPr/>
        </p:nvSpPr>
        <p:spPr>
          <a:xfrm>
            <a:off x="6192174" y="3741331"/>
            <a:ext cx="146482" cy="14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6344C4A6-D0CF-48DB-96CD-D3ACB9949249}"/>
              </a:ext>
            </a:extLst>
          </p:cNvPr>
          <p:cNvSpPr/>
          <p:nvPr/>
        </p:nvSpPr>
        <p:spPr>
          <a:xfrm>
            <a:off x="7548238" y="4552989"/>
            <a:ext cx="146482" cy="14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E0AC0-377A-441A-8901-6A901742F576}"/>
              </a:ext>
            </a:extLst>
          </p:cNvPr>
          <p:cNvSpPr txBox="1"/>
          <p:nvPr/>
        </p:nvSpPr>
        <p:spPr>
          <a:xfrm>
            <a:off x="4820576" y="4777263"/>
            <a:ext cx="591252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서버로부터 보낸 데이터가 맞다는 응답이 오면 메인 화면을 띄우고 입력된 값들을 앱 내부의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저장하여 다음 로그인을 </a:t>
            </a:r>
            <a:r>
              <a:rPr lang="ko-KR" altLang="en-US" sz="1400" dirty="0" err="1"/>
              <a:t>시행할때</a:t>
            </a:r>
            <a:r>
              <a:rPr lang="ko-KR" altLang="en-US" sz="1400" dirty="0"/>
              <a:t> 사용하도록 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06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기능 </a:t>
            </a:r>
            <a:r>
              <a:rPr lang="en-US" altLang="ko-KR" b="1" dirty="0"/>
              <a:t>- </a:t>
            </a:r>
            <a:r>
              <a:rPr lang="ko-KR" altLang="en-US" b="1" dirty="0"/>
              <a:t>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5F7C9-DD31-4D83-AC7F-D8BE269E6732}"/>
              </a:ext>
            </a:extLst>
          </p:cNvPr>
          <p:cNvSpPr/>
          <p:nvPr/>
        </p:nvSpPr>
        <p:spPr>
          <a:xfrm>
            <a:off x="1118587" y="4102963"/>
            <a:ext cx="2272684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CE7FE-406C-4C39-833F-56330A7814D7}"/>
              </a:ext>
            </a:extLst>
          </p:cNvPr>
          <p:cNvSpPr txBox="1"/>
          <p:nvPr/>
        </p:nvSpPr>
        <p:spPr>
          <a:xfrm>
            <a:off x="1118587" y="2760955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아파트 호수를 입력하세요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A9475-B225-4D12-9F6C-5940E73CDF8B}"/>
              </a:ext>
            </a:extLst>
          </p:cNvPr>
          <p:cNvSpPr txBox="1"/>
          <p:nvPr/>
        </p:nvSpPr>
        <p:spPr>
          <a:xfrm>
            <a:off x="1118587" y="3720513"/>
            <a:ext cx="22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보안 코드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C1820BF-BC4C-4223-9628-9EF549D2DDE1}"/>
              </a:ext>
            </a:extLst>
          </p:cNvPr>
          <p:cNvSpPr/>
          <p:nvPr/>
        </p:nvSpPr>
        <p:spPr>
          <a:xfrm>
            <a:off x="1504766" y="4757107"/>
            <a:ext cx="1500326" cy="42603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5F49-FCB7-4873-BE36-B70236FD39A3}"/>
              </a:ext>
            </a:extLst>
          </p:cNvPr>
          <p:cNvSpPr txBox="1"/>
          <p:nvPr/>
        </p:nvSpPr>
        <p:spPr>
          <a:xfrm>
            <a:off x="1260629" y="2024109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0" name="그래픽 19" descr="도움말">
            <a:extLst>
              <a:ext uri="{FF2B5EF4-FFF2-40B4-BE49-F238E27FC236}">
                <a16:creationId xmlns:a16="http://schemas.microsoft.com/office/drawing/2014/main" id="{45E3548C-797E-4CE0-93B0-96830E2CA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300" y="3741331"/>
            <a:ext cx="276687" cy="2441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8F309A-17EB-49B7-9595-4CD836CA6549}"/>
              </a:ext>
            </a:extLst>
          </p:cNvPr>
          <p:cNvSpPr/>
          <p:nvPr/>
        </p:nvSpPr>
        <p:spPr>
          <a:xfrm>
            <a:off x="2362940" y="3225707"/>
            <a:ext cx="1029811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1A9C3-6672-46EA-AB54-905F08389C32}"/>
              </a:ext>
            </a:extLst>
          </p:cNvPr>
          <p:cNvSpPr/>
          <p:nvPr/>
        </p:nvSpPr>
        <p:spPr>
          <a:xfrm>
            <a:off x="1176288" y="3214554"/>
            <a:ext cx="1029812" cy="42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084B72-06CF-44CB-A88D-2DD6CB3C472C}"/>
              </a:ext>
            </a:extLst>
          </p:cNvPr>
          <p:cNvSpPr/>
          <p:nvPr/>
        </p:nvSpPr>
        <p:spPr>
          <a:xfrm>
            <a:off x="4447713" y="1104443"/>
            <a:ext cx="6933460" cy="1049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 로그인을 한번 했는데 매번 앱을 실행할 때마다 로그인 화면이 뜬다면 불편할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 앱에서 따로 작은 </a:t>
            </a:r>
            <a:r>
              <a:rPr lang="en-US" altLang="ko-KR" sz="1600" dirty="0"/>
              <a:t>DB</a:t>
            </a:r>
            <a:r>
              <a:rPr lang="ko-KR" altLang="en-US" sz="1600" dirty="0"/>
              <a:t>를 생성하여 로그인 정보를 저장한후 앱을 실행 할 때 마다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값을 불러와 자동 로그인 할 수 있도록 하는 기능이 필요할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B0D95-8EF5-4ED6-9ADB-26059DA7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52154"/>
              </p:ext>
            </p:extLst>
          </p:nvPr>
        </p:nvGraphicFramePr>
        <p:xfrm>
          <a:off x="5758648" y="2546464"/>
          <a:ext cx="457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858923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15157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74516513"/>
                    </a:ext>
                  </a:extLst>
                </a:gridCol>
              </a:tblGrid>
              <a:tr h="359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4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G2H86R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725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68AF27-A724-4531-9A59-8774F1021E4A}"/>
              </a:ext>
            </a:extLst>
          </p:cNvPr>
          <p:cNvSpPr txBox="1"/>
          <p:nvPr/>
        </p:nvSpPr>
        <p:spPr>
          <a:xfrm>
            <a:off x="4785064" y="4254179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존재할경우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8BD57-7E3C-4985-9BC1-EB6556A5510E}"/>
              </a:ext>
            </a:extLst>
          </p:cNvPr>
          <p:cNvSpPr txBox="1"/>
          <p:nvPr/>
        </p:nvSpPr>
        <p:spPr>
          <a:xfrm>
            <a:off x="9605630" y="4159669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존재 안 할 경우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FCF2C4C-3D41-48EC-8CC5-7C87F689176D}"/>
              </a:ext>
            </a:extLst>
          </p:cNvPr>
          <p:cNvSpPr/>
          <p:nvPr/>
        </p:nvSpPr>
        <p:spPr>
          <a:xfrm>
            <a:off x="5939161" y="3338004"/>
            <a:ext cx="4210974" cy="9212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실행 시 </a:t>
            </a:r>
            <a:r>
              <a:rPr lang="en-US" altLang="ko-KR" dirty="0"/>
              <a:t>DB</a:t>
            </a:r>
            <a:r>
              <a:rPr lang="ko-KR" altLang="en-US" dirty="0"/>
              <a:t>에 값의 존재 유무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E73EB-DD56-4D7B-8B06-49B9EBBD9217}"/>
              </a:ext>
            </a:extLst>
          </p:cNvPr>
          <p:cNvCxnSpPr>
            <a:cxnSpLocks/>
          </p:cNvCxnSpPr>
          <p:nvPr/>
        </p:nvCxnSpPr>
        <p:spPr>
          <a:xfrm flipH="1">
            <a:off x="5828190" y="3985512"/>
            <a:ext cx="779756" cy="98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16E169-A0BC-4D36-B81B-DD3AD37F62AB}"/>
              </a:ext>
            </a:extLst>
          </p:cNvPr>
          <p:cNvCxnSpPr/>
          <p:nvPr/>
        </p:nvCxnSpPr>
        <p:spPr>
          <a:xfrm>
            <a:off x="9135122" y="4028290"/>
            <a:ext cx="1015013" cy="9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93A8562C-F5DA-494D-95BE-5A4E0BFC216B}"/>
              </a:ext>
            </a:extLst>
          </p:cNvPr>
          <p:cNvSpPr/>
          <p:nvPr/>
        </p:nvSpPr>
        <p:spPr>
          <a:xfrm>
            <a:off x="4947819" y="5117718"/>
            <a:ext cx="1748901" cy="61592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의 값을 서버로 보내서 자동 로그인 실행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601FE4D3-B4B7-4E6E-A347-1692BC8DB563}"/>
              </a:ext>
            </a:extLst>
          </p:cNvPr>
          <p:cNvSpPr/>
          <p:nvPr/>
        </p:nvSpPr>
        <p:spPr>
          <a:xfrm>
            <a:off x="9275684" y="5117718"/>
            <a:ext cx="1748901" cy="61592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 화면 띄움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F59E6-42FE-4802-A879-66E5F2ABBBEE}"/>
              </a:ext>
            </a:extLst>
          </p:cNvPr>
          <p:cNvSpPr txBox="1"/>
          <p:nvPr/>
        </p:nvSpPr>
        <p:spPr>
          <a:xfrm>
            <a:off x="7028159" y="2151547"/>
            <a:ext cx="29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앱의 로그인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72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화면</a:t>
            </a:r>
            <a:r>
              <a:rPr lang="en-US" altLang="ko-KR" b="1" dirty="0"/>
              <a:t>-UI</a:t>
            </a:r>
            <a:endParaRPr lang="ko-KR" altLang="en-US" b="1" dirty="0"/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EA3C0-4306-41DF-880C-F73560C06B7C}"/>
              </a:ext>
            </a:extLst>
          </p:cNvPr>
          <p:cNvSpPr txBox="1"/>
          <p:nvPr/>
        </p:nvSpPr>
        <p:spPr>
          <a:xfrm>
            <a:off x="1198485" y="1899821"/>
            <a:ext cx="1731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106</a:t>
            </a:r>
            <a:r>
              <a:rPr lang="ko-KR" altLang="en-US" dirty="0"/>
              <a:t>동 </a:t>
            </a:r>
            <a:r>
              <a:rPr lang="en-US" altLang="ko-KR" dirty="0"/>
              <a:t>1403</a:t>
            </a:r>
            <a:r>
              <a:rPr lang="ko-KR" altLang="en-US" dirty="0"/>
              <a:t>호</a:t>
            </a:r>
          </a:p>
        </p:txBody>
      </p:sp>
      <p:pic>
        <p:nvPicPr>
          <p:cNvPr id="7" name="그래픽 6" descr="전원">
            <a:extLst>
              <a:ext uri="{FF2B5EF4-FFF2-40B4-BE49-F238E27FC236}">
                <a16:creationId xmlns:a16="http://schemas.microsoft.com/office/drawing/2014/main" id="{8D1F0ADD-FAD6-4053-AEA2-F352B3DCB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9479" y="1899821"/>
            <a:ext cx="411233" cy="411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9A20D-CC58-4B84-8C81-5BC0AD4EBD0D}"/>
              </a:ext>
            </a:extLst>
          </p:cNvPr>
          <p:cNvSpPr txBox="1"/>
          <p:nvPr/>
        </p:nvSpPr>
        <p:spPr>
          <a:xfrm>
            <a:off x="1074988" y="2432482"/>
            <a:ext cx="23598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카테고리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FCF78-544C-4717-9473-2E081BECEF17}"/>
              </a:ext>
            </a:extLst>
          </p:cNvPr>
          <p:cNvSpPr txBox="1"/>
          <p:nvPr/>
        </p:nvSpPr>
        <p:spPr>
          <a:xfrm>
            <a:off x="1074988" y="2974019"/>
            <a:ext cx="23598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공지사항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 err="1"/>
              <a:t>ㅇㅇㅇ</a:t>
            </a:r>
            <a:r>
              <a:rPr lang="ko-KR" altLang="en-US" sz="800" dirty="0"/>
              <a:t> 상품이 단종되어 주문이 취소되었습니다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E4977-7FF1-44C1-B51F-8B324CCB3D26}"/>
              </a:ext>
            </a:extLst>
          </p:cNvPr>
          <p:cNvSpPr txBox="1"/>
          <p:nvPr/>
        </p:nvSpPr>
        <p:spPr>
          <a:xfrm>
            <a:off x="2064058" y="3429000"/>
            <a:ext cx="461665" cy="6312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1DA203-D7C5-4319-9040-6ED49BCB1003}"/>
              </a:ext>
            </a:extLst>
          </p:cNvPr>
          <p:cNvSpPr/>
          <p:nvPr/>
        </p:nvSpPr>
        <p:spPr>
          <a:xfrm>
            <a:off x="1074988" y="3861786"/>
            <a:ext cx="1064530" cy="13050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신청 내역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D560E9-CEA9-47FB-8867-76AB2220953A}"/>
              </a:ext>
            </a:extLst>
          </p:cNvPr>
          <p:cNvSpPr/>
          <p:nvPr/>
        </p:nvSpPr>
        <p:spPr>
          <a:xfrm>
            <a:off x="2325950" y="3861786"/>
            <a:ext cx="1064530" cy="13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안내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6C1BC8-12F2-4B91-8D9E-7E5A2FD53D85}"/>
              </a:ext>
            </a:extLst>
          </p:cNvPr>
          <p:cNvSpPr/>
          <p:nvPr/>
        </p:nvSpPr>
        <p:spPr>
          <a:xfrm>
            <a:off x="3049479" y="1948127"/>
            <a:ext cx="411233" cy="304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396C2-BC77-4743-B92E-97FA3B62735C}"/>
              </a:ext>
            </a:extLst>
          </p:cNvPr>
          <p:cNvSpPr txBox="1"/>
          <p:nvPr/>
        </p:nvSpPr>
        <p:spPr>
          <a:xfrm>
            <a:off x="4874633" y="1811516"/>
            <a:ext cx="2645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로그아웃을 위한 버튼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3588D9-80E6-4B93-A488-D1F1DE22D850}"/>
              </a:ext>
            </a:extLst>
          </p:cNvPr>
          <p:cNvSpPr/>
          <p:nvPr/>
        </p:nvSpPr>
        <p:spPr>
          <a:xfrm>
            <a:off x="1100831" y="2441358"/>
            <a:ext cx="2359881" cy="377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4DDD740-3672-4BF1-8A29-A4CF0992C278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 flipV="1">
            <a:off x="3460712" y="2482816"/>
            <a:ext cx="1428223" cy="14704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DB5CCB-BC61-4AFC-B359-753036C7BC73}"/>
              </a:ext>
            </a:extLst>
          </p:cNvPr>
          <p:cNvSpPr txBox="1"/>
          <p:nvPr/>
        </p:nvSpPr>
        <p:spPr>
          <a:xfrm>
            <a:off x="4888935" y="2298150"/>
            <a:ext cx="35954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상품의 종류를 보여주는 </a:t>
            </a:r>
            <a:r>
              <a:rPr lang="en-US" altLang="ko-KR" dirty="0"/>
              <a:t>List Picker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C3079D-8780-4869-ADC9-BAD221916BA6}"/>
              </a:ext>
            </a:extLst>
          </p:cNvPr>
          <p:cNvSpPr/>
          <p:nvPr/>
        </p:nvSpPr>
        <p:spPr>
          <a:xfrm>
            <a:off x="1100831" y="2948248"/>
            <a:ext cx="2334038" cy="722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764E17F-30DC-469F-8954-265BD3F6A602}"/>
              </a:ext>
            </a:extLst>
          </p:cNvPr>
          <p:cNvCxnSpPr>
            <a:cxnSpLocks/>
            <a:stCxn id="28" idx="6"/>
            <a:endCxn id="33" idx="1"/>
          </p:cNvCxnSpPr>
          <p:nvPr/>
        </p:nvCxnSpPr>
        <p:spPr>
          <a:xfrm flipV="1">
            <a:off x="3434869" y="3277144"/>
            <a:ext cx="1439764" cy="3226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4DBA17-D504-4FC6-B0C5-E8423F4C3A20}"/>
              </a:ext>
            </a:extLst>
          </p:cNvPr>
          <p:cNvSpPr txBox="1"/>
          <p:nvPr/>
        </p:nvSpPr>
        <p:spPr>
          <a:xfrm>
            <a:off x="4874633" y="2953978"/>
            <a:ext cx="48051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공지사항을 보여주는 </a:t>
            </a:r>
            <a:r>
              <a:rPr lang="en-US" altLang="ko-KR" dirty="0"/>
              <a:t>Label,</a:t>
            </a:r>
            <a:r>
              <a:rPr lang="ko-KR" altLang="en-US" dirty="0"/>
              <a:t> </a:t>
            </a:r>
            <a:r>
              <a:rPr lang="ko-KR" altLang="en-US" dirty="0" err="1"/>
              <a:t>더보기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를 클릭하면 공지사항 화면으로 이동한다</a:t>
            </a:r>
            <a:r>
              <a:rPr lang="en-US" altLang="ko-KR" dirty="0"/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7CE647B-06F5-455C-B901-56F6B4F82233}"/>
              </a:ext>
            </a:extLst>
          </p:cNvPr>
          <p:cNvSpPr/>
          <p:nvPr/>
        </p:nvSpPr>
        <p:spPr>
          <a:xfrm>
            <a:off x="986210" y="3831252"/>
            <a:ext cx="1153307" cy="1305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3A1CACF-4821-40D8-9138-BC9E80FF13A4}"/>
              </a:ext>
            </a:extLst>
          </p:cNvPr>
          <p:cNvSpPr/>
          <p:nvPr/>
        </p:nvSpPr>
        <p:spPr>
          <a:xfrm>
            <a:off x="2303768" y="3824581"/>
            <a:ext cx="1153307" cy="1305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2F317E5-1E25-4A4C-93D6-5E4039EE353E}"/>
              </a:ext>
            </a:extLst>
          </p:cNvPr>
          <p:cNvCxnSpPr>
            <a:cxnSpLocks/>
            <a:stCxn id="34" idx="7"/>
            <a:endCxn id="43" idx="1"/>
          </p:cNvCxnSpPr>
          <p:nvPr/>
        </p:nvCxnSpPr>
        <p:spPr>
          <a:xfrm rot="16200000" flipH="1">
            <a:off x="3373760" y="2619226"/>
            <a:ext cx="112034" cy="2918316"/>
          </a:xfrm>
          <a:prstGeom prst="bentConnector4">
            <a:avLst>
              <a:gd name="adj1" fmla="val -204045"/>
              <a:gd name="adj2" fmla="val 528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9A2B7C0-834D-4972-98FB-08BD49DF1455}"/>
              </a:ext>
            </a:extLst>
          </p:cNvPr>
          <p:cNvCxnSpPr>
            <a:cxnSpLocks/>
          </p:cNvCxnSpPr>
          <p:nvPr/>
        </p:nvCxnSpPr>
        <p:spPr>
          <a:xfrm>
            <a:off x="3293619" y="4936295"/>
            <a:ext cx="1581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7ECDBB-F44C-45CE-B44B-C1170045D0C0}"/>
              </a:ext>
            </a:extLst>
          </p:cNvPr>
          <p:cNvSpPr txBox="1"/>
          <p:nvPr/>
        </p:nvSpPr>
        <p:spPr>
          <a:xfrm>
            <a:off x="4888935" y="3811235"/>
            <a:ext cx="48051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신청한 상품의 내역을 볼 수 있는 화면으로 이동하는 버튼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99BE1E-7A02-4E28-9AD7-2838416441EA}"/>
              </a:ext>
            </a:extLst>
          </p:cNvPr>
          <p:cNvSpPr txBox="1"/>
          <p:nvPr/>
        </p:nvSpPr>
        <p:spPr>
          <a:xfrm>
            <a:off x="4874633" y="4732232"/>
            <a:ext cx="48051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상품을 계산하는 법에 대한 안내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8E5777D-5AAC-41CA-B494-A58429CB5A03}"/>
              </a:ext>
            </a:extLst>
          </p:cNvPr>
          <p:cNvCxnSpPr>
            <a:stCxn id="18" idx="7"/>
            <a:endCxn id="21" idx="1"/>
          </p:cNvCxnSpPr>
          <p:nvPr/>
        </p:nvCxnSpPr>
        <p:spPr>
          <a:xfrm>
            <a:off x="3400488" y="1992716"/>
            <a:ext cx="1474145" cy="3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F70DD92-89DE-4E3C-8955-68075D9B2175}"/>
              </a:ext>
            </a:extLst>
          </p:cNvPr>
          <p:cNvSpPr txBox="1"/>
          <p:nvPr/>
        </p:nvSpPr>
        <p:spPr>
          <a:xfrm>
            <a:off x="2858214" y="3009342"/>
            <a:ext cx="532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err="1"/>
              <a:t>더보기</a:t>
            </a:r>
            <a:endParaRPr lang="ko-KR" altLang="en-US" sz="800" u="sng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D24A3C-DD22-4D3D-9CF9-D13CD6F75F01}"/>
              </a:ext>
            </a:extLst>
          </p:cNvPr>
          <p:cNvSpPr/>
          <p:nvPr/>
        </p:nvSpPr>
        <p:spPr>
          <a:xfrm>
            <a:off x="4150499" y="859561"/>
            <a:ext cx="7621291" cy="66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로그인을 성공하게 되면 메인 화면이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4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화면</a:t>
            </a:r>
            <a:r>
              <a:rPr lang="en-US" altLang="ko-KR" b="1" dirty="0"/>
              <a:t>-</a:t>
            </a:r>
            <a:r>
              <a:rPr lang="ko-KR" altLang="en-US" b="1" dirty="0"/>
              <a:t>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EA3C0-4306-41DF-880C-F73560C06B7C}"/>
              </a:ext>
            </a:extLst>
          </p:cNvPr>
          <p:cNvSpPr txBox="1"/>
          <p:nvPr/>
        </p:nvSpPr>
        <p:spPr>
          <a:xfrm>
            <a:off x="1198485" y="1899821"/>
            <a:ext cx="1731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106</a:t>
            </a:r>
            <a:r>
              <a:rPr lang="ko-KR" altLang="en-US" dirty="0"/>
              <a:t>동 </a:t>
            </a:r>
            <a:r>
              <a:rPr lang="en-US" altLang="ko-KR" dirty="0"/>
              <a:t>1403</a:t>
            </a:r>
            <a:r>
              <a:rPr lang="ko-KR" altLang="en-US" dirty="0"/>
              <a:t>호</a:t>
            </a:r>
          </a:p>
        </p:txBody>
      </p:sp>
      <p:pic>
        <p:nvPicPr>
          <p:cNvPr id="7" name="그래픽 6" descr="전원">
            <a:extLst>
              <a:ext uri="{FF2B5EF4-FFF2-40B4-BE49-F238E27FC236}">
                <a16:creationId xmlns:a16="http://schemas.microsoft.com/office/drawing/2014/main" id="{8D1F0ADD-FAD6-4053-AEA2-F352B3DCB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9479" y="1899821"/>
            <a:ext cx="411233" cy="411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9A20D-CC58-4B84-8C81-5BC0AD4EBD0D}"/>
              </a:ext>
            </a:extLst>
          </p:cNvPr>
          <p:cNvSpPr txBox="1"/>
          <p:nvPr/>
        </p:nvSpPr>
        <p:spPr>
          <a:xfrm>
            <a:off x="1074988" y="2432482"/>
            <a:ext cx="23598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카테고리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FCF78-544C-4717-9473-2E081BECEF17}"/>
              </a:ext>
            </a:extLst>
          </p:cNvPr>
          <p:cNvSpPr txBox="1"/>
          <p:nvPr/>
        </p:nvSpPr>
        <p:spPr>
          <a:xfrm>
            <a:off x="1074988" y="2974019"/>
            <a:ext cx="23598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공지사항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 err="1"/>
              <a:t>ㅇㅇㅇ</a:t>
            </a:r>
            <a:r>
              <a:rPr lang="ko-KR" altLang="en-US" sz="800" dirty="0"/>
              <a:t> 상품이 단종되어 주문이 취소되었습니다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E4977-7FF1-44C1-B51F-8B324CCB3D26}"/>
              </a:ext>
            </a:extLst>
          </p:cNvPr>
          <p:cNvSpPr txBox="1"/>
          <p:nvPr/>
        </p:nvSpPr>
        <p:spPr>
          <a:xfrm>
            <a:off x="2064058" y="3429000"/>
            <a:ext cx="461665" cy="6312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1DA203-D7C5-4319-9040-6ED49BCB1003}"/>
              </a:ext>
            </a:extLst>
          </p:cNvPr>
          <p:cNvSpPr/>
          <p:nvPr/>
        </p:nvSpPr>
        <p:spPr>
          <a:xfrm>
            <a:off x="1074988" y="3861786"/>
            <a:ext cx="1064530" cy="13050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내역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D560E9-CEA9-47FB-8867-76AB2220953A}"/>
              </a:ext>
            </a:extLst>
          </p:cNvPr>
          <p:cNvSpPr/>
          <p:nvPr/>
        </p:nvSpPr>
        <p:spPr>
          <a:xfrm>
            <a:off x="2325950" y="3861786"/>
            <a:ext cx="1064530" cy="13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안내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A3636-A027-414F-A767-64D06FF1F553}"/>
              </a:ext>
            </a:extLst>
          </p:cNvPr>
          <p:cNvSpPr txBox="1"/>
          <p:nvPr/>
        </p:nvSpPr>
        <p:spPr>
          <a:xfrm>
            <a:off x="2858214" y="3009342"/>
            <a:ext cx="532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err="1"/>
              <a:t>더보기</a:t>
            </a:r>
            <a:endParaRPr lang="ko-KR" altLang="en-US" sz="800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0573CC-A2CD-412B-9069-0C10D944A412}"/>
              </a:ext>
            </a:extLst>
          </p:cNvPr>
          <p:cNvSpPr/>
          <p:nvPr/>
        </p:nvSpPr>
        <p:spPr>
          <a:xfrm>
            <a:off x="4634144" y="859561"/>
            <a:ext cx="1819922" cy="48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r>
              <a:rPr lang="ko-KR" altLang="en-US" sz="1200" dirty="0">
                <a:solidFill>
                  <a:schemeClr val="tx1"/>
                </a:solidFill>
              </a:rPr>
              <a:t> 버튼 클릭 이벤트 발생시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7A9EF1A-4426-4243-BF7E-5DB55212CFF2}"/>
              </a:ext>
            </a:extLst>
          </p:cNvPr>
          <p:cNvSpPr/>
          <p:nvPr/>
        </p:nvSpPr>
        <p:spPr>
          <a:xfrm>
            <a:off x="6596109" y="1029810"/>
            <a:ext cx="239697" cy="17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D9527A-BA45-42BB-9F34-56E2E72B5AD2}"/>
              </a:ext>
            </a:extLst>
          </p:cNvPr>
          <p:cNvSpPr/>
          <p:nvPr/>
        </p:nvSpPr>
        <p:spPr>
          <a:xfrm>
            <a:off x="6933461" y="859490"/>
            <a:ext cx="1819922" cy="48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 박스 호출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00E2830-3AD9-44A4-8174-479468FE440E}"/>
              </a:ext>
            </a:extLst>
          </p:cNvPr>
          <p:cNvSpPr/>
          <p:nvPr/>
        </p:nvSpPr>
        <p:spPr>
          <a:xfrm>
            <a:off x="8886549" y="1029810"/>
            <a:ext cx="23969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90A481-B317-4801-BAA7-C41A76CC9144}"/>
              </a:ext>
            </a:extLst>
          </p:cNvPr>
          <p:cNvSpPr/>
          <p:nvPr/>
        </p:nvSpPr>
        <p:spPr>
          <a:xfrm>
            <a:off x="9209004" y="859490"/>
            <a:ext cx="1819922" cy="48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확인을 클릭하면</a:t>
            </a: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109F32CC-65CF-4C70-B1D0-683ABCC521DA}"/>
              </a:ext>
            </a:extLst>
          </p:cNvPr>
          <p:cNvSpPr/>
          <p:nvPr/>
        </p:nvSpPr>
        <p:spPr>
          <a:xfrm>
            <a:off x="2788378" y="1075020"/>
            <a:ext cx="1580225" cy="795231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0FECCE1-64AA-4F3C-AD88-F793C4592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914" y="997157"/>
            <a:ext cx="1841152" cy="944962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E4A01D-B491-4005-A3C1-A699A6C4390D}"/>
              </a:ext>
            </a:extLst>
          </p:cNvPr>
          <p:cNvCxnSpPr>
            <a:stCxn id="7" idx="3"/>
          </p:cNvCxnSpPr>
          <p:nvPr/>
        </p:nvCxnSpPr>
        <p:spPr>
          <a:xfrm flipV="1">
            <a:off x="3460712" y="1118585"/>
            <a:ext cx="1173432" cy="986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C4B5EA8-E347-4317-A401-103F23BD1480}"/>
              </a:ext>
            </a:extLst>
          </p:cNvPr>
          <p:cNvSpPr/>
          <p:nvPr/>
        </p:nvSpPr>
        <p:spPr>
          <a:xfrm>
            <a:off x="10029399" y="1469638"/>
            <a:ext cx="179132" cy="20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C4C0AE-23EB-4636-A09A-0CED5586AC3C}"/>
              </a:ext>
            </a:extLst>
          </p:cNvPr>
          <p:cNvSpPr/>
          <p:nvPr/>
        </p:nvSpPr>
        <p:spPr>
          <a:xfrm>
            <a:off x="9209003" y="1701671"/>
            <a:ext cx="2003479" cy="48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로그인 정보를 저장한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</a:rPr>
              <a:t>투플을</a:t>
            </a:r>
            <a:r>
              <a:rPr lang="ko-KR" altLang="en-US" sz="1200" dirty="0">
                <a:solidFill>
                  <a:schemeClr val="tx1"/>
                </a:solidFill>
              </a:rPr>
              <a:t> 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07529B23-159D-4B57-8BA4-51D9181DF754}"/>
              </a:ext>
            </a:extLst>
          </p:cNvPr>
          <p:cNvSpPr/>
          <p:nvPr/>
        </p:nvSpPr>
        <p:spPr>
          <a:xfrm>
            <a:off x="8824404" y="1870251"/>
            <a:ext cx="239697" cy="152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E51F13-D17B-405A-A8D1-0F3191D41794}"/>
              </a:ext>
            </a:extLst>
          </p:cNvPr>
          <p:cNvSpPr/>
          <p:nvPr/>
        </p:nvSpPr>
        <p:spPr>
          <a:xfrm>
            <a:off x="6932031" y="1719284"/>
            <a:ext cx="1819922" cy="480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화면으로 이동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36E97-1948-4168-95B6-1D6568080D83}"/>
              </a:ext>
            </a:extLst>
          </p:cNvPr>
          <p:cNvCxnSpPr/>
          <p:nvPr/>
        </p:nvCxnSpPr>
        <p:spPr>
          <a:xfrm>
            <a:off x="3434869" y="2432482"/>
            <a:ext cx="119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57D586-A785-470C-B2B0-6678B965BF49}"/>
              </a:ext>
            </a:extLst>
          </p:cNvPr>
          <p:cNvSpPr/>
          <p:nvPr/>
        </p:nvSpPr>
        <p:spPr>
          <a:xfrm>
            <a:off x="4634144" y="2311054"/>
            <a:ext cx="1819922" cy="480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상품 카테고리 </a:t>
            </a:r>
            <a:r>
              <a:rPr lang="en-US" altLang="ko-KR" sz="1200" dirty="0">
                <a:solidFill>
                  <a:schemeClr val="tx1"/>
                </a:solidFill>
              </a:rPr>
              <a:t>List Picker</a:t>
            </a:r>
            <a:r>
              <a:rPr lang="ko-KR" altLang="en-US" sz="1200" dirty="0">
                <a:solidFill>
                  <a:schemeClr val="tx1"/>
                </a:solidFill>
              </a:rPr>
              <a:t> 버튼 클릭이벤트 발생시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6D88BBAA-3361-4146-B1DB-66F7A5A5A9A2}"/>
              </a:ext>
            </a:extLst>
          </p:cNvPr>
          <p:cNvSpPr/>
          <p:nvPr/>
        </p:nvSpPr>
        <p:spPr>
          <a:xfrm>
            <a:off x="6596108" y="2432482"/>
            <a:ext cx="239697" cy="17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B83DEC8-E388-43D0-8F5E-4157B4A29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4710"/>
              </p:ext>
            </p:extLst>
          </p:nvPr>
        </p:nvGraphicFramePr>
        <p:xfrm>
          <a:off x="7021745" y="2846045"/>
          <a:ext cx="1569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65">
                  <a:extLst>
                    <a:ext uri="{9D8B030D-6E8A-4147-A177-3AD203B41FA5}">
                      <a16:colId xmlns:a16="http://schemas.microsoft.com/office/drawing/2014/main" val="4270901870"/>
                    </a:ext>
                  </a:extLst>
                </a:gridCol>
              </a:tblGrid>
              <a:tr h="18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식품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21465"/>
                  </a:ext>
                </a:extLst>
              </a:tr>
              <a:tr h="186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84699"/>
                  </a:ext>
                </a:extLst>
              </a:tr>
              <a:tr h="186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84079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54192E-484B-4C57-8BDF-F5CC7F9280F7}"/>
              </a:ext>
            </a:extLst>
          </p:cNvPr>
          <p:cNvSpPr/>
          <p:nvPr/>
        </p:nvSpPr>
        <p:spPr>
          <a:xfrm>
            <a:off x="6939377" y="2311054"/>
            <a:ext cx="2124724" cy="480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 종류 리스트가 나타나고 리스트 중 하나를 선택하면 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B569F78-B774-4F38-8852-5993D5E2D636}"/>
              </a:ext>
            </a:extLst>
          </p:cNvPr>
          <p:cNvSpPr/>
          <p:nvPr/>
        </p:nvSpPr>
        <p:spPr>
          <a:xfrm>
            <a:off x="9167673" y="2462725"/>
            <a:ext cx="239697" cy="17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DC5A3C-53DF-44ED-A0F1-D49C78F121A9}"/>
              </a:ext>
            </a:extLst>
          </p:cNvPr>
          <p:cNvSpPr/>
          <p:nvPr/>
        </p:nvSpPr>
        <p:spPr>
          <a:xfrm>
            <a:off x="9561250" y="2331842"/>
            <a:ext cx="2210539" cy="6421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선택한 리스트 원소의 텍스트를  </a:t>
            </a:r>
            <a:r>
              <a:rPr lang="en-US" altLang="ko-KR" sz="1200" dirty="0">
                <a:solidFill>
                  <a:schemeClr val="tx1"/>
                </a:solidFill>
              </a:rPr>
              <a:t>name</a:t>
            </a:r>
            <a:r>
              <a:rPr lang="ko-KR" altLang="en-US" sz="1200" dirty="0">
                <a:solidFill>
                  <a:schemeClr val="tx1"/>
                </a:solidFill>
              </a:rPr>
              <a:t>의 일부로 사용하는 화면으로 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29CA6D-0AA6-47B5-9608-528EE8C2D6BE}"/>
              </a:ext>
            </a:extLst>
          </p:cNvPr>
          <p:cNvCxnSpPr/>
          <p:nvPr/>
        </p:nvCxnSpPr>
        <p:spPr>
          <a:xfrm>
            <a:off x="3434869" y="3681905"/>
            <a:ext cx="124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63F91B-59D7-4191-9EA6-2F36D7C13F9B}"/>
              </a:ext>
            </a:extLst>
          </p:cNvPr>
          <p:cNvSpPr/>
          <p:nvPr/>
        </p:nvSpPr>
        <p:spPr>
          <a:xfrm>
            <a:off x="4686918" y="3584999"/>
            <a:ext cx="2033478" cy="480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  <a:r>
              <a:rPr lang="ko-KR" altLang="en-US" sz="1200" dirty="0">
                <a:solidFill>
                  <a:schemeClr val="tx1"/>
                </a:solidFill>
              </a:rPr>
              <a:t>은 레이블 몇 개와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버튼으로 구성된다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046F4C-DD7A-40DB-AF32-8E48D3822B71}"/>
              </a:ext>
            </a:extLst>
          </p:cNvPr>
          <p:cNvSpPr/>
          <p:nvPr/>
        </p:nvSpPr>
        <p:spPr>
          <a:xfrm>
            <a:off x="7021746" y="3563593"/>
            <a:ext cx="2637160" cy="596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레이블에는 서버의 공지사항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에 저장된 내용중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번째 </a:t>
            </a:r>
            <a:r>
              <a:rPr lang="en-US" altLang="ko-KR" sz="1200" dirty="0">
                <a:solidFill>
                  <a:schemeClr val="tx1"/>
                </a:solidFill>
              </a:rPr>
              <a:t>~ n</a:t>
            </a:r>
            <a:r>
              <a:rPr lang="ko-KR" altLang="en-US" sz="1200" dirty="0">
                <a:solidFill>
                  <a:schemeClr val="tx1"/>
                </a:solidFill>
              </a:rPr>
              <a:t>번째 내용이 레이블의 텍스트로써 들어간다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96A81E42-02F8-4FE5-BBA7-5BCF5A7FD87E}"/>
              </a:ext>
            </a:extLst>
          </p:cNvPr>
          <p:cNvSpPr/>
          <p:nvPr/>
        </p:nvSpPr>
        <p:spPr>
          <a:xfrm>
            <a:off x="6760645" y="3730714"/>
            <a:ext cx="239697" cy="17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B1C8928-F185-46BC-95FC-E857193F397A}"/>
              </a:ext>
            </a:extLst>
          </p:cNvPr>
          <p:cNvSpPr/>
          <p:nvPr/>
        </p:nvSpPr>
        <p:spPr>
          <a:xfrm>
            <a:off x="9719130" y="3762345"/>
            <a:ext cx="239697" cy="190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046DAE-FEC8-4812-92BF-18633181271C}"/>
              </a:ext>
            </a:extLst>
          </p:cNvPr>
          <p:cNvSpPr/>
          <p:nvPr/>
        </p:nvSpPr>
        <p:spPr>
          <a:xfrm>
            <a:off x="9958827" y="3536464"/>
            <a:ext cx="2033478" cy="642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버튼을 누르면 공지사항을 볼 수 있는 화면으로 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52827A-4E34-418B-8DF4-0A21518F9E0F}"/>
              </a:ext>
            </a:extLst>
          </p:cNvPr>
          <p:cNvSpPr/>
          <p:nvPr/>
        </p:nvSpPr>
        <p:spPr>
          <a:xfrm>
            <a:off x="4642063" y="4335769"/>
            <a:ext cx="2086252" cy="480892"/>
          </a:xfrm>
          <a:prstGeom prst="rect">
            <a:avLst/>
          </a:prstGeom>
          <a:solidFill>
            <a:srgbClr val="FFF89F"/>
          </a:solidFill>
          <a:ln>
            <a:solidFill>
              <a:srgbClr val="FFF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주문내역버튼 클릭 이벤트 발생시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E197D1C-05A1-46A3-BCEC-74EEEB349B5B}"/>
              </a:ext>
            </a:extLst>
          </p:cNvPr>
          <p:cNvSpPr/>
          <p:nvPr/>
        </p:nvSpPr>
        <p:spPr>
          <a:xfrm>
            <a:off x="6769821" y="4508946"/>
            <a:ext cx="239697" cy="17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D8F262-CC76-40D7-9FED-9161A93D5341}"/>
              </a:ext>
            </a:extLst>
          </p:cNvPr>
          <p:cNvSpPr/>
          <p:nvPr/>
        </p:nvSpPr>
        <p:spPr>
          <a:xfrm>
            <a:off x="7081421" y="4332904"/>
            <a:ext cx="2086252" cy="480892"/>
          </a:xfrm>
          <a:prstGeom prst="rect">
            <a:avLst/>
          </a:prstGeom>
          <a:solidFill>
            <a:srgbClr val="FFF89F"/>
          </a:solidFill>
          <a:ln>
            <a:solidFill>
              <a:srgbClr val="FFF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주문내역을 확인할 수 있는 화면으로 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A563C4-81EA-448A-9D2C-91DE8539D37A}"/>
              </a:ext>
            </a:extLst>
          </p:cNvPr>
          <p:cNvSpPr/>
          <p:nvPr/>
        </p:nvSpPr>
        <p:spPr>
          <a:xfrm>
            <a:off x="4642063" y="5078026"/>
            <a:ext cx="2127758" cy="518401"/>
          </a:xfrm>
          <a:prstGeom prst="rect">
            <a:avLst/>
          </a:prstGeom>
          <a:solidFill>
            <a:srgbClr val="91E3FD"/>
          </a:solidFill>
          <a:ln>
            <a:solidFill>
              <a:srgbClr val="91E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안내 버튼 클릭 이벤트 발생시</a:t>
            </a: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77A3A17-4102-4E78-B815-50CB23440909}"/>
              </a:ext>
            </a:extLst>
          </p:cNvPr>
          <p:cNvSpPr/>
          <p:nvPr/>
        </p:nvSpPr>
        <p:spPr>
          <a:xfrm>
            <a:off x="6806045" y="5226344"/>
            <a:ext cx="239697" cy="205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7DFCD9-36CA-4BCA-8A4A-4A71963E9053}"/>
              </a:ext>
            </a:extLst>
          </p:cNvPr>
          <p:cNvSpPr/>
          <p:nvPr/>
        </p:nvSpPr>
        <p:spPr>
          <a:xfrm>
            <a:off x="7135564" y="5078026"/>
            <a:ext cx="2127758" cy="518401"/>
          </a:xfrm>
          <a:prstGeom prst="rect">
            <a:avLst/>
          </a:prstGeom>
          <a:solidFill>
            <a:srgbClr val="91E3FD"/>
          </a:solidFill>
          <a:ln>
            <a:solidFill>
              <a:srgbClr val="91E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안내 설명이 되어있는 화면으로 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2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안내 </a:t>
            </a:r>
            <a:r>
              <a:rPr lang="en-US" altLang="ko-KR" b="1" dirty="0"/>
              <a:t>scene</a:t>
            </a:r>
            <a:endParaRPr lang="ko-KR" altLang="en-US" b="1" dirty="0"/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EA3C0-4306-41DF-880C-F73560C06B7C}"/>
              </a:ext>
            </a:extLst>
          </p:cNvPr>
          <p:cNvSpPr txBox="1"/>
          <p:nvPr/>
        </p:nvSpPr>
        <p:spPr>
          <a:xfrm>
            <a:off x="1389356" y="1873187"/>
            <a:ext cx="1731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106</a:t>
            </a:r>
            <a:r>
              <a:rPr lang="ko-KR" altLang="en-US" dirty="0"/>
              <a:t>동 </a:t>
            </a:r>
            <a:r>
              <a:rPr lang="en-US" altLang="ko-KR" dirty="0"/>
              <a:t>1403</a:t>
            </a:r>
            <a:r>
              <a:rPr lang="ko-KR" altLang="en-US" dirty="0"/>
              <a:t>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898C88-B723-45F8-ACEC-950402FB186A}"/>
              </a:ext>
            </a:extLst>
          </p:cNvPr>
          <p:cNvSpPr/>
          <p:nvPr/>
        </p:nvSpPr>
        <p:spPr>
          <a:xfrm>
            <a:off x="1198485" y="2450237"/>
            <a:ext cx="2068498" cy="275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 방법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A0A19-A46A-486B-B764-5D01412CBFC0}"/>
              </a:ext>
            </a:extLst>
          </p:cNvPr>
          <p:cNvSpPr/>
          <p:nvPr/>
        </p:nvSpPr>
        <p:spPr>
          <a:xfrm>
            <a:off x="1198485" y="2796466"/>
            <a:ext cx="2068498" cy="2299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: 000-0000-00000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아파트 관리사무소 위치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103</a:t>
            </a:r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104</a:t>
            </a:r>
            <a:r>
              <a:rPr lang="ko-KR" altLang="en-US" sz="1200" dirty="0">
                <a:solidFill>
                  <a:schemeClr val="tx1"/>
                </a:solidFill>
              </a:rPr>
              <a:t>동 사이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전화번호 </a:t>
            </a:r>
            <a:r>
              <a:rPr lang="en-US" altLang="ko-KR" sz="1200" dirty="0">
                <a:solidFill>
                  <a:schemeClr val="tx1"/>
                </a:solidFill>
              </a:rPr>
              <a:t>: 000-000-0000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계좌 </a:t>
            </a:r>
            <a:r>
              <a:rPr lang="ko-KR" altLang="en-US" sz="1200" dirty="0" err="1">
                <a:solidFill>
                  <a:schemeClr val="tx1"/>
                </a:solidFill>
              </a:rPr>
              <a:t>이체시</a:t>
            </a:r>
            <a:r>
              <a:rPr lang="ko-KR" altLang="en-US" sz="1200" dirty="0">
                <a:solidFill>
                  <a:schemeClr val="tx1"/>
                </a:solidFill>
              </a:rPr>
              <a:t> 이름을 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상품 이름으로 입력해 주시기 바랍니다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31692-7483-4245-B896-FCBD9922F2A8}"/>
              </a:ext>
            </a:extLst>
          </p:cNvPr>
          <p:cNvSpPr txBox="1"/>
          <p:nvPr/>
        </p:nvSpPr>
        <p:spPr>
          <a:xfrm>
            <a:off x="1735586" y="4116655"/>
            <a:ext cx="80786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전화걸기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0B96D-3784-4EC0-BBE8-8572969297FA}"/>
              </a:ext>
            </a:extLst>
          </p:cNvPr>
          <p:cNvSpPr txBox="1"/>
          <p:nvPr/>
        </p:nvSpPr>
        <p:spPr>
          <a:xfrm>
            <a:off x="4660777" y="2796466"/>
            <a:ext cx="672039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전화걸기</a:t>
            </a:r>
            <a:r>
              <a:rPr lang="ko-KR" altLang="en-US" dirty="0"/>
              <a:t> 버튼의 클릭 이벤트가 발생하면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앱인벤터의</a:t>
            </a:r>
            <a:r>
              <a:rPr lang="ko-KR" altLang="en-US" dirty="0"/>
              <a:t> </a:t>
            </a:r>
            <a:r>
              <a:rPr lang="en-US" altLang="ko-KR" dirty="0" err="1"/>
              <a:t>PhoneCall</a:t>
            </a:r>
            <a:r>
              <a:rPr lang="ko-KR" altLang="en-US" dirty="0"/>
              <a:t>컴포넌트의 </a:t>
            </a:r>
            <a:r>
              <a:rPr lang="en-US" altLang="ko-KR" dirty="0" err="1"/>
              <a:t>MakePhoneCall</a:t>
            </a:r>
            <a:r>
              <a:rPr lang="ko-KR" altLang="en-US" dirty="0"/>
              <a:t>프로시저가 </a:t>
            </a:r>
            <a:r>
              <a:rPr lang="ko-KR" altLang="en-US" dirty="0" err="1"/>
              <a:t>작동하게된다</a:t>
            </a:r>
            <a:r>
              <a:rPr lang="en-US" altLang="ko-KR" dirty="0"/>
              <a:t>.(</a:t>
            </a:r>
            <a:r>
              <a:rPr lang="ko-KR" altLang="en-US" dirty="0"/>
              <a:t>설정된 번호는 전화번호</a:t>
            </a:r>
            <a:r>
              <a:rPr lang="en-US" altLang="ko-KR" dirty="0"/>
              <a:t>Label</a:t>
            </a:r>
            <a:r>
              <a:rPr lang="ko-KR" altLang="en-US" dirty="0"/>
              <a:t>의 텍스트를 가져온다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AFCBD7-BB12-4D01-A0E0-9B65157CDAF4}"/>
              </a:ext>
            </a:extLst>
          </p:cNvPr>
          <p:cNvSpPr/>
          <p:nvPr/>
        </p:nvSpPr>
        <p:spPr>
          <a:xfrm>
            <a:off x="4660777" y="1083076"/>
            <a:ext cx="6658253" cy="101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안내 화면은 </a:t>
            </a:r>
            <a:r>
              <a:rPr lang="ko-KR" altLang="en-US" dirty="0" err="1"/>
              <a:t>전화걸기</a:t>
            </a:r>
            <a:r>
              <a:rPr lang="ko-KR" altLang="en-US" dirty="0"/>
              <a:t> 버튼을 제외하고는 레이블로 구성되어 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2FEB1-286C-4A35-8390-0414636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BE46-D60B-4254-9C05-5545E17A510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A1EB03-DDD1-434B-9712-23D121972457}"/>
              </a:ext>
            </a:extLst>
          </p:cNvPr>
          <p:cNvCxnSpPr/>
          <p:nvPr/>
        </p:nvCxnSpPr>
        <p:spPr>
          <a:xfrm>
            <a:off x="177553" y="710214"/>
            <a:ext cx="11709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8823-DAB3-4E7C-B865-5E95F95D894F}"/>
              </a:ext>
            </a:extLst>
          </p:cNvPr>
          <p:cNvSpPr txBox="1"/>
          <p:nvPr/>
        </p:nvSpPr>
        <p:spPr>
          <a:xfrm>
            <a:off x="275208" y="97654"/>
            <a:ext cx="1110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 카테고리</a:t>
            </a:r>
            <a:r>
              <a:rPr lang="en-US" altLang="ko-KR" b="1" dirty="0"/>
              <a:t>-UI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기능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AC4C9160-9E4B-4FCB-840E-53994D7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197" y="859561"/>
            <a:ext cx="6658253" cy="5450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31353B-B302-45E4-88B7-1A558D3314C2}"/>
              </a:ext>
            </a:extLst>
          </p:cNvPr>
          <p:cNvSpPr txBox="1"/>
          <p:nvPr/>
        </p:nvSpPr>
        <p:spPr>
          <a:xfrm>
            <a:off x="1389356" y="1873187"/>
            <a:ext cx="1731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106</a:t>
            </a:r>
            <a:r>
              <a:rPr lang="ko-KR" altLang="en-US" dirty="0"/>
              <a:t>동 </a:t>
            </a:r>
            <a:r>
              <a:rPr lang="en-US" altLang="ko-KR" dirty="0"/>
              <a:t>1403</a:t>
            </a:r>
            <a:r>
              <a:rPr lang="ko-KR" altLang="en-US" dirty="0"/>
              <a:t>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558A9-C42B-4727-B524-AB9C9828EA2C}"/>
              </a:ext>
            </a:extLst>
          </p:cNvPr>
          <p:cNvSpPr txBox="1"/>
          <p:nvPr/>
        </p:nvSpPr>
        <p:spPr>
          <a:xfrm>
            <a:off x="1074988" y="2432482"/>
            <a:ext cx="23598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1A209-F1FD-4EF5-8961-6D4055EFA823}"/>
              </a:ext>
            </a:extLst>
          </p:cNvPr>
          <p:cNvSpPr/>
          <p:nvPr/>
        </p:nvSpPr>
        <p:spPr>
          <a:xfrm>
            <a:off x="1074988" y="2945812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세제</a:t>
            </a:r>
            <a:r>
              <a:rPr lang="en-US" altLang="ko-KR" sz="1400" dirty="0">
                <a:solidFill>
                  <a:schemeClr val="tx1"/>
                </a:solidFill>
              </a:rPr>
              <a:t>1                 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3000</a:t>
            </a:r>
            <a:r>
              <a:rPr lang="en-US" altLang="ko-KR" sz="1000" dirty="0">
                <a:solidFill>
                  <a:schemeClr val="tx1"/>
                </a:solidFill>
              </a:rPr>
              <a:t>  2400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73B8A-3356-47FF-994F-A9A7D2305B0B}"/>
              </a:ext>
            </a:extLst>
          </p:cNvPr>
          <p:cNvSpPr/>
          <p:nvPr/>
        </p:nvSpPr>
        <p:spPr>
          <a:xfrm>
            <a:off x="1074988" y="3289105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세제</a:t>
            </a:r>
            <a:r>
              <a:rPr lang="en-US" altLang="ko-KR" sz="1400" dirty="0">
                <a:solidFill>
                  <a:schemeClr val="tx1"/>
                </a:solidFill>
              </a:rPr>
              <a:t>2                 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2500</a:t>
            </a:r>
            <a:r>
              <a:rPr lang="en-US" altLang="ko-KR" sz="1000" dirty="0">
                <a:solidFill>
                  <a:schemeClr val="tx1"/>
                </a:solidFill>
              </a:rPr>
              <a:t> 2200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66A2CA-AFCE-4484-9A42-CF57884A33D3}"/>
              </a:ext>
            </a:extLst>
          </p:cNvPr>
          <p:cNvSpPr/>
          <p:nvPr/>
        </p:nvSpPr>
        <p:spPr>
          <a:xfrm>
            <a:off x="1074988" y="3679722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싱크대 </a:t>
            </a:r>
            <a:r>
              <a:rPr lang="ko-KR" altLang="en-US" sz="1400" dirty="0" err="1">
                <a:solidFill>
                  <a:schemeClr val="tx1"/>
                </a:solidFill>
              </a:rPr>
              <a:t>물막이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5000</a:t>
            </a:r>
            <a:r>
              <a:rPr lang="en-US" altLang="ko-KR" sz="1000" dirty="0">
                <a:solidFill>
                  <a:schemeClr val="tx1"/>
                </a:solidFill>
              </a:rPr>
              <a:t> 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F0A798-DC38-42E8-8B7E-9AEDEF24234C}"/>
              </a:ext>
            </a:extLst>
          </p:cNvPr>
          <p:cNvSpPr/>
          <p:nvPr/>
        </p:nvSpPr>
        <p:spPr>
          <a:xfrm>
            <a:off x="1074988" y="4063748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화장지            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15000</a:t>
            </a:r>
            <a:r>
              <a:rPr lang="en-US" altLang="ko-KR" sz="1000" dirty="0">
                <a:solidFill>
                  <a:schemeClr val="tx1"/>
                </a:solidFill>
              </a:rPr>
              <a:t> 11900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C052EB-0A2D-4A23-8F3E-DF88B9B15244}"/>
              </a:ext>
            </a:extLst>
          </p:cNvPr>
          <p:cNvSpPr/>
          <p:nvPr/>
        </p:nvSpPr>
        <p:spPr>
          <a:xfrm>
            <a:off x="1074988" y="4463929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수세미               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3500</a:t>
            </a:r>
            <a:r>
              <a:rPr lang="en-US" altLang="ko-KR" sz="1000" dirty="0">
                <a:solidFill>
                  <a:schemeClr val="tx1"/>
                </a:solidFill>
              </a:rPr>
              <a:t> 2600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6062E-1CE8-47AC-86CB-B97A4C43938B}"/>
              </a:ext>
            </a:extLst>
          </p:cNvPr>
          <p:cNvSpPr/>
          <p:nvPr/>
        </p:nvSpPr>
        <p:spPr>
          <a:xfrm>
            <a:off x="1074988" y="4866366"/>
            <a:ext cx="2253348" cy="24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        종이컵                </a:t>
            </a:r>
            <a:r>
              <a:rPr lang="en-US" altLang="ko-KR" sz="1100" strike="sngStrike" dirty="0">
                <a:solidFill>
                  <a:schemeClr val="tx1"/>
                </a:solidFill>
              </a:rPr>
              <a:t>1000</a:t>
            </a:r>
            <a:r>
              <a:rPr lang="en-US" altLang="ko-KR" sz="1100" dirty="0">
                <a:solidFill>
                  <a:schemeClr val="tx1"/>
                </a:solidFill>
              </a:rPr>
              <a:t> 780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0547B-54D6-427A-ADB1-F3A0AE331100}"/>
              </a:ext>
            </a:extLst>
          </p:cNvPr>
          <p:cNvSpPr/>
          <p:nvPr/>
        </p:nvSpPr>
        <p:spPr>
          <a:xfrm>
            <a:off x="4909351" y="1003177"/>
            <a:ext cx="6471822" cy="87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화면에서 </a:t>
            </a:r>
            <a:r>
              <a:rPr lang="en-US" altLang="ko-KR" dirty="0"/>
              <a:t>List Picker</a:t>
            </a:r>
            <a:r>
              <a:rPr lang="ko-KR" altLang="en-US" dirty="0"/>
              <a:t>버튼을 사용해서 들어온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989E89-083C-45AA-9597-18783F89C271}"/>
              </a:ext>
            </a:extLst>
          </p:cNvPr>
          <p:cNvCxnSpPr/>
          <p:nvPr/>
        </p:nvCxnSpPr>
        <p:spPr>
          <a:xfrm>
            <a:off x="3434869" y="2432482"/>
            <a:ext cx="1474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7C0AF0-1F80-428F-9EB9-EA6AF954B234}"/>
              </a:ext>
            </a:extLst>
          </p:cNvPr>
          <p:cNvSpPr/>
          <p:nvPr/>
        </p:nvSpPr>
        <p:spPr>
          <a:xfrm>
            <a:off x="4919149" y="2166146"/>
            <a:ext cx="5637321" cy="67469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화면에 존재하던 </a:t>
            </a:r>
            <a:r>
              <a:rPr lang="en-US" altLang="ko-KR" sz="1600" dirty="0">
                <a:solidFill>
                  <a:schemeClr val="tx1"/>
                </a:solidFill>
              </a:rPr>
              <a:t>List Picker</a:t>
            </a:r>
            <a:r>
              <a:rPr lang="ko-KR" altLang="en-US" sz="1600" dirty="0">
                <a:solidFill>
                  <a:schemeClr val="tx1"/>
                </a:solidFill>
              </a:rPr>
              <a:t>버튼과 기능이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버튼의 </a:t>
            </a:r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r>
              <a:rPr lang="ko-KR" altLang="en-US" sz="1600" dirty="0">
                <a:solidFill>
                  <a:schemeClr val="tx1"/>
                </a:solidFill>
              </a:rPr>
              <a:t>가 현재 화면의 이름의 일부를 가져왔다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35CABD-9AEB-4C75-8358-F505F4C53B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28336" y="3066448"/>
            <a:ext cx="1581015" cy="75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A222C0B-FB01-4ADA-B329-B26538AD01BF}"/>
              </a:ext>
            </a:extLst>
          </p:cNvPr>
          <p:cNvCxnSpPr>
            <a:cxnSpLocks/>
          </p:cNvCxnSpPr>
          <p:nvPr/>
        </p:nvCxnSpPr>
        <p:spPr>
          <a:xfrm>
            <a:off x="3328336" y="3409740"/>
            <a:ext cx="1581015" cy="49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8EEA96-6F66-4AFB-BA30-93BE77388A2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28336" y="3800358"/>
            <a:ext cx="1590813" cy="14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5C0BB26-FBD6-4761-96B0-C50694CE015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28336" y="3966138"/>
            <a:ext cx="1590813" cy="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0C956E-F515-43C2-9D4C-32731B044FF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328336" y="4014029"/>
            <a:ext cx="1581015" cy="57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406DC37-621A-4C68-9AE9-37EA8DA6534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28336" y="4032502"/>
            <a:ext cx="1590813" cy="95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49B52B-2924-4A6D-817F-6A178FD8F386}"/>
              </a:ext>
            </a:extLst>
          </p:cNvPr>
          <p:cNvSpPr/>
          <p:nvPr/>
        </p:nvSpPr>
        <p:spPr>
          <a:xfrm>
            <a:off x="4369194" y="3094697"/>
            <a:ext cx="2742280" cy="415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화면에 표시된 상품들은 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r>
              <a:rPr lang="ko-KR" altLang="en-US" sz="1200" b="1" dirty="0">
                <a:solidFill>
                  <a:schemeClr val="tx1"/>
                </a:solidFill>
              </a:rPr>
              <a:t>에 저장된 상품들을 나타낸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A571622F-B040-4AAB-9730-544E41BB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07268"/>
              </p:ext>
            </p:extLst>
          </p:nvPr>
        </p:nvGraphicFramePr>
        <p:xfrm>
          <a:off x="7211795" y="3078976"/>
          <a:ext cx="4551118" cy="129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30">
                  <a:extLst>
                    <a:ext uri="{9D8B030D-6E8A-4147-A177-3AD203B41FA5}">
                      <a16:colId xmlns:a16="http://schemas.microsoft.com/office/drawing/2014/main" val="3994730824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936309468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4294357920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835082973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472946874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168093848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카테고리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상품명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할인가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상품정보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주문수량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83904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세제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www.nav...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80525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세제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www.nav...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8954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싱크대물막이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4000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www.gmar..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75265"/>
                  </a:ext>
                </a:extLst>
              </a:tr>
              <a:tr h="202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7910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E046D54-6A99-474A-9998-914481C1DE4B}"/>
              </a:ext>
            </a:extLst>
          </p:cNvPr>
          <p:cNvSpPr txBox="1"/>
          <p:nvPr/>
        </p:nvSpPr>
        <p:spPr>
          <a:xfrm>
            <a:off x="8595754" y="2839399"/>
            <a:ext cx="237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의 상품 릴레이션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3A29BB-CE74-4A42-9346-7924441A786B}"/>
              </a:ext>
            </a:extLst>
          </p:cNvPr>
          <p:cNvSpPr/>
          <p:nvPr/>
        </p:nvSpPr>
        <p:spPr>
          <a:xfrm>
            <a:off x="4369194" y="3648983"/>
            <a:ext cx="2742280" cy="674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화면이 처음 실행되면 서버의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에 상품 </a:t>
            </a:r>
            <a:r>
              <a:rPr lang="ko-KR" altLang="en-US" sz="1200" dirty="0" err="1">
                <a:solidFill>
                  <a:schemeClr val="tx1"/>
                </a:solidFill>
              </a:rPr>
              <a:t>릴레이션에</a:t>
            </a:r>
            <a:r>
              <a:rPr lang="ko-KR" altLang="en-US" sz="1200" dirty="0">
                <a:solidFill>
                  <a:schemeClr val="tx1"/>
                </a:solidFill>
              </a:rPr>
              <a:t> 카테고리가 주방인 상품의 정보를 요청한다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ACDC8FD3-E374-4D29-98B9-71D3AAD11595}"/>
              </a:ext>
            </a:extLst>
          </p:cNvPr>
          <p:cNvSpPr/>
          <p:nvPr/>
        </p:nvSpPr>
        <p:spPr>
          <a:xfrm>
            <a:off x="6096000" y="4584565"/>
            <a:ext cx="224901" cy="17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887D4C-96C8-4948-B671-CFD86CCF9E8B}"/>
              </a:ext>
            </a:extLst>
          </p:cNvPr>
          <p:cNvSpPr/>
          <p:nvPr/>
        </p:nvSpPr>
        <p:spPr>
          <a:xfrm>
            <a:off x="4888079" y="4839653"/>
            <a:ext cx="2742280" cy="415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서버에서 받은 값들을 인자로 화면에 나타나는 메뉴들을 생성한다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54370957-E36F-44A5-80ED-0611169513B5}"/>
              </a:ext>
            </a:extLst>
          </p:cNvPr>
          <p:cNvSpPr/>
          <p:nvPr/>
        </p:nvSpPr>
        <p:spPr>
          <a:xfrm>
            <a:off x="7804952" y="4946162"/>
            <a:ext cx="195309" cy="158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8DA203-92D1-42CE-945F-29A1A2926230}"/>
              </a:ext>
            </a:extLst>
          </p:cNvPr>
          <p:cNvSpPr/>
          <p:nvPr/>
        </p:nvSpPr>
        <p:spPr>
          <a:xfrm>
            <a:off x="8174854" y="4843334"/>
            <a:ext cx="2742280" cy="415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메뉴를 클릭 시 각 상품의 정보를 확인할 수 있는 화면으로 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0AEB90-B00B-4BF0-97BF-01DF8020E347}"/>
              </a:ext>
            </a:extLst>
          </p:cNvPr>
          <p:cNvSpPr txBox="1"/>
          <p:nvPr/>
        </p:nvSpPr>
        <p:spPr>
          <a:xfrm>
            <a:off x="1491449" y="5145649"/>
            <a:ext cx="155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       </a:t>
            </a:r>
            <a:r>
              <a:rPr lang="en-US" altLang="ko-KR" sz="1400" u="sng" dirty="0"/>
              <a:t>1</a:t>
            </a:r>
            <a:r>
              <a:rPr lang="en-US" altLang="ko-KR" sz="1400" dirty="0"/>
              <a:t>  </a:t>
            </a:r>
            <a:r>
              <a:rPr lang="en-US" altLang="ko-KR" sz="1400" u="sng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  </a:t>
            </a:r>
            <a:r>
              <a:rPr lang="en-US" altLang="ko-KR" sz="1400" u="sng" dirty="0">
                <a:solidFill>
                  <a:srgbClr val="0070C0"/>
                </a:solidFill>
              </a:rPr>
              <a:t>3</a:t>
            </a:r>
            <a:endParaRPr lang="ko-KR" altLang="en-US" sz="1400" u="sng" dirty="0">
              <a:solidFill>
                <a:srgbClr val="0070C0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492F440-5C44-49E8-9E2B-198A64D92488}"/>
              </a:ext>
            </a:extLst>
          </p:cNvPr>
          <p:cNvCxnSpPr>
            <a:cxnSpLocks/>
          </p:cNvCxnSpPr>
          <p:nvPr/>
        </p:nvCxnSpPr>
        <p:spPr>
          <a:xfrm>
            <a:off x="2459115" y="5254987"/>
            <a:ext cx="2253348" cy="29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AF919D-1DA1-4B4C-921A-BAA63C6D977A}"/>
              </a:ext>
            </a:extLst>
          </p:cNvPr>
          <p:cNvSpPr/>
          <p:nvPr/>
        </p:nvSpPr>
        <p:spPr>
          <a:xfrm>
            <a:off x="4856651" y="5415901"/>
            <a:ext cx="2881158" cy="415334"/>
          </a:xfrm>
          <a:prstGeom prst="rect">
            <a:avLst/>
          </a:prstGeom>
          <a:solidFill>
            <a:srgbClr val="FFF89F"/>
          </a:solidFill>
          <a:ln>
            <a:solidFill>
              <a:srgbClr val="FFF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받아온 데이터가 </a:t>
            </a:r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ko-KR" altLang="en-US" sz="1200" dirty="0">
                <a:solidFill>
                  <a:schemeClr val="tx1"/>
                </a:solidFill>
              </a:rPr>
              <a:t>개를 넘어갈 경우 </a:t>
            </a:r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ko-KR" altLang="en-US" sz="1200" dirty="0">
                <a:solidFill>
                  <a:schemeClr val="tx1"/>
                </a:solidFill>
              </a:rPr>
              <a:t>개씩 나눠서 데이터를 화면에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8C6778-EBEE-49B1-BCB9-3D725C176D98}"/>
              </a:ext>
            </a:extLst>
          </p:cNvPr>
          <p:cNvSpPr/>
          <p:nvPr/>
        </p:nvSpPr>
        <p:spPr>
          <a:xfrm>
            <a:off x="4856651" y="5967086"/>
            <a:ext cx="2742280" cy="415334"/>
          </a:xfrm>
          <a:prstGeom prst="rect">
            <a:avLst/>
          </a:prstGeom>
          <a:solidFill>
            <a:srgbClr val="FFF89F"/>
          </a:solidFill>
          <a:ln>
            <a:solidFill>
              <a:srgbClr val="FFF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클릭한 번호가 </a:t>
            </a:r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일 경우 화면에는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(x-1)+1~(x-1)+n</a:t>
            </a:r>
            <a:r>
              <a:rPr lang="ko-KR" altLang="en-US" sz="1200" dirty="0">
                <a:solidFill>
                  <a:schemeClr val="tx1"/>
                </a:solidFill>
              </a:rPr>
              <a:t>번의 데이터를 표시한다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ADB38D-8C90-4AEF-8CF3-85D63D3F14A3}"/>
              </a:ext>
            </a:extLst>
          </p:cNvPr>
          <p:cNvSpPr/>
          <p:nvPr/>
        </p:nvSpPr>
        <p:spPr>
          <a:xfrm>
            <a:off x="8035976" y="5430662"/>
            <a:ext cx="2881158" cy="415334"/>
          </a:xfrm>
          <a:prstGeom prst="rect">
            <a:avLst/>
          </a:prstGeom>
          <a:solidFill>
            <a:srgbClr val="FFF89F"/>
          </a:solidFill>
          <a:ln>
            <a:solidFill>
              <a:srgbClr val="FFF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밑에 숫자는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데이터개수</a:t>
            </a:r>
            <a:r>
              <a:rPr lang="en-US" altLang="ko-KR" sz="1200" dirty="0">
                <a:solidFill>
                  <a:schemeClr val="tx1"/>
                </a:solidFill>
              </a:rPr>
              <a:t>/n) +1 </a:t>
            </a:r>
            <a:r>
              <a:rPr lang="ko-KR" altLang="en-US" sz="1200" dirty="0">
                <a:solidFill>
                  <a:schemeClr val="tx1"/>
                </a:solidFill>
              </a:rPr>
              <a:t>만큼 표시한다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0758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추억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1313</Words>
  <Application>Microsoft Office PowerPoint</Application>
  <PresentationFormat>와이드스크린</PresentationFormat>
  <Paragraphs>323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응용 프로그래밍  중간고사</dc:title>
  <dc:creator>lee mingu</dc:creator>
  <cp:lastModifiedBy>lee mingu</cp:lastModifiedBy>
  <cp:revision>55</cp:revision>
  <dcterms:created xsi:type="dcterms:W3CDTF">2018-10-19T10:37:31Z</dcterms:created>
  <dcterms:modified xsi:type="dcterms:W3CDTF">2018-10-20T22:35:48Z</dcterms:modified>
</cp:coreProperties>
</file>