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 Peter" userId="b418d10f43754136" providerId="LiveId" clId="{CF18BF83-168F-443F-B366-5E3B2E20D4FD}"/>
    <pc:docChg chg="custSel modSld">
      <pc:chgData name="Philipp Peter" userId="b418d10f43754136" providerId="LiveId" clId="{CF18BF83-168F-443F-B366-5E3B2E20D4FD}" dt="2023-09-13T11:38:15.071" v="2" actId="313"/>
      <pc:docMkLst>
        <pc:docMk/>
      </pc:docMkLst>
      <pc:sldChg chg="modSp mod">
        <pc:chgData name="Philipp Peter" userId="b418d10f43754136" providerId="LiveId" clId="{CF18BF83-168F-443F-B366-5E3B2E20D4FD}" dt="2023-09-13T11:38:15.071" v="2" actId="313"/>
        <pc:sldMkLst>
          <pc:docMk/>
          <pc:sldMk cId="1248589196" sldId="256"/>
        </pc:sldMkLst>
        <pc:spChg chg="mod">
          <ac:chgData name="Philipp Peter" userId="b418d10f43754136" providerId="LiveId" clId="{CF18BF83-168F-443F-B366-5E3B2E20D4FD}" dt="2023-09-13T11:38:15.071" v="2" actId="313"/>
          <ac:spMkLst>
            <pc:docMk/>
            <pc:sldMk cId="1248589196" sldId="256"/>
            <ac:spMk id="2" creationId="{F3C4C962-7A13-BD1D-F903-2899F9831F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9/13/2023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‹Nr.›</a:t>
            </a:fld>
            <a:endParaRPr lang="en-US"/>
          </a:p>
        </p:txBody>
      </p:sp>
    </p:spTree>
    <p:extLst>
      <p:ext uri="{BB962C8B-B14F-4D97-AF65-F5344CB8AC3E}">
        <p14:creationId xmlns:p14="http://schemas.microsoft.com/office/powerpoint/2010/main" val="123878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9/13/2023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‹Nr.›</a:t>
            </a:fld>
            <a:endParaRPr lang="en-US"/>
          </a:p>
        </p:txBody>
      </p:sp>
    </p:spTree>
    <p:extLst>
      <p:ext uri="{BB962C8B-B14F-4D97-AF65-F5344CB8AC3E}">
        <p14:creationId xmlns:p14="http://schemas.microsoft.com/office/powerpoint/2010/main" val="3323548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9/13/2023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‹Nr.›</a:t>
            </a:fld>
            <a:endParaRPr lang="en-US" dirty="0"/>
          </a:p>
        </p:txBody>
      </p:sp>
    </p:spTree>
    <p:extLst>
      <p:ext uri="{BB962C8B-B14F-4D97-AF65-F5344CB8AC3E}">
        <p14:creationId xmlns:p14="http://schemas.microsoft.com/office/powerpoint/2010/main" val="419360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9/13/2023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‹Nr.›</a:t>
            </a:fld>
            <a:endParaRPr lang="en-US"/>
          </a:p>
        </p:txBody>
      </p:sp>
    </p:spTree>
    <p:extLst>
      <p:ext uri="{BB962C8B-B14F-4D97-AF65-F5344CB8AC3E}">
        <p14:creationId xmlns:p14="http://schemas.microsoft.com/office/powerpoint/2010/main" val="39757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9/13/2023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‹Nr.›</a:t>
            </a:fld>
            <a:endParaRPr lang="en-US"/>
          </a:p>
        </p:txBody>
      </p:sp>
    </p:spTree>
    <p:extLst>
      <p:ext uri="{BB962C8B-B14F-4D97-AF65-F5344CB8AC3E}">
        <p14:creationId xmlns:p14="http://schemas.microsoft.com/office/powerpoint/2010/main" val="810392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9/13/2023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‹Nr.›</a:t>
            </a:fld>
            <a:endParaRPr lang="en-US"/>
          </a:p>
        </p:txBody>
      </p:sp>
    </p:spTree>
    <p:extLst>
      <p:ext uri="{BB962C8B-B14F-4D97-AF65-F5344CB8AC3E}">
        <p14:creationId xmlns:p14="http://schemas.microsoft.com/office/powerpoint/2010/main" val="377145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9/13/2023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‹Nr.›</a:t>
            </a:fld>
            <a:endParaRPr lang="en-US"/>
          </a:p>
        </p:txBody>
      </p:sp>
    </p:spTree>
    <p:extLst>
      <p:ext uri="{BB962C8B-B14F-4D97-AF65-F5344CB8AC3E}">
        <p14:creationId xmlns:p14="http://schemas.microsoft.com/office/powerpoint/2010/main" val="278218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9/13/2023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‹Nr.›</a:t>
            </a:fld>
            <a:endParaRPr lang="en-US"/>
          </a:p>
        </p:txBody>
      </p:sp>
    </p:spTree>
    <p:extLst>
      <p:ext uri="{BB962C8B-B14F-4D97-AF65-F5344CB8AC3E}">
        <p14:creationId xmlns:p14="http://schemas.microsoft.com/office/powerpoint/2010/main" val="305276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9/13/2023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‹Nr.›</a:t>
            </a:fld>
            <a:endParaRPr lang="en-US"/>
          </a:p>
        </p:txBody>
      </p:sp>
    </p:spTree>
    <p:extLst>
      <p:ext uri="{BB962C8B-B14F-4D97-AF65-F5344CB8AC3E}">
        <p14:creationId xmlns:p14="http://schemas.microsoft.com/office/powerpoint/2010/main" val="501516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9/13/2023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‹Nr.›</a:t>
            </a:fld>
            <a:endParaRPr lang="en-US"/>
          </a:p>
        </p:txBody>
      </p:sp>
    </p:spTree>
    <p:extLst>
      <p:ext uri="{BB962C8B-B14F-4D97-AF65-F5344CB8AC3E}">
        <p14:creationId xmlns:p14="http://schemas.microsoft.com/office/powerpoint/2010/main" val="332962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9/13/2023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‹Nr.›</a:t>
            </a:fld>
            <a:endParaRPr lang="en-US"/>
          </a:p>
        </p:txBody>
      </p:sp>
    </p:spTree>
    <p:extLst>
      <p:ext uri="{BB962C8B-B14F-4D97-AF65-F5344CB8AC3E}">
        <p14:creationId xmlns:p14="http://schemas.microsoft.com/office/powerpoint/2010/main" val="282927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9/13/2023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‹Nr.›</a:t>
            </a:fld>
            <a:endParaRPr lang="en-US" dirty="0"/>
          </a:p>
        </p:txBody>
      </p:sp>
    </p:spTree>
    <p:extLst>
      <p:ext uri="{BB962C8B-B14F-4D97-AF65-F5344CB8AC3E}">
        <p14:creationId xmlns:p14="http://schemas.microsoft.com/office/powerpoint/2010/main" val="30023190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90D76C-184F-4A96-8FE8-1114F8EE1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DE355-E8A7-498B-A6A0-54D03B953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3C4C962-7A13-BD1D-F903-2899F9831FBA}"/>
              </a:ext>
            </a:extLst>
          </p:cNvPr>
          <p:cNvSpPr>
            <a:spLocks noGrp="1"/>
          </p:cNvSpPr>
          <p:nvPr>
            <p:ph type="ctrTitle"/>
          </p:nvPr>
        </p:nvSpPr>
        <p:spPr>
          <a:xfrm>
            <a:off x="484552" y="1122363"/>
            <a:ext cx="4910841" cy="2387600"/>
          </a:xfrm>
        </p:spPr>
        <p:txBody>
          <a:bodyPr>
            <a:normAutofit/>
          </a:bodyPr>
          <a:lstStyle/>
          <a:p>
            <a:r>
              <a:rPr lang="en-US" dirty="0"/>
              <a:t>Children’s Book</a:t>
            </a:r>
          </a:p>
        </p:txBody>
      </p:sp>
      <p:pic>
        <p:nvPicPr>
          <p:cNvPr id="4" name="Picture 3" descr="Eine farbige Glühbirne mit Geschäftssymbolen">
            <a:extLst>
              <a:ext uri="{FF2B5EF4-FFF2-40B4-BE49-F238E27FC236}">
                <a16:creationId xmlns:a16="http://schemas.microsoft.com/office/drawing/2014/main" id="{09F3CB6B-AF05-23FD-3DFF-4D0AEA2E7B9D}"/>
              </a:ext>
            </a:extLst>
          </p:cNvPr>
          <p:cNvPicPr>
            <a:picLocks noChangeAspect="1"/>
          </p:cNvPicPr>
          <p:nvPr/>
        </p:nvPicPr>
        <p:blipFill rotWithShape="1">
          <a:blip r:embed="rId2"/>
          <a:srcRect l="14733" r="22919" b="1"/>
          <a:stretch/>
        </p:blipFill>
        <p:spPr>
          <a:xfrm>
            <a:off x="6083645" y="10"/>
            <a:ext cx="6108356" cy="6857990"/>
          </a:xfrm>
          <a:prstGeom prst="rect">
            <a:avLst/>
          </a:prstGeom>
        </p:spPr>
      </p:pic>
    </p:spTree>
    <p:extLst>
      <p:ext uri="{BB962C8B-B14F-4D97-AF65-F5344CB8AC3E}">
        <p14:creationId xmlns:p14="http://schemas.microsoft.com/office/powerpoint/2010/main" val="1248589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C82073-8BB1-7220-FEC3-5B8D4D17977D}"/>
              </a:ext>
            </a:extLst>
          </p:cNvPr>
          <p:cNvSpPr>
            <a:spLocks noGrp="1"/>
          </p:cNvSpPr>
          <p:nvPr>
            <p:ph type="title"/>
          </p:nvPr>
        </p:nvSpPr>
        <p:spPr/>
        <p:txBody>
          <a:bodyPr/>
          <a:lstStyle/>
          <a:p>
            <a:r>
              <a:rPr lang="en-US" dirty="0"/>
              <a:t>Description of the book</a:t>
            </a:r>
          </a:p>
        </p:txBody>
      </p:sp>
      <p:sp>
        <p:nvSpPr>
          <p:cNvPr id="3" name="Inhaltsplatzhalter 2">
            <a:extLst>
              <a:ext uri="{FF2B5EF4-FFF2-40B4-BE49-F238E27FC236}">
                <a16:creationId xmlns:a16="http://schemas.microsoft.com/office/drawing/2014/main" id="{78F0BF5C-5A95-D533-ED6B-5F5B62912BF7}"/>
              </a:ext>
            </a:extLst>
          </p:cNvPr>
          <p:cNvSpPr>
            <a:spLocks noGrp="1"/>
          </p:cNvSpPr>
          <p:nvPr>
            <p:ph idx="1"/>
          </p:nvPr>
        </p:nvSpPr>
        <p:spPr/>
        <p:txBody>
          <a:bodyPr>
            <a:normAutofit/>
          </a:bodyPr>
          <a:lstStyle/>
          <a:p>
            <a:r>
              <a:rPr lang="en-US" sz="1600" dirty="0">
                <a:latin typeface="Arial" panose="020B0604020202020204" pitchFamily="34" charset="0"/>
                <a:cs typeface="Arial" panose="020B0604020202020204" pitchFamily="34" charset="0"/>
              </a:rPr>
              <a:t>I intend to create a children's book with interactive features, such as sound effects and the ability to make choices that impact the story, as well as the capability to scan QR codes to access specific websites, view images, or watch short videos. The entire storyline will be generated by ChatGPT, making it entirely AI-generated content. As an optional extension, we can explore tailoring the output based on user input; however, please note that such APIs may incur additional costs, so the default mode will be a static story.</a:t>
            </a:r>
          </a:p>
          <a:p>
            <a:r>
              <a:rPr lang="en-US" sz="1600" dirty="0">
                <a:latin typeface="Arial" panose="020B0604020202020204" pitchFamily="34" charset="0"/>
                <a:cs typeface="Arial" panose="020B0604020202020204" pitchFamily="34" charset="0"/>
              </a:rPr>
              <a:t>The book's narrative will be a fantasy story set in South Korea, meeting this specific requirement. The details of the story itself will be determined by ChatGPT at a later stage. To visualize the book, I will develop a user-friendly interface with animations for page transitions. Ultimately, readers will experience different outcomes based on their decisions, including both happy and child-friendly sad endings. Each ending will be </a:t>
            </a:r>
            <a:r>
              <a:rPr lang="en-US" sz="1600" dirty="0" err="1">
                <a:latin typeface="Arial" panose="020B0604020202020204" pitchFamily="34" charset="0"/>
                <a:cs typeface="Arial" panose="020B0604020202020204" pitchFamily="34" charset="0"/>
              </a:rPr>
              <a:t>accompanie</a:t>
            </a:r>
            <a:r>
              <a:rPr lang="en-US" sz="1600" dirty="0">
                <a:latin typeface="Arial" panose="020B0604020202020204" pitchFamily="34" charset="0"/>
                <a:cs typeface="Arial" panose="020B0604020202020204" pitchFamily="34" charset="0"/>
              </a:rPr>
              <a:t> by an explanation of why it occurred.</a:t>
            </a:r>
          </a:p>
        </p:txBody>
      </p:sp>
    </p:spTree>
    <p:extLst>
      <p:ext uri="{BB962C8B-B14F-4D97-AF65-F5344CB8AC3E}">
        <p14:creationId xmlns:p14="http://schemas.microsoft.com/office/powerpoint/2010/main" val="1122990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C82073-8BB1-7220-FEC3-5B8D4D17977D}"/>
              </a:ext>
            </a:extLst>
          </p:cNvPr>
          <p:cNvSpPr>
            <a:spLocks noGrp="1"/>
          </p:cNvSpPr>
          <p:nvPr>
            <p:ph type="title"/>
          </p:nvPr>
        </p:nvSpPr>
        <p:spPr/>
        <p:txBody>
          <a:bodyPr>
            <a:normAutofit fontScale="90000"/>
          </a:bodyPr>
          <a:lstStyle/>
          <a:p>
            <a:r>
              <a:rPr lang="en-US" dirty="0"/>
              <a:t>Deliverable of the book and project</a:t>
            </a:r>
          </a:p>
        </p:txBody>
      </p:sp>
      <p:sp>
        <p:nvSpPr>
          <p:cNvPr id="3" name="Inhaltsplatzhalter 2">
            <a:extLst>
              <a:ext uri="{FF2B5EF4-FFF2-40B4-BE49-F238E27FC236}">
                <a16:creationId xmlns:a16="http://schemas.microsoft.com/office/drawing/2014/main" id="{78F0BF5C-5A95-D533-ED6B-5F5B62912BF7}"/>
              </a:ext>
            </a:extLst>
          </p:cNvPr>
          <p:cNvSpPr>
            <a:spLocks noGrp="1"/>
          </p:cNvSpPr>
          <p:nvPr>
            <p:ph idx="1"/>
          </p:nvPr>
        </p:nvSpPr>
        <p:spPr>
          <a:xfrm>
            <a:off x="484552" y="2576513"/>
            <a:ext cx="10869248" cy="3916362"/>
          </a:xfrm>
        </p:spPr>
        <p:txBody>
          <a:bodyPr>
            <a:normAutofit/>
          </a:bodyPr>
          <a:lstStyle/>
          <a:p>
            <a:r>
              <a:rPr lang="en-US" sz="1600" dirty="0">
                <a:latin typeface="Arial" panose="020B0604020202020204" pitchFamily="34" charset="0"/>
                <a:cs typeface="Arial" panose="020B0604020202020204" pitchFamily="34" charset="0"/>
              </a:rPr>
              <a:t>As a result of the book, the primary goal is to encourage children to reflect on their decisions and provide a learning experience for their daily lives.</a:t>
            </a:r>
          </a:p>
          <a:p>
            <a:r>
              <a:rPr lang="en-US" sz="1600" b="1" dirty="0">
                <a:latin typeface="Arial" panose="020B0604020202020204" pitchFamily="34" charset="0"/>
                <a:cs typeface="Arial" panose="020B0604020202020204" pitchFamily="34" charset="0"/>
              </a:rPr>
              <a:t>Result of the Project:</a:t>
            </a:r>
            <a:endParaRPr lang="en-US" sz="1600" dirty="0">
              <a:latin typeface="Arial" panose="020B0604020202020204" pitchFamily="34" charset="0"/>
              <a:cs typeface="Arial" panose="020B0604020202020204" pitchFamily="34" charset="0"/>
            </a:endParaRPr>
          </a:p>
          <a:p>
            <a:pPr>
              <a:buFont typeface="+mj-lt"/>
              <a:buAutoNum type="arabicPeriod"/>
            </a:pPr>
            <a:r>
              <a:rPr lang="en-US" sz="1600" dirty="0">
                <a:latin typeface="Arial" panose="020B0604020202020204" pitchFamily="34" charset="0"/>
                <a:cs typeface="Arial" panose="020B0604020202020204" pitchFamily="34" charset="0"/>
              </a:rPr>
              <a:t> A Python program capable of generating a simple, animated children's book with interactive features.</a:t>
            </a:r>
          </a:p>
          <a:p>
            <a:pPr>
              <a:buFont typeface="+mj-lt"/>
              <a:buAutoNum type="arabicPeriod"/>
            </a:pPr>
            <a:r>
              <a:rPr lang="en-US" sz="1600" dirty="0">
                <a:latin typeface="Arial" panose="020B0604020202020204" pitchFamily="34" charset="0"/>
                <a:cs typeface="Arial" panose="020B0604020202020204" pitchFamily="34" charset="0"/>
              </a:rPr>
              <a:t> AI-generated code fragments to support the interactive elements and functionality of the book.</a:t>
            </a:r>
          </a:p>
          <a:p>
            <a:pPr>
              <a:buFont typeface="+mj-lt"/>
              <a:buAutoNum type="arabicPeriod"/>
            </a:pPr>
            <a:r>
              <a:rPr lang="en-US" sz="1600" dirty="0">
                <a:latin typeface="Arial" panose="020B0604020202020204" pitchFamily="34" charset="0"/>
                <a:cs typeface="Arial" panose="020B0604020202020204" pitchFamily="34" charset="0"/>
              </a:rPr>
              <a:t> AI-generated images, sounds, and videos to enhance the visual and auditory aspects of the book.</a:t>
            </a:r>
          </a:p>
          <a:p>
            <a:pPr>
              <a:buFont typeface="+mj-lt"/>
              <a:buAutoNum type="arabicPeriod"/>
            </a:pPr>
            <a:r>
              <a:rPr lang="en-US" sz="1600" dirty="0">
                <a:latin typeface="Arial" panose="020B0604020202020204" pitchFamily="34" charset="0"/>
                <a:cs typeface="Arial" panose="020B0604020202020204" pitchFamily="34" charset="0"/>
              </a:rPr>
              <a:t> An AI-generated story that forms the core narrative of the book.</a:t>
            </a:r>
          </a:p>
          <a:p>
            <a:pPr>
              <a:buFont typeface="+mj-lt"/>
              <a:buAutoNum type="arabicPeriod"/>
            </a:pPr>
            <a:r>
              <a:rPr lang="en-US" sz="1600" dirty="0">
                <a:latin typeface="Arial" panose="020B0604020202020204" pitchFamily="34" charset="0"/>
                <a:cs typeface="Arial" panose="020B0604020202020204" pitchFamily="34" charset="0"/>
              </a:rPr>
              <a:t> Comprehensive documentation that outlines the technical aspects, usage, and generation process of the book.</a:t>
            </a:r>
          </a:p>
          <a:p>
            <a:r>
              <a:rPr lang="en-US" sz="1600" dirty="0">
                <a:latin typeface="Arial" panose="020B0604020202020204" pitchFamily="34" charset="0"/>
                <a:cs typeface="Arial" panose="020B0604020202020204" pitchFamily="34" charset="0"/>
              </a:rPr>
              <a:t>These deliverables collectively form the outcome of the project, which aims to create an engaging and educational children's book with AI-driven interactivity and content.</a:t>
            </a:r>
          </a:p>
        </p:txBody>
      </p:sp>
    </p:spTree>
    <p:extLst>
      <p:ext uri="{BB962C8B-B14F-4D97-AF65-F5344CB8AC3E}">
        <p14:creationId xmlns:p14="http://schemas.microsoft.com/office/powerpoint/2010/main" val="2695250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C82073-8BB1-7220-FEC3-5B8D4D17977D}"/>
              </a:ext>
            </a:extLst>
          </p:cNvPr>
          <p:cNvSpPr>
            <a:spLocks noGrp="1"/>
          </p:cNvSpPr>
          <p:nvPr>
            <p:ph type="title"/>
          </p:nvPr>
        </p:nvSpPr>
        <p:spPr/>
        <p:txBody>
          <a:bodyPr/>
          <a:lstStyle/>
          <a:p>
            <a:r>
              <a:rPr lang="en-US" dirty="0"/>
              <a:t>Distribution of tasks</a:t>
            </a:r>
          </a:p>
        </p:txBody>
      </p:sp>
      <p:sp>
        <p:nvSpPr>
          <p:cNvPr id="3" name="Inhaltsplatzhalter 2">
            <a:extLst>
              <a:ext uri="{FF2B5EF4-FFF2-40B4-BE49-F238E27FC236}">
                <a16:creationId xmlns:a16="http://schemas.microsoft.com/office/drawing/2014/main" id="{78F0BF5C-5A95-D533-ED6B-5F5B62912BF7}"/>
              </a:ext>
            </a:extLst>
          </p:cNvPr>
          <p:cNvSpPr>
            <a:spLocks noGrp="1"/>
          </p:cNvSpPr>
          <p:nvPr>
            <p:ph idx="1"/>
          </p:nvPr>
        </p:nvSpPr>
        <p:spPr>
          <a:xfrm>
            <a:off x="484552" y="2576512"/>
            <a:ext cx="10869248" cy="4132198"/>
          </a:xfrm>
        </p:spPr>
        <p:txBody>
          <a:bodyPr>
            <a:normAutofit fontScale="92500" lnSpcReduction="10000"/>
          </a:bodyPr>
          <a:lstStyle/>
          <a:p>
            <a:pPr>
              <a:spcBef>
                <a:spcPts val="600"/>
              </a:spcBef>
            </a:pPr>
            <a:r>
              <a:rPr lang="en-US" sz="1600" b="1" dirty="0">
                <a:latin typeface="Arial" panose="020B0604020202020204" pitchFamily="34" charset="0"/>
                <a:cs typeface="Arial" panose="020B0604020202020204" pitchFamily="34" charset="0"/>
              </a:rPr>
              <a:t>Team Roles:</a:t>
            </a:r>
            <a:endParaRPr lang="en-US" sz="1600" dirty="0">
              <a:latin typeface="Arial" panose="020B0604020202020204" pitchFamily="34" charset="0"/>
              <a:cs typeface="Arial" panose="020B0604020202020204" pitchFamily="34" charset="0"/>
            </a:endParaRPr>
          </a:p>
          <a:p>
            <a:pPr>
              <a:spcBef>
                <a:spcPts val="600"/>
              </a:spcBef>
              <a:buFont typeface="+mj-lt"/>
              <a:buAutoNum type="arabicPeriod"/>
            </a:pPr>
            <a:r>
              <a:rPr lang="en-US" sz="1600" b="1" dirty="0">
                <a:latin typeface="Arial" panose="020B0604020202020204" pitchFamily="34" charset="0"/>
                <a:cs typeface="Arial" panose="020B0604020202020204" pitchFamily="34" charset="0"/>
              </a:rPr>
              <a:t>Storyteller:</a:t>
            </a:r>
            <a:r>
              <a:rPr lang="en-US" sz="1600" dirty="0">
                <a:latin typeface="Arial" panose="020B0604020202020204" pitchFamily="34" charset="0"/>
                <a:cs typeface="Arial" panose="020B0604020202020204" pitchFamily="34" charset="0"/>
              </a:rPr>
              <a:t> Responsible for creating the storyline, defining the possible decision points in the narrative, considering various endings, and ensuring that the story conveys meaningful lessons for children.</a:t>
            </a:r>
          </a:p>
          <a:p>
            <a:pPr>
              <a:spcBef>
                <a:spcPts val="600"/>
              </a:spcBef>
              <a:buFont typeface="+mj-lt"/>
              <a:buAutoNum type="arabicPeriod"/>
            </a:pPr>
            <a:r>
              <a:rPr lang="en-US" sz="1600" b="1" dirty="0">
                <a:latin typeface="Arial" panose="020B0604020202020204" pitchFamily="34" charset="0"/>
                <a:cs typeface="Arial" panose="020B0604020202020204" pitchFamily="34" charset="0"/>
              </a:rPr>
              <a:t>Media Creator:</a:t>
            </a:r>
            <a:r>
              <a:rPr lang="en-US" sz="1600" dirty="0">
                <a:latin typeface="Arial" panose="020B0604020202020204" pitchFamily="34" charset="0"/>
                <a:cs typeface="Arial" panose="020B0604020202020204" pitchFamily="34" charset="0"/>
              </a:rPr>
              <a:t> In charge of designing the frontend of the book, creating visual assets such as images and videos that align with the story, and overall graphic design aspects of the project.</a:t>
            </a:r>
          </a:p>
          <a:p>
            <a:pPr>
              <a:spcBef>
                <a:spcPts val="600"/>
              </a:spcBef>
              <a:buFont typeface="+mj-lt"/>
              <a:buAutoNum type="arabicPeriod"/>
            </a:pPr>
            <a:r>
              <a:rPr lang="en-US" sz="1600" b="1" dirty="0">
                <a:latin typeface="Arial" panose="020B0604020202020204" pitchFamily="34" charset="0"/>
                <a:cs typeface="Arial" panose="020B0604020202020204" pitchFamily="34" charset="0"/>
              </a:rPr>
              <a:t>Programmer/Developer:</a:t>
            </a:r>
            <a:r>
              <a:rPr lang="en-US" sz="1600" dirty="0">
                <a:latin typeface="Arial" panose="020B0604020202020204" pitchFamily="34" charset="0"/>
                <a:cs typeface="Arial" panose="020B0604020202020204" pitchFamily="34" charset="0"/>
              </a:rPr>
              <a:t> Tasked with building the backend of the book using Python, integrating the story, and implementing the interactive elements and media created by the media creator.</a:t>
            </a:r>
          </a:p>
          <a:p>
            <a:pPr>
              <a:spcBef>
                <a:spcPts val="600"/>
              </a:spcBef>
              <a:buFont typeface="+mj-lt"/>
              <a:buAutoNum type="arabicPeriod"/>
            </a:pPr>
            <a:r>
              <a:rPr lang="en-US" sz="1600" b="1" dirty="0">
                <a:latin typeface="Arial" panose="020B0604020202020204" pitchFamily="34" charset="0"/>
                <a:cs typeface="Arial" panose="020B0604020202020204" pitchFamily="34" charset="0"/>
              </a:rPr>
              <a:t>Testing Team (All Together):</a:t>
            </a:r>
            <a:r>
              <a:rPr lang="en-US" sz="1600" dirty="0">
                <a:latin typeface="Arial" panose="020B0604020202020204" pitchFamily="34" charset="0"/>
                <a:cs typeface="Arial" panose="020B0604020202020204" pitchFamily="34" charset="0"/>
              </a:rPr>
              <a:t> This team will work collaboratively to ensure the overall coherence and educational value of the book. They will also be responsible for testing the program extensively to minimize bugs and ensure a smooth user experience.</a:t>
            </a:r>
          </a:p>
          <a:p>
            <a:pPr>
              <a:spcBef>
                <a:spcPts val="600"/>
              </a:spcBef>
            </a:pPr>
            <a:r>
              <a:rPr lang="en-US" sz="1600" b="1" dirty="0">
                <a:latin typeface="Arial" panose="020B0604020202020204" pitchFamily="34" charset="0"/>
                <a:cs typeface="Arial" panose="020B0604020202020204" pitchFamily="34" charset="0"/>
              </a:rPr>
              <a:t>Note:</a:t>
            </a:r>
            <a:r>
              <a:rPr lang="en-US" sz="1600" dirty="0">
                <a:latin typeface="Arial" panose="020B0604020202020204" pitchFamily="34" charset="0"/>
                <a:cs typeface="Arial" panose="020B0604020202020204" pitchFamily="34" charset="0"/>
              </a:rPr>
              <a:t> While these roles are distinct, there should be open communication and collaboration among team members to ensure the seamless integration of the story, media, and programming components.</a:t>
            </a:r>
          </a:p>
          <a:p>
            <a:pPr>
              <a:spcBef>
                <a:spcPts val="600"/>
              </a:spcBef>
            </a:pPr>
            <a:r>
              <a:rPr lang="en-US" sz="1600" dirty="0">
                <a:latin typeface="Arial" panose="020B0604020202020204" pitchFamily="34" charset="0"/>
                <a:cs typeface="Arial" panose="020B0604020202020204" pitchFamily="34" charset="0"/>
              </a:rPr>
              <a:t>With at least three people covering these roles, you can effectively manage and develop your AI-generated children's book project, ensuring a well-rounded final product.</a:t>
            </a:r>
          </a:p>
        </p:txBody>
      </p:sp>
    </p:spTree>
    <p:extLst>
      <p:ext uri="{BB962C8B-B14F-4D97-AF65-F5344CB8AC3E}">
        <p14:creationId xmlns:p14="http://schemas.microsoft.com/office/powerpoint/2010/main" val="4102783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C82073-8BB1-7220-FEC3-5B8D4D17977D}"/>
              </a:ext>
            </a:extLst>
          </p:cNvPr>
          <p:cNvSpPr>
            <a:spLocks noGrp="1"/>
          </p:cNvSpPr>
          <p:nvPr>
            <p:ph type="title"/>
          </p:nvPr>
        </p:nvSpPr>
        <p:spPr/>
        <p:txBody>
          <a:bodyPr/>
          <a:lstStyle/>
          <a:p>
            <a:r>
              <a:rPr lang="en-US" dirty="0"/>
              <a:t>Architecture</a:t>
            </a:r>
          </a:p>
        </p:txBody>
      </p:sp>
      <p:sp>
        <p:nvSpPr>
          <p:cNvPr id="3" name="Inhaltsplatzhalter 2">
            <a:extLst>
              <a:ext uri="{FF2B5EF4-FFF2-40B4-BE49-F238E27FC236}">
                <a16:creationId xmlns:a16="http://schemas.microsoft.com/office/drawing/2014/main" id="{78F0BF5C-5A95-D533-ED6B-5F5B62912BF7}"/>
              </a:ext>
            </a:extLst>
          </p:cNvPr>
          <p:cNvSpPr>
            <a:spLocks noGrp="1"/>
          </p:cNvSpPr>
          <p:nvPr>
            <p:ph idx="1"/>
          </p:nvPr>
        </p:nvSpPr>
        <p:spPr>
          <a:xfrm>
            <a:off x="484552" y="2576513"/>
            <a:ext cx="10869248" cy="3916362"/>
          </a:xfrm>
        </p:spPr>
        <p:txBody>
          <a:bodyPr>
            <a:normAutofit/>
          </a:bodyPr>
          <a:lstStyle/>
          <a:p>
            <a:pPr>
              <a:spcBef>
                <a:spcPts val="0"/>
              </a:spcBef>
            </a:pPr>
            <a:r>
              <a:rPr lang="en-US" sz="1600" b="1" dirty="0">
                <a:latin typeface="Arial" panose="020B0604020202020204" pitchFamily="34" charset="0"/>
                <a:cs typeface="Arial" panose="020B0604020202020204" pitchFamily="34" charset="0"/>
              </a:rPr>
              <a:t>Story Generation:</a:t>
            </a:r>
            <a:endParaRPr lang="en-US" sz="1600" dirty="0">
              <a:latin typeface="Arial" panose="020B0604020202020204" pitchFamily="34" charset="0"/>
              <a:cs typeface="Arial" panose="020B0604020202020204" pitchFamily="34" charset="0"/>
            </a:endParaRPr>
          </a:p>
          <a:p>
            <a:pPr marL="342900" indent="-342900">
              <a:spcBef>
                <a:spcPts val="0"/>
              </a:spcBef>
              <a:buFont typeface="Arial" panose="020B0604020202020204" pitchFamily="34" charset="0"/>
              <a:buChar char="•"/>
            </a:pPr>
            <a:r>
              <a:rPr lang="en-US" sz="1600" dirty="0">
                <a:latin typeface="Arial" panose="020B0604020202020204" pitchFamily="34" charset="0"/>
                <a:cs typeface="Arial" panose="020B0604020202020204" pitchFamily="34" charset="0"/>
              </a:rPr>
              <a:t>Using Python-based AI models (e.g., ChatGPT) to generate the book's story.</a:t>
            </a:r>
          </a:p>
          <a:p>
            <a:pPr>
              <a:spcBef>
                <a:spcPts val="0"/>
              </a:spcBef>
            </a:pPr>
            <a:r>
              <a:rPr lang="en-US" sz="1600" b="1" dirty="0">
                <a:latin typeface="Arial" panose="020B0604020202020204" pitchFamily="34" charset="0"/>
                <a:cs typeface="Arial" panose="020B0604020202020204" pitchFamily="34" charset="0"/>
              </a:rPr>
              <a:t>Media Content Generation:</a:t>
            </a:r>
            <a:endParaRPr lang="en-US" sz="1600" dirty="0">
              <a:latin typeface="Arial" panose="020B0604020202020204" pitchFamily="34" charset="0"/>
              <a:cs typeface="Arial" panose="020B0604020202020204" pitchFamily="34" charset="0"/>
            </a:endParaRPr>
          </a:p>
          <a:p>
            <a:pPr marL="342900" indent="-342900">
              <a:spcBef>
                <a:spcPts val="0"/>
              </a:spcBef>
              <a:buFont typeface="Arial" panose="020B0604020202020204" pitchFamily="34" charset="0"/>
              <a:buChar char="•"/>
            </a:pPr>
            <a:r>
              <a:rPr lang="en-US" sz="1600" dirty="0">
                <a:latin typeface="Arial" panose="020B0604020202020204" pitchFamily="34" charset="0"/>
                <a:cs typeface="Arial" panose="020B0604020202020204" pitchFamily="34" charset="0"/>
              </a:rPr>
              <a:t>Utilizing AI tools such as DALL·E to generate images and media.</a:t>
            </a:r>
          </a:p>
          <a:p>
            <a:pPr>
              <a:spcBef>
                <a:spcPts val="0"/>
              </a:spcBef>
            </a:pPr>
            <a:r>
              <a:rPr lang="en-US" sz="1600" b="1" dirty="0">
                <a:latin typeface="Arial" panose="020B0604020202020204" pitchFamily="34" charset="0"/>
                <a:cs typeface="Arial" panose="020B0604020202020204" pitchFamily="34" charset="0"/>
              </a:rPr>
              <a:t>Frontend Design:</a:t>
            </a:r>
            <a:endParaRPr lang="en-US" sz="1600" dirty="0">
              <a:latin typeface="Arial" panose="020B0604020202020204" pitchFamily="34" charset="0"/>
              <a:cs typeface="Arial" panose="020B0604020202020204" pitchFamily="34" charset="0"/>
            </a:endParaRPr>
          </a:p>
          <a:p>
            <a:pPr marL="342900" indent="-342900">
              <a:spcBef>
                <a:spcPts val="0"/>
              </a:spcBef>
              <a:buFont typeface="Arial" panose="020B0604020202020204" pitchFamily="34" charset="0"/>
              <a:buChar char="•"/>
            </a:pPr>
            <a:r>
              <a:rPr lang="en-US" sz="1600" dirty="0">
                <a:latin typeface="Arial" panose="020B0604020202020204" pitchFamily="34" charset="0"/>
                <a:cs typeface="Arial" panose="020B0604020202020204" pitchFamily="34" charset="0"/>
              </a:rPr>
              <a:t>Using libraries like </a:t>
            </a:r>
            <a:r>
              <a:rPr lang="en-US" sz="1600" dirty="0" err="1">
                <a:latin typeface="Arial" panose="020B0604020202020204" pitchFamily="34" charset="0"/>
                <a:cs typeface="Arial" panose="020B0604020202020204" pitchFamily="34" charset="0"/>
              </a:rPr>
              <a:t>Pygame</a:t>
            </a:r>
            <a:r>
              <a:rPr lang="en-US" sz="1600" dirty="0">
                <a:latin typeface="Arial" panose="020B0604020202020204" pitchFamily="34" charset="0"/>
                <a:cs typeface="Arial" panose="020B0604020202020204" pitchFamily="34" charset="0"/>
              </a:rPr>
              <a:t> or </a:t>
            </a:r>
            <a:r>
              <a:rPr lang="en-US" sz="1600" dirty="0" err="1">
                <a:latin typeface="Arial" panose="020B0604020202020204" pitchFamily="34" charset="0"/>
                <a:cs typeface="Arial" panose="020B0604020202020204" pitchFamily="34" charset="0"/>
              </a:rPr>
              <a:t>PyQT</a:t>
            </a:r>
            <a:r>
              <a:rPr lang="en-US" sz="1600" dirty="0">
                <a:latin typeface="Arial" panose="020B0604020202020204" pitchFamily="34" charset="0"/>
                <a:cs typeface="Arial" panose="020B0604020202020204" pitchFamily="34" charset="0"/>
              </a:rPr>
              <a:t> for the frontend and user interface, as well as for designing and animating the book's pages.</a:t>
            </a:r>
          </a:p>
          <a:p>
            <a:pPr>
              <a:spcBef>
                <a:spcPts val="0"/>
              </a:spcBef>
            </a:pPr>
            <a:r>
              <a:rPr lang="en-US" sz="1600" b="1" dirty="0">
                <a:latin typeface="Arial" panose="020B0604020202020204" pitchFamily="34" charset="0"/>
                <a:cs typeface="Arial" panose="020B0604020202020204" pitchFamily="34" charset="0"/>
              </a:rPr>
              <a:t>Backend Development:</a:t>
            </a:r>
            <a:endParaRPr lang="en-US" sz="1600" dirty="0">
              <a:latin typeface="Arial" panose="020B0604020202020204" pitchFamily="34" charset="0"/>
              <a:cs typeface="Arial" panose="020B0604020202020204" pitchFamily="34" charset="0"/>
            </a:endParaRPr>
          </a:p>
          <a:p>
            <a:pPr marL="342900" indent="-342900">
              <a:spcBef>
                <a:spcPts val="0"/>
              </a:spcBef>
              <a:buFont typeface="Arial" panose="020B0604020202020204" pitchFamily="34" charset="0"/>
              <a:buChar char="•"/>
            </a:pPr>
            <a:r>
              <a:rPr lang="en-US" sz="1600" dirty="0">
                <a:latin typeface="Arial" panose="020B0604020202020204" pitchFamily="34" charset="0"/>
                <a:cs typeface="Arial" panose="020B0604020202020204" pitchFamily="34" charset="0"/>
              </a:rPr>
              <a:t>Python-based backend development for program logic and integration of AI-generated content.</a:t>
            </a:r>
          </a:p>
          <a:p>
            <a:pPr>
              <a:spcBef>
                <a:spcPts val="0"/>
              </a:spcBef>
            </a:pPr>
            <a:r>
              <a:rPr lang="en-US" sz="1600" b="1" dirty="0">
                <a:latin typeface="Arial" panose="020B0604020202020204" pitchFamily="34" charset="0"/>
                <a:cs typeface="Arial" panose="020B0604020202020204" pitchFamily="34" charset="0"/>
              </a:rPr>
              <a:t>Testing:</a:t>
            </a:r>
            <a:endParaRPr lang="en-US" sz="1600" dirty="0">
              <a:latin typeface="Arial" panose="020B0604020202020204" pitchFamily="34" charset="0"/>
              <a:cs typeface="Arial" panose="020B0604020202020204" pitchFamily="34" charset="0"/>
            </a:endParaRPr>
          </a:p>
          <a:p>
            <a:pPr marL="342900" indent="-342900">
              <a:spcBef>
                <a:spcPts val="0"/>
              </a:spcBef>
              <a:buFont typeface="Arial" panose="020B0604020202020204" pitchFamily="34" charset="0"/>
              <a:buChar char="•"/>
            </a:pPr>
            <a:r>
              <a:rPr lang="en-US" sz="1600" dirty="0">
                <a:latin typeface="Arial" panose="020B0604020202020204" pitchFamily="34" charset="0"/>
                <a:cs typeface="Arial" panose="020B0604020202020204" pitchFamily="34" charset="0"/>
              </a:rPr>
              <a:t>Thorough testing of the story and the application to minimize errors.</a:t>
            </a:r>
          </a:p>
          <a:p>
            <a:pPr>
              <a:spcBef>
                <a:spcPts val="0"/>
              </a:spcBef>
            </a:pPr>
            <a:r>
              <a:rPr lang="en-US" sz="1600" b="1" dirty="0">
                <a:latin typeface="Arial" panose="020B0604020202020204" pitchFamily="34" charset="0"/>
                <a:cs typeface="Arial" panose="020B0604020202020204" pitchFamily="34" charset="0"/>
              </a:rPr>
              <a:t>Deployment and Hosting:</a:t>
            </a:r>
            <a:endParaRPr lang="en-US" sz="1600" dirty="0">
              <a:latin typeface="Arial" panose="020B0604020202020204" pitchFamily="34" charset="0"/>
              <a:cs typeface="Arial" panose="020B0604020202020204" pitchFamily="34" charset="0"/>
            </a:endParaRPr>
          </a:p>
          <a:p>
            <a:pPr marL="342900" indent="-342900">
              <a:spcBef>
                <a:spcPts val="0"/>
              </a:spcBef>
              <a:buFont typeface="Arial" panose="020B0604020202020204" pitchFamily="34" charset="0"/>
              <a:buChar char="•"/>
            </a:pPr>
            <a:r>
              <a:rPr lang="en-US" sz="1600" dirty="0">
                <a:latin typeface="Arial" panose="020B0604020202020204" pitchFamily="34" charset="0"/>
                <a:cs typeface="Arial" panose="020B0604020202020204" pitchFamily="34" charset="0"/>
              </a:rPr>
              <a:t>Deployment on a local PC.</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4217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C82073-8BB1-7220-FEC3-5B8D4D17977D}"/>
              </a:ext>
            </a:extLst>
          </p:cNvPr>
          <p:cNvSpPr>
            <a:spLocks noGrp="1"/>
          </p:cNvSpPr>
          <p:nvPr>
            <p:ph type="title"/>
          </p:nvPr>
        </p:nvSpPr>
        <p:spPr/>
        <p:txBody>
          <a:bodyPr/>
          <a:lstStyle/>
          <a:p>
            <a:r>
              <a:rPr lang="en-US" dirty="0"/>
              <a:t>Architecture</a:t>
            </a:r>
          </a:p>
        </p:txBody>
      </p:sp>
      <p:pic>
        <p:nvPicPr>
          <p:cNvPr id="7" name="Inhaltsplatzhalter 6">
            <a:extLst>
              <a:ext uri="{FF2B5EF4-FFF2-40B4-BE49-F238E27FC236}">
                <a16:creationId xmlns:a16="http://schemas.microsoft.com/office/drawing/2014/main" id="{EC53D1B0-E1D9-64DD-7A40-387C79E774D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4181" y="2328070"/>
            <a:ext cx="8068086" cy="4062412"/>
          </a:xfrm>
        </p:spPr>
      </p:pic>
      <p:sp>
        <p:nvSpPr>
          <p:cNvPr id="8" name="Rechteck 7">
            <a:extLst>
              <a:ext uri="{FF2B5EF4-FFF2-40B4-BE49-F238E27FC236}">
                <a16:creationId xmlns:a16="http://schemas.microsoft.com/office/drawing/2014/main" id="{4ED25266-847D-089D-AE40-BCDF4D15B4F6}"/>
              </a:ext>
            </a:extLst>
          </p:cNvPr>
          <p:cNvSpPr/>
          <p:nvPr/>
        </p:nvSpPr>
        <p:spPr>
          <a:xfrm>
            <a:off x="4762500" y="6210300"/>
            <a:ext cx="1885950" cy="28257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77309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atrix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0</TotalTime>
  <Words>654</Words>
  <Application>Microsoft Office PowerPoint</Application>
  <PresentationFormat>Breitbild</PresentationFormat>
  <Paragraphs>35</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Avenir Next LT Pro</vt:lpstr>
      <vt:lpstr>Bahnschrift</vt:lpstr>
      <vt:lpstr>MatrixVTI</vt:lpstr>
      <vt:lpstr>Children’s Book</vt:lpstr>
      <vt:lpstr>Description of the book</vt:lpstr>
      <vt:lpstr>Deliverable of the book and project</vt:lpstr>
      <vt:lpstr>Distribution of tasks</vt:lpstr>
      <vt:lpstr>Architecture</vt:lpstr>
      <vt:lpstr>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Children Book</dc:title>
  <dc:creator>Philipp Peter</dc:creator>
  <cp:lastModifiedBy>Philipp Peter</cp:lastModifiedBy>
  <cp:revision>1</cp:revision>
  <dcterms:created xsi:type="dcterms:W3CDTF">2023-09-13T06:48:57Z</dcterms:created>
  <dcterms:modified xsi:type="dcterms:W3CDTF">2023-09-13T11:38:20Z</dcterms:modified>
</cp:coreProperties>
</file>