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61" r:id="rId2"/>
    <p:sldId id="262" r:id="rId3"/>
    <p:sldId id="265" r:id="rId4"/>
    <p:sldId id="274" r:id="rId5"/>
    <p:sldId id="266" r:id="rId6"/>
    <p:sldId id="270" r:id="rId7"/>
    <p:sldId id="276" r:id="rId8"/>
    <p:sldId id="277" r:id="rId9"/>
    <p:sldId id="278" r:id="rId10"/>
    <p:sldId id="279" r:id="rId11"/>
    <p:sldId id="285" r:id="rId12"/>
    <p:sldId id="286" r:id="rId13"/>
    <p:sldId id="287" r:id="rId14"/>
    <p:sldId id="280" r:id="rId15"/>
    <p:sldId id="281" r:id="rId16"/>
    <p:sldId id="282" r:id="rId17"/>
    <p:sldId id="283" r:id="rId18"/>
    <p:sldId id="284" r:id="rId19"/>
    <p:sldId id="273" r:id="rId20"/>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139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solidFill>
          <a:schemeClr val="bg1"/>
        </a:solidFill>
        <a:effectLst/>
      </p:bgPr>
    </p:bg>
    <p:spTree>
      <p:nvGrpSpPr>
        <p:cNvPr id="1" name=""/>
        <p:cNvGrpSpPr/>
        <p:nvPr/>
      </p:nvGrpSpPr>
      <p:grpSpPr>
        <a:xfrm>
          <a:off x="0" y="0"/>
          <a:ext cx="0" cy="0"/>
          <a:chOff x="0" y="0"/>
          <a:chExt cx="0" cy="0"/>
        </a:xfrm>
      </p:grpSpPr>
      <p:sp>
        <p:nvSpPr>
          <p:cNvPr id="4" name="Triângulo retângulo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grpSp>
        <p:nvGrpSpPr>
          <p:cNvPr id="5" name="Grupo 15"/>
          <p:cNvGrpSpPr>
            <a:grpSpLocks/>
          </p:cNvGrpSpPr>
          <p:nvPr/>
        </p:nvGrpSpPr>
        <p:grpSpPr bwMode="auto">
          <a:xfrm>
            <a:off x="-3175" y="4953000"/>
            <a:ext cx="9147175" cy="1911350"/>
            <a:chOff x="-3765" y="4832896"/>
            <a:chExt cx="9147765" cy="2032192"/>
          </a:xfrm>
        </p:grpSpPr>
        <p:sp>
          <p:nvSpPr>
            <p:cNvPr id="6" name="Forma livre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latin typeface="Tahoma" charset="0"/>
              </a:endParaRPr>
            </a:p>
          </p:txBody>
        </p:sp>
        <p:sp>
          <p:nvSpPr>
            <p:cNvPr id="7" name="Forma livre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latin typeface="Tahoma" charset="0"/>
              </a:endParaRPr>
            </a:p>
          </p:txBody>
        </p:sp>
        <p:sp>
          <p:nvSpPr>
            <p:cNvPr id="8" name="Forma livre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0" name="Conector reto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ítulo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pt-BR" smtClean="0"/>
              <a:t>Clique para editar o estilo do título mestre</a:t>
            </a:r>
            <a:endParaRPr lang="en-US"/>
          </a:p>
        </p:txBody>
      </p:sp>
      <p:sp>
        <p:nvSpPr>
          <p:cNvPr id="17" name="Subtítu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pt-BR" smtClean="0"/>
              <a:t>Clique para editar o estilo do subtítulo mestre</a:t>
            </a:r>
            <a:endParaRPr lang="en-US"/>
          </a:p>
        </p:txBody>
      </p:sp>
      <p:sp>
        <p:nvSpPr>
          <p:cNvPr id="11" name="Espaço Reservado para Data 29"/>
          <p:cNvSpPr>
            <a:spLocks noGrp="1"/>
          </p:cNvSpPr>
          <p:nvPr>
            <p:ph type="dt" sz="half" idx="10"/>
          </p:nvPr>
        </p:nvSpPr>
        <p:spPr/>
        <p:txBody>
          <a:bodyPr/>
          <a:lstStyle>
            <a:lvl1pPr>
              <a:defRPr>
                <a:solidFill>
                  <a:srgbClr val="FFFFFF"/>
                </a:solidFill>
              </a:defRPr>
            </a:lvl1pPr>
            <a:extLst/>
          </a:lstStyle>
          <a:p>
            <a:pPr>
              <a:defRPr/>
            </a:pPr>
            <a:endParaRPr lang="pt-BR"/>
          </a:p>
        </p:txBody>
      </p:sp>
      <p:sp>
        <p:nvSpPr>
          <p:cNvPr id="12" name="Espaço Reservado para Rodapé 18"/>
          <p:cNvSpPr>
            <a:spLocks noGrp="1"/>
          </p:cNvSpPr>
          <p:nvPr>
            <p:ph type="ftr" sz="quarter" idx="11"/>
          </p:nvPr>
        </p:nvSpPr>
        <p:spPr/>
        <p:txBody>
          <a:bodyPr/>
          <a:lstStyle>
            <a:lvl1pPr>
              <a:defRPr>
                <a:solidFill>
                  <a:schemeClr val="accent1">
                    <a:tint val="20000"/>
                  </a:schemeClr>
                </a:solidFill>
              </a:defRPr>
            </a:lvl1pPr>
            <a:extLst/>
          </a:lstStyle>
          <a:p>
            <a:pPr>
              <a:defRPr/>
            </a:pPr>
            <a:endParaRPr lang="pt-BR"/>
          </a:p>
        </p:txBody>
      </p:sp>
      <p:sp>
        <p:nvSpPr>
          <p:cNvPr id="13" name="Espaço Reservado para Número de Slide 26"/>
          <p:cNvSpPr>
            <a:spLocks noGrp="1"/>
          </p:cNvSpPr>
          <p:nvPr>
            <p:ph type="sldNum" sz="quarter" idx="12"/>
          </p:nvPr>
        </p:nvSpPr>
        <p:spPr/>
        <p:txBody>
          <a:bodyPr/>
          <a:lstStyle>
            <a:lvl1pPr>
              <a:defRPr smtClean="0">
                <a:solidFill>
                  <a:srgbClr val="FFFFFF"/>
                </a:solidFill>
              </a:defRPr>
            </a:lvl1pPr>
            <a:extLst/>
          </a:lstStyle>
          <a:p>
            <a:pPr>
              <a:defRPr/>
            </a:pPr>
            <a:fld id="{0194B0D9-0212-4C04-8633-83D4CB9A8A82}" type="slidenum">
              <a:rPr lang="pt-BR"/>
              <a:pPr>
                <a:defRPr/>
              </a:pPr>
              <a:t>‹nº›</a:t>
            </a:fld>
            <a:endParaRPr lang="pt-BR"/>
          </a:p>
        </p:txBody>
      </p:sp>
    </p:spTree>
    <p:extLst>
      <p:ext uri="{BB962C8B-B14F-4D97-AF65-F5344CB8AC3E}">
        <p14:creationId xmlns:p14="http://schemas.microsoft.com/office/powerpoint/2010/main" val="2200359986"/>
      </p:ext>
    </p:extLst>
  </p:cSld>
  <p:clrMapOvr>
    <a:overrideClrMapping bg1="lt1" tx1="dk1" bg2="lt2" tx2="dk2" accent1="accent1" accent2="accent2" accent3="accent3" accent4="accent4" accent5="accent5" accent6="accent6" hlink="hlink" folHlink="folHlink"/>
  </p:clrMapOvr>
  <p:transition>
    <p:newsfla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4" name="Forma livre 3"/>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latin typeface="Tahoma" charset="0"/>
            </a:endParaRPr>
          </a:p>
        </p:txBody>
      </p:sp>
      <p:sp>
        <p:nvSpPr>
          <p:cNvPr id="5" name="Forma livre 4"/>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latin typeface="Tahoma" charset="0"/>
            </a:endParaRPr>
          </a:p>
        </p:txBody>
      </p:sp>
      <p:sp>
        <p:nvSpPr>
          <p:cNvPr id="6" name="Triângulo retângulo 5"/>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7" name="Conector reto 6"/>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8" name="Divisa 7"/>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9" name="Divisa 8"/>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2" name="Título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pt-BR" smtClean="0"/>
              <a:t>Clique para editar o estilo do título mestre</a:t>
            </a:r>
            <a:endParaRPr lang="en-US"/>
          </a:p>
        </p:txBody>
      </p:sp>
      <p:sp>
        <p:nvSpPr>
          <p:cNvPr id="3" name="Espaço Reservado para Texto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pt-BR" smtClean="0"/>
              <a:t>Clique para editar os estilos do texto mestre</a:t>
            </a:r>
          </a:p>
        </p:txBody>
      </p:sp>
      <p:sp>
        <p:nvSpPr>
          <p:cNvPr id="10" name="Espaço Reservado para Data 3"/>
          <p:cNvSpPr>
            <a:spLocks noGrp="1"/>
          </p:cNvSpPr>
          <p:nvPr>
            <p:ph type="dt" sz="half" idx="10"/>
          </p:nvPr>
        </p:nvSpPr>
        <p:spPr/>
        <p:txBody>
          <a:bodyPr/>
          <a:lstStyle>
            <a:lvl1pPr>
              <a:defRPr/>
            </a:lvl1pPr>
            <a:extLst/>
          </a:lstStyle>
          <a:p>
            <a:pPr>
              <a:defRPr/>
            </a:pPr>
            <a:endParaRPr lang="pt-BR"/>
          </a:p>
        </p:txBody>
      </p:sp>
      <p:sp>
        <p:nvSpPr>
          <p:cNvPr id="11" name="Espaço Reservado para Rodapé 4"/>
          <p:cNvSpPr>
            <a:spLocks noGrp="1"/>
          </p:cNvSpPr>
          <p:nvPr>
            <p:ph type="ftr" sz="quarter" idx="11"/>
          </p:nvPr>
        </p:nvSpPr>
        <p:spPr/>
        <p:txBody>
          <a:bodyPr/>
          <a:lstStyle>
            <a:lvl1pPr>
              <a:defRPr/>
            </a:lvl1pPr>
            <a:extLst/>
          </a:lstStyle>
          <a:p>
            <a:pPr>
              <a:defRPr/>
            </a:pPr>
            <a:endParaRPr lang="pt-BR"/>
          </a:p>
        </p:txBody>
      </p:sp>
      <p:sp>
        <p:nvSpPr>
          <p:cNvPr id="12" name="Espaço Reservado para Número de Slide 5"/>
          <p:cNvSpPr>
            <a:spLocks noGrp="1"/>
          </p:cNvSpPr>
          <p:nvPr>
            <p:ph type="sldNum" sz="quarter" idx="12"/>
          </p:nvPr>
        </p:nvSpPr>
        <p:spPr/>
        <p:txBody>
          <a:bodyPr/>
          <a:lstStyle>
            <a:lvl1pPr>
              <a:defRPr/>
            </a:lvl1pPr>
            <a:extLst/>
          </a:lstStyle>
          <a:p>
            <a:pPr>
              <a:defRPr/>
            </a:pPr>
            <a:fld id="{6578EBB3-CA24-4725-AC1A-69F0B083F522}" type="slidenum">
              <a:rPr lang="pt-BR"/>
              <a:pPr>
                <a:defRPr/>
              </a:pPr>
              <a:t>‹nº›</a:t>
            </a:fld>
            <a:endParaRPr lang="pt-BR"/>
          </a:p>
        </p:txBody>
      </p:sp>
    </p:spTree>
    <p:extLst>
      <p:ext uri="{BB962C8B-B14F-4D97-AF65-F5344CB8AC3E}">
        <p14:creationId xmlns:p14="http://schemas.microsoft.com/office/powerpoint/2010/main" val="1603453880"/>
      </p:ext>
    </p:extLst>
  </p:cSld>
  <p:clrMapOvr>
    <a:overrideClrMapping bg1="dk1" tx1="lt1" bg2="dk2" tx2="lt2" accent1="accent1" accent2="accent2" accent3="accent3" accent4="accent4" accent5="accent5" accent6="accent6" hlink="hlink" folHlink="folHlink"/>
  </p:clrMapOvr>
  <p:transition>
    <p:newsfla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5" name="Forma livre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latin typeface="Tahoma" charset="0"/>
            </a:endParaRPr>
          </a:p>
        </p:txBody>
      </p:sp>
      <p:sp>
        <p:nvSpPr>
          <p:cNvPr id="6" name="Forma livre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latin typeface="Tahoma" charset="0"/>
            </a:endParaRPr>
          </a:p>
        </p:txBody>
      </p:sp>
      <p:sp>
        <p:nvSpPr>
          <p:cNvPr id="7" name="Triângulo retângulo 6"/>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9" name="Conector reto 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3" name="Espaço Reservado para Conteúd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Conteúd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8" name="Título 7"/>
          <p:cNvSpPr>
            <a:spLocks noGrp="1"/>
          </p:cNvSpPr>
          <p:nvPr>
            <p:ph type="title"/>
          </p:nvPr>
        </p:nvSpPr>
        <p:spPr/>
        <p:txBody>
          <a:bodyPr rtlCol="0"/>
          <a:lstStyle>
            <a:extLst/>
          </a:lstStyle>
          <a:p>
            <a:r>
              <a:rPr lang="pt-BR" smtClean="0"/>
              <a:t>Clique para editar o estilo do título mestre</a:t>
            </a:r>
            <a:endParaRPr lang="en-US"/>
          </a:p>
        </p:txBody>
      </p:sp>
      <p:sp>
        <p:nvSpPr>
          <p:cNvPr id="10" name="Espaço Reservado para Data 4"/>
          <p:cNvSpPr>
            <a:spLocks noGrp="1"/>
          </p:cNvSpPr>
          <p:nvPr>
            <p:ph type="dt" sz="half" idx="10"/>
          </p:nvPr>
        </p:nvSpPr>
        <p:spPr/>
        <p:txBody>
          <a:bodyPr/>
          <a:lstStyle>
            <a:lvl1pPr>
              <a:defRPr/>
            </a:lvl1pPr>
            <a:extLst/>
          </a:lstStyle>
          <a:p>
            <a:pPr>
              <a:defRPr/>
            </a:pPr>
            <a:endParaRPr lang="pt-BR"/>
          </a:p>
        </p:txBody>
      </p:sp>
      <p:sp>
        <p:nvSpPr>
          <p:cNvPr id="11" name="Espaço Reservado para Rodapé 5"/>
          <p:cNvSpPr>
            <a:spLocks noGrp="1"/>
          </p:cNvSpPr>
          <p:nvPr>
            <p:ph type="ftr" sz="quarter" idx="11"/>
          </p:nvPr>
        </p:nvSpPr>
        <p:spPr/>
        <p:txBody>
          <a:bodyPr/>
          <a:lstStyle>
            <a:lvl1pPr>
              <a:defRPr/>
            </a:lvl1pPr>
            <a:extLst/>
          </a:lstStyle>
          <a:p>
            <a:pPr>
              <a:defRPr/>
            </a:pPr>
            <a:endParaRPr lang="pt-BR"/>
          </a:p>
        </p:txBody>
      </p:sp>
      <p:sp>
        <p:nvSpPr>
          <p:cNvPr id="12" name="Espaço Reservado para Número de Slide 6"/>
          <p:cNvSpPr>
            <a:spLocks noGrp="1"/>
          </p:cNvSpPr>
          <p:nvPr>
            <p:ph type="sldNum" sz="quarter" idx="12"/>
          </p:nvPr>
        </p:nvSpPr>
        <p:spPr/>
        <p:txBody>
          <a:bodyPr/>
          <a:lstStyle>
            <a:lvl1pPr>
              <a:defRPr/>
            </a:lvl1pPr>
            <a:extLst/>
          </a:lstStyle>
          <a:p>
            <a:pPr>
              <a:defRPr/>
            </a:pPr>
            <a:fld id="{85A1488A-1CF7-45AE-9A26-89EAD862F3CF}" type="slidenum">
              <a:rPr lang="pt-BR"/>
              <a:pPr>
                <a:defRPr/>
              </a:pPr>
              <a:t>‹nº›</a:t>
            </a:fld>
            <a:endParaRPr lang="pt-BR"/>
          </a:p>
        </p:txBody>
      </p:sp>
    </p:spTree>
    <p:extLst>
      <p:ext uri="{BB962C8B-B14F-4D97-AF65-F5344CB8AC3E}">
        <p14:creationId xmlns:p14="http://schemas.microsoft.com/office/powerpoint/2010/main" val="1857699475"/>
      </p:ext>
    </p:extLst>
  </p:cSld>
  <p:clrMapOvr>
    <a:overrideClrMapping bg1="dk1" tx1="lt1" bg2="dk2" tx2="lt2" accent1="accent1" accent2="accent2" accent3="accent3" accent4="accent4" accent5="accent5" accent6="accent6" hlink="hlink" folHlink="folHlink"/>
  </p:clrMapOvr>
  <p:transition>
    <p:newsfla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ção">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lstStyle>
            <a:lvl1pPr>
              <a:defRPr/>
            </a:lvl1pPr>
            <a:extLst/>
          </a:lstStyle>
          <a:p>
            <a:r>
              <a:rPr lang="pt-BR" smtClean="0"/>
              <a:t>Clique para editar o estilo do título mestre</a:t>
            </a:r>
            <a:endParaRPr lang="en-US"/>
          </a:p>
        </p:txBody>
      </p:sp>
      <p:sp>
        <p:nvSpPr>
          <p:cNvPr id="3" name="Espaço Reservado para Tex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pt-BR" smtClean="0"/>
              <a:t>Clique para editar os estilos do texto mestre</a:t>
            </a:r>
          </a:p>
        </p:txBody>
      </p:sp>
      <p:sp>
        <p:nvSpPr>
          <p:cNvPr id="4" name="Espaço Reservado para Tex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pt-BR" smtClean="0"/>
              <a:t>Clique para editar os estilos do texto mestre</a:t>
            </a:r>
          </a:p>
        </p:txBody>
      </p:sp>
      <p:sp>
        <p:nvSpPr>
          <p:cNvPr id="5" name="Espaço Reservado para Conteúd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Conteúd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Espaço Reservado para Data 6"/>
          <p:cNvSpPr>
            <a:spLocks noGrp="1"/>
          </p:cNvSpPr>
          <p:nvPr>
            <p:ph type="dt" sz="half" idx="10"/>
          </p:nvPr>
        </p:nvSpPr>
        <p:spPr/>
        <p:txBody>
          <a:bodyPr/>
          <a:lstStyle>
            <a:lvl1pPr>
              <a:defRPr/>
            </a:lvl1pPr>
            <a:extLst/>
          </a:lstStyle>
          <a:p>
            <a:pPr>
              <a:defRPr/>
            </a:pPr>
            <a:endParaRPr lang="pt-BR"/>
          </a:p>
        </p:txBody>
      </p:sp>
      <p:sp>
        <p:nvSpPr>
          <p:cNvPr id="8" name="Espaço Reservado para Rodapé 7"/>
          <p:cNvSpPr>
            <a:spLocks noGrp="1"/>
          </p:cNvSpPr>
          <p:nvPr>
            <p:ph type="ftr" sz="quarter" idx="11"/>
          </p:nvPr>
        </p:nvSpPr>
        <p:spPr/>
        <p:txBody>
          <a:bodyPr/>
          <a:lstStyle>
            <a:lvl1pPr>
              <a:defRPr/>
            </a:lvl1pPr>
            <a:extLst/>
          </a:lstStyle>
          <a:p>
            <a:pPr>
              <a:defRPr/>
            </a:pPr>
            <a:endParaRPr lang="pt-BR"/>
          </a:p>
        </p:txBody>
      </p:sp>
      <p:sp>
        <p:nvSpPr>
          <p:cNvPr id="9" name="Espaço Reservado para Número de Slide 8"/>
          <p:cNvSpPr>
            <a:spLocks noGrp="1"/>
          </p:cNvSpPr>
          <p:nvPr>
            <p:ph type="sldNum" sz="quarter" idx="12"/>
          </p:nvPr>
        </p:nvSpPr>
        <p:spPr/>
        <p:txBody>
          <a:bodyPr/>
          <a:lstStyle>
            <a:lvl1pPr>
              <a:defRPr/>
            </a:lvl1pPr>
            <a:extLst/>
          </a:lstStyle>
          <a:p>
            <a:pPr>
              <a:defRPr/>
            </a:pPr>
            <a:fld id="{AEE557FF-6131-40FD-8C01-40ED1A657204}" type="slidenum">
              <a:rPr lang="pt-BR"/>
              <a:pPr>
                <a:defRPr/>
              </a:pPr>
              <a:t>‹nº›</a:t>
            </a:fld>
            <a:endParaRPr lang="pt-BR"/>
          </a:p>
        </p:txBody>
      </p:sp>
    </p:spTree>
    <p:extLst>
      <p:ext uri="{BB962C8B-B14F-4D97-AF65-F5344CB8AC3E}">
        <p14:creationId xmlns:p14="http://schemas.microsoft.com/office/powerpoint/2010/main" val="1805116971"/>
      </p:ext>
    </p:extLst>
  </p:cSld>
  <p:clrMapOvr>
    <a:overrideClrMapping bg1="lt1" tx1="dk1" bg2="lt2" tx2="dk2" accent1="accent1" accent2="accent2" accent3="accent3" accent4="accent4" accent5="accent5" accent6="accent6" hlink="hlink" folHlink="folHlink"/>
  </p:clrMapOvr>
  <p:transition>
    <p:newsfla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3" name="Forma livre 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latin typeface="Tahoma" charset="0"/>
            </a:endParaRPr>
          </a:p>
        </p:txBody>
      </p:sp>
      <p:sp>
        <p:nvSpPr>
          <p:cNvPr id="4" name="Forma livre 3"/>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latin typeface="Tahoma" charset="0"/>
            </a:endParaRPr>
          </a:p>
        </p:txBody>
      </p:sp>
      <p:sp>
        <p:nvSpPr>
          <p:cNvPr id="5" name="Triângulo retângulo 4"/>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7" name="Conector reto 6"/>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6" name="Título 5"/>
          <p:cNvSpPr>
            <a:spLocks noGrp="1"/>
          </p:cNvSpPr>
          <p:nvPr>
            <p:ph type="title"/>
          </p:nvPr>
        </p:nvSpPr>
        <p:spPr/>
        <p:txBody>
          <a:bodyPr rtlCol="0"/>
          <a:lstStyle>
            <a:extLst/>
          </a:lstStyle>
          <a:p>
            <a:r>
              <a:rPr lang="pt-BR" smtClean="0"/>
              <a:t>Clique para editar o estilo do título mestre</a:t>
            </a:r>
            <a:endParaRPr lang="en-US"/>
          </a:p>
        </p:txBody>
      </p:sp>
      <p:sp>
        <p:nvSpPr>
          <p:cNvPr id="8" name="Espaço Reservado para Data 2"/>
          <p:cNvSpPr>
            <a:spLocks noGrp="1"/>
          </p:cNvSpPr>
          <p:nvPr>
            <p:ph type="dt" sz="half" idx="10"/>
          </p:nvPr>
        </p:nvSpPr>
        <p:spPr/>
        <p:txBody>
          <a:bodyPr/>
          <a:lstStyle>
            <a:lvl1pPr>
              <a:defRPr/>
            </a:lvl1pPr>
            <a:extLst/>
          </a:lstStyle>
          <a:p>
            <a:pPr>
              <a:defRPr/>
            </a:pPr>
            <a:endParaRPr lang="pt-BR"/>
          </a:p>
        </p:txBody>
      </p:sp>
      <p:sp>
        <p:nvSpPr>
          <p:cNvPr id="9" name="Espaço Reservado para Rodapé 3"/>
          <p:cNvSpPr>
            <a:spLocks noGrp="1"/>
          </p:cNvSpPr>
          <p:nvPr>
            <p:ph type="ftr" sz="quarter" idx="11"/>
          </p:nvPr>
        </p:nvSpPr>
        <p:spPr/>
        <p:txBody>
          <a:bodyPr/>
          <a:lstStyle>
            <a:lvl1pPr>
              <a:defRPr/>
            </a:lvl1pPr>
            <a:extLst/>
          </a:lstStyle>
          <a:p>
            <a:pPr>
              <a:defRPr/>
            </a:pPr>
            <a:endParaRPr lang="pt-BR"/>
          </a:p>
        </p:txBody>
      </p:sp>
      <p:sp>
        <p:nvSpPr>
          <p:cNvPr id="10" name="Espaço Reservado para Número de Slide 4"/>
          <p:cNvSpPr>
            <a:spLocks noGrp="1"/>
          </p:cNvSpPr>
          <p:nvPr>
            <p:ph type="sldNum" sz="quarter" idx="12"/>
          </p:nvPr>
        </p:nvSpPr>
        <p:spPr/>
        <p:txBody>
          <a:bodyPr/>
          <a:lstStyle>
            <a:lvl1pPr>
              <a:defRPr/>
            </a:lvl1pPr>
            <a:extLst/>
          </a:lstStyle>
          <a:p>
            <a:pPr>
              <a:defRPr/>
            </a:pPr>
            <a:fld id="{B17C24E0-2097-4FC6-91F4-E87BAB77E105}" type="slidenum">
              <a:rPr lang="pt-BR"/>
              <a:pPr>
                <a:defRPr/>
              </a:pPr>
              <a:t>‹nº›</a:t>
            </a:fld>
            <a:endParaRPr lang="pt-BR"/>
          </a:p>
        </p:txBody>
      </p:sp>
    </p:spTree>
    <p:extLst>
      <p:ext uri="{BB962C8B-B14F-4D97-AF65-F5344CB8AC3E}">
        <p14:creationId xmlns:p14="http://schemas.microsoft.com/office/powerpoint/2010/main" val="2251712401"/>
      </p:ext>
    </p:extLst>
  </p:cSld>
  <p:clrMapOvr>
    <a:overrideClrMapping bg1="dk1" tx1="lt1" bg2="dk2" tx2="lt2" accent1="accent1" accent2="accent2" accent3="accent3" accent4="accent4" accent5="accent5" accent6="accent6" hlink="hlink" folHlink="folHlink"/>
  </p:clrMapOvr>
  <p:transition>
    <p:newsfla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údo com Legenda">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pt-BR" smtClean="0"/>
              <a:t>Clique para editar o estilo do título mestre</a:t>
            </a:r>
            <a:endParaRPr lang="en-US"/>
          </a:p>
        </p:txBody>
      </p:sp>
      <p:sp>
        <p:nvSpPr>
          <p:cNvPr id="3" name="Espaço Reservado para Tex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pt-BR" smtClean="0"/>
              <a:t>Clique para editar os estilos do texto mestre</a:t>
            </a:r>
          </a:p>
        </p:txBody>
      </p:sp>
      <p:sp>
        <p:nvSpPr>
          <p:cNvPr id="4" name="Espaço Reservado para Conteúd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4"/>
          <p:cNvSpPr>
            <a:spLocks noGrp="1"/>
          </p:cNvSpPr>
          <p:nvPr>
            <p:ph type="dt" sz="half" idx="10"/>
          </p:nvPr>
        </p:nvSpPr>
        <p:spPr/>
        <p:txBody>
          <a:bodyPr/>
          <a:lstStyle>
            <a:lvl1pPr>
              <a:defRPr/>
            </a:lvl1pPr>
            <a:extLst/>
          </a:lstStyle>
          <a:p>
            <a:pPr>
              <a:defRPr/>
            </a:pPr>
            <a:endParaRPr lang="pt-BR"/>
          </a:p>
        </p:txBody>
      </p:sp>
      <p:sp>
        <p:nvSpPr>
          <p:cNvPr id="6" name="Espaço Reservado para Rodapé 5"/>
          <p:cNvSpPr>
            <a:spLocks noGrp="1"/>
          </p:cNvSpPr>
          <p:nvPr>
            <p:ph type="ftr" sz="quarter" idx="11"/>
          </p:nvPr>
        </p:nvSpPr>
        <p:spPr/>
        <p:txBody>
          <a:bodyPr/>
          <a:lstStyle>
            <a:lvl1pPr>
              <a:defRPr/>
            </a:lvl1pPr>
            <a:extLst/>
          </a:lstStyle>
          <a:p>
            <a:pPr>
              <a:defRPr/>
            </a:pPr>
            <a:endParaRPr lang="pt-BR"/>
          </a:p>
        </p:txBody>
      </p:sp>
      <p:sp>
        <p:nvSpPr>
          <p:cNvPr id="7" name="Espaço Reservado para Número de Slide 6"/>
          <p:cNvSpPr>
            <a:spLocks noGrp="1"/>
          </p:cNvSpPr>
          <p:nvPr>
            <p:ph type="sldNum" sz="quarter" idx="12"/>
          </p:nvPr>
        </p:nvSpPr>
        <p:spPr/>
        <p:txBody>
          <a:bodyPr/>
          <a:lstStyle>
            <a:lvl1pPr>
              <a:defRPr/>
            </a:lvl1pPr>
            <a:extLst/>
          </a:lstStyle>
          <a:p>
            <a:pPr>
              <a:defRPr/>
            </a:pPr>
            <a:fld id="{D3FD3558-3E2E-4778-866E-1FE35804B79B}" type="slidenum">
              <a:rPr lang="pt-BR"/>
              <a:pPr>
                <a:defRPr/>
              </a:pPr>
              <a:t>‹nº›</a:t>
            </a:fld>
            <a:endParaRPr lang="pt-BR"/>
          </a:p>
        </p:txBody>
      </p:sp>
    </p:spTree>
    <p:extLst>
      <p:ext uri="{BB962C8B-B14F-4D97-AF65-F5344CB8AC3E}">
        <p14:creationId xmlns:p14="http://schemas.microsoft.com/office/powerpoint/2010/main" val="1124398452"/>
      </p:ext>
    </p:extLst>
  </p:cSld>
  <p:clrMapOvr>
    <a:overrideClrMapping bg1="lt1" tx1="dk1" bg2="lt2" tx2="dk2" accent1="accent1" accent2="accent2" accent3="accent3" accent4="accent4" accent5="accent5" accent6="accent6" hlink="hlink" folHlink="folHlink"/>
  </p:clrMapOvr>
  <p:transition>
    <p:newsfla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5" name="Forma livre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latin typeface="Tahoma" charset="0"/>
            </a:endParaRPr>
          </a:p>
        </p:txBody>
      </p:sp>
      <p:sp>
        <p:nvSpPr>
          <p:cNvPr id="6" name="Forma livre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latin typeface="Tahoma" charset="0"/>
            </a:endParaRPr>
          </a:p>
        </p:txBody>
      </p:sp>
      <p:sp>
        <p:nvSpPr>
          <p:cNvPr id="7" name="Triângulo retângulo 6"/>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8" name="Conector reto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Divisa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10" name="Divisa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4" name="Espaço Reservado para Texto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pt-BR" smtClean="0"/>
              <a:t>Clique para editar os estilos do texto mestre</a:t>
            </a:r>
          </a:p>
        </p:txBody>
      </p:sp>
      <p:sp>
        <p:nvSpPr>
          <p:cNvPr id="3" name="Espaço Reservado para Imagem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pt-BR" noProof="0" smtClean="0"/>
              <a:t>Clique no ícone para adicionar uma imagem</a:t>
            </a:r>
            <a:endParaRPr lang="en-US" noProof="0" dirty="0"/>
          </a:p>
        </p:txBody>
      </p:sp>
      <p:sp>
        <p:nvSpPr>
          <p:cNvPr id="2" name="Títu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pt-BR" smtClean="0"/>
              <a:t>Clique para editar o estilo do título mestre</a:t>
            </a:r>
            <a:endParaRPr lang="en-US"/>
          </a:p>
        </p:txBody>
      </p:sp>
      <p:sp>
        <p:nvSpPr>
          <p:cNvPr id="11" name="Espaço Reservado para Data 4"/>
          <p:cNvSpPr>
            <a:spLocks noGrp="1"/>
          </p:cNvSpPr>
          <p:nvPr>
            <p:ph type="dt" sz="half" idx="10"/>
          </p:nvPr>
        </p:nvSpPr>
        <p:spPr/>
        <p:txBody>
          <a:bodyPr/>
          <a:lstStyle>
            <a:lvl1pPr>
              <a:defRPr>
                <a:solidFill>
                  <a:schemeClr val="tx1"/>
                </a:solidFill>
              </a:defRPr>
            </a:lvl1pPr>
            <a:extLst/>
          </a:lstStyle>
          <a:p>
            <a:pPr>
              <a:defRPr/>
            </a:pPr>
            <a:endParaRPr lang="pt-BR"/>
          </a:p>
        </p:txBody>
      </p:sp>
      <p:sp>
        <p:nvSpPr>
          <p:cNvPr id="12" name="Espaço Reservado para Rodapé 5"/>
          <p:cNvSpPr>
            <a:spLocks noGrp="1"/>
          </p:cNvSpPr>
          <p:nvPr>
            <p:ph type="ftr" sz="quarter" idx="11"/>
          </p:nvPr>
        </p:nvSpPr>
        <p:spPr/>
        <p:txBody>
          <a:bodyPr/>
          <a:lstStyle>
            <a:lvl1pPr>
              <a:defRPr>
                <a:solidFill>
                  <a:schemeClr val="tx1"/>
                </a:solidFill>
              </a:defRPr>
            </a:lvl1pPr>
            <a:extLst/>
          </a:lstStyle>
          <a:p>
            <a:pPr>
              <a:defRPr/>
            </a:pPr>
            <a:endParaRPr lang="pt-BR"/>
          </a:p>
        </p:txBody>
      </p:sp>
      <p:sp>
        <p:nvSpPr>
          <p:cNvPr id="13" name="Espaço Reservado para Número de Slide 6"/>
          <p:cNvSpPr>
            <a:spLocks noGrp="1"/>
          </p:cNvSpPr>
          <p:nvPr>
            <p:ph type="sldNum" sz="quarter" idx="12"/>
          </p:nvPr>
        </p:nvSpPr>
        <p:spPr/>
        <p:txBody>
          <a:bodyPr/>
          <a:lstStyle>
            <a:lvl1pPr>
              <a:defRPr smtClean="0">
                <a:solidFill>
                  <a:schemeClr val="tx1"/>
                </a:solidFill>
              </a:defRPr>
            </a:lvl1pPr>
            <a:extLst/>
          </a:lstStyle>
          <a:p>
            <a:pPr>
              <a:defRPr/>
            </a:pPr>
            <a:fld id="{A3D3BB0A-0AA9-40F0-B7F6-4FA02CBFDCB2}" type="slidenum">
              <a:rPr lang="pt-BR"/>
              <a:pPr>
                <a:defRPr/>
              </a:pPr>
              <a:t>‹nº›</a:t>
            </a:fld>
            <a:endParaRPr lang="pt-BR"/>
          </a:p>
        </p:txBody>
      </p:sp>
    </p:spTree>
    <p:extLst>
      <p:ext uri="{BB962C8B-B14F-4D97-AF65-F5344CB8AC3E}">
        <p14:creationId xmlns:p14="http://schemas.microsoft.com/office/powerpoint/2010/main" val="2235791386"/>
      </p:ext>
    </p:extLst>
  </p:cSld>
  <p:clrMapOvr>
    <a:overrideClrMapping bg1="dk1" tx1="lt1" bg2="dk2" tx2="lt2" accent1="accent1" accent2="accent2" accent3="accent3" accent4="accent4" accent5="accent5" accent6="accent6" hlink="hlink" folHlink="folHlink"/>
  </p:clrMapOvr>
  <p:transition>
    <p:newsflash/>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9" name="Espaço Reservado para Títu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pt-BR" smtClean="0"/>
              <a:t>Clique para editar o estilo do título mestre</a:t>
            </a:r>
            <a:endParaRPr lang="en-US"/>
          </a:p>
        </p:txBody>
      </p:sp>
      <p:sp>
        <p:nvSpPr>
          <p:cNvPr id="8203" name="Espaço Reservado para Texto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smtClean="0"/>
              <a:t>Clique para editar os estilos do texto mestre</a:t>
            </a:r>
          </a:p>
          <a:p>
            <a:pPr lvl="1"/>
            <a:r>
              <a:rPr lang="pt-BR" altLang="pt-BR" smtClean="0"/>
              <a:t>Segundo nível</a:t>
            </a:r>
          </a:p>
          <a:p>
            <a:pPr lvl="2"/>
            <a:r>
              <a:rPr lang="pt-BR" altLang="pt-BR" smtClean="0"/>
              <a:t>Terceiro nível</a:t>
            </a:r>
          </a:p>
          <a:p>
            <a:pPr lvl="3"/>
            <a:r>
              <a:rPr lang="pt-BR" altLang="pt-BR" smtClean="0"/>
              <a:t>Quarto nível</a:t>
            </a:r>
          </a:p>
          <a:p>
            <a:pPr lvl="4"/>
            <a:r>
              <a:rPr lang="pt-BR" altLang="pt-BR" smtClean="0"/>
              <a:t>Quinto nível</a:t>
            </a:r>
            <a:endParaRPr lang="en-US" altLang="pt-BR" smtClean="0"/>
          </a:p>
        </p:txBody>
      </p:sp>
      <p:sp>
        <p:nvSpPr>
          <p:cNvPr id="23" name="Espaço Reservado para Data 4"/>
          <p:cNvSpPr>
            <a:spLocks noGrp="1"/>
          </p:cNvSpPr>
          <p:nvPr>
            <p:ph type="dt" sz="half" idx="2"/>
          </p:nvPr>
        </p:nvSpPr>
        <p:spPr>
          <a:xfrm>
            <a:off x="6727825" y="6408738"/>
            <a:ext cx="1919288" cy="365125"/>
          </a:xfrm>
          <a:prstGeom prst="rect">
            <a:avLst/>
          </a:prstGeom>
        </p:spPr>
        <p:txBody>
          <a:bodyPr vert="horz" anchor="b"/>
          <a:lstStyle>
            <a:lvl1pPr>
              <a:defRPr sz="1000">
                <a:solidFill>
                  <a:schemeClr val="tx1"/>
                </a:solidFill>
                <a:latin typeface="Tahoma" charset="0"/>
              </a:defRPr>
            </a:lvl1pPr>
            <a:extLst/>
          </a:lstStyle>
          <a:p>
            <a:pPr>
              <a:defRPr/>
            </a:pPr>
            <a:endParaRPr lang="pt-BR"/>
          </a:p>
        </p:txBody>
      </p:sp>
      <p:sp>
        <p:nvSpPr>
          <p:cNvPr id="24" name="Espaço Reservado para Rodapé 5"/>
          <p:cNvSpPr>
            <a:spLocks noGrp="1"/>
          </p:cNvSpPr>
          <p:nvPr>
            <p:ph type="ftr" sz="quarter" idx="3"/>
          </p:nvPr>
        </p:nvSpPr>
        <p:spPr>
          <a:xfrm>
            <a:off x="4379913" y="6408738"/>
            <a:ext cx="2351087" cy="365125"/>
          </a:xfrm>
          <a:prstGeom prst="rect">
            <a:avLst/>
          </a:prstGeom>
        </p:spPr>
        <p:txBody>
          <a:bodyPr vert="horz" anchor="b"/>
          <a:lstStyle>
            <a:lvl1pPr algn="r">
              <a:defRPr sz="1000">
                <a:solidFill>
                  <a:schemeClr val="tx1"/>
                </a:solidFill>
                <a:latin typeface="Tahoma" charset="0"/>
              </a:defRPr>
            </a:lvl1pPr>
            <a:extLst/>
          </a:lstStyle>
          <a:p>
            <a:pPr>
              <a:defRPr/>
            </a:pPr>
            <a:endParaRPr lang="pt-BR"/>
          </a:p>
        </p:txBody>
      </p:sp>
      <p:sp>
        <p:nvSpPr>
          <p:cNvPr id="25" name="Espaço Reservado para Número de Slide 6"/>
          <p:cNvSpPr>
            <a:spLocks noGrp="1"/>
          </p:cNvSpPr>
          <p:nvPr>
            <p:ph type="sldNum" sz="quarter" idx="4"/>
          </p:nvPr>
        </p:nvSpPr>
        <p:spPr>
          <a:xfrm>
            <a:off x="8647113" y="6408738"/>
            <a:ext cx="366712" cy="365125"/>
          </a:xfrm>
          <a:prstGeom prst="rect">
            <a:avLst/>
          </a:prstGeom>
        </p:spPr>
        <p:txBody>
          <a:bodyPr vert="horz" anchor="b"/>
          <a:lstStyle>
            <a:lvl1pPr algn="r">
              <a:defRPr sz="1000" smtClean="0">
                <a:solidFill>
                  <a:schemeClr val="tx1"/>
                </a:solidFill>
                <a:latin typeface="Tahoma" charset="0"/>
              </a:defRPr>
            </a:lvl1pPr>
            <a:extLst/>
          </a:lstStyle>
          <a:p>
            <a:pPr>
              <a:defRPr/>
            </a:pPr>
            <a:fld id="{ADE5F643-9A3D-435A-AA5B-F2113B6D7183}" type="slidenum">
              <a:rPr lang="pt-BR"/>
              <a:pPr>
                <a:defRPr/>
              </a:pPr>
              <a:t>‹nº›</a:t>
            </a:fld>
            <a:endParaRPr lang="pt-BR"/>
          </a:p>
        </p:txBody>
      </p:sp>
    </p:spTree>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Lst>
  <p:transition>
    <p:newsflash/>
  </p:transition>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203848" y="2780928"/>
            <a:ext cx="5832648" cy="2387881"/>
          </a:xfrm>
        </p:spPr>
        <p:txBody>
          <a:bodyPr/>
          <a:lstStyle/>
          <a:p>
            <a:pPr marR="0" lvl="0"/>
            <a:r>
              <a:rPr lang="pt-BR" altLang="pt-BR" sz="2400" dirty="0" smtClean="0">
                <a:latin typeface="+mj-lt"/>
              </a:rPr>
              <a:t>Pedro Guimarães</a:t>
            </a:r>
          </a:p>
          <a:p>
            <a:pPr marR="0"/>
            <a:r>
              <a:rPr lang="pt-BR" altLang="pt-BR" sz="2400" dirty="0" smtClean="0">
                <a:latin typeface="+mj-lt"/>
              </a:rPr>
              <a:t>Thiago </a:t>
            </a:r>
            <a:r>
              <a:rPr lang="pt-BR" altLang="pt-BR" sz="2400" dirty="0" smtClean="0">
                <a:latin typeface="+mj-lt"/>
              </a:rPr>
              <a:t>de Almeida </a:t>
            </a:r>
            <a:r>
              <a:rPr lang="pt-BR" altLang="pt-BR" sz="2400" dirty="0" smtClean="0">
                <a:latin typeface="+mj-lt"/>
              </a:rPr>
              <a:t>Fernandes</a:t>
            </a:r>
          </a:p>
          <a:p>
            <a:pPr lvl="0"/>
            <a:r>
              <a:rPr lang="pt-BR" sz="2400" dirty="0" err="1" smtClean="0">
                <a:latin typeface="+mj-lt"/>
              </a:rPr>
              <a:t>Venino</a:t>
            </a:r>
            <a:r>
              <a:rPr lang="pt-BR" sz="2400" dirty="0" smtClean="0">
                <a:latin typeface="+mj-lt"/>
              </a:rPr>
              <a:t> </a:t>
            </a:r>
            <a:r>
              <a:rPr lang="pt-BR" sz="2400" dirty="0" err="1" smtClean="0">
                <a:latin typeface="+mj-lt"/>
              </a:rPr>
              <a:t>Julio</a:t>
            </a:r>
            <a:endParaRPr lang="pt-BR" sz="2400" dirty="0">
              <a:latin typeface="+mj-lt"/>
            </a:endParaRPr>
          </a:p>
          <a:p>
            <a:pPr lvl="0"/>
            <a:r>
              <a:rPr lang="pt-BR" sz="2400" dirty="0" smtClean="0">
                <a:latin typeface="+mj-lt"/>
              </a:rPr>
              <a:t>Thiago </a:t>
            </a:r>
            <a:r>
              <a:rPr lang="pt-BR" sz="2400" dirty="0" err="1" smtClean="0">
                <a:latin typeface="+mj-lt"/>
              </a:rPr>
              <a:t>Tormena</a:t>
            </a:r>
            <a:endParaRPr lang="pt-BR" sz="2400" dirty="0">
              <a:latin typeface="+mj-lt"/>
            </a:endParaRPr>
          </a:p>
          <a:p>
            <a:pPr lvl="0"/>
            <a:r>
              <a:rPr lang="pt-BR" sz="2400" dirty="0" smtClean="0">
                <a:latin typeface="+mj-lt"/>
              </a:rPr>
              <a:t>Ramon </a:t>
            </a:r>
            <a:r>
              <a:rPr lang="pt-BR" sz="2400" dirty="0" err="1" smtClean="0">
                <a:latin typeface="+mj-lt"/>
              </a:rPr>
              <a:t>Tyron</a:t>
            </a:r>
            <a:endParaRPr lang="pt-BR" sz="2400" dirty="0" smtClean="0">
              <a:latin typeface="+mj-lt"/>
            </a:endParaRPr>
          </a:p>
          <a:p>
            <a:pPr lvl="0"/>
            <a:r>
              <a:rPr lang="pt-BR" sz="2400" dirty="0" smtClean="0">
                <a:latin typeface="+mj-lt"/>
              </a:rPr>
              <a:t>Lucas de Souza</a:t>
            </a:r>
            <a:endParaRPr lang="pt-BR" sz="2400" dirty="0">
              <a:latin typeface="+mj-lt"/>
            </a:endParaRPr>
          </a:p>
          <a:p>
            <a:pPr marR="0"/>
            <a:endParaRPr lang="pt-BR" altLang="pt-BR" dirty="0" smtClean="0">
              <a:latin typeface="Lucida Sans Unicode" pitchFamily="34" charset="0"/>
            </a:endParaRPr>
          </a:p>
        </p:txBody>
      </p:sp>
      <p:sp>
        <p:nvSpPr>
          <p:cNvPr id="9220" name="CaixaDeTexto 4"/>
          <p:cNvSpPr txBox="1">
            <a:spLocks noChangeArrowheads="1"/>
          </p:cNvSpPr>
          <p:nvPr/>
        </p:nvSpPr>
        <p:spPr bwMode="auto">
          <a:xfrm>
            <a:off x="142875" y="5934075"/>
            <a:ext cx="47148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pt-BR" altLang="pt-BR" dirty="0" smtClean="0"/>
              <a:t>Prof</a:t>
            </a:r>
            <a:r>
              <a:rPr lang="pt-BR" altLang="pt-BR" dirty="0"/>
              <a:t>. </a:t>
            </a:r>
            <a:r>
              <a:rPr lang="pt-BR" altLang="pt-BR" dirty="0" smtClean="0"/>
              <a:t>Geraldo </a:t>
            </a:r>
            <a:r>
              <a:rPr lang="pt-BR" altLang="pt-BR" dirty="0" err="1" smtClean="0"/>
              <a:t>Landre</a:t>
            </a:r>
            <a:r>
              <a:rPr lang="pt-BR" altLang="pt-BR" dirty="0" smtClean="0"/>
              <a:t> </a:t>
            </a:r>
            <a:endParaRPr lang="pt-BR" altLang="pt-BR" dirty="0"/>
          </a:p>
        </p:txBody>
      </p:sp>
      <p:sp>
        <p:nvSpPr>
          <p:cNvPr id="9222" name="Text Box 6"/>
          <p:cNvSpPr txBox="1">
            <a:spLocks noChangeArrowheads="1"/>
          </p:cNvSpPr>
          <p:nvPr/>
        </p:nvSpPr>
        <p:spPr bwMode="auto">
          <a:xfrm>
            <a:off x="1166813" y="708025"/>
            <a:ext cx="65738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pt-BR" altLang="pt-BR"/>
          </a:p>
        </p:txBody>
      </p:sp>
      <p:sp>
        <p:nvSpPr>
          <p:cNvPr id="9228" name="Text Box 12"/>
          <p:cNvSpPr txBox="1">
            <a:spLocks noChangeArrowheads="1"/>
          </p:cNvSpPr>
          <p:nvPr/>
        </p:nvSpPr>
        <p:spPr bwMode="auto">
          <a:xfrm>
            <a:off x="96837" y="548680"/>
            <a:ext cx="871378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lgn="ctr"/>
            <a:r>
              <a:rPr lang="pt-BR" sz="4800" dirty="0" smtClean="0">
                <a:latin typeface="Sitka Subheading" panose="02000505000000020004" pitchFamily="2" charset="0"/>
              </a:rPr>
              <a:t>MODELAGEM DE PROCESSOS DE NEGÓCIOS</a:t>
            </a:r>
          </a:p>
          <a:p>
            <a:pPr algn="ctr"/>
            <a:endParaRPr lang="pt-BR" altLang="pt-BR" sz="1600" dirty="0"/>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16632"/>
            <a:ext cx="6044208" cy="892696"/>
          </a:xfrm>
        </p:spPr>
        <p:txBody>
          <a:bodyPr>
            <a:normAutofit/>
          </a:bodyPr>
          <a:lstStyle/>
          <a:p>
            <a:r>
              <a:rPr lang="pt-BR" sz="2800" dirty="0" smtClean="0"/>
              <a:t>Análise Qualitativa dos Processos</a:t>
            </a:r>
            <a:endParaRPr lang="pt-BR" sz="2800" dirty="0"/>
          </a:p>
        </p:txBody>
      </p:sp>
      <p:graphicFrame>
        <p:nvGraphicFramePr>
          <p:cNvPr id="4" name="Tabela 3"/>
          <p:cNvGraphicFramePr>
            <a:graphicFrameLocks noGrp="1"/>
          </p:cNvGraphicFramePr>
          <p:nvPr>
            <p:extLst>
              <p:ext uri="{D42A27DB-BD31-4B8C-83A1-F6EECF244321}">
                <p14:modId xmlns:p14="http://schemas.microsoft.com/office/powerpoint/2010/main" val="685475198"/>
              </p:ext>
            </p:extLst>
          </p:nvPr>
        </p:nvGraphicFramePr>
        <p:xfrm>
          <a:off x="1043608" y="1988838"/>
          <a:ext cx="6912768" cy="3744413"/>
        </p:xfrm>
        <a:graphic>
          <a:graphicData uri="http://schemas.openxmlformats.org/drawingml/2006/table">
            <a:tbl>
              <a:tblPr firstRow="1" firstCol="1" bandRow="1">
                <a:tableStyleId>{5C22544A-7EE6-4342-B048-85BDC9FD1C3A}</a:tableStyleId>
              </a:tblPr>
              <a:tblGrid>
                <a:gridCol w="4054574"/>
                <a:gridCol w="1473081"/>
                <a:gridCol w="1385113"/>
              </a:tblGrid>
              <a:tr h="592726">
                <a:tc>
                  <a:txBody>
                    <a:bodyPr/>
                    <a:lstStyle/>
                    <a:p>
                      <a:pPr algn="ctr">
                        <a:lnSpc>
                          <a:spcPct val="115000"/>
                        </a:lnSpc>
                        <a:spcAft>
                          <a:spcPts val="0"/>
                        </a:spcAft>
                      </a:pPr>
                      <a:r>
                        <a:rPr lang="pt-BR" sz="1200" dirty="0" err="1">
                          <a:effectLst/>
                        </a:rPr>
                        <a:t>Step</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pt-BR" sz="1200">
                          <a:effectLst/>
                        </a:rPr>
                        <a:t>Performer</a:t>
                      </a:r>
                      <a:endParaRPr lang="pt-B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pt-BR" sz="1200">
                          <a:effectLst/>
                        </a:rPr>
                        <a:t>Classification</a:t>
                      </a:r>
                      <a:endParaRPr lang="pt-BR" sz="1100">
                        <a:effectLst/>
                        <a:latin typeface="Calibri"/>
                        <a:ea typeface="Calibri"/>
                        <a:cs typeface="Times New Roman"/>
                      </a:endParaRPr>
                    </a:p>
                  </a:txBody>
                  <a:tcPr marL="68580" marR="68580" marT="0" marB="0"/>
                </a:tc>
              </a:tr>
              <a:tr h="286517">
                <a:tc>
                  <a:txBody>
                    <a:bodyPr/>
                    <a:lstStyle/>
                    <a:p>
                      <a:pPr>
                        <a:lnSpc>
                          <a:spcPct val="115000"/>
                        </a:lnSpc>
                        <a:spcAft>
                          <a:spcPts val="0"/>
                        </a:spcAft>
                      </a:pPr>
                      <a:r>
                        <a:rPr lang="pt-BR" sz="1200">
                          <a:effectLst/>
                        </a:rPr>
                        <a:t>Pedido recebido</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Gerência</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NVA</a:t>
                      </a:r>
                      <a:endParaRPr lang="pt-BR" sz="1100">
                        <a:effectLst/>
                        <a:latin typeface="Calibri"/>
                        <a:ea typeface="Calibri"/>
                        <a:cs typeface="Times New Roman"/>
                      </a:endParaRPr>
                    </a:p>
                  </a:txBody>
                  <a:tcPr marL="68580" marR="68580" marT="0" marB="0"/>
                </a:tc>
              </a:tr>
              <a:tr h="286517">
                <a:tc>
                  <a:txBody>
                    <a:bodyPr/>
                    <a:lstStyle/>
                    <a:p>
                      <a:pPr>
                        <a:lnSpc>
                          <a:spcPct val="115000"/>
                        </a:lnSpc>
                        <a:spcAft>
                          <a:spcPts val="0"/>
                        </a:spcAft>
                      </a:pPr>
                      <a:r>
                        <a:rPr lang="pt-BR" sz="1200">
                          <a:effectLst/>
                        </a:rPr>
                        <a:t>Solicitar confecção dos materiais</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Gerência</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NVA</a:t>
                      </a:r>
                      <a:endParaRPr lang="pt-BR" sz="1100">
                        <a:effectLst/>
                        <a:latin typeface="Calibri"/>
                        <a:ea typeface="Calibri"/>
                        <a:cs typeface="Times New Roman"/>
                      </a:endParaRPr>
                    </a:p>
                  </a:txBody>
                  <a:tcPr marL="68580" marR="68580" marT="0" marB="0"/>
                </a:tc>
              </a:tr>
              <a:tr h="286517">
                <a:tc>
                  <a:txBody>
                    <a:bodyPr/>
                    <a:lstStyle/>
                    <a:p>
                      <a:pPr>
                        <a:lnSpc>
                          <a:spcPct val="115000"/>
                        </a:lnSpc>
                        <a:spcAft>
                          <a:spcPts val="0"/>
                        </a:spcAft>
                      </a:pPr>
                      <a:r>
                        <a:rPr lang="pt-BR" sz="1200">
                          <a:effectLst/>
                        </a:rPr>
                        <a:t>Enviar cotação de materiais</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Marcenaria</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BVA</a:t>
                      </a:r>
                      <a:endParaRPr lang="pt-BR" sz="1100">
                        <a:effectLst/>
                        <a:latin typeface="Calibri"/>
                        <a:ea typeface="Calibri"/>
                        <a:cs typeface="Times New Roman"/>
                      </a:endParaRPr>
                    </a:p>
                  </a:txBody>
                  <a:tcPr marL="68580" marR="68580" marT="0" marB="0"/>
                </a:tc>
              </a:tr>
              <a:tr h="286517">
                <a:tc>
                  <a:txBody>
                    <a:bodyPr/>
                    <a:lstStyle/>
                    <a:p>
                      <a:pPr>
                        <a:lnSpc>
                          <a:spcPct val="115000"/>
                        </a:lnSpc>
                        <a:spcAft>
                          <a:spcPts val="0"/>
                        </a:spcAft>
                      </a:pPr>
                      <a:r>
                        <a:rPr lang="pt-BR" sz="1200">
                          <a:effectLst/>
                        </a:rPr>
                        <a:t>Fazer orçamento</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Gerência</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BVA</a:t>
                      </a:r>
                      <a:endParaRPr lang="pt-BR" sz="1100">
                        <a:effectLst/>
                        <a:latin typeface="Calibri"/>
                        <a:ea typeface="Calibri"/>
                        <a:cs typeface="Times New Roman"/>
                      </a:endParaRPr>
                    </a:p>
                  </a:txBody>
                  <a:tcPr marL="68580" marR="68580" marT="0" marB="0"/>
                </a:tc>
              </a:tr>
              <a:tr h="286517">
                <a:tc>
                  <a:txBody>
                    <a:bodyPr/>
                    <a:lstStyle/>
                    <a:p>
                      <a:pPr>
                        <a:lnSpc>
                          <a:spcPct val="115000"/>
                        </a:lnSpc>
                        <a:spcAft>
                          <a:spcPts val="0"/>
                        </a:spcAft>
                      </a:pPr>
                      <a:r>
                        <a:rPr lang="pt-BR" sz="1200">
                          <a:effectLst/>
                        </a:rPr>
                        <a:t>Solicitar aprovação do cliente</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Gerência</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BVA</a:t>
                      </a:r>
                      <a:endParaRPr lang="pt-BR" sz="1100">
                        <a:effectLst/>
                        <a:latin typeface="Calibri"/>
                        <a:ea typeface="Calibri"/>
                        <a:cs typeface="Times New Roman"/>
                      </a:endParaRPr>
                    </a:p>
                  </a:txBody>
                  <a:tcPr marL="68580" marR="68580" marT="0" marB="0"/>
                </a:tc>
              </a:tr>
              <a:tr h="286517">
                <a:tc>
                  <a:txBody>
                    <a:bodyPr/>
                    <a:lstStyle/>
                    <a:p>
                      <a:pPr>
                        <a:lnSpc>
                          <a:spcPct val="115000"/>
                        </a:lnSpc>
                        <a:spcAft>
                          <a:spcPts val="0"/>
                        </a:spcAft>
                      </a:pPr>
                      <a:r>
                        <a:rPr lang="pt-BR" sz="1200">
                          <a:effectLst/>
                        </a:rPr>
                        <a:t>Enviar aprovação</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Cliente</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BVA</a:t>
                      </a:r>
                      <a:endParaRPr lang="pt-BR" sz="1100">
                        <a:effectLst/>
                        <a:latin typeface="Calibri"/>
                        <a:ea typeface="Calibri"/>
                        <a:cs typeface="Times New Roman"/>
                      </a:endParaRPr>
                    </a:p>
                  </a:txBody>
                  <a:tcPr marL="68580" marR="68580" marT="0" marB="0"/>
                </a:tc>
              </a:tr>
              <a:tr h="286517">
                <a:tc>
                  <a:txBody>
                    <a:bodyPr/>
                    <a:lstStyle/>
                    <a:p>
                      <a:pPr>
                        <a:lnSpc>
                          <a:spcPct val="115000"/>
                        </a:lnSpc>
                        <a:spcAft>
                          <a:spcPts val="0"/>
                        </a:spcAft>
                      </a:pPr>
                      <a:r>
                        <a:rPr lang="pt-BR" sz="1200">
                          <a:effectLst/>
                        </a:rPr>
                        <a:t>Verificar disponibilidade dos materiais</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Marcenaria</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VA</a:t>
                      </a:r>
                      <a:endParaRPr lang="pt-BR" sz="1100">
                        <a:effectLst/>
                        <a:latin typeface="Calibri"/>
                        <a:ea typeface="Calibri"/>
                        <a:cs typeface="Times New Roman"/>
                      </a:endParaRPr>
                    </a:p>
                  </a:txBody>
                  <a:tcPr marL="68580" marR="68580" marT="0" marB="0"/>
                </a:tc>
              </a:tr>
              <a:tr h="286517">
                <a:tc>
                  <a:txBody>
                    <a:bodyPr/>
                    <a:lstStyle/>
                    <a:p>
                      <a:pPr>
                        <a:lnSpc>
                          <a:spcPct val="115000"/>
                        </a:lnSpc>
                        <a:spcAft>
                          <a:spcPts val="0"/>
                        </a:spcAft>
                      </a:pPr>
                      <a:r>
                        <a:rPr lang="pt-BR" sz="1200">
                          <a:effectLst/>
                        </a:rPr>
                        <a:t>Encomendar material</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Gerência</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VA</a:t>
                      </a:r>
                      <a:endParaRPr lang="pt-BR" sz="1100">
                        <a:effectLst/>
                        <a:latin typeface="Calibri"/>
                        <a:ea typeface="Calibri"/>
                        <a:cs typeface="Times New Roman"/>
                      </a:endParaRPr>
                    </a:p>
                  </a:txBody>
                  <a:tcPr marL="68580" marR="68580" marT="0" marB="0"/>
                </a:tc>
              </a:tr>
              <a:tr h="286517">
                <a:tc>
                  <a:txBody>
                    <a:bodyPr/>
                    <a:lstStyle/>
                    <a:p>
                      <a:pPr>
                        <a:lnSpc>
                          <a:spcPct val="115000"/>
                        </a:lnSpc>
                        <a:spcAft>
                          <a:spcPts val="0"/>
                        </a:spcAft>
                      </a:pPr>
                      <a:r>
                        <a:rPr lang="pt-BR" sz="1200">
                          <a:effectLst/>
                        </a:rPr>
                        <a:t>Confeccionar expositor</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Marcenaria</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VA</a:t>
                      </a:r>
                      <a:endParaRPr lang="pt-BR" sz="1100">
                        <a:effectLst/>
                        <a:latin typeface="Calibri"/>
                        <a:ea typeface="Calibri"/>
                        <a:cs typeface="Times New Roman"/>
                      </a:endParaRPr>
                    </a:p>
                  </a:txBody>
                  <a:tcPr marL="68580" marR="68580" marT="0" marB="0"/>
                </a:tc>
              </a:tr>
              <a:tr h="286517">
                <a:tc>
                  <a:txBody>
                    <a:bodyPr/>
                    <a:lstStyle/>
                    <a:p>
                      <a:pPr>
                        <a:lnSpc>
                          <a:spcPct val="115000"/>
                        </a:lnSpc>
                        <a:spcAft>
                          <a:spcPts val="0"/>
                        </a:spcAft>
                      </a:pPr>
                      <a:r>
                        <a:rPr lang="pt-BR" sz="1200">
                          <a:effectLst/>
                        </a:rPr>
                        <a:t>Agendamento de entrega/instalação</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Gerência</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BVA</a:t>
                      </a:r>
                      <a:endParaRPr lang="pt-BR" sz="1100">
                        <a:effectLst/>
                        <a:latin typeface="Calibri"/>
                        <a:ea typeface="Calibri"/>
                        <a:cs typeface="Times New Roman"/>
                      </a:endParaRPr>
                    </a:p>
                  </a:txBody>
                  <a:tcPr marL="68580" marR="68580" marT="0" marB="0"/>
                </a:tc>
              </a:tr>
              <a:tr h="286517">
                <a:tc>
                  <a:txBody>
                    <a:bodyPr/>
                    <a:lstStyle/>
                    <a:p>
                      <a:pPr>
                        <a:lnSpc>
                          <a:spcPct val="115000"/>
                        </a:lnSpc>
                        <a:spcAft>
                          <a:spcPts val="0"/>
                        </a:spcAft>
                      </a:pPr>
                      <a:r>
                        <a:rPr lang="pt-BR" sz="1200">
                          <a:effectLst/>
                        </a:rPr>
                        <a:t>Entregar/instalar expositor</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Marcenaria</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dirty="0">
                          <a:effectLst/>
                        </a:rPr>
                        <a:t>VA</a:t>
                      </a:r>
                      <a:endParaRPr lang="pt-BR" sz="1100" dirty="0">
                        <a:effectLst/>
                        <a:latin typeface="Calibri"/>
                        <a:ea typeface="Calibri"/>
                        <a:cs typeface="Times New Roman"/>
                      </a:endParaRPr>
                    </a:p>
                  </a:txBody>
                  <a:tcPr marL="68580" marR="68580" marT="0" marB="0"/>
                </a:tc>
              </a:tr>
            </a:tbl>
          </a:graphicData>
        </a:graphic>
      </p:graphicFrame>
      <p:sp>
        <p:nvSpPr>
          <p:cNvPr id="5" name="Rectangle 1"/>
          <p:cNvSpPr>
            <a:spLocks noGrp="1" noChangeArrowheads="1"/>
          </p:cNvSpPr>
          <p:nvPr>
            <p:ph type="body" idx="1"/>
          </p:nvPr>
        </p:nvSpPr>
        <p:spPr bwMode="auto">
          <a:xfrm>
            <a:off x="899592" y="1340768"/>
            <a:ext cx="40078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Processo de Constru</a:t>
            </a:r>
            <a:r>
              <a:rPr kumimoji="0" lang="pt-BR" altLang="pt-BR" sz="2000" b="0" i="0" u="none" strike="noStrike" cap="none" normalizeH="0" baseline="0" dirty="0" smtClean="0">
                <a:ln>
                  <a:noFill/>
                </a:ln>
                <a:solidFill>
                  <a:schemeClr val="tx1"/>
                </a:solidFill>
                <a:effectLst/>
                <a:latin typeface="Calibri"/>
                <a:ea typeface="Calibri" pitchFamily="34" charset="0"/>
                <a:cs typeface="Times New Roman" pitchFamily="18" charset="0"/>
              </a:rPr>
              <a:t>ç</a:t>
            </a:r>
            <a:r>
              <a:rPr kumimoji="0" lang="pt-BR" altLang="pt-B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ão do Expositor</a:t>
            </a:r>
            <a:endParaRPr kumimoji="0" lang="pt-BR" altLang="pt-BR" sz="20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3065398602"/>
      </p:ext>
    </p:extLst>
  </p:cSld>
  <p:clrMapOvr>
    <a:masterClrMapping/>
  </p:clrMapOvr>
  <p:transition>
    <p:newsfla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60648"/>
            <a:ext cx="5939000" cy="539632"/>
          </a:xfrm>
        </p:spPr>
        <p:txBody>
          <a:bodyPr>
            <a:normAutofit fontScale="90000"/>
          </a:bodyPr>
          <a:lstStyle/>
          <a:p>
            <a:r>
              <a:rPr lang="pt-BR" sz="2800" dirty="0"/>
              <a:t>Análise Qualitativa dos Processos</a:t>
            </a:r>
          </a:p>
        </p:txBody>
      </p:sp>
      <p:graphicFrame>
        <p:nvGraphicFramePr>
          <p:cNvPr id="4" name="Tabela 3"/>
          <p:cNvGraphicFramePr>
            <a:graphicFrameLocks noGrp="1"/>
          </p:cNvGraphicFramePr>
          <p:nvPr>
            <p:extLst>
              <p:ext uri="{D42A27DB-BD31-4B8C-83A1-F6EECF244321}">
                <p14:modId xmlns:p14="http://schemas.microsoft.com/office/powerpoint/2010/main" val="4014932747"/>
              </p:ext>
            </p:extLst>
          </p:nvPr>
        </p:nvGraphicFramePr>
        <p:xfrm>
          <a:off x="755576" y="1772818"/>
          <a:ext cx="7488832" cy="3960437"/>
        </p:xfrm>
        <a:graphic>
          <a:graphicData uri="http://schemas.openxmlformats.org/drawingml/2006/table">
            <a:tbl>
              <a:tblPr firstRow="1" firstCol="1" bandRow="1">
                <a:tableStyleId>{5C22544A-7EE6-4342-B048-85BDC9FD1C3A}</a:tableStyleId>
              </a:tblPr>
              <a:tblGrid>
                <a:gridCol w="4146408"/>
                <a:gridCol w="1596705"/>
                <a:gridCol w="1745719"/>
              </a:tblGrid>
              <a:tr h="304649">
                <a:tc>
                  <a:txBody>
                    <a:bodyPr/>
                    <a:lstStyle/>
                    <a:p>
                      <a:pPr algn="ctr">
                        <a:lnSpc>
                          <a:spcPct val="115000"/>
                        </a:lnSpc>
                        <a:spcAft>
                          <a:spcPts val="0"/>
                        </a:spcAft>
                      </a:pPr>
                      <a:r>
                        <a:rPr lang="pt-BR" sz="1200" dirty="0" err="1">
                          <a:effectLst/>
                        </a:rPr>
                        <a:t>Step</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pt-BR" sz="1200">
                          <a:effectLst/>
                        </a:rPr>
                        <a:t>Performer</a:t>
                      </a:r>
                      <a:endParaRPr lang="pt-BR" sz="1100">
                        <a:effectLst/>
                        <a:latin typeface="Calibri"/>
                        <a:ea typeface="Calibri"/>
                        <a:cs typeface="Times New Roman"/>
                      </a:endParaRPr>
                    </a:p>
                  </a:txBody>
                  <a:tcPr marL="68580" marR="68580" marT="0" marB="0"/>
                </a:tc>
                <a:tc>
                  <a:txBody>
                    <a:bodyPr/>
                    <a:lstStyle/>
                    <a:p>
                      <a:pPr algn="ctr">
                        <a:lnSpc>
                          <a:spcPct val="115000"/>
                        </a:lnSpc>
                        <a:spcAft>
                          <a:spcPts val="0"/>
                        </a:spcAft>
                      </a:pPr>
                      <a:r>
                        <a:rPr lang="pt-BR" sz="1200">
                          <a:effectLst/>
                        </a:rPr>
                        <a:t>Classification</a:t>
                      </a:r>
                      <a:endParaRPr lang="pt-BR" sz="1100">
                        <a:effectLst/>
                        <a:latin typeface="Calibri"/>
                        <a:ea typeface="Calibri"/>
                        <a:cs typeface="Times New Roman"/>
                      </a:endParaRPr>
                    </a:p>
                  </a:txBody>
                  <a:tcPr marL="68580" marR="68580" marT="0" marB="0"/>
                </a:tc>
              </a:tr>
              <a:tr h="304649">
                <a:tc>
                  <a:txBody>
                    <a:bodyPr/>
                    <a:lstStyle/>
                    <a:p>
                      <a:pPr>
                        <a:lnSpc>
                          <a:spcPct val="115000"/>
                        </a:lnSpc>
                        <a:spcAft>
                          <a:spcPts val="0"/>
                        </a:spcAft>
                      </a:pPr>
                      <a:r>
                        <a:rPr lang="pt-BR" sz="1200">
                          <a:effectLst/>
                        </a:rPr>
                        <a:t>Criar pedido de compras</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Compras</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NVA</a:t>
                      </a:r>
                      <a:endParaRPr lang="pt-BR" sz="1100">
                        <a:effectLst/>
                        <a:latin typeface="Calibri"/>
                        <a:ea typeface="Calibri"/>
                        <a:cs typeface="Times New Roman"/>
                      </a:endParaRPr>
                    </a:p>
                  </a:txBody>
                  <a:tcPr marL="68580" marR="68580" marT="0" marB="0"/>
                </a:tc>
              </a:tr>
              <a:tr h="304649">
                <a:tc>
                  <a:txBody>
                    <a:bodyPr/>
                    <a:lstStyle/>
                    <a:p>
                      <a:pPr>
                        <a:lnSpc>
                          <a:spcPct val="115000"/>
                        </a:lnSpc>
                        <a:spcAft>
                          <a:spcPts val="0"/>
                        </a:spcAft>
                      </a:pPr>
                      <a:r>
                        <a:rPr lang="pt-BR" sz="1200">
                          <a:effectLst/>
                        </a:rPr>
                        <a:t>Enviar pedido aos fornecedores</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Compras</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NVA</a:t>
                      </a:r>
                      <a:endParaRPr lang="pt-BR" sz="1100">
                        <a:effectLst/>
                        <a:latin typeface="Calibri"/>
                        <a:ea typeface="Calibri"/>
                        <a:cs typeface="Times New Roman"/>
                      </a:endParaRPr>
                    </a:p>
                  </a:txBody>
                  <a:tcPr marL="68580" marR="68580" marT="0" marB="0"/>
                </a:tc>
              </a:tr>
              <a:tr h="304649">
                <a:tc>
                  <a:txBody>
                    <a:bodyPr/>
                    <a:lstStyle/>
                    <a:p>
                      <a:pPr>
                        <a:lnSpc>
                          <a:spcPct val="115000"/>
                        </a:lnSpc>
                        <a:spcAft>
                          <a:spcPts val="0"/>
                        </a:spcAft>
                      </a:pPr>
                      <a:r>
                        <a:rPr lang="pt-BR" sz="1200">
                          <a:effectLst/>
                        </a:rPr>
                        <a:t>Processar pedido</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Fornecedor</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NVA</a:t>
                      </a:r>
                      <a:endParaRPr lang="pt-BR" sz="1100">
                        <a:effectLst/>
                        <a:latin typeface="Calibri"/>
                        <a:ea typeface="Calibri"/>
                        <a:cs typeface="Times New Roman"/>
                      </a:endParaRPr>
                    </a:p>
                  </a:txBody>
                  <a:tcPr marL="68580" marR="68580" marT="0" marB="0"/>
                </a:tc>
              </a:tr>
              <a:tr h="304649">
                <a:tc>
                  <a:txBody>
                    <a:bodyPr/>
                    <a:lstStyle/>
                    <a:p>
                      <a:pPr>
                        <a:lnSpc>
                          <a:spcPct val="115000"/>
                        </a:lnSpc>
                        <a:spcAft>
                          <a:spcPts val="0"/>
                        </a:spcAft>
                      </a:pPr>
                      <a:r>
                        <a:rPr lang="pt-BR" sz="1200">
                          <a:effectLst/>
                        </a:rPr>
                        <a:t>Enviar produtos</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Fornecedor</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VA</a:t>
                      </a:r>
                      <a:endParaRPr lang="pt-BR" sz="1100">
                        <a:effectLst/>
                        <a:latin typeface="Calibri"/>
                        <a:ea typeface="Calibri"/>
                        <a:cs typeface="Times New Roman"/>
                      </a:endParaRPr>
                    </a:p>
                  </a:txBody>
                  <a:tcPr marL="68580" marR="68580" marT="0" marB="0"/>
                </a:tc>
              </a:tr>
              <a:tr h="304649">
                <a:tc>
                  <a:txBody>
                    <a:bodyPr/>
                    <a:lstStyle/>
                    <a:p>
                      <a:pPr>
                        <a:lnSpc>
                          <a:spcPct val="115000"/>
                        </a:lnSpc>
                        <a:spcAft>
                          <a:spcPts val="0"/>
                        </a:spcAft>
                      </a:pPr>
                      <a:r>
                        <a:rPr lang="pt-BR" sz="1200">
                          <a:effectLst/>
                        </a:rPr>
                        <a:t>Receber produtos</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Compras</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BVA</a:t>
                      </a:r>
                      <a:endParaRPr lang="pt-BR" sz="1100">
                        <a:effectLst/>
                        <a:latin typeface="Calibri"/>
                        <a:ea typeface="Calibri"/>
                        <a:cs typeface="Times New Roman"/>
                      </a:endParaRPr>
                    </a:p>
                  </a:txBody>
                  <a:tcPr marL="68580" marR="68580" marT="0" marB="0"/>
                </a:tc>
              </a:tr>
              <a:tr h="304649">
                <a:tc>
                  <a:txBody>
                    <a:bodyPr/>
                    <a:lstStyle/>
                    <a:p>
                      <a:pPr>
                        <a:lnSpc>
                          <a:spcPct val="115000"/>
                        </a:lnSpc>
                        <a:spcAft>
                          <a:spcPts val="0"/>
                        </a:spcAft>
                      </a:pPr>
                      <a:r>
                        <a:rPr lang="pt-BR" sz="1200">
                          <a:effectLst/>
                        </a:rPr>
                        <a:t>Enviar para Marcenaria</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Compras</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BVA</a:t>
                      </a:r>
                      <a:endParaRPr lang="pt-BR" sz="1100">
                        <a:effectLst/>
                        <a:latin typeface="Calibri"/>
                        <a:ea typeface="Calibri"/>
                        <a:cs typeface="Times New Roman"/>
                      </a:endParaRPr>
                    </a:p>
                  </a:txBody>
                  <a:tcPr marL="68580" marR="68580" marT="0" marB="0"/>
                </a:tc>
              </a:tr>
              <a:tr h="304649">
                <a:tc>
                  <a:txBody>
                    <a:bodyPr/>
                    <a:lstStyle/>
                    <a:p>
                      <a:pPr>
                        <a:lnSpc>
                          <a:spcPct val="115000"/>
                        </a:lnSpc>
                        <a:spcAft>
                          <a:spcPts val="0"/>
                        </a:spcAft>
                      </a:pPr>
                      <a:r>
                        <a:rPr lang="pt-BR" sz="1200">
                          <a:effectLst/>
                        </a:rPr>
                        <a:t>Recebimento de insumos</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Marcenaria</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NVA</a:t>
                      </a:r>
                      <a:endParaRPr lang="pt-BR" sz="1100">
                        <a:effectLst/>
                        <a:latin typeface="Calibri"/>
                        <a:ea typeface="Calibri"/>
                        <a:cs typeface="Times New Roman"/>
                      </a:endParaRPr>
                    </a:p>
                  </a:txBody>
                  <a:tcPr marL="68580" marR="68580" marT="0" marB="0"/>
                </a:tc>
              </a:tr>
              <a:tr h="304649">
                <a:tc>
                  <a:txBody>
                    <a:bodyPr/>
                    <a:lstStyle/>
                    <a:p>
                      <a:pPr>
                        <a:lnSpc>
                          <a:spcPct val="115000"/>
                        </a:lnSpc>
                        <a:spcAft>
                          <a:spcPts val="0"/>
                        </a:spcAft>
                      </a:pPr>
                      <a:r>
                        <a:rPr lang="pt-BR" sz="1200">
                          <a:effectLst/>
                        </a:rPr>
                        <a:t>Produzir produto </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Marcenaria</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VA</a:t>
                      </a:r>
                      <a:endParaRPr lang="pt-BR" sz="1100">
                        <a:effectLst/>
                        <a:latin typeface="Calibri"/>
                        <a:ea typeface="Calibri"/>
                        <a:cs typeface="Times New Roman"/>
                      </a:endParaRPr>
                    </a:p>
                  </a:txBody>
                  <a:tcPr marL="68580" marR="68580" marT="0" marB="0"/>
                </a:tc>
              </a:tr>
              <a:tr h="304649">
                <a:tc>
                  <a:txBody>
                    <a:bodyPr/>
                    <a:lstStyle/>
                    <a:p>
                      <a:pPr>
                        <a:lnSpc>
                          <a:spcPct val="115000"/>
                        </a:lnSpc>
                        <a:spcAft>
                          <a:spcPts val="0"/>
                        </a:spcAft>
                      </a:pPr>
                      <a:r>
                        <a:rPr lang="pt-BR" sz="1200">
                          <a:effectLst/>
                        </a:rPr>
                        <a:t>Solicitar mais materiais</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Marcenaria</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NVA</a:t>
                      </a:r>
                      <a:endParaRPr lang="pt-BR" sz="1100">
                        <a:effectLst/>
                        <a:latin typeface="Calibri"/>
                        <a:ea typeface="Calibri"/>
                        <a:cs typeface="Times New Roman"/>
                      </a:endParaRPr>
                    </a:p>
                  </a:txBody>
                  <a:tcPr marL="68580" marR="68580" marT="0" marB="0"/>
                </a:tc>
              </a:tr>
              <a:tr h="304649">
                <a:tc>
                  <a:txBody>
                    <a:bodyPr/>
                    <a:lstStyle/>
                    <a:p>
                      <a:pPr>
                        <a:lnSpc>
                          <a:spcPct val="115000"/>
                        </a:lnSpc>
                        <a:spcAft>
                          <a:spcPts val="0"/>
                        </a:spcAft>
                      </a:pPr>
                      <a:r>
                        <a:rPr lang="pt-BR" sz="1200">
                          <a:effectLst/>
                        </a:rPr>
                        <a:t>Enviar lista de materiais</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Marcenaria</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NVA</a:t>
                      </a:r>
                      <a:endParaRPr lang="pt-BR" sz="1100">
                        <a:effectLst/>
                        <a:latin typeface="Calibri"/>
                        <a:ea typeface="Calibri"/>
                        <a:cs typeface="Times New Roman"/>
                      </a:endParaRPr>
                    </a:p>
                  </a:txBody>
                  <a:tcPr marL="68580" marR="68580" marT="0" marB="0"/>
                </a:tc>
              </a:tr>
              <a:tr h="304649">
                <a:tc>
                  <a:txBody>
                    <a:bodyPr/>
                    <a:lstStyle/>
                    <a:p>
                      <a:pPr>
                        <a:lnSpc>
                          <a:spcPct val="115000"/>
                        </a:lnSpc>
                        <a:spcAft>
                          <a:spcPts val="0"/>
                        </a:spcAft>
                      </a:pPr>
                      <a:r>
                        <a:rPr lang="pt-BR" sz="1200">
                          <a:effectLst/>
                        </a:rPr>
                        <a:t>Receber lista</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Compras</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BVA</a:t>
                      </a:r>
                      <a:endParaRPr lang="pt-BR" sz="1100">
                        <a:effectLst/>
                        <a:latin typeface="Calibri"/>
                        <a:ea typeface="Calibri"/>
                        <a:cs typeface="Times New Roman"/>
                      </a:endParaRPr>
                    </a:p>
                  </a:txBody>
                  <a:tcPr marL="68580" marR="68580" marT="0" marB="0"/>
                </a:tc>
              </a:tr>
              <a:tr h="304649">
                <a:tc>
                  <a:txBody>
                    <a:bodyPr/>
                    <a:lstStyle/>
                    <a:p>
                      <a:pPr>
                        <a:lnSpc>
                          <a:spcPct val="115000"/>
                        </a:lnSpc>
                        <a:spcAft>
                          <a:spcPts val="0"/>
                        </a:spcAft>
                      </a:pPr>
                      <a:r>
                        <a:rPr lang="pt-BR" sz="1200">
                          <a:effectLst/>
                        </a:rPr>
                        <a:t>Criar novo pedido</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a:effectLst/>
                        </a:rPr>
                        <a:t>Compras</a:t>
                      </a:r>
                      <a:endParaRPr lang="pt-BR" sz="1100">
                        <a:effectLst/>
                        <a:latin typeface="Calibri"/>
                        <a:ea typeface="Calibri"/>
                        <a:cs typeface="Times New Roman"/>
                      </a:endParaRPr>
                    </a:p>
                  </a:txBody>
                  <a:tcPr marL="68580" marR="68580" marT="0" marB="0"/>
                </a:tc>
                <a:tc>
                  <a:txBody>
                    <a:bodyPr/>
                    <a:lstStyle/>
                    <a:p>
                      <a:pPr>
                        <a:lnSpc>
                          <a:spcPct val="115000"/>
                        </a:lnSpc>
                        <a:spcAft>
                          <a:spcPts val="0"/>
                        </a:spcAft>
                      </a:pPr>
                      <a:r>
                        <a:rPr lang="pt-BR" sz="1200" dirty="0">
                          <a:effectLst/>
                        </a:rPr>
                        <a:t>VA</a:t>
                      </a:r>
                      <a:endParaRPr lang="pt-BR" sz="1100" dirty="0">
                        <a:effectLst/>
                        <a:latin typeface="Calibri"/>
                        <a:ea typeface="Calibri"/>
                        <a:cs typeface="Times New Roman"/>
                      </a:endParaRPr>
                    </a:p>
                  </a:txBody>
                  <a:tcPr marL="68580" marR="68580" marT="0" marB="0"/>
                </a:tc>
              </a:tr>
            </a:tbl>
          </a:graphicData>
        </a:graphic>
      </p:graphicFrame>
      <p:sp>
        <p:nvSpPr>
          <p:cNvPr id="5" name="Rectangle 1"/>
          <p:cNvSpPr>
            <a:spLocks noGrp="1" noChangeArrowheads="1"/>
          </p:cNvSpPr>
          <p:nvPr>
            <p:ph type="body" idx="1"/>
          </p:nvPr>
        </p:nvSpPr>
        <p:spPr bwMode="auto">
          <a:xfrm>
            <a:off x="35496" y="1124744"/>
            <a:ext cx="45702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Processo de Compra de Insumos</a:t>
            </a:r>
            <a:endParaRPr kumimoji="0" lang="pt-BR" altLang="pt-BR" sz="20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795409423"/>
      </p:ext>
    </p:extLst>
  </p:cSld>
  <p:clrMapOvr>
    <a:masterClrMapping/>
  </p:clrMapOvr>
  <p:transition>
    <p:newsfla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260648"/>
            <a:ext cx="6155024" cy="683648"/>
          </a:xfrm>
        </p:spPr>
        <p:txBody>
          <a:bodyPr>
            <a:normAutofit/>
          </a:bodyPr>
          <a:lstStyle/>
          <a:p>
            <a:r>
              <a:rPr lang="pt-BR" sz="2800" dirty="0"/>
              <a:t>Análise Qualitativa dos Processos</a:t>
            </a:r>
          </a:p>
        </p:txBody>
      </p:sp>
      <p:graphicFrame>
        <p:nvGraphicFramePr>
          <p:cNvPr id="4" name="Tabela 3"/>
          <p:cNvGraphicFramePr>
            <a:graphicFrameLocks noGrp="1"/>
          </p:cNvGraphicFramePr>
          <p:nvPr>
            <p:extLst>
              <p:ext uri="{D42A27DB-BD31-4B8C-83A1-F6EECF244321}">
                <p14:modId xmlns:p14="http://schemas.microsoft.com/office/powerpoint/2010/main" val="1727325355"/>
              </p:ext>
            </p:extLst>
          </p:nvPr>
        </p:nvGraphicFramePr>
        <p:xfrm>
          <a:off x="611560" y="2276872"/>
          <a:ext cx="7344816" cy="2952329"/>
        </p:xfrm>
        <a:graphic>
          <a:graphicData uri="http://schemas.openxmlformats.org/drawingml/2006/table">
            <a:tbl>
              <a:tblPr firstRow="1" firstCol="1" bandRow="1">
                <a:tableStyleId>{5C22544A-7EE6-4342-B048-85BDC9FD1C3A}</a:tableStyleId>
              </a:tblPr>
              <a:tblGrid>
                <a:gridCol w="2447706"/>
                <a:gridCol w="2448555"/>
                <a:gridCol w="2448555"/>
              </a:tblGrid>
              <a:tr h="210881">
                <a:tc>
                  <a:txBody>
                    <a:bodyPr/>
                    <a:lstStyle/>
                    <a:p>
                      <a:pPr algn="ctr">
                        <a:lnSpc>
                          <a:spcPts val="1200"/>
                        </a:lnSpc>
                        <a:spcAft>
                          <a:spcPts val="0"/>
                        </a:spcAft>
                      </a:pPr>
                      <a:r>
                        <a:rPr lang="pt-BR" sz="1200" kern="150" dirty="0" err="1">
                          <a:effectLst/>
                        </a:rPr>
                        <a:t>Step</a:t>
                      </a:r>
                      <a:endParaRPr lang="pt-BR" sz="1200" kern="150" dirty="0">
                        <a:effectLst/>
                        <a:latin typeface="Liberation Serif"/>
                        <a:ea typeface="SimSun"/>
                        <a:cs typeface="Mangal"/>
                      </a:endParaRPr>
                    </a:p>
                  </a:txBody>
                  <a:tcPr marL="68580" marR="68580" marT="0" marB="0"/>
                </a:tc>
                <a:tc>
                  <a:txBody>
                    <a:bodyPr/>
                    <a:lstStyle/>
                    <a:p>
                      <a:pPr algn="ctr">
                        <a:lnSpc>
                          <a:spcPts val="1200"/>
                        </a:lnSpc>
                        <a:spcAft>
                          <a:spcPts val="0"/>
                        </a:spcAft>
                      </a:pPr>
                      <a:r>
                        <a:rPr lang="pt-BR" sz="1200" kern="150" dirty="0">
                          <a:effectLst/>
                        </a:rPr>
                        <a:t>Performer</a:t>
                      </a:r>
                      <a:endParaRPr lang="pt-BR" sz="1200" kern="150" dirty="0">
                        <a:effectLst/>
                        <a:latin typeface="Liberation Serif"/>
                        <a:ea typeface="SimSun"/>
                        <a:cs typeface="Mangal"/>
                      </a:endParaRPr>
                    </a:p>
                  </a:txBody>
                  <a:tcPr marL="68580" marR="68580" marT="0" marB="0"/>
                </a:tc>
                <a:tc>
                  <a:txBody>
                    <a:bodyPr/>
                    <a:lstStyle/>
                    <a:p>
                      <a:pPr algn="ctr">
                        <a:lnSpc>
                          <a:spcPts val="1200"/>
                        </a:lnSpc>
                        <a:spcAft>
                          <a:spcPts val="0"/>
                        </a:spcAft>
                      </a:pPr>
                      <a:r>
                        <a:rPr lang="pt-BR" sz="1200" kern="150">
                          <a:effectLst/>
                        </a:rPr>
                        <a:t>Classification</a:t>
                      </a:r>
                      <a:endParaRPr lang="pt-BR" sz="1200" kern="150">
                        <a:effectLst/>
                        <a:latin typeface="Liberation Serif"/>
                        <a:ea typeface="SimSun"/>
                        <a:cs typeface="Mangal"/>
                      </a:endParaRPr>
                    </a:p>
                  </a:txBody>
                  <a:tcPr marL="68580" marR="68580" marT="0" marB="0"/>
                </a:tc>
              </a:tr>
              <a:tr h="421761">
                <a:tc>
                  <a:txBody>
                    <a:bodyPr/>
                    <a:lstStyle/>
                    <a:p>
                      <a:pPr algn="ctr">
                        <a:lnSpc>
                          <a:spcPts val="1200"/>
                        </a:lnSpc>
                        <a:spcAft>
                          <a:spcPts val="0"/>
                        </a:spcAft>
                      </a:pPr>
                      <a:r>
                        <a:rPr lang="pt-BR" sz="1100" kern="150">
                          <a:effectLst/>
                        </a:rPr>
                        <a:t>Enviar o pedido de produto</a:t>
                      </a:r>
                      <a:endParaRPr lang="pt-BR" sz="1200" kern="150">
                        <a:effectLst/>
                        <a:latin typeface="Liberation Serif"/>
                        <a:ea typeface="SimSun"/>
                        <a:cs typeface="Mangal"/>
                      </a:endParaRPr>
                    </a:p>
                  </a:txBody>
                  <a:tcPr marL="68580" marR="68580" marT="0" marB="0"/>
                </a:tc>
                <a:tc>
                  <a:txBody>
                    <a:bodyPr/>
                    <a:lstStyle/>
                    <a:p>
                      <a:pPr algn="ctr">
                        <a:lnSpc>
                          <a:spcPts val="1200"/>
                        </a:lnSpc>
                        <a:spcAft>
                          <a:spcPts val="0"/>
                        </a:spcAft>
                      </a:pPr>
                      <a:r>
                        <a:rPr lang="pt-BR" sz="1100" kern="150">
                          <a:effectLst/>
                        </a:rPr>
                        <a:t>Cliente</a:t>
                      </a:r>
                      <a:endParaRPr lang="pt-BR" sz="1200" kern="150">
                        <a:effectLst/>
                        <a:latin typeface="Liberation Serif"/>
                        <a:ea typeface="SimSun"/>
                        <a:cs typeface="Mangal"/>
                      </a:endParaRPr>
                    </a:p>
                  </a:txBody>
                  <a:tcPr marL="68580" marR="68580" marT="0" marB="0"/>
                </a:tc>
                <a:tc>
                  <a:txBody>
                    <a:bodyPr/>
                    <a:lstStyle/>
                    <a:p>
                      <a:pPr algn="ctr">
                        <a:lnSpc>
                          <a:spcPts val="1200"/>
                        </a:lnSpc>
                        <a:spcAft>
                          <a:spcPts val="0"/>
                        </a:spcAft>
                      </a:pPr>
                      <a:r>
                        <a:rPr lang="pt-BR" sz="1100" kern="150">
                          <a:effectLst/>
                        </a:rPr>
                        <a:t>VA</a:t>
                      </a:r>
                      <a:endParaRPr lang="pt-BR" sz="1200" kern="150">
                        <a:effectLst/>
                        <a:latin typeface="Liberation Serif"/>
                        <a:ea typeface="SimSun"/>
                        <a:cs typeface="Mangal"/>
                      </a:endParaRPr>
                    </a:p>
                  </a:txBody>
                  <a:tcPr marL="68580" marR="68580" marT="0" marB="0"/>
                </a:tc>
              </a:tr>
              <a:tr h="421761">
                <a:tc>
                  <a:txBody>
                    <a:bodyPr/>
                    <a:lstStyle/>
                    <a:p>
                      <a:pPr algn="ctr">
                        <a:lnSpc>
                          <a:spcPts val="1200"/>
                        </a:lnSpc>
                        <a:spcAft>
                          <a:spcPts val="0"/>
                        </a:spcAft>
                      </a:pPr>
                      <a:r>
                        <a:rPr lang="pt-BR" sz="1100" kern="150">
                          <a:effectLst/>
                        </a:rPr>
                        <a:t>enviar ao cliente os valores</a:t>
                      </a:r>
                      <a:endParaRPr lang="pt-BR" sz="1200" kern="150">
                        <a:effectLst/>
                        <a:latin typeface="Liberation Serif"/>
                        <a:ea typeface="SimSun"/>
                        <a:cs typeface="Mangal"/>
                      </a:endParaRPr>
                    </a:p>
                  </a:txBody>
                  <a:tcPr marL="68580" marR="68580" marT="0" marB="0"/>
                </a:tc>
                <a:tc>
                  <a:txBody>
                    <a:bodyPr/>
                    <a:lstStyle/>
                    <a:p>
                      <a:pPr algn="ctr">
                        <a:lnSpc>
                          <a:spcPts val="1200"/>
                        </a:lnSpc>
                        <a:spcAft>
                          <a:spcPts val="0"/>
                        </a:spcAft>
                      </a:pPr>
                      <a:r>
                        <a:rPr lang="pt-BR" sz="1100" kern="150">
                          <a:effectLst/>
                        </a:rPr>
                        <a:t>Gerencia</a:t>
                      </a:r>
                      <a:endParaRPr lang="pt-BR" sz="1200" kern="150">
                        <a:effectLst/>
                        <a:latin typeface="Liberation Serif"/>
                        <a:ea typeface="SimSun"/>
                        <a:cs typeface="Mangal"/>
                      </a:endParaRPr>
                    </a:p>
                  </a:txBody>
                  <a:tcPr marL="68580" marR="68580" marT="0" marB="0"/>
                </a:tc>
                <a:tc>
                  <a:txBody>
                    <a:bodyPr/>
                    <a:lstStyle/>
                    <a:p>
                      <a:pPr algn="ctr">
                        <a:lnSpc>
                          <a:spcPts val="1200"/>
                        </a:lnSpc>
                        <a:spcAft>
                          <a:spcPts val="0"/>
                        </a:spcAft>
                      </a:pPr>
                      <a:r>
                        <a:rPr lang="pt-BR" sz="1100" kern="150">
                          <a:effectLst/>
                        </a:rPr>
                        <a:t>BVA</a:t>
                      </a:r>
                      <a:endParaRPr lang="pt-BR" sz="1200" kern="150">
                        <a:effectLst/>
                        <a:latin typeface="Liberation Serif"/>
                        <a:ea typeface="SimSun"/>
                        <a:cs typeface="Mangal"/>
                      </a:endParaRPr>
                    </a:p>
                  </a:txBody>
                  <a:tcPr marL="68580" marR="68580" marT="0" marB="0"/>
                </a:tc>
              </a:tr>
              <a:tr h="421761">
                <a:tc>
                  <a:txBody>
                    <a:bodyPr/>
                    <a:lstStyle/>
                    <a:p>
                      <a:pPr algn="ctr">
                        <a:lnSpc>
                          <a:spcPts val="1200"/>
                        </a:lnSpc>
                        <a:spcAft>
                          <a:spcPts val="0"/>
                        </a:spcAft>
                      </a:pPr>
                      <a:r>
                        <a:rPr lang="pt-BR" sz="1100" kern="150">
                          <a:effectLst/>
                        </a:rPr>
                        <a:t>enviar ao setor de arte um pedido</a:t>
                      </a:r>
                      <a:endParaRPr lang="pt-BR" sz="1200" kern="150">
                        <a:effectLst/>
                        <a:latin typeface="Liberation Serif"/>
                        <a:ea typeface="SimSun"/>
                        <a:cs typeface="Mangal"/>
                      </a:endParaRPr>
                    </a:p>
                  </a:txBody>
                  <a:tcPr marL="68580" marR="68580" marT="0" marB="0"/>
                </a:tc>
                <a:tc>
                  <a:txBody>
                    <a:bodyPr/>
                    <a:lstStyle/>
                    <a:p>
                      <a:pPr algn="ctr">
                        <a:lnSpc>
                          <a:spcPts val="1200"/>
                        </a:lnSpc>
                        <a:spcAft>
                          <a:spcPts val="0"/>
                        </a:spcAft>
                      </a:pPr>
                      <a:r>
                        <a:rPr lang="pt-BR" sz="1100" kern="150">
                          <a:effectLst/>
                        </a:rPr>
                        <a:t>Gerencia</a:t>
                      </a:r>
                      <a:endParaRPr lang="pt-BR" sz="1200" kern="150">
                        <a:effectLst/>
                        <a:latin typeface="Liberation Serif"/>
                        <a:ea typeface="SimSun"/>
                        <a:cs typeface="Mangal"/>
                      </a:endParaRPr>
                    </a:p>
                  </a:txBody>
                  <a:tcPr marL="68580" marR="68580" marT="0" marB="0"/>
                </a:tc>
                <a:tc>
                  <a:txBody>
                    <a:bodyPr/>
                    <a:lstStyle/>
                    <a:p>
                      <a:pPr algn="ctr">
                        <a:lnSpc>
                          <a:spcPts val="1200"/>
                        </a:lnSpc>
                        <a:spcAft>
                          <a:spcPts val="0"/>
                        </a:spcAft>
                      </a:pPr>
                      <a:r>
                        <a:rPr lang="pt-BR" sz="1100" kern="150">
                          <a:effectLst/>
                        </a:rPr>
                        <a:t>BVA</a:t>
                      </a:r>
                      <a:endParaRPr lang="pt-BR" sz="1200" kern="150">
                        <a:effectLst/>
                        <a:latin typeface="Liberation Serif"/>
                        <a:ea typeface="SimSun"/>
                        <a:cs typeface="Mangal"/>
                      </a:endParaRPr>
                    </a:p>
                  </a:txBody>
                  <a:tcPr marL="68580" marR="68580" marT="0" marB="0"/>
                </a:tc>
              </a:tr>
              <a:tr h="421761">
                <a:tc>
                  <a:txBody>
                    <a:bodyPr/>
                    <a:lstStyle/>
                    <a:p>
                      <a:pPr algn="ctr">
                        <a:lnSpc>
                          <a:spcPts val="1200"/>
                        </a:lnSpc>
                        <a:spcAft>
                          <a:spcPts val="0"/>
                        </a:spcAft>
                      </a:pPr>
                      <a:r>
                        <a:rPr lang="pt-BR" sz="1100" kern="150">
                          <a:effectLst/>
                        </a:rPr>
                        <a:t>enviar a marcenaria um pedido</a:t>
                      </a:r>
                      <a:endParaRPr lang="pt-BR" sz="1200" kern="150">
                        <a:effectLst/>
                        <a:latin typeface="Liberation Serif"/>
                        <a:ea typeface="SimSun"/>
                        <a:cs typeface="Mangal"/>
                      </a:endParaRPr>
                    </a:p>
                  </a:txBody>
                  <a:tcPr marL="68580" marR="68580" marT="0" marB="0"/>
                </a:tc>
                <a:tc>
                  <a:txBody>
                    <a:bodyPr/>
                    <a:lstStyle/>
                    <a:p>
                      <a:pPr algn="ctr">
                        <a:lnSpc>
                          <a:spcPts val="1200"/>
                        </a:lnSpc>
                        <a:spcAft>
                          <a:spcPts val="0"/>
                        </a:spcAft>
                      </a:pPr>
                      <a:r>
                        <a:rPr lang="pt-BR" sz="1100" kern="150">
                          <a:effectLst/>
                        </a:rPr>
                        <a:t>Gerencia</a:t>
                      </a:r>
                      <a:endParaRPr lang="pt-BR" sz="1200" kern="150">
                        <a:effectLst/>
                        <a:latin typeface="Liberation Serif"/>
                        <a:ea typeface="SimSun"/>
                        <a:cs typeface="Mangal"/>
                      </a:endParaRPr>
                    </a:p>
                  </a:txBody>
                  <a:tcPr marL="68580" marR="68580" marT="0" marB="0"/>
                </a:tc>
                <a:tc>
                  <a:txBody>
                    <a:bodyPr/>
                    <a:lstStyle/>
                    <a:p>
                      <a:pPr algn="ctr">
                        <a:lnSpc>
                          <a:spcPts val="1200"/>
                        </a:lnSpc>
                        <a:spcAft>
                          <a:spcPts val="0"/>
                        </a:spcAft>
                      </a:pPr>
                      <a:r>
                        <a:rPr lang="pt-BR" sz="1100" kern="150">
                          <a:effectLst/>
                        </a:rPr>
                        <a:t>BVA</a:t>
                      </a:r>
                      <a:endParaRPr lang="pt-BR" sz="1200" kern="150">
                        <a:effectLst/>
                        <a:latin typeface="Liberation Serif"/>
                        <a:ea typeface="SimSun"/>
                        <a:cs typeface="Mangal"/>
                      </a:endParaRPr>
                    </a:p>
                  </a:txBody>
                  <a:tcPr marL="68580" marR="68580" marT="0" marB="0"/>
                </a:tc>
              </a:tr>
              <a:tr h="210881">
                <a:tc>
                  <a:txBody>
                    <a:bodyPr/>
                    <a:lstStyle/>
                    <a:p>
                      <a:pPr algn="ctr">
                        <a:lnSpc>
                          <a:spcPts val="1200"/>
                        </a:lnSpc>
                        <a:spcAft>
                          <a:spcPts val="0"/>
                        </a:spcAft>
                      </a:pPr>
                      <a:r>
                        <a:rPr lang="pt-BR" sz="1100" kern="150">
                          <a:effectLst/>
                        </a:rPr>
                        <a:t>finalizar o produto</a:t>
                      </a:r>
                      <a:endParaRPr lang="pt-BR" sz="1200" kern="150">
                        <a:effectLst/>
                        <a:latin typeface="Liberation Serif"/>
                        <a:ea typeface="SimSun"/>
                        <a:cs typeface="Mangal"/>
                      </a:endParaRPr>
                    </a:p>
                  </a:txBody>
                  <a:tcPr marL="68580" marR="68580" marT="0" marB="0"/>
                </a:tc>
                <a:tc>
                  <a:txBody>
                    <a:bodyPr/>
                    <a:lstStyle/>
                    <a:p>
                      <a:pPr algn="ctr">
                        <a:lnSpc>
                          <a:spcPts val="1200"/>
                        </a:lnSpc>
                        <a:spcAft>
                          <a:spcPts val="0"/>
                        </a:spcAft>
                      </a:pPr>
                      <a:r>
                        <a:rPr lang="pt-BR" sz="1100" kern="150">
                          <a:effectLst/>
                        </a:rPr>
                        <a:t>Setor de arte</a:t>
                      </a:r>
                      <a:endParaRPr lang="pt-BR" sz="1200" kern="150">
                        <a:effectLst/>
                        <a:latin typeface="Liberation Serif"/>
                        <a:ea typeface="SimSun"/>
                        <a:cs typeface="Mangal"/>
                      </a:endParaRPr>
                    </a:p>
                  </a:txBody>
                  <a:tcPr marL="68580" marR="68580" marT="0" marB="0"/>
                </a:tc>
                <a:tc>
                  <a:txBody>
                    <a:bodyPr/>
                    <a:lstStyle/>
                    <a:p>
                      <a:pPr algn="ctr">
                        <a:lnSpc>
                          <a:spcPts val="1200"/>
                        </a:lnSpc>
                        <a:spcAft>
                          <a:spcPts val="0"/>
                        </a:spcAft>
                      </a:pPr>
                      <a:r>
                        <a:rPr lang="pt-BR" sz="1100" kern="150">
                          <a:effectLst/>
                        </a:rPr>
                        <a:t>VA</a:t>
                      </a:r>
                      <a:endParaRPr lang="pt-BR" sz="1200" kern="150">
                        <a:effectLst/>
                        <a:latin typeface="Liberation Serif"/>
                        <a:ea typeface="SimSun"/>
                        <a:cs typeface="Mangal"/>
                      </a:endParaRPr>
                    </a:p>
                  </a:txBody>
                  <a:tcPr marL="68580" marR="68580" marT="0" marB="0"/>
                </a:tc>
              </a:tr>
              <a:tr h="632642">
                <a:tc>
                  <a:txBody>
                    <a:bodyPr/>
                    <a:lstStyle/>
                    <a:p>
                      <a:pPr algn="ctr">
                        <a:lnSpc>
                          <a:spcPts val="1200"/>
                        </a:lnSpc>
                        <a:spcAft>
                          <a:spcPts val="0"/>
                        </a:spcAft>
                      </a:pPr>
                      <a:r>
                        <a:rPr lang="pt-BR" sz="1100" kern="150">
                          <a:effectLst/>
                        </a:rPr>
                        <a:t>juntar todos os itens respectivos a esse produto</a:t>
                      </a:r>
                      <a:endParaRPr lang="pt-BR" sz="1200" kern="150">
                        <a:effectLst/>
                        <a:latin typeface="Liberation Serif"/>
                        <a:ea typeface="SimSun"/>
                        <a:cs typeface="Mangal"/>
                      </a:endParaRPr>
                    </a:p>
                  </a:txBody>
                  <a:tcPr marL="68580" marR="68580" marT="0" marB="0"/>
                </a:tc>
                <a:tc>
                  <a:txBody>
                    <a:bodyPr/>
                    <a:lstStyle/>
                    <a:p>
                      <a:pPr algn="ctr">
                        <a:lnSpc>
                          <a:spcPts val="1200"/>
                        </a:lnSpc>
                        <a:spcAft>
                          <a:spcPts val="0"/>
                        </a:spcAft>
                      </a:pPr>
                      <a:r>
                        <a:rPr lang="pt-BR" sz="1100" kern="150">
                          <a:effectLst/>
                        </a:rPr>
                        <a:t>Setor de arte</a:t>
                      </a:r>
                      <a:endParaRPr lang="pt-BR" sz="1200" kern="150">
                        <a:effectLst/>
                        <a:latin typeface="Liberation Serif"/>
                        <a:ea typeface="SimSun"/>
                        <a:cs typeface="Mangal"/>
                      </a:endParaRPr>
                    </a:p>
                  </a:txBody>
                  <a:tcPr marL="68580" marR="68580" marT="0" marB="0"/>
                </a:tc>
                <a:tc>
                  <a:txBody>
                    <a:bodyPr/>
                    <a:lstStyle/>
                    <a:p>
                      <a:pPr algn="ctr">
                        <a:lnSpc>
                          <a:spcPts val="1200"/>
                        </a:lnSpc>
                        <a:spcAft>
                          <a:spcPts val="0"/>
                        </a:spcAft>
                      </a:pPr>
                      <a:r>
                        <a:rPr lang="pt-BR" sz="1100" kern="150">
                          <a:effectLst/>
                        </a:rPr>
                        <a:t>NVA</a:t>
                      </a:r>
                      <a:endParaRPr lang="pt-BR" sz="1200" kern="150">
                        <a:effectLst/>
                        <a:latin typeface="Liberation Serif"/>
                        <a:ea typeface="SimSun"/>
                        <a:cs typeface="Mangal"/>
                      </a:endParaRPr>
                    </a:p>
                  </a:txBody>
                  <a:tcPr marL="68580" marR="68580" marT="0" marB="0"/>
                </a:tc>
              </a:tr>
              <a:tr h="210881">
                <a:tc>
                  <a:txBody>
                    <a:bodyPr/>
                    <a:lstStyle/>
                    <a:p>
                      <a:pPr algn="ctr">
                        <a:lnSpc>
                          <a:spcPts val="1200"/>
                        </a:lnSpc>
                        <a:spcAft>
                          <a:spcPts val="0"/>
                        </a:spcAft>
                      </a:pPr>
                      <a:r>
                        <a:rPr lang="pt-BR" sz="1100" kern="150">
                          <a:effectLst/>
                        </a:rPr>
                        <a:t>entregar ao cliente</a:t>
                      </a:r>
                      <a:endParaRPr lang="pt-BR" sz="1200" kern="150">
                        <a:effectLst/>
                        <a:latin typeface="Liberation Serif"/>
                        <a:ea typeface="SimSun"/>
                        <a:cs typeface="Mangal"/>
                      </a:endParaRPr>
                    </a:p>
                  </a:txBody>
                  <a:tcPr marL="68580" marR="68580" marT="0" marB="0"/>
                </a:tc>
                <a:tc>
                  <a:txBody>
                    <a:bodyPr/>
                    <a:lstStyle/>
                    <a:p>
                      <a:pPr algn="ctr">
                        <a:lnSpc>
                          <a:spcPts val="1200"/>
                        </a:lnSpc>
                        <a:spcAft>
                          <a:spcPts val="0"/>
                        </a:spcAft>
                      </a:pPr>
                      <a:r>
                        <a:rPr lang="pt-BR" sz="1100" kern="150">
                          <a:effectLst/>
                        </a:rPr>
                        <a:t>Marcenaria</a:t>
                      </a:r>
                      <a:endParaRPr lang="pt-BR" sz="1200" kern="150">
                        <a:effectLst/>
                        <a:latin typeface="Liberation Serif"/>
                        <a:ea typeface="SimSun"/>
                        <a:cs typeface="Mangal"/>
                      </a:endParaRPr>
                    </a:p>
                  </a:txBody>
                  <a:tcPr marL="68580" marR="68580" marT="0" marB="0"/>
                </a:tc>
                <a:tc>
                  <a:txBody>
                    <a:bodyPr/>
                    <a:lstStyle/>
                    <a:p>
                      <a:pPr algn="ctr">
                        <a:lnSpc>
                          <a:spcPts val="1200"/>
                        </a:lnSpc>
                        <a:spcAft>
                          <a:spcPts val="0"/>
                        </a:spcAft>
                      </a:pPr>
                      <a:r>
                        <a:rPr lang="pt-BR" sz="1100" kern="150" dirty="0">
                          <a:effectLst/>
                        </a:rPr>
                        <a:t>VA</a:t>
                      </a:r>
                      <a:endParaRPr lang="pt-BR" sz="1200" kern="150" dirty="0">
                        <a:effectLst/>
                        <a:latin typeface="Liberation Serif"/>
                        <a:ea typeface="SimSun"/>
                        <a:cs typeface="Mangal"/>
                      </a:endParaRPr>
                    </a:p>
                  </a:txBody>
                  <a:tcPr marL="68580" marR="68580" marT="0" marB="0"/>
                </a:tc>
              </a:tr>
            </a:tbl>
          </a:graphicData>
        </a:graphic>
      </p:graphicFrame>
      <p:sp>
        <p:nvSpPr>
          <p:cNvPr id="5" name="Rectangle 1"/>
          <p:cNvSpPr>
            <a:spLocks noGrp="1" noChangeArrowheads="1"/>
          </p:cNvSpPr>
          <p:nvPr>
            <p:ph type="body" idx="1"/>
          </p:nvPr>
        </p:nvSpPr>
        <p:spPr bwMode="auto">
          <a:xfrm>
            <a:off x="755576" y="1135197"/>
            <a:ext cx="356267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zh-CN" sz="2000" b="0" i="0" u="none" strike="noStrike" cap="none" normalizeH="0" baseline="0" dirty="0" smtClean="0">
                <a:ln>
                  <a:noFill/>
                </a:ln>
                <a:effectLst/>
                <a:latin typeface="Liberation Serif"/>
                <a:ea typeface="Times New Roman" pitchFamily="18" charset="0"/>
                <a:cs typeface="Mangal" pitchFamily="18" charset="0"/>
              </a:rPr>
              <a:t>Processo de Vendas</a:t>
            </a:r>
            <a:endParaRPr kumimoji="0" lang="pt-BR" altLang="zh-CN" sz="2000" b="0" i="0" u="none" strike="noStrike" cap="none" normalizeH="0" baseline="0" dirty="0" smtClean="0">
              <a:ln>
                <a:noFill/>
              </a:ln>
              <a:effectLst/>
              <a:latin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zh-CN" sz="18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2370864354"/>
      </p:ext>
    </p:extLst>
  </p:cSld>
  <p:clrMapOvr>
    <a:masterClrMapping/>
  </p:clrMapOvr>
  <p:transition>
    <p:newsfla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584" y="0"/>
            <a:ext cx="5434944" cy="899672"/>
          </a:xfrm>
        </p:spPr>
        <p:txBody>
          <a:bodyPr>
            <a:normAutofit/>
          </a:bodyPr>
          <a:lstStyle/>
          <a:p>
            <a:r>
              <a:rPr lang="pt-BR" sz="4000" dirty="0" smtClean="0"/>
              <a:t>Gráfico de Pareto</a:t>
            </a:r>
            <a:endParaRPr lang="pt-BR" sz="4000" dirty="0"/>
          </a:p>
        </p:txBody>
      </p:sp>
      <p:pic>
        <p:nvPicPr>
          <p:cNvPr id="63490" name="Picture 2" descr="C:\Users\201519030576\Desktop\Fase 3 - Gráficos de Pare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055266"/>
            <a:ext cx="8299589" cy="490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222146"/>
      </p:ext>
    </p:extLst>
  </p:cSld>
  <p:clrMapOvr>
    <a:masterClrMapping/>
  </p:clrMapOvr>
  <p:transition>
    <p:newsfla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44624"/>
            <a:ext cx="6438841" cy="504056"/>
          </a:xfrm>
        </p:spPr>
        <p:txBody>
          <a:bodyPr>
            <a:normAutofit fontScale="90000"/>
          </a:bodyPr>
          <a:lstStyle/>
          <a:p>
            <a:pPr algn="l"/>
            <a:r>
              <a:rPr lang="pt-BR" sz="2800" dirty="0" err="1" smtClean="0"/>
              <a:t>To-be</a:t>
            </a:r>
            <a:r>
              <a:rPr lang="pt-BR" sz="2800" dirty="0" smtClean="0"/>
              <a:t> Processo de vendas</a:t>
            </a:r>
            <a:endParaRPr lang="pt-BR" sz="2800" dirty="0"/>
          </a:p>
        </p:txBody>
      </p:sp>
      <p:pic>
        <p:nvPicPr>
          <p:cNvPr id="60418" name="Picture 2" descr="C:\Users\201519030576\Desktop\Processo de Vendas To-b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637052"/>
            <a:ext cx="6840760" cy="6220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025120"/>
      </p:ext>
    </p:extLst>
  </p:cSld>
  <p:clrMapOvr>
    <a:masterClrMapping/>
  </p:clrMapOvr>
  <p:transition>
    <p:newsfla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4857736" cy="683648"/>
          </a:xfrm>
        </p:spPr>
        <p:txBody>
          <a:bodyPr>
            <a:normAutofit/>
          </a:bodyPr>
          <a:lstStyle/>
          <a:p>
            <a:pPr algn="l"/>
            <a:r>
              <a:rPr lang="pt-BR" sz="2800" dirty="0" err="1" smtClean="0"/>
              <a:t>To-be</a:t>
            </a:r>
            <a:r>
              <a:rPr lang="pt-BR" sz="2800" dirty="0" smtClean="0"/>
              <a:t> Compra de Insumos</a:t>
            </a:r>
            <a:endParaRPr lang="pt-BR" sz="2800" dirty="0"/>
          </a:p>
        </p:txBody>
      </p:sp>
      <p:pic>
        <p:nvPicPr>
          <p:cNvPr id="61442" name="Picture 2" descr="C:\Users\201519030576\Desktop\TO-BE Compra de Insumo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7037"/>
            <a:ext cx="9178567" cy="5832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746026"/>
      </p:ext>
    </p:extLst>
  </p:cSld>
  <p:clrMapOvr>
    <a:masterClrMapping/>
  </p:clrMapOvr>
  <p:transition>
    <p:newsfla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276" y="116632"/>
            <a:ext cx="5649824" cy="611640"/>
          </a:xfrm>
        </p:spPr>
        <p:txBody>
          <a:bodyPr/>
          <a:lstStyle/>
          <a:p>
            <a:pPr algn="l"/>
            <a:r>
              <a:rPr lang="pt-BR" sz="2800" dirty="0" err="1" smtClean="0"/>
              <a:t>To-be</a:t>
            </a:r>
            <a:r>
              <a:rPr lang="pt-BR" sz="2800" dirty="0" smtClean="0"/>
              <a:t> Construção do Expositor</a:t>
            </a:r>
            <a:endParaRPr lang="pt-BR" sz="2800" dirty="0"/>
          </a:p>
        </p:txBody>
      </p:sp>
      <p:pic>
        <p:nvPicPr>
          <p:cNvPr id="62467" name="Picture 3" descr="C:\Users\201519030576\Desktop\TO-BE Construção de Expositor 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0" y="1124744"/>
            <a:ext cx="9150201" cy="5328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853936"/>
      </p:ext>
    </p:extLst>
  </p:cSld>
  <p:clrMapOvr>
    <a:masterClrMapping/>
  </p:clrMapOvr>
  <p:transition>
    <p:newsfla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52" y="188640"/>
            <a:ext cx="6155024" cy="827664"/>
          </a:xfrm>
        </p:spPr>
        <p:txBody>
          <a:bodyPr>
            <a:normAutofit/>
          </a:bodyPr>
          <a:lstStyle/>
          <a:p>
            <a:r>
              <a:rPr lang="pt-BR" sz="4400" dirty="0" smtClean="0"/>
              <a:t>Garantia de Qualidade</a:t>
            </a:r>
            <a:endParaRPr lang="pt-BR" sz="4400" dirty="0"/>
          </a:p>
        </p:txBody>
      </p:sp>
      <p:sp>
        <p:nvSpPr>
          <p:cNvPr id="3" name="Espaço Reservado para Texto 2"/>
          <p:cNvSpPr>
            <a:spLocks noGrp="1"/>
          </p:cNvSpPr>
          <p:nvPr>
            <p:ph type="body" idx="1"/>
          </p:nvPr>
        </p:nvSpPr>
        <p:spPr>
          <a:xfrm>
            <a:off x="323528" y="1268760"/>
            <a:ext cx="8496944" cy="4608512"/>
          </a:xfrm>
        </p:spPr>
        <p:txBody>
          <a:bodyPr/>
          <a:lstStyle/>
          <a:p>
            <a:pPr algn="just"/>
            <a:r>
              <a:rPr lang="pt-BR" sz="2000" dirty="0" smtClean="0"/>
              <a:t>	Garantia </a:t>
            </a:r>
            <a:r>
              <a:rPr lang="pt-BR" sz="2000" dirty="0"/>
              <a:t>da Qualidade deve ser assegurada, considerando os três aspectos de qualidade: Validade Semântica, Qualidade Sintática e Compreensibilidade.</a:t>
            </a:r>
          </a:p>
          <a:p>
            <a:pPr algn="just"/>
            <a:r>
              <a:rPr lang="pt-BR" sz="2000" dirty="0" smtClean="0"/>
              <a:t>	No </a:t>
            </a:r>
            <a:r>
              <a:rPr lang="pt-BR" sz="2000" dirty="0"/>
              <a:t>aspecto da qualidade semântica, os modelos apresentados durante a construção dos três processos escolhidos pela equipe foram satisfatórios. O layout foi bem desenhado, e as tarefas especificadas foram claras.</a:t>
            </a:r>
          </a:p>
          <a:p>
            <a:pPr algn="just"/>
            <a:r>
              <a:rPr lang="pt-BR" sz="2000" dirty="0" smtClean="0"/>
              <a:t>	A </a:t>
            </a:r>
            <a:r>
              <a:rPr lang="pt-BR" sz="2000" dirty="0"/>
              <a:t>qualidade sintática baseia-se na utilização dos elementos do BPM de forma correta, respeitando a peculiaridade de cada função existente nos itens utilizados no modelo.</a:t>
            </a:r>
          </a:p>
          <a:p>
            <a:pPr algn="just"/>
            <a:r>
              <a:rPr lang="pt-BR" sz="2000" dirty="0" smtClean="0"/>
              <a:t>	A </a:t>
            </a:r>
            <a:r>
              <a:rPr lang="pt-BR" sz="2000" dirty="0"/>
              <a:t>compreensibilidade dos modelos se encontra em um estado satisfatório, mantendo uma linguagem objetiva. Partindo da análise 7DMP, os modelos de cada um dos processos demonstra boa qualidade, porém alguns elementos ainda necessitam refinamento para alcançar com perfeição todas as diretrizes.</a:t>
            </a:r>
          </a:p>
          <a:p>
            <a:endParaRPr lang="pt-BR" dirty="0"/>
          </a:p>
        </p:txBody>
      </p:sp>
    </p:spTree>
    <p:extLst>
      <p:ext uri="{BB962C8B-B14F-4D97-AF65-F5344CB8AC3E}">
        <p14:creationId xmlns:p14="http://schemas.microsoft.com/office/powerpoint/2010/main" val="116249703"/>
      </p:ext>
    </p:extLst>
  </p:cSld>
  <p:clrMapOvr>
    <a:masterClrMapping/>
  </p:clrMapOvr>
  <p:transition>
    <p:newsfla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2" y="404664"/>
            <a:ext cx="2626632" cy="755656"/>
          </a:xfrm>
        </p:spPr>
        <p:txBody>
          <a:bodyPr>
            <a:normAutofit/>
          </a:bodyPr>
          <a:lstStyle/>
          <a:p>
            <a:r>
              <a:rPr lang="pt-BR" sz="2800" dirty="0" smtClean="0"/>
              <a:t>Dificuldades</a:t>
            </a:r>
            <a:endParaRPr lang="pt-BR" sz="2800" dirty="0"/>
          </a:p>
        </p:txBody>
      </p:sp>
      <p:sp>
        <p:nvSpPr>
          <p:cNvPr id="3" name="Espaço Reservado para Texto 2"/>
          <p:cNvSpPr>
            <a:spLocks noGrp="1"/>
          </p:cNvSpPr>
          <p:nvPr>
            <p:ph type="body" idx="1"/>
          </p:nvPr>
        </p:nvSpPr>
        <p:spPr>
          <a:xfrm>
            <a:off x="1043608" y="1556792"/>
            <a:ext cx="7560840" cy="4032448"/>
          </a:xfrm>
        </p:spPr>
        <p:txBody>
          <a:bodyPr/>
          <a:lstStyle/>
          <a:p>
            <a:pPr lvl="0" algn="just"/>
            <a:r>
              <a:rPr lang="pt-BR" dirty="0" smtClean="0"/>
              <a:t>	</a:t>
            </a:r>
          </a:p>
          <a:p>
            <a:pPr lvl="0" algn="just"/>
            <a:endParaRPr lang="pt-BR" dirty="0"/>
          </a:p>
          <a:p>
            <a:pPr lvl="0" algn="just"/>
            <a:r>
              <a:rPr lang="pt-BR" dirty="0" smtClean="0"/>
              <a:t>	Houveram </a:t>
            </a:r>
            <a:r>
              <a:rPr lang="pt-BR" dirty="0"/>
              <a:t>problemas com o gerenciamento dos integrantes do grupo</a:t>
            </a:r>
            <a:r>
              <a:rPr lang="pt-BR" dirty="0" smtClean="0"/>
              <a:t>, com </a:t>
            </a:r>
            <a:r>
              <a:rPr lang="pt-BR" dirty="0"/>
              <a:t>a coleta de informações  corretas sobre a empresa por seus processos não serem bem definidos, e com a criação de documentos formais como pautas de reunião.</a:t>
            </a:r>
          </a:p>
          <a:p>
            <a:endParaRPr lang="pt-BR" dirty="0"/>
          </a:p>
        </p:txBody>
      </p:sp>
    </p:spTree>
    <p:extLst>
      <p:ext uri="{BB962C8B-B14F-4D97-AF65-F5344CB8AC3E}">
        <p14:creationId xmlns:p14="http://schemas.microsoft.com/office/powerpoint/2010/main" val="271061687"/>
      </p:ext>
    </p:extLst>
  </p:cSld>
  <p:clrMapOvr>
    <a:masterClrMapping/>
  </p:clrMapOvr>
  <p:transition>
    <p:newsfla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p:cNvSpPr>
          <p:nvPr>
            <p:ph type="body" idx="4294967295"/>
          </p:nvPr>
        </p:nvSpPr>
        <p:spPr/>
        <p:txBody>
          <a:bodyPr/>
          <a:lstStyle/>
          <a:p>
            <a:r>
              <a:rPr lang="pt-BR" altLang="pt-BR" smtClean="0">
                <a:latin typeface="Lucida Sans Unicode" pitchFamily="34" charset="0"/>
              </a:rPr>
              <a:t>Fim da Apresentação!</a:t>
            </a:r>
          </a:p>
          <a:p>
            <a:endParaRPr lang="pt-BR" altLang="pt-BR" smtClean="0">
              <a:latin typeface="Lucida Sans Unicode" pitchFamily="34" charset="0"/>
            </a:endParaRPr>
          </a:p>
          <a:p>
            <a:endParaRPr lang="pt-BR" altLang="pt-BR" smtClean="0">
              <a:latin typeface="Lucida Sans Unicode" pitchFamily="34" charset="0"/>
            </a:endParaRPr>
          </a:p>
          <a:p>
            <a:pPr>
              <a:buFont typeface="Wingdings 3" pitchFamily="18" charset="2"/>
              <a:buNone/>
            </a:pPr>
            <a:r>
              <a:rPr lang="pt-BR" altLang="pt-BR" smtClean="0">
                <a:latin typeface="Lucida Sans Unicode" pitchFamily="34" charset="0"/>
              </a:rPr>
              <a:t>		        Obrigado!!!</a:t>
            </a:r>
          </a:p>
        </p:txBody>
      </p:sp>
    </p:spTree>
  </p:cSld>
  <p:clrMapOvr>
    <a:masterClrMapping/>
  </p:clrMapOvr>
  <p:transition>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p:cNvSpPr>
          <p:nvPr>
            <p:ph type="body" idx="4294967295"/>
          </p:nvPr>
        </p:nvSpPr>
        <p:spPr>
          <a:xfrm>
            <a:off x="250825" y="333375"/>
            <a:ext cx="8229600" cy="5386388"/>
          </a:xfrm>
        </p:spPr>
        <p:txBody>
          <a:bodyPr/>
          <a:lstStyle/>
          <a:p>
            <a:pPr algn="just"/>
            <a:r>
              <a:rPr lang="pt-BR" altLang="pt-BR" dirty="0" smtClean="0">
                <a:latin typeface="Lucida Sans Unicode" pitchFamily="34" charset="0"/>
              </a:rPr>
              <a:t>Empresa: Área Comunicação Visual.</a:t>
            </a:r>
          </a:p>
          <a:p>
            <a:pPr algn="just"/>
            <a:endParaRPr lang="pt-BR" altLang="pt-BR" dirty="0" smtClean="0">
              <a:latin typeface="Lucida Sans Unicode" pitchFamily="34" charset="0"/>
            </a:endParaRPr>
          </a:p>
          <a:p>
            <a:pPr algn="just"/>
            <a:endParaRPr lang="pt-BR" altLang="pt-BR" dirty="0" smtClean="0">
              <a:latin typeface="Lucida Sans Unicode" pitchFamily="34" charset="0"/>
            </a:endParaRPr>
          </a:p>
          <a:p>
            <a:pPr algn="just"/>
            <a:endParaRPr lang="pt-BR" altLang="pt-BR" dirty="0">
              <a:latin typeface="Lucida Sans Unicode" pitchFamily="34" charset="0"/>
            </a:endParaRPr>
          </a:p>
          <a:p>
            <a:pPr lvl="0" algn="just"/>
            <a:r>
              <a:rPr lang="pt-BR" dirty="0" smtClean="0"/>
              <a:t>Empresa de pequeno porte do ramo gráfico que tem seu mercado voltado para clientes de grande porte, criando, desenvolvendo e instalando desde cartões de visita a banners e faixas.</a:t>
            </a:r>
          </a:p>
          <a:p>
            <a:pPr algn="just"/>
            <a:endParaRPr lang="pt-BR" altLang="pt-BR" dirty="0" smtClean="0">
              <a:latin typeface="Lucida Sans Unicode" pitchFamily="34" charset="0"/>
            </a:endParaRPr>
          </a:p>
          <a:p>
            <a:pPr algn="just"/>
            <a:endParaRPr lang="pt-BR" altLang="pt-BR" dirty="0" smtClean="0">
              <a:latin typeface="Lucida Sans Unicode" pitchFamily="34" charset="0"/>
            </a:endParaRPr>
          </a:p>
          <a:p>
            <a:pPr algn="just">
              <a:buFont typeface="Wingdings 3" pitchFamily="18" charset="2"/>
              <a:buNone/>
            </a:pPr>
            <a:endParaRPr lang="pt-BR" altLang="pt-BR" dirty="0" smtClean="0">
              <a:latin typeface="Lucida Sans Unicode" pitchFamily="34" charset="0"/>
            </a:endParaRPr>
          </a:p>
          <a:p>
            <a:pPr algn="just">
              <a:buFont typeface="Wingdings 3" pitchFamily="18" charset="2"/>
              <a:buNone/>
            </a:pPr>
            <a:endParaRPr lang="pt-BR" altLang="pt-BR" dirty="0" smtClean="0">
              <a:latin typeface="Lucida Sans Unicode" pitchFamily="34" charset="0"/>
            </a:endParaRPr>
          </a:p>
          <a:p>
            <a:pPr algn="just">
              <a:buFont typeface="Wingdings 3" pitchFamily="18" charset="2"/>
              <a:buNone/>
            </a:pPr>
            <a:endParaRPr lang="pt-BR" altLang="pt-BR" dirty="0" smtClean="0">
              <a:latin typeface="Lucida Sans Unicode" pitchFamily="34" charset="0"/>
            </a:endParaRPr>
          </a:p>
          <a:p>
            <a:pPr algn="just">
              <a:buFont typeface="Wingdings 3" pitchFamily="18" charset="2"/>
              <a:buNone/>
            </a:pPr>
            <a:endParaRPr lang="pt-BR" altLang="pt-BR" dirty="0" smtClean="0">
              <a:latin typeface="Lucida Sans Unicode" pitchFamily="34" charset="0"/>
            </a:endParaRPr>
          </a:p>
          <a:p>
            <a:pPr algn="just">
              <a:buFont typeface="Wingdings 3" pitchFamily="18" charset="2"/>
              <a:buNone/>
            </a:pPr>
            <a:endParaRPr lang="pt-BR" altLang="pt-BR" dirty="0" smtClean="0">
              <a:latin typeface="Lucida Sans Unicode" pitchFamily="34" charset="0"/>
            </a:endParaRPr>
          </a:p>
        </p:txBody>
      </p:sp>
      <p:sp>
        <p:nvSpPr>
          <p:cNvPr id="33797" name="AutoShape 5" descr="Z"/>
          <p:cNvSpPr>
            <a:spLocks noChangeAspect="1" noChangeArrowheads="1"/>
          </p:cNvSpPr>
          <p:nvPr/>
        </p:nvSpPr>
        <p:spPr bwMode="auto">
          <a:xfrm>
            <a:off x="163513" y="46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pt-BR"/>
          </a:p>
        </p:txBody>
      </p:sp>
      <p:sp>
        <p:nvSpPr>
          <p:cNvPr id="33799" name="AutoShape 7" descr="Z"/>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pt-BR"/>
          </a:p>
        </p:txBody>
      </p:sp>
      <p:sp>
        <p:nvSpPr>
          <p:cNvPr id="33801" name="AutoShape 9" descr="Z"/>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pt-BR"/>
          </a:p>
        </p:txBody>
      </p:sp>
      <p:sp>
        <p:nvSpPr>
          <p:cNvPr id="33803" name="AutoShape 11" descr="Z"/>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pt-BR"/>
          </a:p>
        </p:txBody>
      </p:sp>
    </p:spTree>
  </p:cSld>
  <p:clrMapOvr>
    <a:masterClrMapping/>
  </p:clrMapOvr>
  <p:transition>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p:cNvSpPr>
          <p:nvPr>
            <p:ph type="body" idx="4294967295"/>
          </p:nvPr>
        </p:nvSpPr>
        <p:spPr>
          <a:xfrm>
            <a:off x="0" y="188913"/>
            <a:ext cx="8686800" cy="6335712"/>
          </a:xfrm>
        </p:spPr>
        <p:txBody>
          <a:bodyPr/>
          <a:lstStyle/>
          <a:p>
            <a:pPr algn="just"/>
            <a:r>
              <a:rPr lang="pt-BR" altLang="pt-BR" sz="4400" dirty="0" smtClean="0">
                <a:latin typeface="Lucida Sans Unicode" pitchFamily="34" charset="0"/>
              </a:rPr>
              <a:t>Identificação dos Processos</a:t>
            </a:r>
          </a:p>
          <a:p>
            <a:pPr algn="just"/>
            <a:endParaRPr lang="pt-BR" altLang="pt-BR" dirty="0">
              <a:latin typeface="Lucida Sans Unicode" pitchFamily="34" charset="0"/>
            </a:endParaRPr>
          </a:p>
          <a:p>
            <a:pPr lvl="0" algn="just"/>
            <a:endParaRPr lang="pt-BR" dirty="0" smtClean="0"/>
          </a:p>
          <a:p>
            <a:pPr lvl="0" algn="just"/>
            <a:r>
              <a:rPr lang="pt-BR" dirty="0" smtClean="0"/>
              <a:t>Nesta gráfica foi possível identificar processos de venda(core), compra de materiais, criação de estruturas para produtos de grande porte, elaboração da arte para seus produtos, instalação das estruturas criadas e entrega do produto final. </a:t>
            </a:r>
          </a:p>
          <a:p>
            <a:pPr algn="just"/>
            <a:endParaRPr lang="pt-BR" altLang="pt-BR" dirty="0" smtClean="0">
              <a:latin typeface="Lucida Sans Unicode" pitchFamily="34" charset="0"/>
            </a:endParaRPr>
          </a:p>
          <a:p>
            <a:pPr algn="just"/>
            <a:endParaRPr lang="pt-BR" altLang="pt-BR" dirty="0" smtClean="0">
              <a:latin typeface="Lucida Sans Unicode" pitchFamily="34" charset="0"/>
            </a:endParaRPr>
          </a:p>
          <a:p>
            <a:pPr algn="just"/>
            <a:endParaRPr lang="pt-BR" altLang="pt-BR" dirty="0" smtClean="0">
              <a:latin typeface="Lucida Sans Unicode" pitchFamily="34" charset="0"/>
            </a:endParaRPr>
          </a:p>
        </p:txBody>
      </p:sp>
      <p:pic>
        <p:nvPicPr>
          <p:cNvPr id="4" name="Picture 5" descr="auditor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3501008"/>
            <a:ext cx="2265164" cy="23822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p:cNvSpPr>
          <p:nvPr>
            <p:ph type="body" idx="4294967295"/>
          </p:nvPr>
        </p:nvSpPr>
        <p:spPr>
          <a:xfrm>
            <a:off x="395536" y="188640"/>
            <a:ext cx="8229352" cy="6192415"/>
          </a:xfrm>
        </p:spPr>
        <p:txBody>
          <a:bodyPr/>
          <a:lstStyle/>
          <a:p>
            <a:pPr algn="just"/>
            <a:r>
              <a:rPr lang="pt-BR" altLang="pt-BR" dirty="0" smtClean="0">
                <a:latin typeface="Lucida Sans Unicode" pitchFamily="34" charset="0"/>
              </a:rPr>
              <a:t>Matriz Caso x Função</a:t>
            </a:r>
            <a:endParaRPr lang="pt-BR" altLang="pt-BR" dirty="0" smtClean="0">
              <a:latin typeface="Lucida Sans Unicode" pitchFamily="34" charset="0"/>
            </a:endParaRPr>
          </a:p>
          <a:p>
            <a:pPr algn="just"/>
            <a:endParaRPr lang="pt-BR" altLang="pt-BR" dirty="0" smtClean="0">
              <a:latin typeface="Lucida Sans Unicode" pitchFamily="34" charset="0"/>
            </a:endParaRPr>
          </a:p>
          <a:p>
            <a:pPr algn="just"/>
            <a:endParaRPr lang="pt-BR" altLang="pt-BR" dirty="0">
              <a:latin typeface="Lucida Sans Unicode" pitchFamily="34" charset="0"/>
            </a:endParaRPr>
          </a:p>
          <a:p>
            <a:pPr algn="just"/>
            <a:endParaRPr lang="pt-BR" altLang="pt-BR" dirty="0" smtClean="0">
              <a:latin typeface="Lucida Sans Unicode" pitchFamily="34" charset="0"/>
            </a:endParaRPr>
          </a:p>
          <a:p>
            <a:pPr algn="just"/>
            <a:endParaRPr lang="pt-BR" altLang="pt-BR" dirty="0">
              <a:latin typeface="Lucida Sans Unicode" pitchFamily="34" charset="0"/>
            </a:endParaRPr>
          </a:p>
          <a:p>
            <a:pPr algn="just"/>
            <a:endParaRPr lang="pt-BR" altLang="pt-BR" dirty="0" smtClean="0">
              <a:latin typeface="Lucida Sans Unicode" pitchFamily="34" charset="0"/>
            </a:endParaRPr>
          </a:p>
          <a:p>
            <a:pPr algn="just"/>
            <a:endParaRPr lang="pt-BR" altLang="pt-BR" dirty="0">
              <a:latin typeface="Lucida Sans Unicode" pitchFamily="34" charset="0"/>
            </a:endParaRPr>
          </a:p>
          <a:p>
            <a:pPr algn="just"/>
            <a:endParaRPr lang="pt-BR" altLang="pt-BR" dirty="0" smtClean="0">
              <a:latin typeface="Lucida Sans Unicode" pitchFamily="34" charset="0"/>
            </a:endParaRPr>
          </a:p>
          <a:p>
            <a:pPr algn="just"/>
            <a:endParaRPr lang="pt-BR" altLang="pt-BR" dirty="0">
              <a:latin typeface="Lucida Sans Unicode" pitchFamily="34" charset="0"/>
            </a:endParaRPr>
          </a:p>
          <a:p>
            <a:pPr algn="just"/>
            <a:endParaRPr lang="pt-BR" altLang="pt-BR" dirty="0" smtClean="0">
              <a:latin typeface="Lucida Sans Unicode" pitchFamily="34" charset="0"/>
            </a:endParaRPr>
          </a:p>
          <a:p>
            <a:pPr algn="just"/>
            <a:endParaRPr lang="pt-BR" altLang="pt-BR" dirty="0">
              <a:latin typeface="Lucida Sans Unicode" pitchFamily="34" charset="0"/>
            </a:endParaRPr>
          </a:p>
          <a:p>
            <a:pPr algn="just"/>
            <a:endParaRPr lang="pt-BR" altLang="pt-BR" sz="2000" dirty="0" smtClean="0">
              <a:latin typeface="Lucida Sans Unicode" pitchFamily="34" charset="0"/>
            </a:endParaRPr>
          </a:p>
          <a:p>
            <a:pPr algn="just"/>
            <a:r>
              <a:rPr lang="pt-BR" altLang="pt-BR" sz="1400" dirty="0" smtClean="0">
                <a:latin typeface="Lucida Sans Unicode" pitchFamily="34" charset="0"/>
              </a:rPr>
              <a:t>PC – Processos Core</a:t>
            </a:r>
          </a:p>
          <a:p>
            <a:pPr algn="just"/>
            <a:r>
              <a:rPr lang="pt-BR" altLang="pt-BR" sz="1400" dirty="0" smtClean="0">
                <a:latin typeface="Lucida Sans Unicode" pitchFamily="34" charset="0"/>
              </a:rPr>
              <a:t>PG – Processos de Gerenciamento</a:t>
            </a:r>
          </a:p>
          <a:p>
            <a:pPr algn="just"/>
            <a:r>
              <a:rPr lang="pt-BR" altLang="pt-BR" sz="1400" dirty="0" smtClean="0">
                <a:latin typeface="Lucida Sans Unicode" pitchFamily="34" charset="0"/>
              </a:rPr>
              <a:t>PS – Processos de Suporte</a:t>
            </a:r>
            <a:endParaRPr lang="pt-BR" altLang="pt-BR" sz="1400" dirty="0" smtClean="0">
              <a:latin typeface="Lucida Sans Unicode" pitchFamily="34" charset="0"/>
            </a:endParaRPr>
          </a:p>
          <a:p>
            <a:endParaRPr lang="pt-BR" altLang="pt-BR" dirty="0" smtClean="0">
              <a:latin typeface="Lucida Sans Unicode" pitchFamily="34" charset="0"/>
            </a:endParaRPr>
          </a:p>
        </p:txBody>
      </p:sp>
      <p:graphicFrame>
        <p:nvGraphicFramePr>
          <p:cNvPr id="2" name="Tabela 1"/>
          <p:cNvGraphicFramePr>
            <a:graphicFrameLocks noGrp="1"/>
          </p:cNvGraphicFramePr>
          <p:nvPr>
            <p:extLst>
              <p:ext uri="{D42A27DB-BD31-4B8C-83A1-F6EECF244321}">
                <p14:modId xmlns:p14="http://schemas.microsoft.com/office/powerpoint/2010/main" val="1104767318"/>
              </p:ext>
            </p:extLst>
          </p:nvPr>
        </p:nvGraphicFramePr>
        <p:xfrm>
          <a:off x="1403648" y="1052736"/>
          <a:ext cx="6408712" cy="4525964"/>
        </p:xfrm>
        <a:graphic>
          <a:graphicData uri="http://schemas.openxmlformats.org/drawingml/2006/table">
            <a:tbl>
              <a:tblPr firstRow="1" firstCol="1" lastRow="1" lastCol="1" bandRow="1" bandCol="1">
                <a:tableStyleId>{5C22544A-7EE6-4342-B048-85BDC9FD1C3A}</a:tableStyleId>
              </a:tblPr>
              <a:tblGrid>
                <a:gridCol w="1198057"/>
                <a:gridCol w="889652"/>
                <a:gridCol w="1198057"/>
                <a:gridCol w="1198057"/>
                <a:gridCol w="731281"/>
                <a:gridCol w="1040500"/>
                <a:gridCol w="153108"/>
              </a:tblGrid>
              <a:tr h="267242">
                <a:tc rowSpan="3" gridSpan="3">
                  <a:txBody>
                    <a:bodyPr/>
                    <a:lstStyle/>
                    <a:p>
                      <a:pPr algn="l">
                        <a:spcAft>
                          <a:spcPts val="0"/>
                        </a:spcAft>
                      </a:pPr>
                      <a:r>
                        <a:rPr lang="pt-BR" sz="1100" dirty="0">
                          <a:effectLst/>
                        </a:rPr>
                        <a:t>Funções</a:t>
                      </a:r>
                      <a:endParaRPr lang="pt-BR" sz="1100" dirty="0">
                        <a:effectLst/>
                        <a:latin typeface="Times New Roman"/>
                        <a:ea typeface="Times New Roman"/>
                        <a:cs typeface="Times New Roman"/>
                      </a:endParaRPr>
                    </a:p>
                  </a:txBody>
                  <a:tcPr marL="63854" marR="63854" marT="0" marB="0"/>
                </a:tc>
                <a:tc rowSpan="3" hMerge="1">
                  <a:txBody>
                    <a:bodyPr/>
                    <a:lstStyle/>
                    <a:p>
                      <a:endParaRPr lang="pt-BR"/>
                    </a:p>
                  </a:txBody>
                  <a:tcPr/>
                </a:tc>
                <a:tc rowSpan="3" hMerge="1">
                  <a:txBody>
                    <a:bodyPr/>
                    <a:lstStyle/>
                    <a:p>
                      <a:endParaRPr lang="pt-BR"/>
                    </a:p>
                  </a:txBody>
                  <a:tcPr/>
                </a:tc>
                <a:tc gridSpan="4">
                  <a:txBody>
                    <a:bodyPr/>
                    <a:lstStyle/>
                    <a:p>
                      <a:pPr algn="ctr">
                        <a:spcAft>
                          <a:spcPts val="0"/>
                        </a:spcAft>
                      </a:pPr>
                      <a:r>
                        <a:rPr lang="pt-BR" sz="1100">
                          <a:effectLst/>
                        </a:rPr>
                        <a:t>Casos</a:t>
                      </a:r>
                      <a:endParaRPr lang="pt-BR" sz="1100">
                        <a:effectLst/>
                        <a:latin typeface="Times New Roman"/>
                        <a:ea typeface="Times New Roman"/>
                        <a:cs typeface="Times New Roman"/>
                      </a:endParaRPr>
                    </a:p>
                  </a:txBody>
                  <a:tcPr marL="63854" marR="63854" marT="0" marB="0"/>
                </a:tc>
                <a:tc hMerge="1">
                  <a:txBody>
                    <a:bodyPr/>
                    <a:lstStyle/>
                    <a:p>
                      <a:endParaRPr lang="pt-BR"/>
                    </a:p>
                  </a:txBody>
                  <a:tcPr/>
                </a:tc>
                <a:tc hMerge="1">
                  <a:txBody>
                    <a:bodyPr/>
                    <a:lstStyle/>
                    <a:p>
                      <a:endParaRPr lang="pt-BR"/>
                    </a:p>
                  </a:txBody>
                  <a:tcPr/>
                </a:tc>
                <a:tc hMerge="1">
                  <a:txBody>
                    <a:bodyPr/>
                    <a:lstStyle/>
                    <a:p>
                      <a:endParaRPr lang="pt-BR"/>
                    </a:p>
                  </a:txBody>
                  <a:tcPr/>
                </a:tc>
              </a:tr>
              <a:tr h="681111">
                <a:tc gridSpan="3" vMerge="1">
                  <a:txBody>
                    <a:bodyPr/>
                    <a:lstStyle/>
                    <a:p>
                      <a:endParaRPr lang="pt-BR"/>
                    </a:p>
                  </a:txBody>
                  <a:tcPr/>
                </a:tc>
                <a:tc hMerge="1" vMerge="1">
                  <a:txBody>
                    <a:bodyPr/>
                    <a:lstStyle/>
                    <a:p>
                      <a:endParaRPr lang="pt-BR"/>
                    </a:p>
                  </a:txBody>
                  <a:tcPr/>
                </a:tc>
                <a:tc hMerge="1" vMerge="1">
                  <a:txBody>
                    <a:bodyPr/>
                    <a:lstStyle/>
                    <a:p>
                      <a:endParaRPr lang="pt-BR"/>
                    </a:p>
                  </a:txBody>
                  <a:tcPr/>
                </a:tc>
                <a:tc gridSpan="2">
                  <a:txBody>
                    <a:bodyPr/>
                    <a:lstStyle/>
                    <a:p>
                      <a:pPr algn="l">
                        <a:spcAft>
                          <a:spcPts val="0"/>
                        </a:spcAft>
                      </a:pPr>
                      <a:r>
                        <a:rPr lang="pt-BR" sz="1100">
                          <a:effectLst/>
                        </a:rPr>
                        <a:t> </a:t>
                      </a:r>
                    </a:p>
                    <a:p>
                      <a:pPr algn="ctr">
                        <a:spcAft>
                          <a:spcPts val="0"/>
                        </a:spcAft>
                      </a:pPr>
                      <a:r>
                        <a:rPr lang="pt-BR" sz="1100">
                          <a:effectLst/>
                        </a:rPr>
                        <a:t>Tipos de Pedido</a:t>
                      </a:r>
                      <a:endParaRPr lang="pt-BR" sz="1100">
                        <a:effectLst/>
                        <a:latin typeface="Times New Roman"/>
                        <a:ea typeface="Times New Roman"/>
                        <a:cs typeface="Times New Roman"/>
                      </a:endParaRPr>
                    </a:p>
                  </a:txBody>
                  <a:tcPr marL="63854" marR="63854" marT="0" marB="0"/>
                </a:tc>
                <a:tc hMerge="1">
                  <a:txBody>
                    <a:bodyPr/>
                    <a:lstStyle/>
                    <a:p>
                      <a:endParaRPr lang="pt-BR"/>
                    </a:p>
                  </a:txBody>
                  <a:tcPr/>
                </a:tc>
                <a:tc rowSpan="2" gridSpan="2">
                  <a:txBody>
                    <a:bodyPr/>
                    <a:lstStyle/>
                    <a:p>
                      <a:pPr algn="ctr">
                        <a:spcAft>
                          <a:spcPts val="0"/>
                        </a:spcAft>
                      </a:pPr>
                      <a:endParaRPr lang="pt-BR" sz="1100" dirty="0" smtClean="0">
                        <a:effectLst/>
                      </a:endParaRPr>
                    </a:p>
                    <a:p>
                      <a:pPr algn="ctr">
                        <a:spcAft>
                          <a:spcPts val="0"/>
                        </a:spcAft>
                      </a:pPr>
                      <a:r>
                        <a:rPr lang="pt-BR" sz="1100" dirty="0" smtClean="0">
                          <a:effectLst/>
                        </a:rPr>
                        <a:t>Entrega/</a:t>
                      </a:r>
                    </a:p>
                    <a:p>
                      <a:pPr algn="ctr">
                        <a:spcAft>
                          <a:spcPts val="0"/>
                        </a:spcAft>
                      </a:pPr>
                      <a:r>
                        <a:rPr lang="pt-BR" sz="1100" dirty="0" smtClean="0">
                          <a:effectLst/>
                        </a:rPr>
                        <a:t>Instalação</a:t>
                      </a:r>
                      <a:endParaRPr lang="pt-BR" sz="1100" dirty="0">
                        <a:effectLst/>
                      </a:endParaRPr>
                    </a:p>
                    <a:p>
                      <a:pPr algn="l">
                        <a:spcAft>
                          <a:spcPts val="0"/>
                        </a:spcAft>
                      </a:pPr>
                      <a:r>
                        <a:rPr lang="pt-BR" sz="1100" dirty="0">
                          <a:effectLst/>
                        </a:rPr>
                        <a:t> </a:t>
                      </a:r>
                    </a:p>
                    <a:p>
                      <a:pPr algn="ctr">
                        <a:spcAft>
                          <a:spcPts val="0"/>
                        </a:spcAft>
                      </a:pPr>
                      <a:r>
                        <a:rPr lang="pt-BR" sz="1100" dirty="0">
                          <a:effectLst/>
                        </a:rPr>
                        <a:t> </a:t>
                      </a:r>
                      <a:endParaRPr lang="pt-BR" sz="1100" dirty="0">
                        <a:effectLst/>
                        <a:latin typeface="Times New Roman"/>
                        <a:ea typeface="Times New Roman"/>
                        <a:cs typeface="Times New Roman"/>
                      </a:endParaRPr>
                    </a:p>
                  </a:txBody>
                  <a:tcPr marL="63854" marR="63854" marT="0" marB="0"/>
                </a:tc>
                <a:tc rowSpan="2" hMerge="1">
                  <a:txBody>
                    <a:bodyPr/>
                    <a:lstStyle/>
                    <a:p>
                      <a:endParaRPr lang="pt-BR"/>
                    </a:p>
                  </a:txBody>
                  <a:tcPr/>
                </a:tc>
              </a:tr>
              <a:tr h="234723">
                <a:tc gridSpan="3" vMerge="1">
                  <a:txBody>
                    <a:bodyPr/>
                    <a:lstStyle/>
                    <a:p>
                      <a:endParaRPr lang="pt-BR"/>
                    </a:p>
                  </a:txBody>
                  <a:tcPr/>
                </a:tc>
                <a:tc hMerge="1" vMerge="1">
                  <a:txBody>
                    <a:bodyPr/>
                    <a:lstStyle/>
                    <a:p>
                      <a:endParaRPr lang="pt-BR"/>
                    </a:p>
                  </a:txBody>
                  <a:tcPr/>
                </a:tc>
                <a:tc hMerge="1" vMerge="1">
                  <a:txBody>
                    <a:bodyPr/>
                    <a:lstStyle/>
                    <a:p>
                      <a:endParaRPr lang="pt-BR"/>
                    </a:p>
                  </a:txBody>
                  <a:tcPr/>
                </a:tc>
                <a:tc>
                  <a:txBody>
                    <a:bodyPr/>
                    <a:lstStyle/>
                    <a:p>
                      <a:pPr algn="l">
                        <a:spcAft>
                          <a:spcPts val="0"/>
                        </a:spcAft>
                      </a:pPr>
                      <a:r>
                        <a:rPr lang="pt-BR" sz="1100">
                          <a:effectLst/>
                        </a:rPr>
                        <a:t>Grande</a:t>
                      </a:r>
                      <a:endParaRPr lang="pt-BR" sz="1100">
                        <a:effectLst/>
                        <a:latin typeface="Times New Roman"/>
                        <a:ea typeface="Times New Roman"/>
                        <a:cs typeface="Times New Roman"/>
                      </a:endParaRPr>
                    </a:p>
                  </a:txBody>
                  <a:tcPr marL="63854" marR="63854" marT="0" marB="0"/>
                </a:tc>
                <a:tc>
                  <a:txBody>
                    <a:bodyPr/>
                    <a:lstStyle/>
                    <a:p>
                      <a:pPr algn="l">
                        <a:spcAft>
                          <a:spcPts val="0"/>
                        </a:spcAft>
                      </a:pPr>
                      <a:r>
                        <a:rPr lang="pt-BR" sz="1100">
                          <a:effectLst/>
                        </a:rPr>
                        <a:t>Pequeno</a:t>
                      </a:r>
                      <a:endParaRPr lang="pt-BR" sz="1100">
                        <a:effectLst/>
                        <a:latin typeface="Times New Roman"/>
                        <a:ea typeface="Times New Roman"/>
                        <a:cs typeface="Times New Roman"/>
                      </a:endParaRPr>
                    </a:p>
                  </a:txBody>
                  <a:tcPr marL="63854" marR="63854" marT="0" marB="0"/>
                </a:tc>
                <a:tc gridSpan="2" vMerge="1">
                  <a:txBody>
                    <a:bodyPr/>
                    <a:lstStyle/>
                    <a:p>
                      <a:pPr algn="l">
                        <a:spcAft>
                          <a:spcPts val="0"/>
                        </a:spcAft>
                      </a:pPr>
                      <a:endParaRPr lang="pt-BR" sz="1100" dirty="0">
                        <a:effectLst/>
                        <a:latin typeface="Times New Roman"/>
                        <a:ea typeface="Times New Roman"/>
                        <a:cs typeface="Times New Roman"/>
                      </a:endParaRPr>
                    </a:p>
                  </a:txBody>
                  <a:tcPr marL="63854" marR="63854" marT="0" marB="0"/>
                </a:tc>
                <a:tc hMerge="1" vMerge="1">
                  <a:txBody>
                    <a:bodyPr/>
                    <a:lstStyle/>
                    <a:p>
                      <a:pPr algn="l">
                        <a:spcAft>
                          <a:spcPts val="0"/>
                        </a:spcAft>
                      </a:pPr>
                      <a:endParaRPr lang="pt-BR" sz="1100" dirty="0">
                        <a:effectLst/>
                        <a:latin typeface="Times New Roman"/>
                        <a:ea typeface="Times New Roman"/>
                        <a:cs typeface="Times New Roman"/>
                      </a:endParaRPr>
                    </a:p>
                  </a:txBody>
                  <a:tcPr marL="63854" marR="63854" marT="0" marB="0"/>
                </a:tc>
              </a:tr>
              <a:tr h="260738">
                <a:tc rowSpan="4">
                  <a:txBody>
                    <a:bodyPr/>
                    <a:lstStyle/>
                    <a:p>
                      <a:pPr algn="ctr">
                        <a:spcAft>
                          <a:spcPts val="0"/>
                        </a:spcAft>
                      </a:pPr>
                      <a:r>
                        <a:rPr lang="pt-BR" sz="1100" dirty="0">
                          <a:effectLst/>
                        </a:rPr>
                        <a:t>Proprietário</a:t>
                      </a:r>
                      <a:endParaRPr lang="pt-BR" sz="1100" dirty="0">
                        <a:effectLst/>
                        <a:latin typeface="Times New Roman"/>
                        <a:ea typeface="Times New Roman"/>
                        <a:cs typeface="Times New Roman"/>
                      </a:endParaRPr>
                    </a:p>
                  </a:txBody>
                  <a:tcPr marL="63854" marR="63854" marT="0" marB="0" anchor="ctr"/>
                </a:tc>
                <a:tc>
                  <a:txBody>
                    <a:bodyPr/>
                    <a:lstStyle/>
                    <a:p>
                      <a:pPr algn="l">
                        <a:spcAft>
                          <a:spcPts val="0"/>
                        </a:spcAft>
                      </a:pPr>
                      <a:r>
                        <a:rPr lang="pt-BR" sz="1100">
                          <a:effectLst/>
                          <a:highlight>
                            <a:srgbClr val="FFFF00"/>
                          </a:highlight>
                        </a:rPr>
                        <a:t>Pedidos</a:t>
                      </a:r>
                      <a:endParaRPr lang="pt-BR" sz="1100">
                        <a:effectLst/>
                        <a:latin typeface="Times New Roman"/>
                        <a:ea typeface="Times New Roman"/>
                        <a:cs typeface="Times New Roman"/>
                      </a:endParaRPr>
                    </a:p>
                  </a:txBody>
                  <a:tcPr marL="63854" marR="63854" marT="0" marB="0"/>
                </a:tc>
                <a:tc>
                  <a:txBody>
                    <a:bodyPr/>
                    <a:lstStyle/>
                    <a:p>
                      <a:pPr algn="l">
                        <a:spcAft>
                          <a:spcPts val="0"/>
                        </a:spcAft>
                      </a:pPr>
                      <a:r>
                        <a:rPr lang="pt-BR" sz="1100">
                          <a:effectLst/>
                        </a:rPr>
                        <a:t>PC</a:t>
                      </a:r>
                      <a:endParaRPr lang="pt-BR" sz="1100">
                        <a:effectLst/>
                        <a:latin typeface="Times New Roman"/>
                        <a:ea typeface="Times New Roman"/>
                        <a:cs typeface="Times New Roman"/>
                      </a:endParaRPr>
                    </a:p>
                  </a:txBody>
                  <a:tcPr marL="63854" marR="63854" marT="0" marB="0"/>
                </a:tc>
                <a:tc>
                  <a:txBody>
                    <a:bodyPr/>
                    <a:lstStyle/>
                    <a:p>
                      <a:pPr algn="ctr">
                        <a:spcAft>
                          <a:spcPts val="0"/>
                        </a:spcAft>
                      </a:pPr>
                      <a:r>
                        <a:rPr lang="pt-BR" sz="1100">
                          <a:effectLst/>
                        </a:rPr>
                        <a:t>X</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r>
                        <a:rPr lang="pt-BR" sz="1100">
                          <a:effectLst/>
                        </a:rPr>
                        <a:t>X</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r>
                        <a:rPr lang="pt-BR" sz="1100" dirty="0">
                          <a:effectLst/>
                        </a:rPr>
                        <a:t> </a:t>
                      </a:r>
                      <a:endParaRPr lang="pt-BR" sz="1100" dirty="0">
                        <a:effectLst/>
                        <a:latin typeface="Times New Roman"/>
                        <a:ea typeface="Times New Roman"/>
                        <a:cs typeface="Times New Roman"/>
                      </a:endParaRPr>
                    </a:p>
                  </a:txBody>
                  <a:tcPr marL="63854" marR="63854" marT="0" marB="0" anchor="ctr"/>
                </a:tc>
                <a:tc>
                  <a:txBody>
                    <a:bodyPr/>
                    <a:lstStyle/>
                    <a:p>
                      <a:pPr algn="ctr">
                        <a:spcAft>
                          <a:spcPts val="0"/>
                        </a:spcAft>
                      </a:pPr>
                      <a:endParaRPr lang="pt-BR" sz="1100" dirty="0">
                        <a:effectLst/>
                        <a:latin typeface="Times New Roman"/>
                        <a:ea typeface="Times New Roman"/>
                        <a:cs typeface="Times New Roman"/>
                      </a:endParaRPr>
                    </a:p>
                  </a:txBody>
                  <a:tcPr marL="63854" marR="63854" marT="0" marB="0" anchor="ctr"/>
                </a:tc>
              </a:tr>
              <a:tr h="260738">
                <a:tc vMerge="1">
                  <a:txBody>
                    <a:bodyPr/>
                    <a:lstStyle/>
                    <a:p>
                      <a:endParaRPr lang="pt-BR"/>
                    </a:p>
                  </a:txBody>
                  <a:tcPr/>
                </a:tc>
                <a:tc>
                  <a:txBody>
                    <a:bodyPr/>
                    <a:lstStyle/>
                    <a:p>
                      <a:pPr algn="l">
                        <a:spcAft>
                          <a:spcPts val="0"/>
                        </a:spcAft>
                      </a:pPr>
                      <a:r>
                        <a:rPr lang="pt-BR" sz="1100">
                          <a:effectLst/>
                          <a:highlight>
                            <a:srgbClr val="00FFFF"/>
                          </a:highlight>
                        </a:rPr>
                        <a:t>Orçamento</a:t>
                      </a:r>
                      <a:endParaRPr lang="pt-BR" sz="1100">
                        <a:effectLst/>
                        <a:latin typeface="Times New Roman"/>
                        <a:ea typeface="Times New Roman"/>
                        <a:cs typeface="Times New Roman"/>
                      </a:endParaRPr>
                    </a:p>
                  </a:txBody>
                  <a:tcPr marL="63854" marR="63854" marT="0" marB="0"/>
                </a:tc>
                <a:tc>
                  <a:txBody>
                    <a:bodyPr/>
                    <a:lstStyle/>
                    <a:p>
                      <a:pPr algn="l">
                        <a:spcAft>
                          <a:spcPts val="0"/>
                        </a:spcAft>
                      </a:pPr>
                      <a:r>
                        <a:rPr lang="pt-BR" sz="1100">
                          <a:effectLst/>
                        </a:rPr>
                        <a:t>PG   </a:t>
                      </a:r>
                      <a:endParaRPr lang="pt-BR" sz="1100">
                        <a:effectLst/>
                        <a:latin typeface="Times New Roman"/>
                        <a:ea typeface="Times New Roman"/>
                        <a:cs typeface="Times New Roman"/>
                      </a:endParaRPr>
                    </a:p>
                  </a:txBody>
                  <a:tcPr marL="63854" marR="63854" marT="0" marB="0"/>
                </a:tc>
                <a:tc>
                  <a:txBody>
                    <a:bodyPr/>
                    <a:lstStyle/>
                    <a:p>
                      <a:pPr algn="ctr">
                        <a:spcAft>
                          <a:spcPts val="0"/>
                        </a:spcAft>
                      </a:pPr>
                      <a:r>
                        <a:rPr lang="pt-BR" sz="1100">
                          <a:effectLst/>
                        </a:rPr>
                        <a:t>X</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r>
                        <a:rPr lang="pt-BR" sz="1100">
                          <a:effectLst/>
                        </a:rPr>
                        <a:t>X</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r>
                        <a:rPr lang="pt-BR" sz="1100">
                          <a:effectLst/>
                        </a:rPr>
                        <a:t> </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endParaRPr lang="pt-BR" sz="1100" dirty="0">
                        <a:effectLst/>
                        <a:latin typeface="Times New Roman"/>
                        <a:ea typeface="Times New Roman"/>
                        <a:cs typeface="Times New Roman"/>
                      </a:endParaRPr>
                    </a:p>
                  </a:txBody>
                  <a:tcPr marL="63854" marR="63854" marT="0" marB="0" anchor="ctr"/>
                </a:tc>
              </a:tr>
              <a:tr h="340556">
                <a:tc vMerge="1">
                  <a:txBody>
                    <a:bodyPr/>
                    <a:lstStyle/>
                    <a:p>
                      <a:endParaRPr lang="pt-BR"/>
                    </a:p>
                  </a:txBody>
                  <a:tcPr/>
                </a:tc>
                <a:tc>
                  <a:txBody>
                    <a:bodyPr/>
                    <a:lstStyle/>
                    <a:p>
                      <a:pPr algn="l">
                        <a:spcAft>
                          <a:spcPts val="0"/>
                        </a:spcAft>
                      </a:pPr>
                      <a:r>
                        <a:rPr lang="pt-BR" sz="1100">
                          <a:effectLst/>
                          <a:highlight>
                            <a:srgbClr val="FFFF00"/>
                          </a:highlight>
                        </a:rPr>
                        <a:t>Pagamento</a:t>
                      </a:r>
                      <a:endParaRPr lang="pt-BR" sz="1100">
                        <a:effectLst/>
                      </a:endParaRPr>
                    </a:p>
                    <a:p>
                      <a:pPr algn="l">
                        <a:spcAft>
                          <a:spcPts val="0"/>
                        </a:spcAft>
                      </a:pPr>
                      <a:r>
                        <a:rPr lang="pt-BR" sz="1100">
                          <a:effectLst/>
                        </a:rPr>
                        <a:t> </a:t>
                      </a:r>
                      <a:endParaRPr lang="pt-BR" sz="1100">
                        <a:effectLst/>
                        <a:latin typeface="Times New Roman"/>
                        <a:ea typeface="Times New Roman"/>
                        <a:cs typeface="Times New Roman"/>
                      </a:endParaRPr>
                    </a:p>
                  </a:txBody>
                  <a:tcPr marL="63854" marR="63854" marT="0" marB="0"/>
                </a:tc>
                <a:tc>
                  <a:txBody>
                    <a:bodyPr/>
                    <a:lstStyle/>
                    <a:p>
                      <a:pPr algn="l">
                        <a:spcAft>
                          <a:spcPts val="0"/>
                        </a:spcAft>
                      </a:pPr>
                      <a:r>
                        <a:rPr lang="pt-BR" sz="1100">
                          <a:effectLst/>
                        </a:rPr>
                        <a:t>PC</a:t>
                      </a:r>
                      <a:endParaRPr lang="pt-BR" sz="1100">
                        <a:effectLst/>
                        <a:latin typeface="Times New Roman"/>
                        <a:ea typeface="Times New Roman"/>
                        <a:cs typeface="Times New Roman"/>
                      </a:endParaRPr>
                    </a:p>
                  </a:txBody>
                  <a:tcPr marL="63854" marR="63854" marT="0" marB="0"/>
                </a:tc>
                <a:tc>
                  <a:txBody>
                    <a:bodyPr/>
                    <a:lstStyle/>
                    <a:p>
                      <a:pPr algn="ctr">
                        <a:spcAft>
                          <a:spcPts val="0"/>
                        </a:spcAft>
                      </a:pPr>
                      <a:r>
                        <a:rPr lang="pt-BR" sz="1100">
                          <a:effectLst/>
                        </a:rPr>
                        <a:t>X</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r>
                        <a:rPr lang="pt-BR" sz="1100">
                          <a:effectLst/>
                        </a:rPr>
                        <a:t>X</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r>
                        <a:rPr lang="pt-BR" sz="1100">
                          <a:effectLst/>
                        </a:rPr>
                        <a:t> </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endParaRPr lang="pt-BR" sz="1100" dirty="0">
                        <a:effectLst/>
                        <a:latin typeface="Times New Roman"/>
                        <a:ea typeface="Times New Roman"/>
                        <a:cs typeface="Times New Roman"/>
                      </a:endParaRPr>
                    </a:p>
                  </a:txBody>
                  <a:tcPr marL="63854" marR="63854" marT="0" marB="0" anchor="ctr"/>
                </a:tc>
              </a:tr>
              <a:tr h="340556">
                <a:tc vMerge="1">
                  <a:txBody>
                    <a:bodyPr/>
                    <a:lstStyle/>
                    <a:p>
                      <a:endParaRPr lang="pt-BR"/>
                    </a:p>
                  </a:txBody>
                  <a:tcPr/>
                </a:tc>
                <a:tc>
                  <a:txBody>
                    <a:bodyPr/>
                    <a:lstStyle/>
                    <a:p>
                      <a:pPr algn="l">
                        <a:spcAft>
                          <a:spcPts val="0"/>
                        </a:spcAft>
                      </a:pPr>
                      <a:r>
                        <a:rPr lang="pt-BR" sz="1100">
                          <a:effectLst/>
                          <a:highlight>
                            <a:srgbClr val="00FF00"/>
                          </a:highlight>
                        </a:rPr>
                        <a:t>Compra de Insumos</a:t>
                      </a:r>
                      <a:endParaRPr lang="pt-BR" sz="1100">
                        <a:effectLst/>
                        <a:latin typeface="Times New Roman"/>
                        <a:ea typeface="Times New Roman"/>
                        <a:cs typeface="Times New Roman"/>
                      </a:endParaRPr>
                    </a:p>
                  </a:txBody>
                  <a:tcPr marL="63854" marR="63854" marT="0" marB="0"/>
                </a:tc>
                <a:tc>
                  <a:txBody>
                    <a:bodyPr/>
                    <a:lstStyle/>
                    <a:p>
                      <a:pPr algn="l">
                        <a:spcAft>
                          <a:spcPts val="0"/>
                        </a:spcAft>
                      </a:pPr>
                      <a:r>
                        <a:rPr lang="pt-BR" sz="1100">
                          <a:effectLst/>
                        </a:rPr>
                        <a:t>PS</a:t>
                      </a:r>
                      <a:endParaRPr lang="pt-BR" sz="1100">
                        <a:effectLst/>
                        <a:latin typeface="Times New Roman"/>
                        <a:ea typeface="Times New Roman"/>
                        <a:cs typeface="Times New Roman"/>
                      </a:endParaRPr>
                    </a:p>
                  </a:txBody>
                  <a:tcPr marL="63854" marR="63854" marT="0" marB="0"/>
                </a:tc>
                <a:tc>
                  <a:txBody>
                    <a:bodyPr/>
                    <a:lstStyle/>
                    <a:p>
                      <a:pPr algn="ctr">
                        <a:spcAft>
                          <a:spcPts val="0"/>
                        </a:spcAft>
                      </a:pPr>
                      <a:r>
                        <a:rPr lang="pt-BR" sz="1100">
                          <a:effectLst/>
                        </a:rPr>
                        <a:t>X</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r>
                        <a:rPr lang="pt-BR" sz="1100">
                          <a:effectLst/>
                        </a:rPr>
                        <a:t> </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r>
                        <a:rPr lang="pt-BR" sz="1100">
                          <a:effectLst/>
                        </a:rPr>
                        <a:t>X</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endParaRPr lang="pt-BR" sz="1100" dirty="0">
                        <a:effectLst/>
                        <a:latin typeface="Times New Roman"/>
                        <a:ea typeface="Times New Roman"/>
                        <a:cs typeface="Times New Roman"/>
                      </a:endParaRPr>
                    </a:p>
                  </a:txBody>
                  <a:tcPr marL="63854" marR="63854" marT="0" marB="0" anchor="ctr"/>
                </a:tc>
              </a:tr>
              <a:tr h="510834">
                <a:tc>
                  <a:txBody>
                    <a:bodyPr/>
                    <a:lstStyle/>
                    <a:p>
                      <a:pPr algn="l">
                        <a:spcAft>
                          <a:spcPts val="0"/>
                        </a:spcAft>
                      </a:pPr>
                      <a:r>
                        <a:rPr lang="pt-BR" sz="1100">
                          <a:effectLst/>
                        </a:rPr>
                        <a:t>Setor de Arte</a:t>
                      </a:r>
                      <a:endParaRPr lang="pt-BR" sz="1100">
                        <a:effectLst/>
                        <a:latin typeface="Times New Roman"/>
                        <a:ea typeface="Times New Roman"/>
                        <a:cs typeface="Times New Roman"/>
                      </a:endParaRPr>
                    </a:p>
                  </a:txBody>
                  <a:tcPr marL="63854" marR="63854" marT="0" marB="0"/>
                </a:tc>
                <a:tc>
                  <a:txBody>
                    <a:bodyPr/>
                    <a:lstStyle/>
                    <a:p>
                      <a:pPr algn="l">
                        <a:spcAft>
                          <a:spcPts val="0"/>
                        </a:spcAft>
                      </a:pPr>
                      <a:r>
                        <a:rPr lang="pt-BR" sz="1100">
                          <a:effectLst/>
                          <a:highlight>
                            <a:srgbClr val="FFFF00"/>
                          </a:highlight>
                        </a:rPr>
                        <a:t>Elaboração do produto</a:t>
                      </a:r>
                      <a:endParaRPr lang="pt-BR" sz="1100">
                        <a:effectLst/>
                        <a:latin typeface="Times New Roman"/>
                        <a:ea typeface="Times New Roman"/>
                        <a:cs typeface="Times New Roman"/>
                      </a:endParaRPr>
                    </a:p>
                  </a:txBody>
                  <a:tcPr marL="63854" marR="63854" marT="0" marB="0"/>
                </a:tc>
                <a:tc>
                  <a:txBody>
                    <a:bodyPr/>
                    <a:lstStyle/>
                    <a:p>
                      <a:pPr algn="l">
                        <a:spcAft>
                          <a:spcPts val="0"/>
                        </a:spcAft>
                      </a:pPr>
                      <a:r>
                        <a:rPr lang="pt-BR" sz="1100">
                          <a:effectLst/>
                        </a:rPr>
                        <a:t>PC</a:t>
                      </a:r>
                      <a:endParaRPr lang="pt-BR" sz="1100">
                        <a:effectLst/>
                        <a:latin typeface="Times New Roman"/>
                        <a:ea typeface="Times New Roman"/>
                        <a:cs typeface="Times New Roman"/>
                      </a:endParaRPr>
                    </a:p>
                  </a:txBody>
                  <a:tcPr marL="63854" marR="63854" marT="0" marB="0"/>
                </a:tc>
                <a:tc>
                  <a:txBody>
                    <a:bodyPr/>
                    <a:lstStyle/>
                    <a:p>
                      <a:pPr algn="ctr">
                        <a:spcAft>
                          <a:spcPts val="0"/>
                        </a:spcAft>
                      </a:pPr>
                      <a:r>
                        <a:rPr lang="pt-BR" sz="1100">
                          <a:effectLst/>
                        </a:rPr>
                        <a:t>X</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r>
                        <a:rPr lang="pt-BR" sz="1100">
                          <a:effectLst/>
                        </a:rPr>
                        <a:t>X</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r>
                        <a:rPr lang="pt-BR" sz="1100">
                          <a:effectLst/>
                        </a:rPr>
                        <a:t> </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endParaRPr lang="pt-BR" sz="1100" dirty="0">
                        <a:effectLst/>
                        <a:latin typeface="Times New Roman"/>
                        <a:ea typeface="Times New Roman"/>
                        <a:cs typeface="Times New Roman"/>
                      </a:endParaRPr>
                    </a:p>
                  </a:txBody>
                  <a:tcPr marL="63854" marR="63854" marT="0" marB="0" anchor="ctr"/>
                </a:tc>
              </a:tr>
              <a:tr h="340556">
                <a:tc>
                  <a:txBody>
                    <a:bodyPr/>
                    <a:lstStyle/>
                    <a:p>
                      <a:pPr algn="l">
                        <a:spcAft>
                          <a:spcPts val="0"/>
                        </a:spcAft>
                      </a:pPr>
                      <a:r>
                        <a:rPr lang="pt-BR" sz="1100">
                          <a:effectLst/>
                        </a:rPr>
                        <a:t>Impressão</a:t>
                      </a:r>
                      <a:endParaRPr lang="pt-BR" sz="1100">
                        <a:effectLst/>
                        <a:latin typeface="Times New Roman"/>
                        <a:ea typeface="Times New Roman"/>
                        <a:cs typeface="Times New Roman"/>
                      </a:endParaRPr>
                    </a:p>
                  </a:txBody>
                  <a:tcPr marL="63854" marR="63854" marT="0" marB="0"/>
                </a:tc>
                <a:tc>
                  <a:txBody>
                    <a:bodyPr/>
                    <a:lstStyle/>
                    <a:p>
                      <a:pPr algn="l">
                        <a:spcAft>
                          <a:spcPts val="0"/>
                        </a:spcAft>
                      </a:pPr>
                      <a:r>
                        <a:rPr lang="pt-BR" sz="1100">
                          <a:effectLst/>
                          <a:highlight>
                            <a:srgbClr val="FFFF00"/>
                          </a:highlight>
                        </a:rPr>
                        <a:t>Confecção do produto</a:t>
                      </a:r>
                      <a:endParaRPr lang="pt-BR" sz="1100">
                        <a:effectLst/>
                        <a:latin typeface="Times New Roman"/>
                        <a:ea typeface="Times New Roman"/>
                        <a:cs typeface="Times New Roman"/>
                      </a:endParaRPr>
                    </a:p>
                  </a:txBody>
                  <a:tcPr marL="63854" marR="63854" marT="0" marB="0"/>
                </a:tc>
                <a:tc>
                  <a:txBody>
                    <a:bodyPr/>
                    <a:lstStyle/>
                    <a:p>
                      <a:pPr algn="l">
                        <a:spcAft>
                          <a:spcPts val="0"/>
                        </a:spcAft>
                      </a:pPr>
                      <a:r>
                        <a:rPr lang="pt-BR" sz="1100">
                          <a:effectLst/>
                        </a:rPr>
                        <a:t>PC</a:t>
                      </a:r>
                      <a:endParaRPr lang="pt-BR" sz="1100">
                        <a:effectLst/>
                        <a:latin typeface="Times New Roman"/>
                        <a:ea typeface="Times New Roman"/>
                        <a:cs typeface="Times New Roman"/>
                      </a:endParaRPr>
                    </a:p>
                  </a:txBody>
                  <a:tcPr marL="63854" marR="63854" marT="0" marB="0"/>
                </a:tc>
                <a:tc>
                  <a:txBody>
                    <a:bodyPr/>
                    <a:lstStyle/>
                    <a:p>
                      <a:pPr algn="ctr">
                        <a:spcAft>
                          <a:spcPts val="0"/>
                        </a:spcAft>
                      </a:pPr>
                      <a:r>
                        <a:rPr lang="pt-BR" sz="1100">
                          <a:effectLst/>
                        </a:rPr>
                        <a:t>X</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r>
                        <a:rPr lang="pt-BR" sz="1100">
                          <a:effectLst/>
                        </a:rPr>
                        <a:t>X</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r>
                        <a:rPr lang="pt-BR" sz="1100">
                          <a:effectLst/>
                        </a:rPr>
                        <a:t> </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endParaRPr lang="pt-BR" sz="1100" dirty="0">
                        <a:effectLst/>
                        <a:latin typeface="Times New Roman"/>
                        <a:ea typeface="Times New Roman"/>
                        <a:cs typeface="Times New Roman"/>
                      </a:endParaRPr>
                    </a:p>
                  </a:txBody>
                  <a:tcPr marL="63854" marR="63854" marT="0" marB="0" anchor="ctr"/>
                </a:tc>
              </a:tr>
              <a:tr h="510834">
                <a:tc>
                  <a:txBody>
                    <a:bodyPr/>
                    <a:lstStyle/>
                    <a:p>
                      <a:pPr algn="l">
                        <a:spcAft>
                          <a:spcPts val="0"/>
                        </a:spcAft>
                      </a:pPr>
                      <a:r>
                        <a:rPr lang="pt-BR" sz="1100">
                          <a:effectLst/>
                        </a:rPr>
                        <a:t>Marcenaria</a:t>
                      </a:r>
                      <a:endParaRPr lang="pt-BR" sz="1100">
                        <a:effectLst/>
                        <a:latin typeface="Times New Roman"/>
                        <a:ea typeface="Times New Roman"/>
                        <a:cs typeface="Times New Roman"/>
                      </a:endParaRPr>
                    </a:p>
                  </a:txBody>
                  <a:tcPr marL="63854" marR="63854" marT="0" marB="0"/>
                </a:tc>
                <a:tc>
                  <a:txBody>
                    <a:bodyPr/>
                    <a:lstStyle/>
                    <a:p>
                      <a:pPr algn="l">
                        <a:spcAft>
                          <a:spcPts val="0"/>
                        </a:spcAft>
                      </a:pPr>
                      <a:r>
                        <a:rPr lang="pt-BR" sz="1100">
                          <a:effectLst/>
                          <a:highlight>
                            <a:srgbClr val="00FF00"/>
                          </a:highlight>
                        </a:rPr>
                        <a:t>Construção do expositor</a:t>
                      </a:r>
                      <a:endParaRPr lang="pt-BR" sz="1100">
                        <a:effectLst/>
                        <a:latin typeface="Times New Roman"/>
                        <a:ea typeface="Times New Roman"/>
                        <a:cs typeface="Times New Roman"/>
                      </a:endParaRPr>
                    </a:p>
                  </a:txBody>
                  <a:tcPr marL="63854" marR="63854" marT="0" marB="0"/>
                </a:tc>
                <a:tc>
                  <a:txBody>
                    <a:bodyPr/>
                    <a:lstStyle/>
                    <a:p>
                      <a:pPr algn="l">
                        <a:spcAft>
                          <a:spcPts val="0"/>
                        </a:spcAft>
                      </a:pPr>
                      <a:r>
                        <a:rPr lang="pt-BR" sz="1100">
                          <a:effectLst/>
                        </a:rPr>
                        <a:t>PS</a:t>
                      </a:r>
                      <a:endParaRPr lang="pt-BR" sz="1100">
                        <a:effectLst/>
                        <a:latin typeface="Times New Roman"/>
                        <a:ea typeface="Times New Roman"/>
                        <a:cs typeface="Times New Roman"/>
                      </a:endParaRPr>
                    </a:p>
                  </a:txBody>
                  <a:tcPr marL="63854" marR="63854" marT="0" marB="0"/>
                </a:tc>
                <a:tc>
                  <a:txBody>
                    <a:bodyPr/>
                    <a:lstStyle/>
                    <a:p>
                      <a:pPr algn="ctr">
                        <a:spcAft>
                          <a:spcPts val="0"/>
                        </a:spcAft>
                      </a:pPr>
                      <a:r>
                        <a:rPr lang="pt-BR" sz="1100">
                          <a:effectLst/>
                        </a:rPr>
                        <a:t>X</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r>
                        <a:rPr lang="pt-BR" sz="1100">
                          <a:effectLst/>
                        </a:rPr>
                        <a:t> </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r>
                        <a:rPr lang="pt-BR" sz="1100">
                          <a:effectLst/>
                        </a:rPr>
                        <a:t> </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endParaRPr lang="pt-BR" sz="1100" dirty="0">
                        <a:effectLst/>
                        <a:latin typeface="Times New Roman"/>
                        <a:ea typeface="Times New Roman"/>
                        <a:cs typeface="Times New Roman"/>
                      </a:endParaRPr>
                    </a:p>
                  </a:txBody>
                  <a:tcPr marL="63854" marR="63854" marT="0" marB="0" anchor="ctr"/>
                </a:tc>
              </a:tr>
              <a:tr h="510834">
                <a:tc>
                  <a:txBody>
                    <a:bodyPr/>
                    <a:lstStyle/>
                    <a:p>
                      <a:pPr algn="l">
                        <a:spcAft>
                          <a:spcPts val="0"/>
                        </a:spcAft>
                      </a:pPr>
                      <a:r>
                        <a:rPr lang="pt-BR" sz="1100">
                          <a:effectLst/>
                        </a:rPr>
                        <a:t>Instalação</a:t>
                      </a:r>
                      <a:endParaRPr lang="pt-BR" sz="1100">
                        <a:effectLst/>
                        <a:latin typeface="Times New Roman"/>
                        <a:ea typeface="Times New Roman"/>
                        <a:cs typeface="Times New Roman"/>
                      </a:endParaRPr>
                    </a:p>
                  </a:txBody>
                  <a:tcPr marL="63854" marR="63854" marT="0" marB="0"/>
                </a:tc>
                <a:tc>
                  <a:txBody>
                    <a:bodyPr/>
                    <a:lstStyle/>
                    <a:p>
                      <a:pPr algn="l">
                        <a:spcAft>
                          <a:spcPts val="0"/>
                        </a:spcAft>
                      </a:pPr>
                      <a:r>
                        <a:rPr lang="pt-BR" sz="1100">
                          <a:effectLst/>
                          <a:highlight>
                            <a:srgbClr val="00FF00"/>
                          </a:highlight>
                        </a:rPr>
                        <a:t>Instalação do produto final</a:t>
                      </a:r>
                      <a:endParaRPr lang="pt-BR" sz="1100">
                        <a:effectLst/>
                        <a:latin typeface="Times New Roman"/>
                        <a:ea typeface="Times New Roman"/>
                        <a:cs typeface="Times New Roman"/>
                      </a:endParaRPr>
                    </a:p>
                  </a:txBody>
                  <a:tcPr marL="63854" marR="63854" marT="0" marB="0"/>
                </a:tc>
                <a:tc>
                  <a:txBody>
                    <a:bodyPr/>
                    <a:lstStyle/>
                    <a:p>
                      <a:pPr algn="l">
                        <a:spcAft>
                          <a:spcPts val="0"/>
                        </a:spcAft>
                      </a:pPr>
                      <a:r>
                        <a:rPr lang="pt-BR" sz="1100">
                          <a:effectLst/>
                        </a:rPr>
                        <a:t>PS</a:t>
                      </a:r>
                      <a:endParaRPr lang="pt-BR" sz="1100">
                        <a:effectLst/>
                        <a:latin typeface="Times New Roman"/>
                        <a:ea typeface="Times New Roman"/>
                        <a:cs typeface="Times New Roman"/>
                      </a:endParaRPr>
                    </a:p>
                  </a:txBody>
                  <a:tcPr marL="63854" marR="63854" marT="0" marB="0"/>
                </a:tc>
                <a:tc>
                  <a:txBody>
                    <a:bodyPr/>
                    <a:lstStyle/>
                    <a:p>
                      <a:pPr algn="ctr">
                        <a:spcAft>
                          <a:spcPts val="0"/>
                        </a:spcAft>
                      </a:pPr>
                      <a:r>
                        <a:rPr lang="pt-BR" sz="1100">
                          <a:effectLst/>
                        </a:rPr>
                        <a:t>X</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r>
                        <a:rPr lang="pt-BR" sz="1100">
                          <a:effectLst/>
                        </a:rPr>
                        <a:t> </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r>
                        <a:rPr lang="pt-BR" sz="1100">
                          <a:effectLst/>
                        </a:rPr>
                        <a:t>X</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endParaRPr lang="pt-BR" sz="1100" dirty="0">
                        <a:effectLst/>
                        <a:latin typeface="Times New Roman"/>
                        <a:ea typeface="Times New Roman"/>
                        <a:cs typeface="Times New Roman"/>
                      </a:endParaRPr>
                    </a:p>
                  </a:txBody>
                  <a:tcPr marL="63854" marR="63854" marT="0" marB="0" anchor="ctr"/>
                </a:tc>
              </a:tr>
              <a:tr h="267242">
                <a:tc>
                  <a:txBody>
                    <a:bodyPr/>
                    <a:lstStyle/>
                    <a:p>
                      <a:pPr algn="l">
                        <a:spcAft>
                          <a:spcPts val="0"/>
                        </a:spcAft>
                      </a:pPr>
                      <a:r>
                        <a:rPr lang="pt-BR" sz="1100">
                          <a:effectLst/>
                        </a:rPr>
                        <a:t> </a:t>
                      </a:r>
                      <a:endParaRPr lang="pt-BR" sz="1100">
                        <a:effectLst/>
                        <a:latin typeface="Times New Roman"/>
                        <a:ea typeface="Times New Roman"/>
                        <a:cs typeface="Times New Roman"/>
                      </a:endParaRPr>
                    </a:p>
                  </a:txBody>
                  <a:tcPr marL="63854" marR="63854" marT="0" marB="0"/>
                </a:tc>
                <a:tc>
                  <a:txBody>
                    <a:bodyPr/>
                    <a:lstStyle/>
                    <a:p>
                      <a:pPr algn="l">
                        <a:spcAft>
                          <a:spcPts val="0"/>
                        </a:spcAft>
                      </a:pPr>
                      <a:r>
                        <a:rPr lang="pt-BR" sz="1100">
                          <a:effectLst/>
                        </a:rPr>
                        <a:t> </a:t>
                      </a:r>
                      <a:endParaRPr lang="pt-BR" sz="1100">
                        <a:effectLst/>
                        <a:latin typeface="Times New Roman"/>
                        <a:ea typeface="Times New Roman"/>
                        <a:cs typeface="Times New Roman"/>
                      </a:endParaRPr>
                    </a:p>
                  </a:txBody>
                  <a:tcPr marL="63854" marR="63854" marT="0" marB="0"/>
                </a:tc>
                <a:tc>
                  <a:txBody>
                    <a:bodyPr/>
                    <a:lstStyle/>
                    <a:p>
                      <a:pPr algn="l">
                        <a:spcAft>
                          <a:spcPts val="0"/>
                        </a:spcAft>
                      </a:pPr>
                      <a:r>
                        <a:rPr lang="pt-BR" sz="1100">
                          <a:effectLst/>
                        </a:rPr>
                        <a:t> </a:t>
                      </a:r>
                      <a:endParaRPr lang="pt-BR" sz="1100">
                        <a:effectLst/>
                        <a:latin typeface="Times New Roman"/>
                        <a:ea typeface="Times New Roman"/>
                        <a:cs typeface="Times New Roman"/>
                      </a:endParaRPr>
                    </a:p>
                  </a:txBody>
                  <a:tcPr marL="63854" marR="63854" marT="0" marB="0"/>
                </a:tc>
                <a:tc>
                  <a:txBody>
                    <a:bodyPr/>
                    <a:lstStyle/>
                    <a:p>
                      <a:pPr algn="ctr">
                        <a:spcAft>
                          <a:spcPts val="0"/>
                        </a:spcAft>
                      </a:pPr>
                      <a:r>
                        <a:rPr lang="pt-BR" sz="1100">
                          <a:effectLst/>
                        </a:rPr>
                        <a:t> </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r>
                        <a:rPr lang="pt-BR" sz="1100">
                          <a:effectLst/>
                        </a:rPr>
                        <a:t> </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r>
                        <a:rPr lang="pt-BR" sz="1100">
                          <a:effectLst/>
                        </a:rPr>
                        <a:t> </a:t>
                      </a:r>
                      <a:endParaRPr lang="pt-BR" sz="1100">
                        <a:effectLst/>
                        <a:latin typeface="Times New Roman"/>
                        <a:ea typeface="Times New Roman"/>
                        <a:cs typeface="Times New Roman"/>
                      </a:endParaRPr>
                    </a:p>
                  </a:txBody>
                  <a:tcPr marL="63854" marR="63854" marT="0" marB="0" anchor="ctr"/>
                </a:tc>
                <a:tc>
                  <a:txBody>
                    <a:bodyPr/>
                    <a:lstStyle/>
                    <a:p>
                      <a:pPr algn="ctr">
                        <a:spcAft>
                          <a:spcPts val="0"/>
                        </a:spcAft>
                      </a:pPr>
                      <a:r>
                        <a:rPr lang="pt-BR" sz="1100" dirty="0">
                          <a:effectLst/>
                        </a:rPr>
                        <a:t> </a:t>
                      </a:r>
                      <a:endParaRPr lang="pt-BR" sz="1100" dirty="0">
                        <a:effectLst/>
                        <a:latin typeface="Times New Roman"/>
                        <a:ea typeface="Times New Roman"/>
                        <a:cs typeface="Times New Roman"/>
                      </a:endParaRPr>
                    </a:p>
                  </a:txBody>
                  <a:tcPr marL="63854" marR="63854" marT="0" marB="0" anchor="ctr"/>
                </a:tc>
              </a:tr>
            </a:tbl>
          </a:graphicData>
        </a:graphic>
      </p:graphicFrame>
    </p:spTree>
  </p:cSld>
  <p:clrMapOvr>
    <a:masterClrMapping/>
  </p:clrMapOvr>
  <p:transition>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p:cNvSpPr>
          <p:nvPr>
            <p:ph type="body" idx="4294967295"/>
          </p:nvPr>
        </p:nvSpPr>
        <p:spPr>
          <a:xfrm>
            <a:off x="457200" y="404813"/>
            <a:ext cx="8229600" cy="5602287"/>
          </a:xfrm>
        </p:spPr>
        <p:txBody>
          <a:bodyPr/>
          <a:lstStyle/>
          <a:p>
            <a:pPr marL="109537" indent="0">
              <a:buNone/>
            </a:pPr>
            <a:r>
              <a:rPr lang="pt-BR" altLang="pt-BR" dirty="0" smtClean="0">
                <a:latin typeface="Lucida Sans Unicode" pitchFamily="34" charset="0"/>
              </a:rPr>
              <a:t>Arquitetura de Processos </a:t>
            </a:r>
          </a:p>
          <a:p>
            <a:pPr marL="109537" indent="0">
              <a:buNone/>
            </a:pPr>
            <a:endParaRPr lang="pt-BR" altLang="pt-BR" dirty="0" smtClean="0">
              <a:latin typeface="Lucida Sans Unicode" pitchFamily="34" charset="0"/>
            </a:endParaRPr>
          </a:p>
        </p:txBody>
      </p:sp>
      <p:pic>
        <p:nvPicPr>
          <p:cNvPr id="37894" name="Picture 6" descr="Arquitetura de Processos - Gráfica Área Comunicação Visu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59846"/>
            <a:ext cx="10252720" cy="57671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newsfla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p:cNvSpPr>
          <p:nvPr>
            <p:ph type="body" idx="4294967295"/>
          </p:nvPr>
        </p:nvSpPr>
        <p:spPr>
          <a:xfrm>
            <a:off x="457200" y="260350"/>
            <a:ext cx="8229600" cy="5746750"/>
          </a:xfrm>
        </p:spPr>
        <p:txBody>
          <a:bodyPr/>
          <a:lstStyle/>
          <a:p>
            <a:pPr marL="0" lvl="0" indent="0" algn="ctr">
              <a:buNone/>
            </a:pPr>
            <a:r>
              <a:rPr lang="pt-BR" sz="4400" dirty="0" smtClean="0"/>
              <a:t>AS-IS</a:t>
            </a:r>
          </a:p>
          <a:p>
            <a:pPr marL="0" lvl="0" indent="0" algn="ctr">
              <a:buNone/>
            </a:pPr>
            <a:endParaRPr lang="pt-BR" sz="2400" dirty="0" smtClean="0"/>
          </a:p>
          <a:p>
            <a:pPr marL="0" lvl="0" indent="0" algn="ctr">
              <a:buNone/>
            </a:pPr>
            <a:r>
              <a:rPr lang="pt-BR" sz="3200" dirty="0" smtClean="0"/>
              <a:t>Os processos que apresentaram mais problemas e maior disponibilidade de mudança foram:</a:t>
            </a:r>
          </a:p>
          <a:p>
            <a:pPr marL="0" lvl="0" indent="0" algn="ctr">
              <a:buNone/>
            </a:pPr>
            <a:endParaRPr lang="pt-BR" sz="3200" dirty="0" smtClean="0"/>
          </a:p>
          <a:p>
            <a:pPr marL="0" lvl="0" indent="0" algn="ctr">
              <a:buNone/>
            </a:pPr>
            <a:r>
              <a:rPr lang="pt-BR" sz="3200" dirty="0" smtClean="0"/>
              <a:t>*Processo de vendas</a:t>
            </a:r>
          </a:p>
          <a:p>
            <a:pPr marL="0" lvl="0" indent="0" algn="ctr">
              <a:buNone/>
            </a:pPr>
            <a:r>
              <a:rPr lang="pt-BR" sz="3200" dirty="0" smtClean="0"/>
              <a:t>*Compra de matéria prima</a:t>
            </a:r>
          </a:p>
          <a:p>
            <a:pPr marL="0" lvl="0" indent="0" algn="ctr">
              <a:buNone/>
            </a:pPr>
            <a:r>
              <a:rPr lang="pt-BR" sz="3200" dirty="0" smtClean="0"/>
              <a:t>*Criação de expositor</a:t>
            </a:r>
          </a:p>
          <a:p>
            <a:pPr algn="just"/>
            <a:endParaRPr lang="pt-BR" altLang="pt-BR" sz="2300" dirty="0" smtClean="0">
              <a:latin typeface="Lucida Sans Unicode" pitchFamily="34" charset="0"/>
            </a:endParaRPr>
          </a:p>
        </p:txBody>
      </p:sp>
    </p:spTree>
  </p:cSld>
  <p:clrMapOvr>
    <a:masterClrMapping/>
  </p:clrMapOvr>
  <p:transition>
    <p:newsfla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512" y="8092"/>
            <a:ext cx="2088232" cy="1268760"/>
          </a:xfrm>
        </p:spPr>
        <p:txBody>
          <a:bodyPr>
            <a:normAutofit/>
          </a:bodyPr>
          <a:lstStyle/>
          <a:p>
            <a:pPr algn="just"/>
            <a:r>
              <a:rPr lang="pt-BR" sz="2800" dirty="0" smtClean="0"/>
              <a:t>Processo de Vendas</a:t>
            </a:r>
            <a:endParaRPr lang="pt-BR" sz="2800" dirty="0"/>
          </a:p>
        </p:txBody>
      </p:sp>
      <p:pic>
        <p:nvPicPr>
          <p:cNvPr id="4" name="Imagem 3"/>
          <p:cNvPicPr>
            <a:picLocks noGrp="1" noChangeAspect="1"/>
          </p:cNvPicPr>
          <p:nvPr/>
        </p:nvPicPr>
        <p:blipFill>
          <a:blip r:embed="rId2">
            <a:lum/>
            <a:alphaModFix/>
          </a:blip>
          <a:srcRect/>
          <a:stretch>
            <a:fillRect/>
          </a:stretch>
        </p:blipFill>
        <p:spPr>
          <a:xfrm>
            <a:off x="1907704" y="57920"/>
            <a:ext cx="5400600" cy="6977969"/>
          </a:xfrm>
          <a:prstGeom prst="rect">
            <a:avLst/>
          </a:prstGeom>
          <a:noFill/>
          <a:ln>
            <a:noFill/>
          </a:ln>
        </p:spPr>
      </p:pic>
    </p:spTree>
    <p:extLst>
      <p:ext uri="{BB962C8B-B14F-4D97-AF65-F5344CB8AC3E}">
        <p14:creationId xmlns:p14="http://schemas.microsoft.com/office/powerpoint/2010/main" val="2152008912"/>
      </p:ext>
    </p:extLst>
  </p:cSld>
  <p:clrMapOvr>
    <a:masterClrMapping/>
  </p:clrMapOvr>
  <p:transition>
    <p:newsfla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2376" y="260648"/>
            <a:ext cx="5937856" cy="1080120"/>
          </a:xfrm>
        </p:spPr>
        <p:txBody>
          <a:bodyPr>
            <a:normAutofit/>
          </a:bodyPr>
          <a:lstStyle/>
          <a:p>
            <a:r>
              <a:rPr lang="pt-BR" altLang="pt-BR" sz="2800" dirty="0">
                <a:latin typeface="Lucida Sans Unicode" pitchFamily="34" charset="0"/>
              </a:rPr>
              <a:t>Processo de Compra de Insumos</a:t>
            </a:r>
            <a:br>
              <a:rPr lang="pt-BR" altLang="pt-BR" sz="2800" dirty="0">
                <a:latin typeface="Lucida Sans Unicode" pitchFamily="34" charset="0"/>
              </a:rPr>
            </a:br>
            <a:endParaRPr lang="pt-BR" sz="2800" dirty="0"/>
          </a:p>
        </p:txBody>
      </p:sp>
      <p:pic>
        <p:nvPicPr>
          <p:cNvPr id="4" name="Imagem 3"/>
          <p:cNvPicPr>
            <a:picLocks noGrp="1" noChangeAspect="1"/>
          </p:cNvPicPr>
          <p:nvPr/>
        </p:nvPicPr>
        <p:blipFill>
          <a:blip r:embed="rId2">
            <a:lum/>
            <a:alphaModFix/>
          </a:blip>
          <a:srcRect/>
          <a:stretch>
            <a:fillRect/>
          </a:stretch>
        </p:blipFill>
        <p:spPr>
          <a:xfrm>
            <a:off x="179512" y="908720"/>
            <a:ext cx="10260632" cy="5387817"/>
          </a:xfrm>
          <a:prstGeom prst="rect">
            <a:avLst/>
          </a:prstGeom>
          <a:noFill/>
          <a:ln>
            <a:noFill/>
          </a:ln>
        </p:spPr>
      </p:pic>
    </p:spTree>
    <p:extLst>
      <p:ext uri="{BB962C8B-B14F-4D97-AF65-F5344CB8AC3E}">
        <p14:creationId xmlns:p14="http://schemas.microsoft.com/office/powerpoint/2010/main" val="3153069616"/>
      </p:ext>
    </p:extLst>
  </p:cSld>
  <p:clrMapOvr>
    <a:masterClrMapping/>
  </p:clrMapOvr>
  <p:transition>
    <p:newsfla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p:txBody>
          <a:bodyPr/>
          <a:lstStyle/>
          <a:p>
            <a:endParaRPr lang="pt-BR" dirty="0"/>
          </a:p>
        </p:txBody>
      </p:sp>
      <p:sp>
        <p:nvSpPr>
          <p:cNvPr id="4" name="Título 1"/>
          <p:cNvSpPr txBox="1">
            <a:spLocks/>
          </p:cNvSpPr>
          <p:nvPr/>
        </p:nvSpPr>
        <p:spPr>
          <a:xfrm>
            <a:off x="710306" y="476672"/>
            <a:ext cx="7772400" cy="425072"/>
          </a:xfrm>
          <a:prstGeom prst="rect">
            <a:avLst/>
          </a:prstGeom>
        </p:spPr>
        <p:txBody>
          <a:bodyPr vert="horz" anchor="b">
            <a:noAutofit/>
            <a:scene3d>
              <a:camera prst="orthographicFront"/>
              <a:lightRig rig="soft" dir="t"/>
            </a:scene3d>
            <a:sp3d prstMaterial="softEdge">
              <a:bevelT w="25400" h="25400"/>
            </a:sp3d>
          </a:bodyPr>
          <a:lstStyle>
            <a:lvl1pPr algn="r" rtl="0" fontAlgn="base">
              <a:spcBef>
                <a:spcPct val="0"/>
              </a:spcBef>
              <a:spcAft>
                <a:spcPct val="0"/>
              </a:spcAft>
              <a:buNone/>
              <a:defRPr sz="4800" b="1" kern="1200" cap="none" baseline="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l"/>
            <a:r>
              <a:rPr lang="pt-BR" sz="2800" smtClean="0"/>
              <a:t>Processo de Construção do Expositor</a:t>
            </a:r>
            <a:endParaRPr lang="pt-BR" sz="2800" dirty="0"/>
          </a:p>
        </p:txBody>
      </p:sp>
      <p:pic>
        <p:nvPicPr>
          <p:cNvPr id="64514" name="Picture 2" descr="C:\Users\201519030576\Desktop\Construção de Expositor 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744"/>
            <a:ext cx="9144000"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80191"/>
      </p:ext>
    </p:extLst>
  </p:cSld>
  <p:clrMapOvr>
    <a:masterClrMapping/>
  </p:clrMapOvr>
  <p:transition>
    <p:newsfla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8_Concurso">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8_Concurso">
      <a:majorFont>
        <a:latin typeface=""/>
        <a:ea typeface=""/>
        <a:cs typeface=""/>
      </a:majorFont>
      <a:minorFont>
        <a:latin typeface=""/>
        <a:ea typeface=""/>
        <a:cs typeface=""/>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362</TotalTime>
  <Words>443</Words>
  <Application>Microsoft Office PowerPoint</Application>
  <PresentationFormat>Apresentação na tela (4:3)</PresentationFormat>
  <Paragraphs>235</Paragraphs>
  <Slides>19</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19</vt:i4>
      </vt:variant>
    </vt:vector>
  </HeadingPairs>
  <TitlesOfParts>
    <vt:vector size="28" baseType="lpstr">
      <vt:lpstr>Tahoma</vt:lpstr>
      <vt:lpstr>Arial</vt:lpstr>
      <vt:lpstr>Lucida Sans Unicode</vt:lpstr>
      <vt:lpstr>Wingdings 3</vt:lpstr>
      <vt:lpstr>Verdana</vt:lpstr>
      <vt:lpstr>Wingdings 2</vt:lpstr>
      <vt:lpstr>Calibri</vt:lpstr>
      <vt:lpstr>Felix Titling</vt:lpstr>
      <vt:lpstr>8_Concurso</vt:lpstr>
      <vt:lpstr>Apresentação do PowerPoint</vt:lpstr>
      <vt:lpstr>Apresentação do PowerPoint</vt:lpstr>
      <vt:lpstr>Apresentação do PowerPoint</vt:lpstr>
      <vt:lpstr>Apresentação do PowerPoint</vt:lpstr>
      <vt:lpstr>Apresentação do PowerPoint</vt:lpstr>
      <vt:lpstr>Apresentação do PowerPoint</vt:lpstr>
      <vt:lpstr>Processo de Vendas</vt:lpstr>
      <vt:lpstr>Processo de Compra de Insumos </vt:lpstr>
      <vt:lpstr>Apresentação do PowerPoint</vt:lpstr>
      <vt:lpstr>Análise Qualitativa dos Processos</vt:lpstr>
      <vt:lpstr>Análise Qualitativa dos Processos</vt:lpstr>
      <vt:lpstr>Análise Qualitativa dos Processos</vt:lpstr>
      <vt:lpstr>Gráfico de Pareto</vt:lpstr>
      <vt:lpstr>To-be Processo de vendas</vt:lpstr>
      <vt:lpstr>To-be Compra de Insumos</vt:lpstr>
      <vt:lpstr>To-be Construção do Expositor</vt:lpstr>
      <vt:lpstr>Garantia de Qualidade</vt:lpstr>
      <vt:lpstr>Dificuldades</vt:lpstr>
      <vt:lpstr>Apresentação do PowerPoint</vt:lpstr>
    </vt:vector>
  </TitlesOfParts>
  <Company>PART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Estratégia de posicionamento</dc:title>
  <dc:creator>TNC</dc:creator>
  <cp:lastModifiedBy>Thiago de Almeida Fernandes</cp:lastModifiedBy>
  <cp:revision>33</cp:revision>
  <dcterms:created xsi:type="dcterms:W3CDTF">2008-02-19T14:06:54Z</dcterms:created>
  <dcterms:modified xsi:type="dcterms:W3CDTF">2016-03-28T20:46:03Z</dcterms:modified>
</cp:coreProperties>
</file>