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877" r:id="rId2"/>
  </p:sldMasterIdLst>
  <p:notesMasterIdLst>
    <p:notesMasterId r:id="rId20"/>
  </p:notesMasterIdLst>
  <p:handoutMasterIdLst>
    <p:handoutMasterId r:id="rId21"/>
  </p:handoutMasterIdLst>
  <p:sldIdLst>
    <p:sldId id="302" r:id="rId3"/>
    <p:sldId id="30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300" r:id="rId13"/>
    <p:sldId id="301" r:id="rId14"/>
    <p:sldId id="297" r:id="rId15"/>
    <p:sldId id="298" r:id="rId16"/>
    <p:sldId id="299" r:id="rId17"/>
    <p:sldId id="296" r:id="rId18"/>
    <p:sldId id="293" r:id="rId19"/>
  </p:sldIdLst>
  <p:sldSz cx="12190413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727">
          <p15:clr>
            <a:srgbClr val="A4A3A4"/>
          </p15:clr>
        </p15:guide>
        <p15:guide id="3" orient="horz" pos="3706">
          <p15:clr>
            <a:srgbClr val="A4A3A4"/>
          </p15:clr>
        </p15:guide>
        <p15:guide id="4" pos="244">
          <p15:clr>
            <a:srgbClr val="A4A3A4"/>
          </p15:clr>
        </p15:guide>
        <p15:guide id="5" pos="3784">
          <p15:clr>
            <a:srgbClr val="A4A3A4"/>
          </p15:clr>
        </p15:guide>
        <p15:guide id="6" pos="7443">
          <p15:clr>
            <a:srgbClr val="A4A3A4"/>
          </p15:clr>
        </p15:guide>
        <p15:guide id="7" pos="427">
          <p15:clr>
            <a:srgbClr val="A4A3A4"/>
          </p15:clr>
        </p15:guide>
        <p15:guide id="8" pos="7263">
          <p15:clr>
            <a:srgbClr val="A4A3A4"/>
          </p15:clr>
        </p15:guide>
        <p15:guide id="9" pos="3901">
          <p15:clr>
            <a:srgbClr val="A4A3A4"/>
          </p15:clr>
        </p15:guide>
        <p15:guide id="10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8EBAE5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70" autoAdjust="0"/>
    <p:restoredTop sz="86441" autoAdjust="0"/>
  </p:normalViewPr>
  <p:slideViewPr>
    <p:cSldViewPr snapToGrid="0">
      <p:cViewPr varScale="1">
        <p:scale>
          <a:sx n="72" d="100"/>
          <a:sy n="72" d="100"/>
        </p:scale>
        <p:origin x="360" y="234"/>
      </p:cViewPr>
      <p:guideLst>
        <p:guide orient="horz" pos="2161"/>
        <p:guide orient="horz" pos="727"/>
        <p:guide orient="horz" pos="3706"/>
        <p:guide pos="244"/>
        <p:guide pos="3784"/>
        <p:guide pos="7443"/>
        <p:guide pos="427"/>
        <p:guide pos="7263"/>
        <p:guide pos="3901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97B89D5-5017-4396-A2CE-F1C12124EE0F}" type="datetimeFigureOut">
              <a:rPr lang="de-DE"/>
              <a:pPr>
                <a:defRPr/>
              </a:pPr>
              <a:t>21.12.2022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8FB1AA-A6AA-4E9E-8BA1-59AC7FC9D72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9666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4EEC745E-66A0-4F49-903C-36561B63B5F1}" type="datetimeFigureOut">
              <a:rPr lang="de-DE"/>
              <a:pPr>
                <a:defRPr/>
              </a:pPr>
              <a:t>21.12.2022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4" y="4777782"/>
            <a:ext cx="5438748" cy="3907834"/>
          </a:xfrm>
          <a:prstGeom prst="rect">
            <a:avLst/>
          </a:prstGeom>
        </p:spPr>
        <p:txBody>
          <a:bodyPr vert="horz" lIns="88221" tIns="44111" rIns="88221" bIns="44111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DA392A4-A5B0-45A3-B126-38BB4DB33CB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7964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84" y="0"/>
            <a:ext cx="2866740" cy="185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P511174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t="25542" r="8095" b="12733"/>
          <a:stretch>
            <a:fillRect/>
          </a:stretch>
        </p:blipFill>
        <p:spPr bwMode="auto">
          <a:xfrm>
            <a:off x="0" y="0"/>
            <a:ext cx="3125422" cy="18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D:\05b_laufende_Projekt_auf_T\J3532_BMWi_Batterie_Netz_ar\Daten\Intern\04_Präsentationen\Bilder\standor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5" b="19624"/>
          <a:stretch>
            <a:fillRect/>
          </a:stretch>
        </p:blipFill>
        <p:spPr bwMode="auto">
          <a:xfrm>
            <a:off x="5965980" y="0"/>
            <a:ext cx="3099590" cy="18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r="41038"/>
          <a:stretch/>
        </p:blipFill>
        <p:spPr>
          <a:xfrm>
            <a:off x="8744400" y="0"/>
            <a:ext cx="3453877" cy="185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0" y="1845525"/>
            <a:ext cx="12196800" cy="246221"/>
          </a:xfrm>
          <a:prstGeom prst="rect">
            <a:avLst/>
          </a:prstGeom>
          <a:solidFill>
            <a:srgbClr val="00549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Batteriealterung     •     Batteriemodelle     •     Batteriediagnostik     •     Batteriepackdesign     •     Elektromobilität     •     Stationäre Energiespeicher     •     Energiesystemanalyse</a:t>
            </a:r>
          </a:p>
        </p:txBody>
      </p:sp>
      <p:pic>
        <p:nvPicPr>
          <p:cNvPr id="12" name="Grafik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9031" y="5862949"/>
            <a:ext cx="4270869" cy="97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Untertitel 2"/>
          <p:cNvSpPr txBox="1">
            <a:spLocks/>
          </p:cNvSpPr>
          <p:nvPr/>
        </p:nvSpPr>
        <p:spPr>
          <a:xfrm>
            <a:off x="383950" y="6076425"/>
            <a:ext cx="6650934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400" b="1" noProof="0" dirty="0">
                <a:solidFill>
                  <a:srgbClr val="00549F"/>
                </a:solidFill>
                <a:latin typeface="+mn-lt"/>
              </a:rPr>
              <a:t>Lehrstuhl für Elektrochemische Energiewandlung</a:t>
            </a:r>
            <a:br>
              <a:rPr lang="de-DE" sz="1400" b="1" noProof="0" dirty="0">
                <a:solidFill>
                  <a:srgbClr val="00549F"/>
                </a:solidFill>
                <a:latin typeface="+mn-lt"/>
              </a:rPr>
            </a:br>
            <a:r>
              <a:rPr lang="de-DE" sz="1400" b="1" noProof="0" dirty="0">
                <a:solidFill>
                  <a:srgbClr val="00549F"/>
                </a:solidFill>
                <a:latin typeface="+mn-lt"/>
              </a:rPr>
              <a:t>und Speichersystemtechnik</a:t>
            </a:r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383950" y="2487599"/>
            <a:ext cx="11422513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383950" y="3857624"/>
            <a:ext cx="11422513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83950" y="4980225"/>
            <a:ext cx="11425513" cy="52482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29" name="Datumsplatzhalter 1"/>
          <p:cNvSpPr>
            <a:spLocks noGrp="1"/>
          </p:cNvSpPr>
          <p:nvPr>
            <p:ph type="dt" sz="half" idx="12"/>
          </p:nvPr>
        </p:nvSpPr>
        <p:spPr>
          <a:xfrm>
            <a:off x="383950" y="4675425"/>
            <a:ext cx="11425513" cy="30615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D7F12259-4066-44C3-AC08-F5ADAE7E0447}" type="datetime1">
              <a:rPr lang="de-DE" smtClean="0"/>
              <a:t>21.12.2022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8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83950" y="1151999"/>
            <a:ext cx="11422513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74486B41-BCE2-48B7-876C-2B3490450D97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7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83950" y="1151999"/>
            <a:ext cx="5620068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6191194" y="1151999"/>
            <a:ext cx="5620068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85D6FCC3-EE37-4749-9624-859AF44EE717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1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E47FF345-F1B3-44B8-9B74-D6676F7F0EE5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3"/>
            <a:ext cx="12194934" cy="230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3950" y="2487599"/>
            <a:ext cx="11422513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3950" y="3857624"/>
            <a:ext cx="11422513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9031" y="5862949"/>
            <a:ext cx="4270869" cy="97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83950" y="4980225"/>
            <a:ext cx="11425513" cy="52482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12"/>
          </p:nvPr>
        </p:nvSpPr>
        <p:spPr>
          <a:xfrm>
            <a:off x="383950" y="4675425"/>
            <a:ext cx="11425513" cy="30615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6D3069C6-0311-4A39-8CC1-DA405FE38D0C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4" name="Untertitel 2"/>
          <p:cNvSpPr txBox="1">
            <a:spLocks/>
          </p:cNvSpPr>
          <p:nvPr userDrawn="1"/>
        </p:nvSpPr>
        <p:spPr>
          <a:xfrm>
            <a:off x="383950" y="6076425"/>
            <a:ext cx="6650934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400" b="1" noProof="0" dirty="0">
                <a:solidFill>
                  <a:srgbClr val="00549F"/>
                </a:solidFill>
                <a:latin typeface="+mn-lt"/>
              </a:rPr>
              <a:t>Lehrstuhl für Elektrochemische Energiewandlung</a:t>
            </a:r>
            <a:br>
              <a:rPr lang="de-DE" sz="1400" b="1" noProof="0" dirty="0">
                <a:solidFill>
                  <a:srgbClr val="00549F"/>
                </a:solidFill>
                <a:latin typeface="+mn-lt"/>
              </a:rPr>
            </a:br>
            <a:r>
              <a:rPr lang="de-DE" sz="1400" b="1" noProof="0" dirty="0">
                <a:solidFill>
                  <a:srgbClr val="00549F"/>
                </a:solidFill>
                <a:latin typeface="+mn-lt"/>
              </a:rPr>
              <a:t>und Speichersystemtechnik</a:t>
            </a:r>
          </a:p>
        </p:txBody>
      </p:sp>
    </p:spTree>
    <p:extLst>
      <p:ext uri="{BB962C8B-B14F-4D97-AF65-F5344CB8AC3E}">
        <p14:creationId xmlns:p14="http://schemas.microsoft.com/office/powerpoint/2010/main" val="14826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Gerader Verbinder 11"/>
          <p:cNvCxnSpPr/>
          <p:nvPr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3092" y="6205849"/>
            <a:ext cx="2847246" cy="65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249086" y="2124077"/>
            <a:ext cx="5561876" cy="375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92649" y="2124076"/>
            <a:ext cx="5561876" cy="3756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3068" y="801688"/>
            <a:ext cx="11424279" cy="1004154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dirty="0">
                <a:solidFill>
                  <a:srgbClr val="00549F"/>
                </a:solidFill>
              </a:rPr>
              <a:t>Vielen Dank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>
                <a:solidFill>
                  <a:srgbClr val="00549F"/>
                </a:solidFill>
              </a:rPr>
              <a:t>für Ihre Aufmerksamkeit</a:t>
            </a:r>
            <a:endParaRPr lang="en-US" dirty="0">
              <a:solidFill>
                <a:srgbClr val="00549F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73" y="4878751"/>
            <a:ext cx="952500" cy="952500"/>
          </a:xfrm>
          <a:prstGeom prst="rect">
            <a:avLst/>
          </a:prstGeom>
        </p:spPr>
      </p:pic>
      <p:sp>
        <p:nvSpPr>
          <p:cNvPr id="17" name="Textplatzhalter 3"/>
          <p:cNvSpPr txBox="1">
            <a:spLocks/>
          </p:cNvSpPr>
          <p:nvPr/>
        </p:nvSpPr>
        <p:spPr>
          <a:xfrm>
            <a:off x="392649" y="2133599"/>
            <a:ext cx="5561876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Kontakt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Lehrstuhl für Elektrochemische Energiewandlung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 Speichersystemtechnik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Univ.-Prof. Dr.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rer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nat. Dirk Uwe Sauer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RWTH Aachen University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Jägerstraße 17/19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52066 Aachen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www.isea.rwth-aachen.de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extplatzhalter 3"/>
          <p:cNvSpPr txBox="1">
            <a:spLocks/>
          </p:cNvSpPr>
          <p:nvPr/>
        </p:nvSpPr>
        <p:spPr>
          <a:xfrm>
            <a:off x="6245471" y="2133599"/>
            <a:ext cx="5561876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 danken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392649" y="2828926"/>
            <a:ext cx="3886694" cy="733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/>
              <a:t>Tel.: +49 241 80-XXXXX</a:t>
            </a:r>
            <a:br>
              <a:rPr lang="en-US" dirty="0"/>
            </a:br>
            <a:r>
              <a:rPr lang="en-US" dirty="0"/>
              <a:t>xxx@isea.rwth-aachen.de</a:t>
            </a:r>
            <a:br>
              <a:rPr lang="en-US" dirty="0"/>
            </a:br>
            <a:r>
              <a:rPr lang="en-US" dirty="0"/>
              <a:t>batteries@isea.rwth-aachen.de</a:t>
            </a:r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11297" y="2124075"/>
            <a:ext cx="1137452" cy="1462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Eigenes Foto durch Klicken hinzufügen</a:t>
            </a:r>
            <a:endParaRPr lang="en-US" dirty="0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3"/>
          </p:nvPr>
        </p:nvSpPr>
        <p:spPr>
          <a:xfrm>
            <a:off x="392649" y="2570401"/>
            <a:ext cx="3886694" cy="334725"/>
          </a:xfrm>
        </p:spPr>
        <p:txBody>
          <a:bodyPr lIns="90000" tIns="90000" rIns="90000" bIns="90000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14" hasCustomPrompt="1"/>
          </p:nvPr>
        </p:nvSpPr>
        <p:spPr>
          <a:xfrm>
            <a:off x="6361869" y="257175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18" name="Bildplatzhalter 30"/>
          <p:cNvSpPr>
            <a:spLocks noGrp="1"/>
          </p:cNvSpPr>
          <p:nvPr>
            <p:ph type="pic" sz="quarter" idx="15" hasCustomPrompt="1"/>
          </p:nvPr>
        </p:nvSpPr>
        <p:spPr>
          <a:xfrm>
            <a:off x="9092013" y="257175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19" name="Bildplatzhalter 30"/>
          <p:cNvSpPr>
            <a:spLocks noGrp="1"/>
          </p:cNvSpPr>
          <p:nvPr>
            <p:ph type="pic" sz="quarter" idx="16" hasCustomPrompt="1"/>
          </p:nvPr>
        </p:nvSpPr>
        <p:spPr>
          <a:xfrm>
            <a:off x="6361869" y="422910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1" name="Bildplatzhalter 30"/>
          <p:cNvSpPr>
            <a:spLocks noGrp="1"/>
          </p:cNvSpPr>
          <p:nvPr>
            <p:ph type="pic" sz="quarter" idx="17" hasCustomPrompt="1"/>
          </p:nvPr>
        </p:nvSpPr>
        <p:spPr>
          <a:xfrm>
            <a:off x="9092013" y="422910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cxnSp>
        <p:nvCxnSpPr>
          <p:cNvPr id="22" name="Gerader Verbinder 11"/>
          <p:cNvCxnSpPr/>
          <p:nvPr userDrawn="1"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7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83950" y="1151999"/>
            <a:ext cx="11422513" cy="4731276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F887C18F-21B2-48B8-9586-9343C0AE58EE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83950" y="1151999"/>
            <a:ext cx="5620068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6191194" y="1151999"/>
            <a:ext cx="5620068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l"/>
            <a:fld id="{E5AF013B-EAD8-4321-9A97-347E14C68B05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5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3F884E6-7726-4AAA-A0CE-C180A27151DE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8556" y="5863770"/>
            <a:ext cx="4268791" cy="97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ntertitel 2"/>
          <p:cNvSpPr txBox="1">
            <a:spLocks/>
          </p:cNvSpPr>
          <p:nvPr userDrawn="1"/>
        </p:nvSpPr>
        <p:spPr>
          <a:xfrm>
            <a:off x="383950" y="6076425"/>
            <a:ext cx="6650934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549F"/>
                </a:solidFill>
                <a:latin typeface="+mn-lt"/>
              </a:rPr>
              <a:t>Chair</a:t>
            </a:r>
            <a:r>
              <a:rPr lang="en-US" sz="1400" b="1" baseline="0" dirty="0">
                <a:solidFill>
                  <a:srgbClr val="00549F"/>
                </a:solidFill>
                <a:latin typeface="+mn-lt"/>
              </a:rPr>
              <a:t> for Electrochemical Energy Conversion</a:t>
            </a:r>
            <a:br>
              <a:rPr lang="en-US" sz="1400" b="1" baseline="0" dirty="0">
                <a:solidFill>
                  <a:srgbClr val="00549F"/>
                </a:solidFill>
                <a:latin typeface="+mn-lt"/>
              </a:rPr>
            </a:br>
            <a:r>
              <a:rPr lang="en-US" sz="1400" b="1" dirty="0">
                <a:solidFill>
                  <a:srgbClr val="00549F"/>
                </a:solidFill>
                <a:latin typeface="+mn-lt"/>
              </a:rPr>
              <a:t>and Storage Systems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3950" y="2487599"/>
            <a:ext cx="11422513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83950" y="3857624"/>
            <a:ext cx="11422513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83950" y="4980225"/>
            <a:ext cx="11425513" cy="5248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21" name="Datumsplatzhalter 1"/>
          <p:cNvSpPr>
            <a:spLocks noGrp="1"/>
          </p:cNvSpPr>
          <p:nvPr>
            <p:ph type="dt" sz="half" idx="12"/>
          </p:nvPr>
        </p:nvSpPr>
        <p:spPr>
          <a:xfrm>
            <a:off x="383950" y="4675425"/>
            <a:ext cx="11425513" cy="30615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11769DE8-88E0-424A-87BD-6924D1146258}" type="datetime1">
              <a:rPr lang="de-DE" smtClean="0"/>
              <a:t>21.12.2022</a:t>
            </a:fld>
            <a:endParaRPr lang="de-DE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84" y="0"/>
            <a:ext cx="2866740" cy="185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P511174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t="25542" r="8095" b="12733"/>
          <a:stretch>
            <a:fillRect/>
          </a:stretch>
        </p:blipFill>
        <p:spPr bwMode="auto">
          <a:xfrm>
            <a:off x="0" y="0"/>
            <a:ext cx="3125422" cy="18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D:\05b_laufende_Projekt_auf_T\J3532_BMWi_Batterie_Netz_ar\Daten\Intern\04_Präsentationen\Bilder\standort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5" b="19624"/>
          <a:stretch>
            <a:fillRect/>
          </a:stretch>
        </p:blipFill>
        <p:spPr bwMode="auto">
          <a:xfrm>
            <a:off x="5965980" y="0"/>
            <a:ext cx="3099590" cy="18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fik 2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r="41038"/>
          <a:stretch/>
        </p:blipFill>
        <p:spPr>
          <a:xfrm>
            <a:off x="8744400" y="0"/>
            <a:ext cx="3453877" cy="1850400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0" y="1845525"/>
            <a:ext cx="12196800" cy="246221"/>
          </a:xfrm>
          <a:prstGeom prst="rect">
            <a:avLst/>
          </a:prstGeom>
          <a:solidFill>
            <a:srgbClr val="00549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noProof="0" dirty="0">
                <a:solidFill>
                  <a:schemeClr val="bg1"/>
                </a:solidFill>
              </a:rPr>
              <a:t>Battery Ageing     •     Battery Models     •     Battery Diagnostics     •     Battery Pack Design     •     </a:t>
            </a:r>
            <a:r>
              <a:rPr lang="en-US" sz="1000" noProof="0" dirty="0" err="1">
                <a:solidFill>
                  <a:schemeClr val="bg1"/>
                </a:solidFill>
              </a:rPr>
              <a:t>Electromobility</a:t>
            </a:r>
            <a:r>
              <a:rPr lang="en-US" sz="1000" noProof="0" dirty="0">
                <a:solidFill>
                  <a:schemeClr val="bg1"/>
                </a:solidFill>
              </a:rPr>
              <a:t>     •     Stationary Energy Storage     •     Energy System Analysis</a:t>
            </a:r>
          </a:p>
        </p:txBody>
      </p:sp>
    </p:spTree>
    <p:extLst>
      <p:ext uri="{BB962C8B-B14F-4D97-AF65-F5344CB8AC3E}">
        <p14:creationId xmlns:p14="http://schemas.microsoft.com/office/powerpoint/2010/main" val="385853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3"/>
            <a:ext cx="12194934" cy="230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8556" y="5863770"/>
            <a:ext cx="4268791" cy="97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Untertitel 2"/>
          <p:cNvSpPr txBox="1">
            <a:spLocks/>
          </p:cNvSpPr>
          <p:nvPr/>
        </p:nvSpPr>
        <p:spPr>
          <a:xfrm>
            <a:off x="383950" y="6076425"/>
            <a:ext cx="6650934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549F"/>
                </a:solidFill>
                <a:latin typeface="+mn-lt"/>
              </a:rPr>
              <a:t>Chair</a:t>
            </a:r>
            <a:r>
              <a:rPr lang="en-US" sz="1400" b="1" baseline="0" dirty="0">
                <a:solidFill>
                  <a:srgbClr val="00549F"/>
                </a:solidFill>
                <a:latin typeface="+mn-lt"/>
              </a:rPr>
              <a:t> for Electrochemical Energy Conversion</a:t>
            </a:r>
            <a:br>
              <a:rPr lang="en-US" sz="1400" b="1" baseline="0" dirty="0">
                <a:solidFill>
                  <a:srgbClr val="00549F"/>
                </a:solidFill>
                <a:latin typeface="+mn-lt"/>
              </a:rPr>
            </a:br>
            <a:r>
              <a:rPr lang="en-US" sz="1400" b="1" dirty="0">
                <a:solidFill>
                  <a:srgbClr val="00549F"/>
                </a:solidFill>
                <a:latin typeface="+mn-lt"/>
              </a:rPr>
              <a:t>and Storage Systems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3950" y="2487599"/>
            <a:ext cx="11422513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83950" y="3857624"/>
            <a:ext cx="11422513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1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83950" y="4980225"/>
            <a:ext cx="11425513" cy="5248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12"/>
          </p:nvPr>
        </p:nvSpPr>
        <p:spPr>
          <a:xfrm>
            <a:off x="383950" y="4675425"/>
            <a:ext cx="11425513" cy="30615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E9168FD1-8FD0-42FC-A75D-F24B320DE36E}" type="datetime1">
              <a:rPr lang="de-DE" smtClean="0"/>
              <a:t>21.12.2022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52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1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3092" y="6206075"/>
            <a:ext cx="2843090" cy="65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83068" y="801688"/>
            <a:ext cx="11424279" cy="10795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noProof="0" dirty="0"/>
              <a:t>Thank you</a:t>
            </a:r>
            <a:br>
              <a:rPr lang="en-US" noProof="0" dirty="0"/>
            </a:br>
            <a:r>
              <a:rPr lang="en-US" noProof="0" dirty="0"/>
              <a:t>for your attention</a:t>
            </a:r>
          </a:p>
        </p:txBody>
      </p:sp>
      <p:cxnSp>
        <p:nvCxnSpPr>
          <p:cNvPr id="18" name="Gerader Verbinder 11"/>
          <p:cNvCxnSpPr/>
          <p:nvPr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6249086" y="2124077"/>
            <a:ext cx="5561876" cy="375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92649" y="2124076"/>
            <a:ext cx="5561876" cy="3756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73" y="4878751"/>
            <a:ext cx="952500" cy="952500"/>
          </a:xfrm>
          <a:prstGeom prst="rect">
            <a:avLst/>
          </a:prstGeom>
        </p:spPr>
      </p:pic>
      <p:sp>
        <p:nvSpPr>
          <p:cNvPr id="22" name="Textplatzhalter 3"/>
          <p:cNvSpPr txBox="1">
            <a:spLocks/>
          </p:cNvSpPr>
          <p:nvPr/>
        </p:nvSpPr>
        <p:spPr>
          <a:xfrm>
            <a:off x="392649" y="2133599"/>
            <a:ext cx="5561876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Chair for Electrochemical Energy Conversion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Storage Systems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Univ.-Prof. 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nat. Dirk Uwe Sauer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RWTH Aachen University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Jaegerstrasse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17/19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52066 Aachen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www.isea.rwth-aachen.de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6245471" y="2133599"/>
            <a:ext cx="5561876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thank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392649" y="2828926"/>
            <a:ext cx="3886694" cy="733425"/>
          </a:xfrm>
          <a:prstGeom prst="rect">
            <a:avLst/>
          </a:prstGeom>
        </p:spPr>
        <p:txBody>
          <a:bodyPr/>
          <a:lstStyle>
            <a:lvl1pPr marL="0" marR="0" indent="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charset="0"/>
              <a:buNone/>
              <a:tabLst>
                <a:tab pos="215900" algn="l"/>
              </a:tabLst>
              <a:defRPr sz="1400" b="0" baseline="0"/>
            </a:lvl1pPr>
          </a:lstStyle>
          <a:p>
            <a:pPr lvl="0"/>
            <a:r>
              <a:rPr lang="de-DE" noProof="0" dirty="0"/>
              <a:t>Tel.: +49 241 80-XXXXX</a:t>
            </a:r>
            <a:br>
              <a:rPr lang="de-DE" noProof="0" dirty="0"/>
            </a:br>
            <a:r>
              <a:rPr lang="de-DE" noProof="0" dirty="0"/>
              <a:t>xxx@isea.rwth-aachen.de</a:t>
            </a:r>
            <a:br>
              <a:rPr lang="de-DE" noProof="0" dirty="0"/>
            </a:br>
            <a:r>
              <a:rPr lang="de-DE" noProof="0" dirty="0"/>
              <a:t>batteries@isea.rwth-aachen.de</a:t>
            </a:r>
          </a:p>
        </p:txBody>
      </p:sp>
      <p:sp>
        <p:nvSpPr>
          <p:cNvPr id="26" name="Fußzeilenplatzhalter 27"/>
          <p:cNvSpPr>
            <a:spLocks noGrp="1"/>
          </p:cNvSpPr>
          <p:nvPr>
            <p:ph type="ftr" sz="quarter" idx="13"/>
          </p:nvPr>
        </p:nvSpPr>
        <p:spPr>
          <a:xfrm>
            <a:off x="392649" y="2570401"/>
            <a:ext cx="3886694" cy="334725"/>
          </a:xfrm>
          <a:prstGeom prst="rect">
            <a:avLst/>
          </a:prstGeom>
        </p:spPr>
        <p:txBody>
          <a:bodyPr lIns="90000" tIns="90000" rIns="90000" bIns="90000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17" name="Bildplatzhalt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11297" y="2124075"/>
            <a:ext cx="1137452" cy="1462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Eigenes Foto durch Klicken hinzufügen</a:t>
            </a:r>
            <a:endParaRPr lang="en-US" dirty="0"/>
          </a:p>
        </p:txBody>
      </p:sp>
      <p:sp>
        <p:nvSpPr>
          <p:cNvPr id="25" name="Bildplatzhalter 30"/>
          <p:cNvSpPr>
            <a:spLocks noGrp="1"/>
          </p:cNvSpPr>
          <p:nvPr>
            <p:ph type="pic" sz="quarter" idx="14" hasCustomPrompt="1"/>
          </p:nvPr>
        </p:nvSpPr>
        <p:spPr>
          <a:xfrm>
            <a:off x="6361869" y="257175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7" name="Bildplatzhalter 30"/>
          <p:cNvSpPr>
            <a:spLocks noGrp="1"/>
          </p:cNvSpPr>
          <p:nvPr>
            <p:ph type="pic" sz="quarter" idx="15" hasCustomPrompt="1"/>
          </p:nvPr>
        </p:nvSpPr>
        <p:spPr>
          <a:xfrm>
            <a:off x="9092013" y="257175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8" name="Bildplatzhalter 30"/>
          <p:cNvSpPr>
            <a:spLocks noGrp="1"/>
          </p:cNvSpPr>
          <p:nvPr>
            <p:ph type="pic" sz="quarter" idx="16" hasCustomPrompt="1"/>
          </p:nvPr>
        </p:nvSpPr>
        <p:spPr>
          <a:xfrm>
            <a:off x="6361869" y="422910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9" name="Bildplatzhalter 30"/>
          <p:cNvSpPr>
            <a:spLocks noGrp="1"/>
          </p:cNvSpPr>
          <p:nvPr>
            <p:ph type="pic" sz="quarter" idx="17" hasCustomPrompt="1"/>
          </p:nvPr>
        </p:nvSpPr>
        <p:spPr>
          <a:xfrm>
            <a:off x="9092013" y="422910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cxnSp>
        <p:nvCxnSpPr>
          <p:cNvPr id="30" name="Gerader Verbinder 11"/>
          <p:cNvCxnSpPr/>
          <p:nvPr userDrawn="1"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383068" y="814388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3092" y="6205849"/>
            <a:ext cx="2847246" cy="65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935480" y="6361350"/>
            <a:ext cx="5668062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fld id="{D35072EC-9367-4D7B-8652-6A082F0A7E89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818425" y="6361350"/>
            <a:ext cx="4391428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06633" y="6352041"/>
            <a:ext cx="3687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dirty="0">
                <a:solidFill>
                  <a:schemeClr val="tx2"/>
                </a:solidFill>
              </a:rPr>
              <a:t>|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35242" y="6542541"/>
            <a:ext cx="482984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baseline="0" noProof="0" dirty="0">
                <a:solidFill>
                  <a:schemeClr val="tx2"/>
                </a:solidFill>
              </a:rPr>
              <a:t>Lehrstuhl für Elektrochemische Energiewandlung und Speichersystemtechnik</a:t>
            </a:r>
            <a:endParaRPr lang="de-DE" sz="1100" b="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383068" y="814388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3092" y="6206075"/>
            <a:ext cx="2843090" cy="65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r Verbinder 11"/>
          <p:cNvCxnSpPr/>
          <p:nvPr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"/>
          <p:cNvSpPr>
            <a:spLocks noGrp="1"/>
          </p:cNvSpPr>
          <p:nvPr>
            <p:ph type="dt" sz="half" idx="2"/>
          </p:nvPr>
        </p:nvSpPr>
        <p:spPr>
          <a:xfrm>
            <a:off x="935480" y="6361350"/>
            <a:ext cx="5668062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fld id="{C2CC8288-72D4-44E2-951D-741F8F954282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818425" y="6361350"/>
            <a:ext cx="4391428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1706633" y="6352041"/>
            <a:ext cx="3687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dirty="0">
                <a:solidFill>
                  <a:schemeClr val="tx2"/>
                </a:solidFill>
              </a:rPr>
              <a:t>|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35242" y="6542541"/>
            <a:ext cx="419986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100" b="0" baseline="0" noProof="0" dirty="0">
                <a:solidFill>
                  <a:schemeClr val="tx2"/>
                </a:solidFill>
              </a:rPr>
              <a:t>Chair for Electrochemical Energy Conversion and Storage Systems</a:t>
            </a:r>
          </a:p>
        </p:txBody>
      </p:sp>
    </p:spTree>
    <p:extLst>
      <p:ext uri="{BB962C8B-B14F-4D97-AF65-F5344CB8AC3E}">
        <p14:creationId xmlns:p14="http://schemas.microsoft.com/office/powerpoint/2010/main" val="72839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292843-C14E-15A1-C161-6B351F928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0BC994-AF4A-CB93-F83E-585496087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Abschlusspräsentation Gruppe H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809AA97-3BDE-21FA-EA8F-FA3238527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5769D-FDEC-999F-789B-AFC905F1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Uwe Sauer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24CA87B-A3C8-87D8-9CD1-DF46AD04E02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6D3069C6-0311-4A39-8CC1-DA405FE38D0C}" type="datetime1">
              <a:rPr lang="de-DE" smtClean="0"/>
              <a:t>21.12.2022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1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Sekundärfarben der RWTH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8506" y="1593850"/>
            <a:ext cx="51816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42B3221-0F4C-4790-B9F0-E61A3778C9B3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6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ergänzte Farbspektrum der RWTH (1/2)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8506" y="1260475"/>
            <a:ext cx="5181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F36AB7F-3CEB-470F-9960-D6F7AC3F0707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9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ergänzte Farbspektrum der RWTH (2/2)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8506" y="1736725"/>
            <a:ext cx="51816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21ECE4AB-0B39-407B-8887-774DB1A29A81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6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Energiewende - Zukünftige Möglichkeiten der Speicherung in Deutschland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Batterieforum Deutschland</a:t>
            </a:r>
          </a:p>
          <a:p>
            <a:r>
              <a:rPr lang="de-DE" dirty="0"/>
              <a:t>Berlin, 07.04.2016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Dirk Uwe Sauer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87300" y="2222949"/>
            <a:ext cx="34804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Beispieltitelfolie für Konferenzen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53968" y="5244294"/>
            <a:ext cx="618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Heiko Witzenhausen, Susanne Lehner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43447931-95CB-4277-A62C-821B8B6F4121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5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Energiewende - Zukünftige Möglichkeiten der Speicherung in Deutschland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Batterieforum Deutschland</a:t>
            </a:r>
          </a:p>
          <a:p>
            <a:r>
              <a:rPr lang="de-DE" dirty="0"/>
              <a:t>Berlin, 07.04.2016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Dirk Uwe Sauer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700028" y="2232474"/>
            <a:ext cx="51090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Positionierung der Logos bei mehreren Partnern</a:t>
            </a:r>
          </a:p>
        </p:txBody>
      </p:sp>
      <p:pic>
        <p:nvPicPr>
          <p:cNvPr id="8" name="Picture 26" descr="Logo-RWTH-Aach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" t="5029" r="2303"/>
          <a:stretch>
            <a:fillRect/>
          </a:stretch>
        </p:blipFill>
        <p:spPr bwMode="auto">
          <a:xfrm>
            <a:off x="9982571" y="3569881"/>
            <a:ext cx="1835761" cy="69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" t="15979" r="85758" b="77600"/>
          <a:stretch/>
        </p:blipFill>
        <p:spPr bwMode="auto">
          <a:xfrm>
            <a:off x="9901618" y="5201102"/>
            <a:ext cx="1935825" cy="52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 descr="D:\05a_Projekte_in_Vorbereitung\2014_HIMS\LOGO\HIMS_logo_langform_ne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841" y="4438372"/>
            <a:ext cx="1943747" cy="67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53968" y="5244294"/>
            <a:ext cx="618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Heiko Witzenhausen, Susanne Lehner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A7CE4C56-FC09-44BD-95B1-7B8C5EB0EE70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7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Vorlesung</a:t>
            </a:r>
            <a:br>
              <a:rPr lang="de-DE" dirty="0"/>
            </a:br>
            <a:r>
              <a:rPr lang="de-DE" dirty="0"/>
              <a:t>Energiespeichersysteme (V2Ü1)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Vorlesung 1 - Anwendungsbereiche:</a:t>
            </a:r>
          </a:p>
          <a:p>
            <a:r>
              <a:rPr lang="de-DE" dirty="0"/>
              <a:t>Stromnetze mit hohem Anteil regenerativer Energien und Netzferne Stromversorgungssysteme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83950" y="5075475"/>
            <a:ext cx="11425513" cy="524824"/>
          </a:xfrm>
        </p:spPr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52937" y="2523396"/>
            <a:ext cx="3454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Beispieltitelfolie für Vorlesungen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CF04041F-AF0D-46F8-924C-CE729AE799DC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Tel.: +49 241 80-96977</a:t>
            </a:r>
          </a:p>
          <a:p>
            <a:r>
              <a:rPr lang="en-US"/>
              <a:t>dsa@isea.rwth-aachen.de</a:t>
            </a:r>
          </a:p>
          <a:p>
            <a:r>
              <a:rPr lang="en-US"/>
              <a:t>batteries@isea.rwth-aachen.de</a:t>
            </a:r>
            <a:endParaRPr lang="en-US" dirty="0"/>
          </a:p>
        </p:txBody>
      </p:sp>
      <p:pic>
        <p:nvPicPr>
          <p:cNvPr id="9" name="Picture 2" descr="D:\04_PERSONAL\0402_Sauer_Dirk_Uwe\Bilder\ausschnitt_2479.jpg"/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47" y="2126965"/>
            <a:ext cx="989215" cy="1438102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pic>
        <p:nvPicPr>
          <p:cNvPr id="10" name="Picture 4" descr="http://www.genesys.rwth-aachen.de/fileadmin/template/images/bmu-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" b="1999"/>
          <a:stretch>
            <a:fillRect/>
          </a:stretch>
        </p:blipFill>
        <p:spPr/>
      </p:pic>
      <p:pic>
        <p:nvPicPr>
          <p:cNvPr id="15" name="Picture 18"/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139058" y="2571752"/>
            <a:ext cx="2544959" cy="763587"/>
          </a:xfrm>
        </p:spPr>
      </p:pic>
      <p:pic>
        <p:nvPicPr>
          <p:cNvPr id="16" name="Picture 27"/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145007" y="3495670"/>
            <a:ext cx="2524775" cy="559689"/>
          </a:xfrm>
        </p:spPr>
      </p:pic>
      <p:sp>
        <p:nvSpPr>
          <p:cNvPr id="24" name="Textfeld 23"/>
          <p:cNvSpPr txBox="1"/>
          <p:nvPr/>
        </p:nvSpPr>
        <p:spPr>
          <a:xfrm>
            <a:off x="383949" y="1684160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Eintrag: Autor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6192561" y="1691920"/>
            <a:ext cx="362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Eintrag: Partner, wenn vorhanden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Verwendung der PowerPoint-Vorlage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Grundsätzliches und Beispiele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551DE13C-2326-4FA5-A5ED-1F1B82AF85F3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87300" y="2432488"/>
            <a:ext cx="33949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Titelfolie am Ende wiederholen!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2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A1B30-98EE-1C00-6EF8-F67FF740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war das Ziel der Gruppenarbeit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E999B-CBB9-D051-C5C8-BDDB0D75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57A823-A7BF-C6D0-0767-4772A482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F887C18F-21B2-48B8-9586-9343C0AE58EE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B7201-6BE1-29AF-1FBB-254732DA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98FF77-3F56-0B37-5733-6EA6A719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Verwendung der PowerPoint-Vorlage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Grundsätzliches und Beispiele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2487E45-7793-4B53-BBF0-C67D558AFDEF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1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Folienmaster und Layouts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Bei dieser Vorlage ist keinerlei Änderung am Folienmaster notwendig und wird daher auch nicht geduldet. Im Master wird lediglich das Layout definiert. Alle Inhalte stehen in den Folien.</a:t>
            </a:r>
          </a:p>
          <a:p>
            <a:r>
              <a:rPr lang="de-DE" dirty="0">
                <a:solidFill>
                  <a:schemeClr val="accent5"/>
                </a:solidFill>
              </a:rPr>
              <a:t>Diese Vorlagen dürfen nicht geändert werden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Bei Änderungsvorschlägen bitte immer mit dem Außendarsteller absprechen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Diese werden dann allgemein eingepflegt</a:t>
            </a:r>
          </a:p>
          <a:p>
            <a:pPr lvl="1"/>
            <a:endParaRPr lang="de-DE" dirty="0">
              <a:solidFill>
                <a:schemeClr val="accent6"/>
              </a:solidFill>
            </a:endParaRPr>
          </a:p>
          <a:p>
            <a:r>
              <a:rPr lang="de-DE" dirty="0"/>
              <a:t>Verwenden von Layouts</a:t>
            </a:r>
          </a:p>
          <a:p>
            <a:pPr lvl="1"/>
            <a:r>
              <a:rPr lang="de-DE" dirty="0"/>
              <a:t>Es liegen Varianten in Deutsch und Englisch vor. Das Wechseln zwischen beiden Layouts erfolgt im </a:t>
            </a:r>
            <a:r>
              <a:rPr lang="de-DE" dirty="0" err="1"/>
              <a:t>Ribbon</a:t>
            </a:r>
            <a:r>
              <a:rPr lang="de-DE" dirty="0"/>
              <a:t> „Start“ im Abschnitt „Folien“ unter „Layout“</a:t>
            </a:r>
          </a:p>
          <a:p>
            <a:pPr lvl="1"/>
            <a:r>
              <a:rPr lang="de-DE" dirty="0"/>
              <a:t>Die Abmessungen bzw. Positionen können über „Zurücksetzen“ entsprechend dem ursprünglich definierten Layout wiederhergestellt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084A2BA-18D9-4A22-8CD6-9F6D945D94B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1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Vorhandene Layouts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zwei verschiedene Titellayouts</a:t>
            </a:r>
          </a:p>
          <a:p>
            <a:pPr lvl="1"/>
            <a:r>
              <a:rPr lang="de-DE" dirty="0"/>
              <a:t>„Titelfolie 1“</a:t>
            </a:r>
          </a:p>
          <a:p>
            <a:pPr lvl="2"/>
            <a:r>
              <a:rPr lang="de-DE" dirty="0"/>
              <a:t>Größere Vorträge, Veranstaltungen und Konferenzen</a:t>
            </a:r>
          </a:p>
          <a:p>
            <a:pPr lvl="1"/>
            <a:r>
              <a:rPr lang="de-DE" dirty="0"/>
              <a:t>„Titelfolie 2“</a:t>
            </a:r>
          </a:p>
          <a:p>
            <a:pPr lvl="2"/>
            <a:r>
              <a:rPr lang="de-DE" dirty="0"/>
              <a:t>Vorträge bei Anschlussarbeiten, Projekten, etc.</a:t>
            </a:r>
          </a:p>
          <a:p>
            <a:pPr lvl="1"/>
            <a:r>
              <a:rPr lang="de-DE" dirty="0"/>
              <a:t>Jeweils in Deutsch und Englisch</a:t>
            </a:r>
          </a:p>
          <a:p>
            <a:pPr lvl="1"/>
            <a:r>
              <a:rPr lang="de-DE" dirty="0"/>
              <a:t>Die Titelzeile kann bis zu dreizeilig sein</a:t>
            </a:r>
          </a:p>
          <a:p>
            <a:pPr lvl="1"/>
            <a:r>
              <a:rPr lang="de-DE" dirty="0"/>
              <a:t>Kontaktdaten manuell anpassen</a:t>
            </a:r>
          </a:p>
          <a:p>
            <a:pPr lvl="1"/>
            <a:endParaRPr lang="de-DE" dirty="0"/>
          </a:p>
          <a:p>
            <a:r>
              <a:rPr lang="de-DE" dirty="0"/>
              <a:t>Ein Abschlussfolienlayout mit Kontaktdaten</a:t>
            </a:r>
          </a:p>
          <a:p>
            <a:pPr lvl="1"/>
            <a:r>
              <a:rPr lang="de-DE" dirty="0"/>
              <a:t>Telefonnummer und E-Mail-Adresse manuell anpassen</a:t>
            </a:r>
          </a:p>
          <a:p>
            <a:pPr lvl="1"/>
            <a:endParaRPr lang="de-DE" dirty="0"/>
          </a:p>
          <a:p>
            <a:r>
              <a:rPr lang="de-DE" dirty="0"/>
              <a:t>Drei Layouts für Inhalte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CFED05-7B6D-4154-8011-AF1A8924E239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0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Datum, Autor und Seitennummerierung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Ribbon</a:t>
            </a:r>
            <a:r>
              <a:rPr lang="de-DE" dirty="0"/>
              <a:t> „Einfügen“ </a:t>
            </a:r>
            <a:r>
              <a:rPr lang="de-DE" dirty="0">
                <a:sym typeface="Wingdings" panose="05000000000000000000" pitchFamily="2" charset="2"/>
              </a:rPr>
              <a:t> „Kopf und Fußzeile“</a:t>
            </a:r>
            <a:endParaRPr lang="de-DE" dirty="0"/>
          </a:p>
          <a:p>
            <a:pPr lvl="1"/>
            <a:r>
              <a:rPr lang="de-DE" dirty="0">
                <a:sym typeface="Wingdings" panose="05000000000000000000" pitchFamily="2" charset="2"/>
              </a:rPr>
              <a:t>Datum und Uhrzeit automatisch oder fest im Format TT.MM.JJJJ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Foliennummern sollen angezeigt werden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In Fußzeile den eigenen Vor-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Nachnamen eintragen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Für alle Folien übernehmen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accent5"/>
                </a:solidFill>
                <a:sym typeface="Wingdings" panose="05000000000000000000" pitchFamily="2" charset="2"/>
              </a:rPr>
              <a:t>Daten nur hier eingeben –</a:t>
            </a:r>
            <a:br>
              <a:rPr lang="de-DE" dirty="0">
                <a:solidFill>
                  <a:schemeClr val="accent5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accent5"/>
                </a:solidFill>
                <a:sym typeface="Wingdings" panose="05000000000000000000" pitchFamily="2" charset="2"/>
              </a:rPr>
              <a:t>niemals im Master!</a:t>
            </a:r>
            <a:endParaRPr lang="de-DE" dirty="0">
              <a:solidFill>
                <a:schemeClr val="accent5"/>
              </a:solidFill>
            </a:endParaRP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C8BB9C03-40EB-46A0-8C70-4CC4E2C3404C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49" y="2309813"/>
            <a:ext cx="4099979" cy="79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8168389" y="2085976"/>
            <a:ext cx="345775" cy="33337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1" name="Ellipse 10"/>
          <p:cNvSpPr/>
          <p:nvPr/>
        </p:nvSpPr>
        <p:spPr>
          <a:xfrm>
            <a:off x="11382659" y="2381251"/>
            <a:ext cx="345775" cy="33337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961" y="3290889"/>
            <a:ext cx="3814267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05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Bearbeitung (1/2)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Schriftarten und -größen dürfen nicht verändert werden</a:t>
            </a:r>
          </a:p>
          <a:p>
            <a:r>
              <a:rPr lang="de-DE" dirty="0"/>
              <a:t>Die Farben sind voreingestellt und entsprechen dem</a:t>
            </a:r>
            <a:br>
              <a:rPr lang="de-DE" dirty="0"/>
            </a:br>
            <a:r>
              <a:rPr lang="de-DE" dirty="0"/>
              <a:t>RWTH-</a:t>
            </a:r>
            <a:r>
              <a:rPr lang="de-DE" dirty="0" err="1"/>
              <a:t>Styleguide</a:t>
            </a:r>
            <a:endParaRPr lang="de-DE" dirty="0"/>
          </a:p>
          <a:p>
            <a:pPr lvl="1"/>
            <a:r>
              <a:rPr lang="de-DE" dirty="0"/>
              <a:t>Eine sinnvolle Auswahl der im </a:t>
            </a:r>
            <a:r>
              <a:rPr lang="de-DE" dirty="0" err="1"/>
              <a:t>Styleguide</a:t>
            </a:r>
            <a:r>
              <a:rPr lang="de-DE" dirty="0"/>
              <a:t> definierten Farben</a:t>
            </a:r>
            <a:br>
              <a:rPr lang="de-DE" dirty="0"/>
            </a:br>
            <a:r>
              <a:rPr lang="de-DE" dirty="0"/>
              <a:t>ist in der Vorlage enthalten</a:t>
            </a:r>
          </a:p>
          <a:p>
            <a:pPr lvl="1"/>
            <a:r>
              <a:rPr lang="de-DE" dirty="0"/>
              <a:t>Schriftfarbe ist Schwarz</a:t>
            </a:r>
          </a:p>
          <a:p>
            <a:pPr lvl="1"/>
            <a:endParaRPr lang="de-DE" dirty="0"/>
          </a:p>
          <a:p>
            <a:r>
              <a:rPr lang="de-DE" dirty="0"/>
              <a:t>Inhalt muss innerhalb der Führungslinien Platz finden</a:t>
            </a:r>
          </a:p>
          <a:p>
            <a:pPr lvl="1"/>
            <a:r>
              <a:rPr lang="de-DE" dirty="0"/>
              <a:t>Bilder können an den Hilfslinien ausgerichtet werden</a:t>
            </a:r>
          </a:p>
          <a:p>
            <a:pPr lvl="1"/>
            <a:r>
              <a:rPr lang="de-DE" dirty="0"/>
              <a:t>Führungslinien können im </a:t>
            </a:r>
            <a:r>
              <a:rPr lang="de-DE" dirty="0" err="1"/>
              <a:t>Ribbon</a:t>
            </a:r>
            <a:r>
              <a:rPr lang="de-DE" dirty="0"/>
              <a:t> „Ansicht“ ein- und ausgeschaltet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1998C9DE-A27F-404B-982B-635F97210CE5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223" y="4799013"/>
            <a:ext cx="2257131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8866750" y="5572125"/>
            <a:ext cx="79047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077" y="1071562"/>
            <a:ext cx="171427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10100076" y="1314451"/>
            <a:ext cx="1723801" cy="1019175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4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Bearbeitung (2/2)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Folien aus anderen Präsentation können in die neue Präsentation kopiert werden</a:t>
            </a:r>
          </a:p>
          <a:p>
            <a:pPr lvl="1"/>
            <a:r>
              <a:rPr lang="de-DE" dirty="0"/>
              <a:t>Danach „Zurücksetzen“</a:t>
            </a:r>
          </a:p>
          <a:p>
            <a:pPr lvl="1"/>
            <a:r>
              <a:rPr lang="de-DE" dirty="0"/>
              <a:t>Unbedingt Fußzeilen entfernen und wieder neu setzen!</a:t>
            </a:r>
          </a:p>
          <a:p>
            <a:pPr lvl="1"/>
            <a:endParaRPr lang="de-DE" dirty="0"/>
          </a:p>
          <a:p>
            <a:r>
              <a:rPr lang="de-DE" dirty="0"/>
              <a:t>Die letzte Seite soll eine Kopie der Titelfolie sein</a:t>
            </a:r>
          </a:p>
          <a:p>
            <a:pPr lvl="1"/>
            <a:r>
              <a:rPr lang="de-DE" dirty="0"/>
              <a:t>Bildet für eine Diskussion einen neutraleren Hintergrund</a:t>
            </a:r>
          </a:p>
          <a:p>
            <a:pPr lvl="1"/>
            <a:r>
              <a:rPr lang="de-DE" dirty="0"/>
              <a:t>Titel des Vortrags und Name des Vortragenden sind oftmals ganz hilfreich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AC920CC-9999-475F-AFCC-38E1BA4A10B0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4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Farbwerte des RWTH-/ISEA-Blau (Primärfarbe)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8506" y="1384300"/>
            <a:ext cx="5181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5CBB3148-BA5E-44C6-BD6D-B7E11AAFF046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Uwe Sauer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01829"/>
      </p:ext>
    </p:extLst>
  </p:cSld>
  <p:clrMapOvr>
    <a:masterClrMapping/>
  </p:clrMapOvr>
</p:sld>
</file>

<file path=ppt/theme/theme1.xml><?xml version="1.0" encoding="utf-8"?>
<a:theme xmlns:a="http://schemas.openxmlformats.org/drawingml/2006/main" name="ESS 16zu9">
  <a:themeElements>
    <a:clrScheme name="Benutzerdefiniert 4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549F"/>
      </a:accent1>
      <a:accent2>
        <a:srgbClr val="0098A1"/>
      </a:accent2>
      <a:accent3>
        <a:srgbClr val="57AB27"/>
      </a:accent3>
      <a:accent4>
        <a:srgbClr val="F6A800"/>
      </a:accent4>
      <a:accent5>
        <a:srgbClr val="CC071E"/>
      </a:accent5>
      <a:accent6>
        <a:srgbClr val="612158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ppt/theme/theme2.xml><?xml version="1.0" encoding="utf-8"?>
<a:theme xmlns:a="http://schemas.openxmlformats.org/drawingml/2006/main" name="ESS englisch">
  <a:themeElements>
    <a:clrScheme name="Benutzerdefiniert 1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549F"/>
      </a:accent1>
      <a:accent2>
        <a:srgbClr val="0098A1"/>
      </a:accent2>
      <a:accent3>
        <a:srgbClr val="57AB27"/>
      </a:accent3>
      <a:accent4>
        <a:srgbClr val="F6A800"/>
      </a:accent4>
      <a:accent5>
        <a:srgbClr val="CC071E"/>
      </a:accent5>
      <a:accent6>
        <a:srgbClr val="612158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2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Präsentation_template</Template>
  <TotalTime>0</TotalTime>
  <Words>569</Words>
  <Application>Microsoft Office PowerPoint</Application>
  <PresentationFormat>Benutzerdefiniert</PresentationFormat>
  <Paragraphs>132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ESS 16zu9</vt:lpstr>
      <vt:lpstr>ESS englisch</vt:lpstr>
      <vt:lpstr>Abschlusspräsentation Gruppe H</vt:lpstr>
      <vt:lpstr>Was war das Ziel der Gruppenarbeit</vt:lpstr>
      <vt:lpstr>Verwendung der PowerPoint-Vorlage</vt:lpstr>
      <vt:lpstr>Folienmaster und Layouts</vt:lpstr>
      <vt:lpstr>Vorhandene Layouts</vt:lpstr>
      <vt:lpstr>Datum, Autor und Seitennummerierung</vt:lpstr>
      <vt:lpstr>Bearbeitung (1/2)</vt:lpstr>
      <vt:lpstr>Bearbeitung (2/2)</vt:lpstr>
      <vt:lpstr>Die Farbwerte des RWTH-/ISEA-Blau (Primärfarbe)</vt:lpstr>
      <vt:lpstr>Die Sekundärfarben der RWTH</vt:lpstr>
      <vt:lpstr>Das ergänzte Farbspektrum der RWTH (1/2)</vt:lpstr>
      <vt:lpstr>Das ergänzte Farbspektrum der RWTH (2/2)</vt:lpstr>
      <vt:lpstr>Energiewende - Zukünftige Möglichkeiten der Speicherung in Deutschland</vt:lpstr>
      <vt:lpstr>Energiewende - Zukünftige Möglichkeiten der Speicherung in Deutschland</vt:lpstr>
      <vt:lpstr>Vorlesung Energiespeichersysteme (V2Ü1)</vt:lpstr>
      <vt:lpstr>PowerPoint-Präsentation</vt:lpstr>
      <vt:lpstr>Verwendung der PowerPoint-Vorlage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Verwendung der PowerPoint-Vorlage</dc:title>
  <dc:creator>Paul Fo</dc:creator>
  <cp:lastModifiedBy>Paul Fo</cp:lastModifiedBy>
  <cp:revision>3</cp:revision>
  <cp:lastPrinted>2016-04-11T06:30:09Z</cp:lastPrinted>
  <dcterms:created xsi:type="dcterms:W3CDTF">2022-12-21T09:10:23Z</dcterms:created>
  <dcterms:modified xsi:type="dcterms:W3CDTF">2022-12-21T10:34:09Z</dcterms:modified>
</cp:coreProperties>
</file>