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  <p:sldMasterId id="2147483877" r:id="rId2"/>
  </p:sldMasterIdLst>
  <p:notesMasterIdLst>
    <p:notesMasterId r:id="rId11"/>
  </p:notesMasterIdLst>
  <p:handoutMasterIdLst>
    <p:handoutMasterId r:id="rId12"/>
  </p:handoutMasterIdLst>
  <p:sldIdLst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</p:sldIdLst>
  <p:sldSz cx="12190413" cy="6858000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orient="horz" pos="727">
          <p15:clr>
            <a:srgbClr val="A4A3A4"/>
          </p15:clr>
        </p15:guide>
        <p15:guide id="3" orient="horz" pos="3706">
          <p15:clr>
            <a:srgbClr val="A4A3A4"/>
          </p15:clr>
        </p15:guide>
        <p15:guide id="4" pos="244">
          <p15:clr>
            <a:srgbClr val="A4A3A4"/>
          </p15:clr>
        </p15:guide>
        <p15:guide id="5" pos="3784">
          <p15:clr>
            <a:srgbClr val="A4A3A4"/>
          </p15:clr>
        </p15:guide>
        <p15:guide id="6" pos="7443">
          <p15:clr>
            <a:srgbClr val="A4A3A4"/>
          </p15:clr>
        </p15:guide>
        <p15:guide id="7" pos="427">
          <p15:clr>
            <a:srgbClr val="A4A3A4"/>
          </p15:clr>
        </p15:guide>
        <p15:guide id="8" pos="7263">
          <p15:clr>
            <a:srgbClr val="A4A3A4"/>
          </p15:clr>
        </p15:guide>
        <p15:guide id="9" pos="3901">
          <p15:clr>
            <a:srgbClr val="A4A3A4"/>
          </p15:clr>
        </p15:guide>
        <p15:guide id="10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  <a:srgbClr val="8EBAE5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87" autoAdjust="0"/>
    <p:restoredTop sz="86441" autoAdjust="0"/>
  </p:normalViewPr>
  <p:slideViewPr>
    <p:cSldViewPr snapToGrid="0">
      <p:cViewPr>
        <p:scale>
          <a:sx n="67" d="100"/>
          <a:sy n="67" d="100"/>
        </p:scale>
        <p:origin x="42" y="987"/>
      </p:cViewPr>
      <p:guideLst>
        <p:guide orient="horz" pos="2161"/>
        <p:guide orient="horz" pos="727"/>
        <p:guide orient="horz" pos="3706"/>
        <p:guide pos="244"/>
        <p:guide pos="3784"/>
        <p:guide pos="7443"/>
        <p:guide pos="427"/>
        <p:guide pos="7263"/>
        <p:guide pos="3901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97B89D5-5017-4396-A2CE-F1C12124EE0F}" type="datetimeFigureOut">
              <a:rPr lang="de-DE"/>
              <a:pPr>
                <a:defRPr/>
              </a:pPr>
              <a:t>21.12.2022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305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4" y="9429305"/>
            <a:ext cx="2945862" cy="497333"/>
          </a:xfrm>
          <a:prstGeom prst="rect">
            <a:avLst/>
          </a:prstGeom>
        </p:spPr>
        <p:txBody>
          <a:bodyPr vert="horz" wrap="square" lIns="88221" tIns="44111" rIns="88221" bIns="4411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8FB1AA-A6AA-4E9E-8BA1-59AC7FC9D727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196664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4" y="1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4EEC745E-66A0-4F49-903C-36561B63B5F1}" type="datetimeFigureOut">
              <a:rPr lang="de-DE"/>
              <a:pPr>
                <a:defRPr/>
              </a:pPr>
              <a:t>21.12.2022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221" tIns="44111" rIns="88221" bIns="44111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4" y="4777782"/>
            <a:ext cx="5438748" cy="3907834"/>
          </a:xfrm>
          <a:prstGeom prst="rect">
            <a:avLst/>
          </a:prstGeom>
        </p:spPr>
        <p:txBody>
          <a:bodyPr vert="horz" lIns="88221" tIns="44111" rIns="88221" bIns="44111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305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4" y="9429305"/>
            <a:ext cx="2945862" cy="497333"/>
          </a:xfrm>
          <a:prstGeom prst="rect">
            <a:avLst/>
          </a:prstGeom>
        </p:spPr>
        <p:txBody>
          <a:bodyPr vert="horz" wrap="square" lIns="88221" tIns="44111" rIns="88221" bIns="4411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DA392A4-A5B0-45A3-B126-38BB4DB33CBB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679644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383950" y="6361350"/>
            <a:ext cx="974273" cy="39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fld id="{4D01E63C-D794-4429-8564-635E6253AC5C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484" y="0"/>
            <a:ext cx="2866740" cy="185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P511174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7" t="25542" r="8095" b="12733"/>
          <a:stretch>
            <a:fillRect/>
          </a:stretch>
        </p:blipFill>
        <p:spPr bwMode="auto">
          <a:xfrm>
            <a:off x="0" y="0"/>
            <a:ext cx="3125422" cy="185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 descr="D:\05b_laufende_Projekt_auf_T\J3532_BMWi_Batterie_Netz_ar\Daten\Intern\04_Präsentationen\Bilder\standor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25" b="19624"/>
          <a:stretch>
            <a:fillRect/>
          </a:stretch>
        </p:blipFill>
        <p:spPr bwMode="auto">
          <a:xfrm>
            <a:off x="5965980" y="0"/>
            <a:ext cx="3099590" cy="185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3" r="41038"/>
          <a:stretch/>
        </p:blipFill>
        <p:spPr>
          <a:xfrm>
            <a:off x="8744400" y="0"/>
            <a:ext cx="3453877" cy="185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0" y="1845525"/>
            <a:ext cx="12196800" cy="246221"/>
          </a:xfrm>
          <a:prstGeom prst="rect">
            <a:avLst/>
          </a:prstGeom>
          <a:solidFill>
            <a:srgbClr val="00549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Batteriealterung     •     Batteriemodelle     •     Batteriediagnostik     •     Batteriepackdesign     •     Elektromobilität     •     Stationäre Energiespeicher     •     Energiesystemanalyse</a:t>
            </a:r>
          </a:p>
        </p:txBody>
      </p:sp>
      <p:pic>
        <p:nvPicPr>
          <p:cNvPr id="12" name="Grafik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9031" y="5862949"/>
            <a:ext cx="4270869" cy="97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Untertitel 2"/>
          <p:cNvSpPr txBox="1">
            <a:spLocks/>
          </p:cNvSpPr>
          <p:nvPr/>
        </p:nvSpPr>
        <p:spPr>
          <a:xfrm>
            <a:off x="383950" y="6076425"/>
            <a:ext cx="6650934" cy="64852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2159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tabLst>
                <a:tab pos="2159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None/>
              <a:tabLst>
                <a:tab pos="4318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tabLst>
                <a:tab pos="6477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charset="0"/>
              <a:buNone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de-DE" sz="1400" b="1" noProof="0" dirty="0">
                <a:solidFill>
                  <a:srgbClr val="00549F"/>
                </a:solidFill>
                <a:latin typeface="+mn-lt"/>
              </a:rPr>
              <a:t>Lehrstuhl für Elektrochemische Energiewandlung</a:t>
            </a:r>
            <a:br>
              <a:rPr lang="de-DE" sz="1400" b="1" noProof="0" dirty="0">
                <a:solidFill>
                  <a:srgbClr val="00549F"/>
                </a:solidFill>
                <a:latin typeface="+mn-lt"/>
              </a:rPr>
            </a:br>
            <a:r>
              <a:rPr lang="de-DE" sz="1400" b="1" noProof="0" dirty="0">
                <a:solidFill>
                  <a:srgbClr val="00549F"/>
                </a:solidFill>
                <a:latin typeface="+mn-lt"/>
              </a:rPr>
              <a:t>und Speichersystemtechnik</a:t>
            </a:r>
          </a:p>
        </p:txBody>
      </p: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383950" y="2487599"/>
            <a:ext cx="11422513" cy="127477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defRPr sz="3200" b="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383950" y="3857624"/>
            <a:ext cx="11422513" cy="60960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8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83950" y="4980225"/>
            <a:ext cx="11425513" cy="524824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Peter Heynmöller, Leon Kaselow, Paul Forster, Jonas Schröders</a:t>
            </a:r>
            <a:endParaRPr lang="en-US" dirty="0"/>
          </a:p>
        </p:txBody>
      </p:sp>
      <p:sp>
        <p:nvSpPr>
          <p:cNvPr id="29" name="Datumsplatzhalter 1"/>
          <p:cNvSpPr>
            <a:spLocks noGrp="1"/>
          </p:cNvSpPr>
          <p:nvPr>
            <p:ph type="dt" sz="half" idx="12"/>
          </p:nvPr>
        </p:nvSpPr>
        <p:spPr>
          <a:xfrm>
            <a:off x="383950" y="4675425"/>
            <a:ext cx="11425513" cy="306150"/>
          </a:xfrm>
        </p:spPr>
        <p:txBody>
          <a:bodyPr/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pPr algn="l"/>
            <a:fld id="{6CCC3C45-1E34-4E9B-A438-7518F4B4CBDE}" type="datetime1">
              <a:rPr lang="de-DE" smtClean="0"/>
              <a:t>21.12.2022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184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3950" y="201600"/>
            <a:ext cx="11422513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383950" y="1151999"/>
            <a:ext cx="11422513" cy="4731275"/>
          </a:xfrm>
          <a:prstGeom prst="rect">
            <a:avLst/>
          </a:prstGeom>
        </p:spPr>
        <p:txBody>
          <a:bodyPr lIns="0" tIns="0" rIns="0" bIns="0"/>
          <a:lstStyle>
            <a:lvl1pPr marL="215900" indent="-215900"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■"/>
              <a:defRPr sz="2000"/>
            </a:lvl1pPr>
            <a:lvl2pPr marL="431800" indent="-21590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□"/>
              <a:defRPr sz="1800"/>
            </a:lvl2pPr>
            <a:lvl3pPr marL="647700" indent="-215900">
              <a:spcBef>
                <a:spcPts val="0"/>
              </a:spcBef>
              <a:spcAft>
                <a:spcPts val="350"/>
              </a:spcAft>
              <a:buFont typeface="Arial" panose="020B0604020202020204" pitchFamily="34" charset="0"/>
              <a:buChar char="■"/>
              <a:defRPr sz="1800"/>
            </a:lvl3pPr>
            <a:lvl4pPr marL="863600" indent="-215900"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-"/>
              <a:defRPr/>
            </a:lvl4pPr>
            <a:lvl5pPr marL="1080000" indent="-215900">
              <a:spcBef>
                <a:spcPts val="0"/>
              </a:spcBef>
              <a:spcAft>
                <a:spcPts val="250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 algn="l"/>
            <a:fld id="{EE41196F-D968-4CB7-BCEC-4B4A1BB250AD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Heynmöller, Leon Kaselow, Paul Forster, Jonas Schröders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7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3950" y="201600"/>
            <a:ext cx="11422513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383950" y="1151999"/>
            <a:ext cx="5620068" cy="4731275"/>
          </a:xfrm>
          <a:prstGeom prst="rect">
            <a:avLst/>
          </a:prstGeom>
        </p:spPr>
        <p:txBody>
          <a:bodyPr lIns="0" tIns="0" rIns="0" bIns="0"/>
          <a:lstStyle>
            <a:lvl1pPr marL="215900" indent="-215900"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■"/>
              <a:defRPr sz="2000"/>
            </a:lvl1pPr>
            <a:lvl2pPr marL="431800" indent="-21590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□"/>
              <a:defRPr sz="1800"/>
            </a:lvl2pPr>
            <a:lvl3pPr marL="647700" indent="-215900">
              <a:spcBef>
                <a:spcPts val="0"/>
              </a:spcBef>
              <a:spcAft>
                <a:spcPts val="350"/>
              </a:spcAft>
              <a:buFont typeface="Arial" panose="020B0604020202020204" pitchFamily="34" charset="0"/>
              <a:buChar char="■"/>
              <a:defRPr sz="1800"/>
            </a:lvl3pPr>
            <a:lvl4pPr marL="863600" indent="-215900"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-"/>
              <a:defRPr/>
            </a:lvl4pPr>
            <a:lvl5pPr marL="1080000" indent="-215900">
              <a:spcBef>
                <a:spcPts val="0"/>
              </a:spcBef>
              <a:spcAft>
                <a:spcPts val="250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Inhaltsplatzhalter 2"/>
          <p:cNvSpPr>
            <a:spLocks noGrp="1"/>
          </p:cNvSpPr>
          <p:nvPr>
            <p:ph idx="13"/>
          </p:nvPr>
        </p:nvSpPr>
        <p:spPr>
          <a:xfrm>
            <a:off x="6191194" y="1151999"/>
            <a:ext cx="5620068" cy="4731275"/>
          </a:xfrm>
          <a:prstGeom prst="rect">
            <a:avLst/>
          </a:prstGeom>
        </p:spPr>
        <p:txBody>
          <a:bodyPr lIns="0" tIns="0" rIns="0" bIns="0"/>
          <a:lstStyle>
            <a:lvl1pPr marL="215900" indent="-215900"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■"/>
              <a:defRPr sz="2000"/>
            </a:lvl1pPr>
            <a:lvl2pPr marL="431800" indent="-21590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□"/>
              <a:defRPr sz="1800"/>
            </a:lvl2pPr>
            <a:lvl3pPr marL="647700" indent="-215900">
              <a:spcBef>
                <a:spcPts val="0"/>
              </a:spcBef>
              <a:spcAft>
                <a:spcPts val="350"/>
              </a:spcAft>
              <a:buFont typeface="Arial" panose="020B0604020202020204" pitchFamily="34" charset="0"/>
              <a:buChar char="■"/>
              <a:defRPr sz="1800"/>
            </a:lvl3pPr>
            <a:lvl4pPr marL="863600" indent="-215900"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-"/>
              <a:defRPr/>
            </a:lvl4pPr>
            <a:lvl5pPr marL="1080000" indent="-215900">
              <a:spcBef>
                <a:spcPts val="0"/>
              </a:spcBef>
              <a:spcAft>
                <a:spcPts val="250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l">
              <a:defRPr/>
            </a:lvl1pPr>
          </a:lstStyle>
          <a:p>
            <a:pPr algn="l"/>
            <a:fld id="{10C2B5D8-C4C3-44D6-B8C8-2F119CAA2A90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Peter Heynmöller, Leon Kaselow, Paul Forster, Jonas Schröders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18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3950" y="201600"/>
            <a:ext cx="11422513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 algn="l"/>
            <a:fld id="{0B7E7B74-2558-4722-A5C2-43DA01D7F0C1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Heynmöller, Leon Kaselow, Paul Forster, Jonas Schröders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93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383950" y="6361350"/>
            <a:ext cx="974273" cy="39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fld id="{4D01E63C-D794-4429-8564-635E6253AC5C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Grafik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103"/>
            <a:ext cx="12194934" cy="2301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3950" y="2487599"/>
            <a:ext cx="11422513" cy="127477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defRPr sz="3200" b="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83950" y="3857624"/>
            <a:ext cx="11422513" cy="60960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10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9031" y="5862949"/>
            <a:ext cx="4270869" cy="97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83950" y="4980225"/>
            <a:ext cx="11425513" cy="524824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Peter Heynmöller, Leon Kaselow, Paul Forster, Jonas Schröders</a:t>
            </a:r>
            <a:endParaRPr lang="en-US" dirty="0"/>
          </a:p>
        </p:txBody>
      </p:sp>
      <p:sp>
        <p:nvSpPr>
          <p:cNvPr id="12" name="Datumsplatzhalter 1"/>
          <p:cNvSpPr>
            <a:spLocks noGrp="1"/>
          </p:cNvSpPr>
          <p:nvPr>
            <p:ph type="dt" sz="half" idx="12"/>
          </p:nvPr>
        </p:nvSpPr>
        <p:spPr>
          <a:xfrm>
            <a:off x="383950" y="4675425"/>
            <a:ext cx="11425513" cy="306150"/>
          </a:xfrm>
        </p:spPr>
        <p:txBody>
          <a:bodyPr/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pPr algn="l"/>
            <a:fld id="{D5E3442F-769B-4BBD-9DFE-F2E2978C08B3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14" name="Untertitel 2"/>
          <p:cNvSpPr txBox="1">
            <a:spLocks/>
          </p:cNvSpPr>
          <p:nvPr userDrawn="1"/>
        </p:nvSpPr>
        <p:spPr>
          <a:xfrm>
            <a:off x="383950" y="6076425"/>
            <a:ext cx="6650934" cy="64852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2159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tabLst>
                <a:tab pos="2159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None/>
              <a:tabLst>
                <a:tab pos="4318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tabLst>
                <a:tab pos="6477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charset="0"/>
              <a:buNone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de-DE" sz="1400" b="1" noProof="0" dirty="0">
                <a:solidFill>
                  <a:srgbClr val="00549F"/>
                </a:solidFill>
                <a:latin typeface="+mn-lt"/>
              </a:rPr>
              <a:t>Lehrstuhl für Elektrochemische Energiewandlung</a:t>
            </a:r>
            <a:br>
              <a:rPr lang="de-DE" sz="1400" b="1" noProof="0" dirty="0">
                <a:solidFill>
                  <a:srgbClr val="00549F"/>
                </a:solidFill>
                <a:latin typeface="+mn-lt"/>
              </a:rPr>
            </a:br>
            <a:r>
              <a:rPr lang="de-DE" sz="1400" b="1" noProof="0" dirty="0">
                <a:solidFill>
                  <a:srgbClr val="00549F"/>
                </a:solidFill>
                <a:latin typeface="+mn-lt"/>
              </a:rPr>
              <a:t>und Speichersystemtechnik</a:t>
            </a:r>
          </a:p>
        </p:txBody>
      </p:sp>
    </p:spTree>
    <p:extLst>
      <p:ext uri="{BB962C8B-B14F-4D97-AF65-F5344CB8AC3E}">
        <p14:creationId xmlns:p14="http://schemas.microsoft.com/office/powerpoint/2010/main" val="148267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383950" y="6361350"/>
            <a:ext cx="974273" cy="39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fld id="{4D01E63C-D794-4429-8564-635E6253AC5C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3" name="Gerader Verbinder 11"/>
          <p:cNvCxnSpPr/>
          <p:nvPr/>
        </p:nvCxnSpPr>
        <p:spPr>
          <a:xfrm>
            <a:off x="383068" y="6202363"/>
            <a:ext cx="114242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73092" y="6205849"/>
            <a:ext cx="2847246" cy="652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/>
          <p:cNvSpPr/>
          <p:nvPr/>
        </p:nvSpPr>
        <p:spPr>
          <a:xfrm>
            <a:off x="6249086" y="2124077"/>
            <a:ext cx="5561876" cy="375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92649" y="2124076"/>
            <a:ext cx="5561876" cy="3756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3068" y="801688"/>
            <a:ext cx="11424279" cy="1004154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DE" dirty="0">
                <a:solidFill>
                  <a:srgbClr val="00549F"/>
                </a:solidFill>
              </a:rPr>
              <a:t>Vielen Dank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>
                <a:solidFill>
                  <a:srgbClr val="00549F"/>
                </a:solidFill>
              </a:rPr>
              <a:t>für Ihre Aufmerksamkeit</a:t>
            </a:r>
            <a:endParaRPr lang="en-US" dirty="0">
              <a:solidFill>
                <a:srgbClr val="00549F"/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573" y="4878751"/>
            <a:ext cx="952500" cy="952500"/>
          </a:xfrm>
          <a:prstGeom prst="rect">
            <a:avLst/>
          </a:prstGeom>
        </p:spPr>
      </p:pic>
      <p:sp>
        <p:nvSpPr>
          <p:cNvPr id="17" name="Textplatzhalter 3"/>
          <p:cNvSpPr txBox="1">
            <a:spLocks/>
          </p:cNvSpPr>
          <p:nvPr/>
        </p:nvSpPr>
        <p:spPr>
          <a:xfrm>
            <a:off x="392649" y="2133599"/>
            <a:ext cx="5561876" cy="3745278"/>
          </a:xfrm>
          <a:prstGeom prst="rect">
            <a:avLst/>
          </a:prstGeom>
        </p:spPr>
        <p:txBody>
          <a:bodyPr lIns="90000" tIns="36000" rIns="90000" bIns="36000"/>
          <a:lstStyle>
            <a:lvl1pPr marL="0" indent="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6000" algn="l"/>
              </a:tabLs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2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8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4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64000" indent="-21600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Kontakt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Lehrstuhl für Elektrochemische Energiewandlung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und Speichersystemtechnik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Univ.-Prof. Dr.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rer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nat. Dirk Uwe Sauer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RWTH Aachen University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Jägerstraße 17/19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52066 Aachen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GERMANY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www.isea.rwth-aachen.de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Textplatzhalter 3"/>
          <p:cNvSpPr txBox="1">
            <a:spLocks/>
          </p:cNvSpPr>
          <p:nvPr/>
        </p:nvSpPr>
        <p:spPr>
          <a:xfrm>
            <a:off x="6245471" y="2133599"/>
            <a:ext cx="5561876" cy="3745278"/>
          </a:xfrm>
          <a:prstGeom prst="rect">
            <a:avLst/>
          </a:prstGeom>
        </p:spPr>
        <p:txBody>
          <a:bodyPr lIns="90000" tIns="36000" rIns="90000" bIns="36000"/>
          <a:lstStyle>
            <a:lvl1pPr marL="0" indent="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6000" algn="l"/>
              </a:tabLs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2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8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4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64000" indent="-21600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Wir danken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392649" y="2828926"/>
            <a:ext cx="3886694" cy="733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baseline="0"/>
            </a:lvl1pPr>
          </a:lstStyle>
          <a:p>
            <a:pPr lvl="0"/>
            <a:r>
              <a:rPr lang="en-US" dirty="0"/>
              <a:t>Tel.: +49 241 80-XXXXX</a:t>
            </a:r>
            <a:br>
              <a:rPr lang="en-US" dirty="0"/>
            </a:br>
            <a:r>
              <a:rPr lang="en-US" dirty="0"/>
              <a:t>xxx@isea.rwth-aachen.de</a:t>
            </a:r>
            <a:br>
              <a:rPr lang="en-US" dirty="0"/>
            </a:br>
            <a:r>
              <a:rPr lang="en-US" dirty="0"/>
              <a:t>batteries@isea.rwth-aachen.de</a:t>
            </a:r>
          </a:p>
        </p:txBody>
      </p:sp>
      <p:sp>
        <p:nvSpPr>
          <p:cNvPr id="26" name="Bildplatzhalter 25"/>
          <p:cNvSpPr>
            <a:spLocks noGrp="1"/>
          </p:cNvSpPr>
          <p:nvPr>
            <p:ph type="pic" sz="quarter" idx="11" hasCustomPrompt="1"/>
          </p:nvPr>
        </p:nvSpPr>
        <p:spPr>
          <a:xfrm>
            <a:off x="4811297" y="2124075"/>
            <a:ext cx="1137452" cy="14626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r>
              <a:rPr lang="de-DE" dirty="0"/>
              <a:t>Eigenes Foto durch Klicken hinzufügen</a:t>
            </a:r>
            <a:endParaRPr lang="en-US" dirty="0"/>
          </a:p>
        </p:txBody>
      </p:sp>
      <p:sp>
        <p:nvSpPr>
          <p:cNvPr id="28" name="Fußzeilenplatzhalter 27"/>
          <p:cNvSpPr>
            <a:spLocks noGrp="1"/>
          </p:cNvSpPr>
          <p:nvPr>
            <p:ph type="ftr" sz="quarter" idx="13"/>
          </p:nvPr>
        </p:nvSpPr>
        <p:spPr>
          <a:xfrm>
            <a:off x="392649" y="2570401"/>
            <a:ext cx="3886694" cy="334725"/>
          </a:xfrm>
        </p:spPr>
        <p:txBody>
          <a:bodyPr lIns="90000" tIns="90000" rIns="90000" bIns="90000"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Peter Heynmöller, Leon Kaselow, Paul Forster, Jonas Schröders</a:t>
            </a:r>
            <a:endParaRPr lang="en-US" dirty="0"/>
          </a:p>
        </p:txBody>
      </p:sp>
      <p:sp>
        <p:nvSpPr>
          <p:cNvPr id="31" name="Bildplatzhalter 30"/>
          <p:cNvSpPr>
            <a:spLocks noGrp="1"/>
          </p:cNvSpPr>
          <p:nvPr>
            <p:ph type="pic" sz="quarter" idx="14" hasCustomPrompt="1"/>
          </p:nvPr>
        </p:nvSpPr>
        <p:spPr>
          <a:xfrm>
            <a:off x="6361869" y="2571750"/>
            <a:ext cx="2591663" cy="15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Partnerlogo durch Klicken hinzufügen</a:t>
            </a:r>
            <a:endParaRPr lang="en-US" dirty="0"/>
          </a:p>
        </p:txBody>
      </p:sp>
      <p:sp>
        <p:nvSpPr>
          <p:cNvPr id="18" name="Bildplatzhalter 30"/>
          <p:cNvSpPr>
            <a:spLocks noGrp="1"/>
          </p:cNvSpPr>
          <p:nvPr>
            <p:ph type="pic" sz="quarter" idx="15" hasCustomPrompt="1"/>
          </p:nvPr>
        </p:nvSpPr>
        <p:spPr>
          <a:xfrm>
            <a:off x="9092013" y="2571750"/>
            <a:ext cx="2591663" cy="15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Partnerlogo durch Klicken hinzufügen</a:t>
            </a:r>
            <a:endParaRPr lang="en-US" dirty="0"/>
          </a:p>
        </p:txBody>
      </p:sp>
      <p:sp>
        <p:nvSpPr>
          <p:cNvPr id="19" name="Bildplatzhalter 30"/>
          <p:cNvSpPr>
            <a:spLocks noGrp="1"/>
          </p:cNvSpPr>
          <p:nvPr>
            <p:ph type="pic" sz="quarter" idx="16" hasCustomPrompt="1"/>
          </p:nvPr>
        </p:nvSpPr>
        <p:spPr>
          <a:xfrm>
            <a:off x="6361869" y="4229100"/>
            <a:ext cx="2591663" cy="15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Partnerlogo durch Klicken hinzufügen</a:t>
            </a:r>
            <a:endParaRPr lang="en-US" dirty="0"/>
          </a:p>
        </p:txBody>
      </p:sp>
      <p:sp>
        <p:nvSpPr>
          <p:cNvPr id="21" name="Bildplatzhalter 30"/>
          <p:cNvSpPr>
            <a:spLocks noGrp="1"/>
          </p:cNvSpPr>
          <p:nvPr>
            <p:ph type="pic" sz="quarter" idx="17" hasCustomPrompt="1"/>
          </p:nvPr>
        </p:nvSpPr>
        <p:spPr>
          <a:xfrm>
            <a:off x="9092013" y="4229100"/>
            <a:ext cx="2591663" cy="15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Partnerlogo durch Klicken hinzufügen</a:t>
            </a:r>
            <a:endParaRPr lang="en-US" dirty="0"/>
          </a:p>
        </p:txBody>
      </p:sp>
      <p:cxnSp>
        <p:nvCxnSpPr>
          <p:cNvPr id="22" name="Gerader Verbinder 11"/>
          <p:cNvCxnSpPr/>
          <p:nvPr userDrawn="1"/>
        </p:nvCxnSpPr>
        <p:spPr>
          <a:xfrm>
            <a:off x="383068" y="6202363"/>
            <a:ext cx="114242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77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3950" y="201600"/>
            <a:ext cx="11422513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383950" y="1151999"/>
            <a:ext cx="11422513" cy="4731276"/>
          </a:xfrm>
          <a:prstGeom prst="rect">
            <a:avLst/>
          </a:prstGeom>
        </p:spPr>
        <p:txBody>
          <a:bodyPr lIns="0" tIns="0" rIns="0" bIns="0"/>
          <a:lstStyle>
            <a:lvl1pPr marL="215900" indent="-215900"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■"/>
              <a:defRPr sz="2000"/>
            </a:lvl1pPr>
            <a:lvl2pPr marL="431800" indent="-21590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□"/>
              <a:defRPr sz="1800"/>
            </a:lvl2pPr>
            <a:lvl3pPr marL="647700" indent="-215900">
              <a:spcBef>
                <a:spcPts val="0"/>
              </a:spcBef>
              <a:spcAft>
                <a:spcPts val="350"/>
              </a:spcAft>
              <a:buFont typeface="Arial" panose="020B0604020202020204" pitchFamily="34" charset="0"/>
              <a:buChar char="■"/>
              <a:defRPr sz="1800"/>
            </a:lvl3pPr>
            <a:lvl4pPr marL="863600" indent="-215900"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-"/>
              <a:defRPr/>
            </a:lvl4pPr>
            <a:lvl5pPr marL="1080000" indent="-215900">
              <a:spcBef>
                <a:spcPts val="0"/>
              </a:spcBef>
              <a:spcAft>
                <a:spcPts val="250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6F66357F-1948-4454-841A-5B7A89430798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Heynmöller, Leon Kaselow, Paul Forster, Jonas Schröders</a:t>
            </a:r>
            <a:endParaRPr lang="en-US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2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3950" y="201600"/>
            <a:ext cx="11422513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383950" y="1151999"/>
            <a:ext cx="5620068" cy="4731275"/>
          </a:xfrm>
          <a:prstGeom prst="rect">
            <a:avLst/>
          </a:prstGeom>
        </p:spPr>
        <p:txBody>
          <a:bodyPr lIns="0" tIns="0" rIns="0" bIns="0"/>
          <a:lstStyle>
            <a:lvl1pPr marL="215900" indent="-215900"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■"/>
              <a:defRPr sz="2000"/>
            </a:lvl1pPr>
            <a:lvl2pPr marL="431800" indent="-21590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□"/>
              <a:defRPr sz="1800"/>
            </a:lvl2pPr>
            <a:lvl3pPr marL="647700" indent="-215900">
              <a:spcBef>
                <a:spcPts val="0"/>
              </a:spcBef>
              <a:spcAft>
                <a:spcPts val="350"/>
              </a:spcAft>
              <a:buFont typeface="Arial" panose="020B0604020202020204" pitchFamily="34" charset="0"/>
              <a:buChar char="■"/>
              <a:defRPr sz="1800"/>
            </a:lvl3pPr>
            <a:lvl4pPr marL="863600" indent="-215900"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-"/>
              <a:defRPr/>
            </a:lvl4pPr>
            <a:lvl5pPr marL="1080000" indent="-215900">
              <a:spcBef>
                <a:spcPts val="0"/>
              </a:spcBef>
              <a:spcAft>
                <a:spcPts val="250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Inhaltsplatzhalter 2"/>
          <p:cNvSpPr>
            <a:spLocks noGrp="1"/>
          </p:cNvSpPr>
          <p:nvPr>
            <p:ph idx="13"/>
          </p:nvPr>
        </p:nvSpPr>
        <p:spPr>
          <a:xfrm>
            <a:off x="6191194" y="1151999"/>
            <a:ext cx="5620068" cy="4731275"/>
          </a:xfrm>
          <a:prstGeom prst="rect">
            <a:avLst/>
          </a:prstGeom>
        </p:spPr>
        <p:txBody>
          <a:bodyPr lIns="0" tIns="0" rIns="0" bIns="0"/>
          <a:lstStyle>
            <a:lvl1pPr marL="215900" indent="-215900"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■"/>
              <a:defRPr sz="2000"/>
            </a:lvl1pPr>
            <a:lvl2pPr marL="431800" indent="-21590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□"/>
              <a:defRPr sz="1800"/>
            </a:lvl2pPr>
            <a:lvl3pPr marL="647700" indent="-215900">
              <a:spcBef>
                <a:spcPts val="0"/>
              </a:spcBef>
              <a:spcAft>
                <a:spcPts val="350"/>
              </a:spcAft>
              <a:buFont typeface="Arial" panose="020B0604020202020204" pitchFamily="34" charset="0"/>
              <a:buChar char="■"/>
              <a:defRPr sz="1800"/>
            </a:lvl3pPr>
            <a:lvl4pPr marL="863600" indent="-215900"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-"/>
              <a:defRPr/>
            </a:lvl4pPr>
            <a:lvl5pPr marL="1080000" indent="-215900">
              <a:spcBef>
                <a:spcPts val="0"/>
              </a:spcBef>
              <a:spcAft>
                <a:spcPts val="250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l"/>
            <a:fld id="{0392B03D-72C8-42A3-BCDF-0057B230281F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Peter Heynmöller, Leon Kaselow, Paul Forster, Jonas Schröders</a:t>
            </a:r>
            <a:endParaRPr lang="en-US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45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3950" y="201600"/>
            <a:ext cx="11422513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DB621CAB-CA90-4C31-92D6-3FE73C814E0E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Heynmöller, Leon Kaselow, Paul Forster, Jonas Schröders</a:t>
            </a:r>
            <a:endParaRPr lang="en-US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383950" y="6361350"/>
            <a:ext cx="974273" cy="39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fld id="{4D01E63C-D794-4429-8564-635E6253AC5C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8556" y="5863770"/>
            <a:ext cx="4268791" cy="976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Untertitel 2"/>
          <p:cNvSpPr txBox="1">
            <a:spLocks/>
          </p:cNvSpPr>
          <p:nvPr userDrawn="1"/>
        </p:nvSpPr>
        <p:spPr>
          <a:xfrm>
            <a:off x="383950" y="6076425"/>
            <a:ext cx="6650934" cy="64852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2159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tabLst>
                <a:tab pos="2159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None/>
              <a:tabLst>
                <a:tab pos="4318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tabLst>
                <a:tab pos="6477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charset="0"/>
              <a:buNone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549F"/>
                </a:solidFill>
                <a:latin typeface="+mn-lt"/>
              </a:rPr>
              <a:t>Chair</a:t>
            </a:r>
            <a:r>
              <a:rPr lang="en-US" sz="1400" b="1" baseline="0" dirty="0">
                <a:solidFill>
                  <a:srgbClr val="00549F"/>
                </a:solidFill>
                <a:latin typeface="+mn-lt"/>
              </a:rPr>
              <a:t> for Electrochemical Energy Conversion</a:t>
            </a:r>
            <a:br>
              <a:rPr lang="en-US" sz="1400" b="1" baseline="0" dirty="0">
                <a:solidFill>
                  <a:srgbClr val="00549F"/>
                </a:solidFill>
                <a:latin typeface="+mn-lt"/>
              </a:rPr>
            </a:br>
            <a:r>
              <a:rPr lang="en-US" sz="1400" b="1" dirty="0">
                <a:solidFill>
                  <a:srgbClr val="00549F"/>
                </a:solidFill>
                <a:latin typeface="+mn-lt"/>
              </a:rPr>
              <a:t>and Storage Systems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3950" y="2487599"/>
            <a:ext cx="11422513" cy="127477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defRPr sz="3200" b="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83950" y="3857624"/>
            <a:ext cx="11422513" cy="60960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20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83950" y="4980225"/>
            <a:ext cx="11425513" cy="524824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Peter Heynmöller, Leon Kaselow, Paul Forster, Jonas Schröders</a:t>
            </a:r>
            <a:endParaRPr lang="en-US" dirty="0"/>
          </a:p>
        </p:txBody>
      </p:sp>
      <p:sp>
        <p:nvSpPr>
          <p:cNvPr id="21" name="Datumsplatzhalter 1"/>
          <p:cNvSpPr>
            <a:spLocks noGrp="1"/>
          </p:cNvSpPr>
          <p:nvPr>
            <p:ph type="dt" sz="half" idx="12"/>
          </p:nvPr>
        </p:nvSpPr>
        <p:spPr>
          <a:xfrm>
            <a:off x="383950" y="4675425"/>
            <a:ext cx="11425513" cy="30615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pPr algn="l"/>
            <a:fld id="{65EEFF35-C406-4F82-A494-771D5B2D97CE}" type="datetime1">
              <a:rPr lang="de-DE" smtClean="0"/>
              <a:t>21.12.2022</a:t>
            </a:fld>
            <a:endParaRPr lang="de-DE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484" y="0"/>
            <a:ext cx="2866740" cy="185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 descr="P511174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7" t="25542" r="8095" b="12733"/>
          <a:stretch>
            <a:fillRect/>
          </a:stretch>
        </p:blipFill>
        <p:spPr bwMode="auto">
          <a:xfrm>
            <a:off x="0" y="0"/>
            <a:ext cx="3125422" cy="185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8" descr="D:\05b_laufende_Projekt_auf_T\J3532_BMWi_Batterie_Netz_ar\Daten\Intern\04_Präsentationen\Bilder\standort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25" b="19624"/>
          <a:stretch>
            <a:fillRect/>
          </a:stretch>
        </p:blipFill>
        <p:spPr bwMode="auto">
          <a:xfrm>
            <a:off x="5965980" y="0"/>
            <a:ext cx="3099590" cy="185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Grafik 26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3" r="41038"/>
          <a:stretch/>
        </p:blipFill>
        <p:spPr>
          <a:xfrm>
            <a:off x="8744400" y="0"/>
            <a:ext cx="3453877" cy="1850400"/>
          </a:xfrm>
          <a:prstGeom prst="rect">
            <a:avLst/>
          </a:prstGeom>
        </p:spPr>
      </p:pic>
      <p:sp>
        <p:nvSpPr>
          <p:cNvPr id="28" name="Textfeld 27"/>
          <p:cNvSpPr txBox="1"/>
          <p:nvPr userDrawn="1"/>
        </p:nvSpPr>
        <p:spPr>
          <a:xfrm>
            <a:off x="0" y="1845525"/>
            <a:ext cx="12196800" cy="246221"/>
          </a:xfrm>
          <a:prstGeom prst="rect">
            <a:avLst/>
          </a:prstGeom>
          <a:solidFill>
            <a:srgbClr val="00549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noProof="0" dirty="0">
                <a:solidFill>
                  <a:schemeClr val="bg1"/>
                </a:solidFill>
              </a:rPr>
              <a:t>Battery Ageing     •     Battery Models     •     Battery Diagnostics     •     Battery Pack Design     •     </a:t>
            </a:r>
            <a:r>
              <a:rPr lang="en-US" sz="1000" noProof="0" dirty="0" err="1">
                <a:solidFill>
                  <a:schemeClr val="bg1"/>
                </a:solidFill>
              </a:rPr>
              <a:t>Electromobility</a:t>
            </a:r>
            <a:r>
              <a:rPr lang="en-US" sz="1000" noProof="0" dirty="0">
                <a:solidFill>
                  <a:schemeClr val="bg1"/>
                </a:solidFill>
              </a:rPr>
              <a:t>     •     Stationary Energy Storage     •     Energy System Analysis</a:t>
            </a:r>
          </a:p>
        </p:txBody>
      </p:sp>
    </p:spTree>
    <p:extLst>
      <p:ext uri="{BB962C8B-B14F-4D97-AF65-F5344CB8AC3E}">
        <p14:creationId xmlns:p14="http://schemas.microsoft.com/office/powerpoint/2010/main" val="385853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383950" y="6361350"/>
            <a:ext cx="974273" cy="39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fld id="{4D01E63C-D794-4429-8564-635E6253AC5C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Grafik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103"/>
            <a:ext cx="12194934" cy="2301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8556" y="5863770"/>
            <a:ext cx="4268791" cy="976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Untertitel 2"/>
          <p:cNvSpPr txBox="1">
            <a:spLocks/>
          </p:cNvSpPr>
          <p:nvPr/>
        </p:nvSpPr>
        <p:spPr>
          <a:xfrm>
            <a:off x="383950" y="6076425"/>
            <a:ext cx="6650934" cy="64852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2159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tabLst>
                <a:tab pos="2159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None/>
              <a:tabLst>
                <a:tab pos="4318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tabLst>
                <a:tab pos="6477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charset="0"/>
              <a:buNone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00549F"/>
                </a:solidFill>
                <a:latin typeface="+mn-lt"/>
              </a:rPr>
              <a:t>Chair</a:t>
            </a:r>
            <a:r>
              <a:rPr lang="en-US" sz="1400" b="1" baseline="0" dirty="0">
                <a:solidFill>
                  <a:srgbClr val="00549F"/>
                </a:solidFill>
                <a:latin typeface="+mn-lt"/>
              </a:rPr>
              <a:t> for Electrochemical Energy Conversion</a:t>
            </a:r>
            <a:br>
              <a:rPr lang="en-US" sz="1400" b="1" baseline="0" dirty="0">
                <a:solidFill>
                  <a:srgbClr val="00549F"/>
                </a:solidFill>
                <a:latin typeface="+mn-lt"/>
              </a:rPr>
            </a:br>
            <a:r>
              <a:rPr lang="en-US" sz="1400" b="1" dirty="0">
                <a:solidFill>
                  <a:srgbClr val="00549F"/>
                </a:solidFill>
                <a:latin typeface="+mn-lt"/>
              </a:rPr>
              <a:t>and Storage Systems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3950" y="2487599"/>
            <a:ext cx="11422513" cy="127477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defRPr sz="3200" b="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83950" y="3857624"/>
            <a:ext cx="11422513" cy="60960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16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83950" y="4980225"/>
            <a:ext cx="11425513" cy="524824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Peter Heynmöller, Leon Kaselow, Paul Forster, Jonas Schröders</a:t>
            </a:r>
            <a:endParaRPr lang="en-US" dirty="0"/>
          </a:p>
        </p:txBody>
      </p:sp>
      <p:sp>
        <p:nvSpPr>
          <p:cNvPr id="17" name="Datumsplatzhalter 1"/>
          <p:cNvSpPr>
            <a:spLocks noGrp="1"/>
          </p:cNvSpPr>
          <p:nvPr>
            <p:ph type="dt" sz="half" idx="12"/>
          </p:nvPr>
        </p:nvSpPr>
        <p:spPr>
          <a:xfrm>
            <a:off x="383950" y="4675425"/>
            <a:ext cx="11425513" cy="30615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pPr algn="l"/>
            <a:fld id="{08CE78E6-184E-4E90-A3A6-083877DB2C36}" type="datetime1">
              <a:rPr lang="de-DE" smtClean="0"/>
              <a:t>21.12.2022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452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383950" y="6361350"/>
            <a:ext cx="974273" cy="39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fld id="{4D01E63C-D794-4429-8564-635E6253AC5C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1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73092" y="6206075"/>
            <a:ext cx="2843090" cy="652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383068" y="801688"/>
            <a:ext cx="11424279" cy="1079500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noProof="0" dirty="0"/>
              <a:t>Thank you</a:t>
            </a:r>
            <a:br>
              <a:rPr lang="en-US" noProof="0" dirty="0"/>
            </a:br>
            <a:r>
              <a:rPr lang="en-US" noProof="0" dirty="0"/>
              <a:t>for your attention</a:t>
            </a:r>
          </a:p>
        </p:txBody>
      </p:sp>
      <p:cxnSp>
        <p:nvCxnSpPr>
          <p:cNvPr id="18" name="Gerader Verbinder 11"/>
          <p:cNvCxnSpPr/>
          <p:nvPr/>
        </p:nvCxnSpPr>
        <p:spPr>
          <a:xfrm>
            <a:off x="383068" y="6202363"/>
            <a:ext cx="114242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6249086" y="2124077"/>
            <a:ext cx="5561876" cy="375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392649" y="2124076"/>
            <a:ext cx="5561876" cy="3756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573" y="4878751"/>
            <a:ext cx="952500" cy="952500"/>
          </a:xfrm>
          <a:prstGeom prst="rect">
            <a:avLst/>
          </a:prstGeom>
        </p:spPr>
      </p:pic>
      <p:sp>
        <p:nvSpPr>
          <p:cNvPr id="22" name="Textplatzhalter 3"/>
          <p:cNvSpPr txBox="1">
            <a:spLocks/>
          </p:cNvSpPr>
          <p:nvPr/>
        </p:nvSpPr>
        <p:spPr>
          <a:xfrm>
            <a:off x="392649" y="2133599"/>
            <a:ext cx="5561876" cy="3745278"/>
          </a:xfrm>
          <a:prstGeom prst="rect">
            <a:avLst/>
          </a:prstGeom>
        </p:spPr>
        <p:txBody>
          <a:bodyPr lIns="90000" tIns="36000" rIns="90000" bIns="36000"/>
          <a:lstStyle>
            <a:lvl1pPr marL="0" indent="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6000" algn="l"/>
              </a:tabLs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2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8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4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64000" indent="-21600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Contact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Chair for Electrochemical Energy Conversion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Storage Systems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Univ.-Prof. Dr.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nat. Dirk Uwe Sauer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RWTH Aachen University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Jaegerstrasse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17/19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52066 Aachen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GERMANY</a:t>
            </a: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www.isea.rwth-aachen.de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Textplatzhalter 3"/>
          <p:cNvSpPr txBox="1">
            <a:spLocks/>
          </p:cNvSpPr>
          <p:nvPr/>
        </p:nvSpPr>
        <p:spPr>
          <a:xfrm>
            <a:off x="6245471" y="2133599"/>
            <a:ext cx="5561876" cy="3745278"/>
          </a:xfrm>
          <a:prstGeom prst="rect">
            <a:avLst/>
          </a:prstGeom>
        </p:spPr>
        <p:txBody>
          <a:bodyPr lIns="90000" tIns="36000" rIns="90000" bIns="36000"/>
          <a:lstStyle>
            <a:lvl1pPr marL="0" indent="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6000" algn="l"/>
              </a:tabLst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2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8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4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64000" indent="-21600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DD402D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 thank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392649" y="2828926"/>
            <a:ext cx="3886694" cy="733425"/>
          </a:xfrm>
          <a:prstGeom prst="rect">
            <a:avLst/>
          </a:prstGeom>
        </p:spPr>
        <p:txBody>
          <a:bodyPr/>
          <a:lstStyle>
            <a:lvl1pPr marL="0" marR="0" indent="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charset="0"/>
              <a:buNone/>
              <a:tabLst>
                <a:tab pos="215900" algn="l"/>
              </a:tabLst>
              <a:defRPr sz="1400" b="0" baseline="0"/>
            </a:lvl1pPr>
          </a:lstStyle>
          <a:p>
            <a:pPr lvl="0"/>
            <a:r>
              <a:rPr lang="de-DE" noProof="0" dirty="0"/>
              <a:t>Tel.: +49 241 80-XXXXX</a:t>
            </a:r>
            <a:br>
              <a:rPr lang="de-DE" noProof="0" dirty="0"/>
            </a:br>
            <a:r>
              <a:rPr lang="de-DE" noProof="0" dirty="0"/>
              <a:t>xxx@isea.rwth-aachen.de</a:t>
            </a:r>
            <a:br>
              <a:rPr lang="de-DE" noProof="0" dirty="0"/>
            </a:br>
            <a:r>
              <a:rPr lang="de-DE" noProof="0" dirty="0"/>
              <a:t>batteries@isea.rwth-aachen.de</a:t>
            </a:r>
          </a:p>
        </p:txBody>
      </p:sp>
      <p:sp>
        <p:nvSpPr>
          <p:cNvPr id="26" name="Fußzeilenplatzhalter 27"/>
          <p:cNvSpPr>
            <a:spLocks noGrp="1"/>
          </p:cNvSpPr>
          <p:nvPr>
            <p:ph type="ftr" sz="quarter" idx="13"/>
          </p:nvPr>
        </p:nvSpPr>
        <p:spPr>
          <a:xfrm>
            <a:off x="392649" y="2570401"/>
            <a:ext cx="3886694" cy="334725"/>
          </a:xfrm>
          <a:prstGeom prst="rect">
            <a:avLst/>
          </a:prstGeom>
        </p:spPr>
        <p:txBody>
          <a:bodyPr lIns="90000" tIns="90000" rIns="90000" bIns="90000"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Peter Heynmöller, Leon Kaselow, Paul Forster, Jonas Schröders</a:t>
            </a:r>
            <a:endParaRPr lang="en-US" dirty="0"/>
          </a:p>
        </p:txBody>
      </p:sp>
      <p:sp>
        <p:nvSpPr>
          <p:cNvPr id="17" name="Bildplatzhalter 25"/>
          <p:cNvSpPr>
            <a:spLocks noGrp="1"/>
          </p:cNvSpPr>
          <p:nvPr>
            <p:ph type="pic" sz="quarter" idx="11" hasCustomPrompt="1"/>
          </p:nvPr>
        </p:nvSpPr>
        <p:spPr>
          <a:xfrm>
            <a:off x="4811297" y="2124075"/>
            <a:ext cx="1137452" cy="14626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r>
              <a:rPr lang="de-DE" dirty="0"/>
              <a:t>Eigenes Foto durch Klicken hinzufügen</a:t>
            </a:r>
            <a:endParaRPr lang="en-US" dirty="0"/>
          </a:p>
        </p:txBody>
      </p:sp>
      <p:sp>
        <p:nvSpPr>
          <p:cNvPr id="25" name="Bildplatzhalter 30"/>
          <p:cNvSpPr>
            <a:spLocks noGrp="1"/>
          </p:cNvSpPr>
          <p:nvPr>
            <p:ph type="pic" sz="quarter" idx="14" hasCustomPrompt="1"/>
          </p:nvPr>
        </p:nvSpPr>
        <p:spPr>
          <a:xfrm>
            <a:off x="6361869" y="2571750"/>
            <a:ext cx="2591663" cy="15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Partnerlogo durch Klicken hinzufügen</a:t>
            </a:r>
            <a:endParaRPr lang="en-US" dirty="0"/>
          </a:p>
        </p:txBody>
      </p:sp>
      <p:sp>
        <p:nvSpPr>
          <p:cNvPr id="27" name="Bildplatzhalter 30"/>
          <p:cNvSpPr>
            <a:spLocks noGrp="1"/>
          </p:cNvSpPr>
          <p:nvPr>
            <p:ph type="pic" sz="quarter" idx="15" hasCustomPrompt="1"/>
          </p:nvPr>
        </p:nvSpPr>
        <p:spPr>
          <a:xfrm>
            <a:off x="9092013" y="2571750"/>
            <a:ext cx="2591663" cy="15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Partnerlogo durch Klicken hinzufügen</a:t>
            </a:r>
            <a:endParaRPr lang="en-US" dirty="0"/>
          </a:p>
        </p:txBody>
      </p:sp>
      <p:sp>
        <p:nvSpPr>
          <p:cNvPr id="28" name="Bildplatzhalter 30"/>
          <p:cNvSpPr>
            <a:spLocks noGrp="1"/>
          </p:cNvSpPr>
          <p:nvPr>
            <p:ph type="pic" sz="quarter" idx="16" hasCustomPrompt="1"/>
          </p:nvPr>
        </p:nvSpPr>
        <p:spPr>
          <a:xfrm>
            <a:off x="6361869" y="4229100"/>
            <a:ext cx="2591663" cy="15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Partnerlogo durch Klicken hinzufügen</a:t>
            </a:r>
            <a:endParaRPr lang="en-US" dirty="0"/>
          </a:p>
        </p:txBody>
      </p:sp>
      <p:sp>
        <p:nvSpPr>
          <p:cNvPr id="29" name="Bildplatzhalter 30"/>
          <p:cNvSpPr>
            <a:spLocks noGrp="1"/>
          </p:cNvSpPr>
          <p:nvPr>
            <p:ph type="pic" sz="quarter" idx="17" hasCustomPrompt="1"/>
          </p:nvPr>
        </p:nvSpPr>
        <p:spPr>
          <a:xfrm>
            <a:off x="9092013" y="4229100"/>
            <a:ext cx="2591663" cy="15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Partnerlogo durch Klicken hinzufügen</a:t>
            </a:r>
            <a:endParaRPr lang="en-US" dirty="0"/>
          </a:p>
        </p:txBody>
      </p:sp>
      <p:cxnSp>
        <p:nvCxnSpPr>
          <p:cNvPr id="30" name="Gerader Verbinder 11"/>
          <p:cNvCxnSpPr/>
          <p:nvPr userDrawn="1"/>
        </p:nvCxnSpPr>
        <p:spPr>
          <a:xfrm>
            <a:off x="383068" y="6202363"/>
            <a:ext cx="114242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56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/>
          <p:cNvCxnSpPr/>
          <p:nvPr/>
        </p:nvCxnSpPr>
        <p:spPr>
          <a:xfrm>
            <a:off x="383068" y="814388"/>
            <a:ext cx="114242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383068" y="6202363"/>
            <a:ext cx="114242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Grafik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73092" y="6205849"/>
            <a:ext cx="2847246" cy="652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935480" y="6361350"/>
            <a:ext cx="5668062" cy="52482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 b="0">
                <a:solidFill>
                  <a:schemeClr val="tx2"/>
                </a:solidFill>
              </a:defRPr>
            </a:lvl1pPr>
          </a:lstStyle>
          <a:p>
            <a:fld id="{46CD7BF8-6304-49E8-9714-D89F4FD78E37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818425" y="6361350"/>
            <a:ext cx="4391428" cy="52482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 b="0">
                <a:solidFill>
                  <a:schemeClr val="tx2"/>
                </a:solidFill>
              </a:defRPr>
            </a:lvl1pPr>
          </a:lstStyle>
          <a:p>
            <a:r>
              <a:rPr lang="en-US"/>
              <a:t>Peter Heynmöller, Leon Kaselow, Paul Forster, Jonas Schröders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383950" y="6361350"/>
            <a:ext cx="974273" cy="39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4D01E63C-D794-4429-8564-635E6253AC5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1706633" y="6352041"/>
            <a:ext cx="3687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100" b="0" dirty="0">
                <a:solidFill>
                  <a:schemeClr val="tx2"/>
                </a:solidFill>
              </a:rPr>
              <a:t>|</a:t>
            </a:r>
            <a:endParaRPr lang="en-US" sz="1200" b="0" dirty="0">
              <a:solidFill>
                <a:schemeClr val="tx2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935242" y="6542541"/>
            <a:ext cx="482984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100" b="0" baseline="0" noProof="0" dirty="0">
                <a:solidFill>
                  <a:schemeClr val="tx2"/>
                </a:solidFill>
              </a:rPr>
              <a:t>Lehrstuhl für Elektrochemische Energiewandlung und Speichersystemtechnik</a:t>
            </a:r>
            <a:endParaRPr lang="de-DE" sz="1100" b="0" noProof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07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1800" indent="-2159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Symbol" pitchFamily="18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77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36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3600" indent="-215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/>
          <p:cNvCxnSpPr/>
          <p:nvPr/>
        </p:nvCxnSpPr>
        <p:spPr>
          <a:xfrm>
            <a:off x="383068" y="814388"/>
            <a:ext cx="114242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73092" y="6206075"/>
            <a:ext cx="2843090" cy="652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Gerader Verbinder 11"/>
          <p:cNvCxnSpPr/>
          <p:nvPr/>
        </p:nvCxnSpPr>
        <p:spPr>
          <a:xfrm>
            <a:off x="383068" y="6202363"/>
            <a:ext cx="114242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umsplatzhalter 1"/>
          <p:cNvSpPr>
            <a:spLocks noGrp="1"/>
          </p:cNvSpPr>
          <p:nvPr>
            <p:ph type="dt" sz="half" idx="2"/>
          </p:nvPr>
        </p:nvSpPr>
        <p:spPr>
          <a:xfrm>
            <a:off x="935480" y="6361350"/>
            <a:ext cx="5668062" cy="52482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 b="0">
                <a:solidFill>
                  <a:schemeClr val="tx2"/>
                </a:solidFill>
              </a:defRPr>
            </a:lvl1pPr>
          </a:lstStyle>
          <a:p>
            <a:fld id="{FA2837F4-4088-4700-8E53-2F3968659DB7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14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818425" y="6361350"/>
            <a:ext cx="4391428" cy="52482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 b="0">
                <a:solidFill>
                  <a:schemeClr val="tx2"/>
                </a:solidFill>
              </a:defRPr>
            </a:lvl1pPr>
          </a:lstStyle>
          <a:p>
            <a:r>
              <a:rPr lang="en-US"/>
              <a:t>Peter Heynmöller, Leon Kaselow, Paul Forster, Jonas Schröders</a:t>
            </a:r>
            <a:endParaRPr lang="en-US" dirty="0"/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383950" y="6361350"/>
            <a:ext cx="974273" cy="396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4D01E63C-D794-4429-8564-635E6253AC5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1706633" y="6352041"/>
            <a:ext cx="3687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100" b="0" dirty="0">
                <a:solidFill>
                  <a:schemeClr val="tx2"/>
                </a:solidFill>
              </a:rPr>
              <a:t>|</a:t>
            </a:r>
            <a:endParaRPr lang="en-US" sz="1200" b="0" dirty="0">
              <a:solidFill>
                <a:schemeClr val="tx2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935242" y="6542541"/>
            <a:ext cx="419986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100" b="0" baseline="0" noProof="0" dirty="0">
                <a:solidFill>
                  <a:schemeClr val="tx2"/>
                </a:solidFill>
              </a:rPr>
              <a:t>Chair for Electrochemical Energy Conversion and Storage Systems</a:t>
            </a:r>
          </a:p>
        </p:txBody>
      </p:sp>
    </p:spTree>
    <p:extLst>
      <p:ext uri="{BB962C8B-B14F-4D97-AF65-F5344CB8AC3E}">
        <p14:creationId xmlns:p14="http://schemas.microsoft.com/office/powerpoint/2010/main" val="72839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1800" indent="-2159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Symbol" pitchFamily="18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77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36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3600" indent="-215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D2D95E-4DCB-5AC3-8C96-83C7367F6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2F848C3-E49C-85E5-8D4E-34704840CA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Maze Scanner und Solver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61265CB-6DCD-3FA8-BADF-B2CBC91FF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949" y="3412330"/>
            <a:ext cx="11422513" cy="609601"/>
          </a:xfrm>
        </p:spPr>
        <p:txBody>
          <a:bodyPr/>
          <a:lstStyle/>
          <a:p>
            <a:r>
              <a:rPr lang="de-DE" dirty="0"/>
              <a:t>Mit Lego Mindstorms und </a:t>
            </a:r>
            <a:r>
              <a:rPr lang="de-DE" dirty="0" err="1"/>
              <a:t>Mathworks</a:t>
            </a:r>
            <a:r>
              <a:rPr lang="de-DE" dirty="0"/>
              <a:t> </a:t>
            </a:r>
            <a:r>
              <a:rPr lang="de-DE" dirty="0" err="1"/>
              <a:t>Matlab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D31E75-0804-E1EA-9586-583C9AB4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Heynmöller, Leon Kaselow, Paul Forster, Jonas Schröders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14105FE-490A-1CCF-E373-2AF007586A2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fld id="{2F5A1EC9-3397-42F9-B874-6BA42CDEC116}" type="datetime1">
              <a:rPr lang="de-DE" smtClean="0"/>
              <a:t>21.12.2022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518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4F2C9-F026-920A-3035-79D261387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Maze Scanner und Solver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3183EC-C8CF-7A30-F906-70A11B7FB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Idee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Funktionalität</a:t>
            </a:r>
          </a:p>
          <a:p>
            <a:pPr marL="673100" lvl="1" indent="-457200">
              <a:buFont typeface="+mj-lt"/>
              <a:buAutoNum type="arabicPeriod"/>
            </a:pPr>
            <a:r>
              <a:rPr lang="de-DE" dirty="0"/>
              <a:t>Scanner</a:t>
            </a:r>
          </a:p>
          <a:p>
            <a:pPr marL="673100" lvl="1" indent="-457200">
              <a:buFont typeface="+mj-lt"/>
              <a:buAutoNum type="arabicPeriod"/>
            </a:pPr>
            <a:r>
              <a:rPr lang="de-DE" dirty="0"/>
              <a:t>Software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Probleme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Fazit und Vorführung</a:t>
            </a:r>
          </a:p>
          <a:p>
            <a:pPr marL="673100" lvl="1" indent="-457200">
              <a:buFont typeface="+mj-lt"/>
              <a:buAutoNum type="arabicPeriod"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15FCE5-3E31-7C53-AB5A-1A2DA79B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6F66357F-1948-4454-841A-5B7A89430798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05371D-448D-25B4-411C-0ECCF543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Heynmöller, Leon Kaselow, Paul Forster, Jonas Schröders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0A9861-AD0B-6E60-97C8-988740C6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47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215D5B-A22F-8741-05CF-00DE28943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3B7DE4-C632-3FFE-B280-8F7A36C7A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Farbwerte auslesen</a:t>
            </a:r>
          </a:p>
          <a:p>
            <a:r>
              <a:rPr lang="de-DE" dirty="0"/>
              <a:t>Labyrinth in niedrigerer Auflösung nachbilden</a:t>
            </a:r>
          </a:p>
          <a:p>
            <a:r>
              <a:rPr lang="de-DE" dirty="0"/>
              <a:t>Weg durch Labyrinth berechnen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3A8F18-D636-F231-D990-69ACABBE09A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l"/>
            <a:fld id="{0392B03D-72C8-42A3-BCDF-0057B230281F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864574-5AF1-2850-E619-B92C1214B56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Peter Heynmöller, Leon Kaselow, Paul Forster, Jonas Schröders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DD202B-57CB-C90E-BC47-99F1938DCB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2" name="Picture 4" descr="blueprint | Blueprint art, Blueprint drawing, Blueprints">
            <a:extLst>
              <a:ext uri="{FF2B5EF4-FFF2-40B4-BE49-F238E27FC236}">
                <a16:creationId xmlns:a16="http://schemas.microsoft.com/office/drawing/2014/main" id="{577761A6-67AA-BD4A-E23B-F274271B9AB9}"/>
              </a:ext>
            </a:extLst>
          </p:cNvPr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292" y="1419134"/>
            <a:ext cx="3165539" cy="401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39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215D5B-A22F-8741-05CF-00DE28943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2.1 Funktionalität: Scanner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3B7DE4-C632-3FFE-B280-8F7A36C7A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Farbwerte mit Farbsensor auslesen</a:t>
            </a:r>
          </a:p>
          <a:p>
            <a:r>
              <a:rPr lang="de-DE" dirty="0"/>
              <a:t>Bewegung von Papierablage und Sensor mit zwei großen Motoren</a:t>
            </a:r>
          </a:p>
          <a:p>
            <a:r>
              <a:rPr lang="de-DE" dirty="0"/>
              <a:t>Kraftübertragung mit Rädern</a:t>
            </a:r>
          </a:p>
          <a:p>
            <a:r>
              <a:rPr lang="de-DE" dirty="0"/>
              <a:t>Gummibandzug um maximalen Kontakt mit Papierablage zu garantieren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9" name="Inhaltsplatzhalter 8" descr="Ein Bild, das zugemüllt enthält.&#10;&#10;Automatisch generierte Beschreibung">
            <a:extLst>
              <a:ext uri="{FF2B5EF4-FFF2-40B4-BE49-F238E27FC236}">
                <a16:creationId xmlns:a16="http://schemas.microsoft.com/office/drawing/2014/main" id="{40830D2A-515A-BC81-47A8-1D81B7C05FF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094" y="1152525"/>
            <a:ext cx="3548062" cy="4730750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3A8F18-D636-F231-D990-69ACABBE09A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l"/>
            <a:fld id="{0392B03D-72C8-42A3-BCDF-0057B230281F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864574-5AF1-2850-E619-B92C1214B56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Peter Heynmöller, Leon Kaselow, Paul Forster, Jonas Schröders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DD202B-57CB-C90E-BC47-99F1938DCB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19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215D5B-A22F-8741-05CF-00DE28943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2.1 Funktionalität: Software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3B7DE4-C632-3FFE-B280-8F7A36C7A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Ansteuerung von Papierablage und Sensor</a:t>
            </a:r>
          </a:p>
          <a:p>
            <a:r>
              <a:rPr lang="de-DE" dirty="0"/>
              <a:t>Automatische Kalibrierung </a:t>
            </a:r>
          </a:p>
          <a:p>
            <a:r>
              <a:rPr lang="de-DE" dirty="0"/>
              <a:t>Verarbeitung der Farbwerte</a:t>
            </a:r>
          </a:p>
          <a:p>
            <a:r>
              <a:rPr lang="de-DE" dirty="0" err="1"/>
              <a:t>Pathfinding</a:t>
            </a:r>
            <a:r>
              <a:rPr lang="de-DE" dirty="0"/>
              <a:t> durch das Labyrinth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3A8F18-D636-F231-D990-69ACABBE09A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l"/>
            <a:fld id="{0392B03D-72C8-42A3-BCDF-0057B230281F}" type="datetime1">
              <a:rPr lang="de-DE" smtClean="0"/>
              <a:t>21.12.2022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864574-5AF1-2850-E619-B92C1214B56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Peter Heynmöller, Leon Kaselow, Paul Forster, Jonas Schröders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DD202B-57CB-C90E-BC47-99F1938DCB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35BF5F87-6036-46EE-02B3-70C5E440FB9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7369832" y="1152525"/>
            <a:ext cx="3262586" cy="4730750"/>
          </a:xfrm>
        </p:spPr>
      </p:pic>
    </p:spTree>
    <p:extLst>
      <p:ext uri="{BB962C8B-B14F-4D97-AF65-F5344CB8AC3E}">
        <p14:creationId xmlns:p14="http://schemas.microsoft.com/office/powerpoint/2010/main" val="1391485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215D5B-A22F-8741-05CF-00DE28943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3B7DE4-C632-3FFE-B280-8F7A36C7A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Gelöste Probleme:</a:t>
            </a:r>
          </a:p>
          <a:p>
            <a:pPr lvl="1"/>
            <a:r>
              <a:rPr lang="de-DE" dirty="0"/>
              <a:t>Führungsschienen zu ungenau</a:t>
            </a:r>
          </a:p>
          <a:p>
            <a:pPr lvl="1"/>
            <a:r>
              <a:rPr lang="de-DE" dirty="0"/>
              <a:t>Diverse Softwareprobleme</a:t>
            </a:r>
          </a:p>
          <a:p>
            <a:r>
              <a:rPr lang="de-DE" dirty="0"/>
              <a:t>Ungelöste/nicht lösbare Probleme:</a:t>
            </a:r>
          </a:p>
          <a:p>
            <a:pPr lvl="1"/>
            <a:r>
              <a:rPr lang="de-DE" dirty="0"/>
              <a:t>Ungenauigkeit des Farbsensors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3A8F18-D636-F231-D990-69ACABBE09A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l"/>
            <a:fld id="{0392B03D-72C8-42A3-BCDF-0057B230281F}" type="datetime1">
              <a:rPr lang="de-DE" smtClean="0"/>
              <a:t>22.12.2022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864574-5AF1-2850-E619-B92C1214B56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Peter Heynmöller, Leon Kaselow, Paul Forster, Jonas Schröders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DD202B-57CB-C90E-BC47-99F1938DCB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074" name="Picture 2" descr="Pin on effects">
            <a:extLst>
              <a:ext uri="{FF2B5EF4-FFF2-40B4-BE49-F238E27FC236}">
                <a16:creationId xmlns:a16="http://schemas.microsoft.com/office/drawing/2014/main" id="{CE4DF131-AD33-2CE3-E3A9-C5B5E3370980}"/>
              </a:ext>
            </a:extLst>
          </p:cNvPr>
          <p:cNvPicPr>
            <a:picLocks noGrp="1" noChangeAspect="1" noChangeArrowheads="1"/>
          </p:cNvPicPr>
          <p:nvPr>
            <p:ph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957" y="1152525"/>
            <a:ext cx="5168335" cy="473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875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215D5B-A22F-8741-05CF-00DE28943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3B7DE4-C632-3FFE-B280-8F7A36C7A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Idee konnte umgesetzt werden</a:t>
            </a:r>
          </a:p>
          <a:p>
            <a:r>
              <a:rPr lang="de-DE" dirty="0"/>
              <a:t>Es hat Spaß gemacht</a:t>
            </a:r>
          </a:p>
          <a:p>
            <a:r>
              <a:rPr lang="de-DE" dirty="0"/>
              <a:t>Es wurde etwas gelernt</a:t>
            </a:r>
          </a:p>
          <a:p>
            <a:r>
              <a:rPr lang="de-DE" dirty="0"/>
              <a:t>Mit mehr Zeit hätten Features ergänzt werden können (z.B. Lösung direkt in das Labyrinth zeichnen)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3A8F18-D636-F231-D990-69ACABBE09A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l"/>
            <a:fld id="{0392B03D-72C8-42A3-BCDF-0057B230281F}" type="datetime1">
              <a:rPr lang="de-DE" smtClean="0"/>
              <a:t>22.12.2022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864574-5AF1-2850-E619-B92C1214B56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Peter Heynmöller, Leon Kaselow, Paul Forster, Jonas Schröders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DD202B-57CB-C90E-BC47-99F1938DCB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100" name="Picture 4" descr="Daumen hoch - Kostenlose gesten Icons">
            <a:extLst>
              <a:ext uri="{FF2B5EF4-FFF2-40B4-BE49-F238E27FC236}">
                <a16:creationId xmlns:a16="http://schemas.microsoft.com/office/drawing/2014/main" id="{A99661E5-D507-4100-9D13-A55C5A75E1A1}"/>
              </a:ext>
            </a:extLst>
          </p:cNvPr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0" y="1152525"/>
            <a:ext cx="4730750" cy="473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585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EE6DAD6-64A7-8F0F-D859-B90A7BB5C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1E63C-D794-4429-8564-635E6253AC5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2FE79696-64FD-D776-571C-D8B90035F17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6910BE-FE22-29E2-BDA7-0B44BE26FE5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Peter Heynmöller, Leon Kaselow, Paul Forster, Jonas Schröders</a:t>
            </a:r>
            <a:endParaRPr lang="en-US" dirty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60BB4085-4F3F-BD32-EC86-BAE146C1093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pic>
        <p:nvPicPr>
          <p:cNvPr id="1026" name="Picture 2" descr="Studierendenwerk Aachen | jobs-studentenwerke.de">
            <a:extLst>
              <a:ext uri="{FF2B5EF4-FFF2-40B4-BE49-F238E27FC236}">
                <a16:creationId xmlns:a16="http://schemas.microsoft.com/office/drawing/2014/main" id="{915F59A9-EE7C-E8FD-F120-1B4E97D4A5C7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5" b="652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jektpartner - EMR CONNECT">
            <a:extLst>
              <a:ext uri="{FF2B5EF4-FFF2-40B4-BE49-F238E27FC236}">
                <a16:creationId xmlns:a16="http://schemas.microsoft.com/office/drawing/2014/main" id="{A8285674-2A6A-22EF-3AEC-C979B3321A4F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47" b="2014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aspaJoker">
            <a:extLst>
              <a:ext uri="{FF2B5EF4-FFF2-40B4-BE49-F238E27FC236}">
                <a16:creationId xmlns:a16="http://schemas.microsoft.com/office/drawing/2014/main" id="{0D86DDF1-F608-33C0-5385-4EE238BD371D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0" b="522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724491"/>
      </p:ext>
    </p:extLst>
  </p:cSld>
  <p:clrMapOvr>
    <a:masterClrMapping/>
  </p:clrMapOvr>
</p:sld>
</file>

<file path=ppt/theme/theme1.xml><?xml version="1.0" encoding="utf-8"?>
<a:theme xmlns:a="http://schemas.openxmlformats.org/drawingml/2006/main" name="ESS 16zu9">
  <a:themeElements>
    <a:clrScheme name="Benutzerdefiniert 4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549F"/>
      </a:accent1>
      <a:accent2>
        <a:srgbClr val="0098A1"/>
      </a:accent2>
      <a:accent3>
        <a:srgbClr val="57AB27"/>
      </a:accent3>
      <a:accent4>
        <a:srgbClr val="F6A800"/>
      </a:accent4>
      <a:accent5>
        <a:srgbClr val="CC071E"/>
      </a:accent5>
      <a:accent6>
        <a:srgbClr val="612158"/>
      </a:accent6>
      <a:hlink>
        <a:srgbClr val="00549F"/>
      </a:hlink>
      <a:folHlink>
        <a:srgbClr val="8EBAE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_Master_RWTH_Institute_addin.potm" id="{0837BC49-7264-48C2-AAF5-DCA3DFDD7462}" vid="{6CDB8236-988B-4A45-A262-D5656478FE24}"/>
    </a:ext>
  </a:extLst>
</a:theme>
</file>

<file path=ppt/theme/theme2.xml><?xml version="1.0" encoding="utf-8"?>
<a:theme xmlns:a="http://schemas.openxmlformats.org/drawingml/2006/main" name="ESS englisch">
  <a:themeElements>
    <a:clrScheme name="Benutzerdefiniert 1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549F"/>
      </a:accent1>
      <a:accent2>
        <a:srgbClr val="0098A1"/>
      </a:accent2>
      <a:accent3>
        <a:srgbClr val="57AB27"/>
      </a:accent3>
      <a:accent4>
        <a:srgbClr val="F6A800"/>
      </a:accent4>
      <a:accent5>
        <a:srgbClr val="CC071E"/>
      </a:accent5>
      <a:accent6>
        <a:srgbClr val="612158"/>
      </a:accent6>
      <a:hlink>
        <a:srgbClr val="00549F"/>
      </a:hlink>
      <a:folHlink>
        <a:srgbClr val="8EBAE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tx2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_Master_RWTH_Institute_addin.potm" id="{0837BC49-7264-48C2-AAF5-DCA3DFDD7462}" vid="{6CDB8236-988B-4A45-A262-D5656478FE2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ESS 16zu9</Template>
  <TotalTime>0</TotalTime>
  <Words>240</Words>
  <Application>Microsoft Office PowerPoint</Application>
  <PresentationFormat>Benutzerdefiniert</PresentationFormat>
  <Paragraphs>67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Symbol</vt:lpstr>
      <vt:lpstr>Wingdings</vt:lpstr>
      <vt:lpstr>ESS 16zu9</vt:lpstr>
      <vt:lpstr>ESS englisch</vt:lpstr>
      <vt:lpstr>Maze Scanner und Solver</vt:lpstr>
      <vt:lpstr>Maze Scanner und Solver</vt:lpstr>
      <vt:lpstr>1. Idee</vt:lpstr>
      <vt:lpstr>2.1 Funktionalität: Scanner</vt:lpstr>
      <vt:lpstr>2.1 Funktionalität: Software</vt:lpstr>
      <vt:lpstr>3. Probleme</vt:lpstr>
      <vt:lpstr>4. Fazit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 Scanner und Solver</dc:title>
  <dc:creator>Leon Kaselow</dc:creator>
  <cp:lastModifiedBy>Leon Kaselow</cp:lastModifiedBy>
  <cp:revision>2</cp:revision>
  <cp:lastPrinted>2016-04-11T06:30:09Z</cp:lastPrinted>
  <dcterms:created xsi:type="dcterms:W3CDTF">2022-12-21T13:39:11Z</dcterms:created>
  <dcterms:modified xsi:type="dcterms:W3CDTF">2022-12-22T10:32:59Z</dcterms:modified>
</cp:coreProperties>
</file>