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sldIdLst>
    <p:sldId id="259" r:id="rId5"/>
    <p:sldId id="267" r:id="rId6"/>
    <p:sldId id="258" r:id="rId7"/>
    <p:sldId id="278" r:id="rId8"/>
    <p:sldId id="260" r:id="rId9"/>
    <p:sldId id="261" r:id="rId10"/>
    <p:sldId id="262" r:id="rId11"/>
    <p:sldId id="263" r:id="rId12"/>
    <p:sldId id="264" r:id="rId13"/>
    <p:sldId id="265" r:id="rId14"/>
    <p:sldId id="266" r:id="rId15"/>
    <p:sldId id="276" r:id="rId16"/>
    <p:sldId id="268" r:id="rId17"/>
    <p:sldId id="269" r:id="rId18"/>
    <p:sldId id="270" r:id="rId19"/>
    <p:sldId id="271" r:id="rId20"/>
    <p:sldId id="272" r:id="rId21"/>
    <p:sldId id="274" r:id="rId22"/>
    <p:sldId id="275" r:id="rId23"/>
    <p:sldId id="277" r:id="rId24"/>
    <p:sldId id="279" r:id="rId25"/>
    <p:sldId id="282" r:id="rId26"/>
    <p:sldId id="283" r:id="rId27"/>
    <p:sldId id="284"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p:scale>
          <a:sx n="87" d="100"/>
          <a:sy n="87" d="100"/>
        </p:scale>
        <p:origin x="60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readme</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dgm:t>
        <a:bodyPr/>
        <a:lstStyle/>
        <a:p>
          <a:r>
            <a:rPr lang="en-US" b="0" i="0" dirty="0"/>
            <a:t>Guide Play</a:t>
          </a:r>
          <a:endParaRPr lang="en-US" dirty="0"/>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A1DFBF8F-0F12-4817-8307-E327E1FAF3F9}">
      <dgm:prSet/>
      <dgm:spPr/>
      <dgm:t>
        <a:bodyPr/>
        <a:lstStyle/>
        <a:p>
          <a:r>
            <a:rPr lang="en-US" b="0" i="0" dirty="0"/>
            <a:t>Inheritance Schema</a:t>
          </a:r>
          <a:endParaRPr lang="en-US" dirty="0"/>
        </a:p>
      </dgm:t>
    </dgm:pt>
    <dgm:pt modelId="{6219F3AF-68A9-460D-82A8-E2D7DA37E3F9}" type="parTrans" cxnId="{3A301D14-D9FA-4D5B-BAC7-60DF59AB267F}">
      <dgm:prSet/>
      <dgm:spPr/>
      <dgm:t>
        <a:bodyPr/>
        <a:lstStyle/>
        <a:p>
          <a:endParaRPr lang="en-US"/>
        </a:p>
      </dgm:t>
    </dgm:pt>
    <dgm:pt modelId="{7BB70E9A-AD4B-42EC-AE58-C7A50BA925FE}" type="sibTrans" cxnId="{3A301D14-D9FA-4D5B-BAC7-60DF59AB267F}">
      <dgm:prSet phldrT="03" phldr="0"/>
      <dgm:spPr/>
      <dgm:t>
        <a:bodyPr/>
        <a:lstStyle/>
        <a:p>
          <a:r>
            <a:rPr lang="en-US"/>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52AE06E-1A49-4122-B99A-278F02BE64FD}" type="pres">
      <dgm:prSet presAssocID="{EF449C32-A7AE-4099-9E9B-9E2F736A89CE}" presName="sibTrans" presStyleCnt="0"/>
      <dgm:spPr/>
    </dgm:pt>
    <dgm:pt modelId="{A8B3C657-7BF5-4512-BFA3-E3767B161AFD}" type="pres">
      <dgm:prSet presAssocID="{A1DFBF8F-0F12-4817-8307-E327E1FAF3F9}" presName="compositeNode" presStyleCnt="0">
        <dgm:presLayoutVars>
          <dgm:bulletEnabled val="1"/>
        </dgm:presLayoutVars>
      </dgm:prSet>
      <dgm:spPr/>
    </dgm:pt>
    <dgm:pt modelId="{2AEF456F-0F40-4E97-94D7-C15A1F26126C}" type="pres">
      <dgm:prSet presAssocID="{A1DFBF8F-0F12-4817-8307-E327E1FAF3F9}" presName="bgRect" presStyleLbl="alignNode1" presStyleIdx="2" presStyleCnt="3" custLinFactNeighborX="16553" custLinFactNeighborY="859"/>
      <dgm:spPr/>
    </dgm:pt>
    <dgm:pt modelId="{802CAE9F-FCF7-46BF-9B4D-231CAFF8C7AC}" type="pres">
      <dgm:prSet presAssocID="{7BB70E9A-AD4B-42EC-AE58-C7A50BA925FE}" presName="sibTransNodeRect" presStyleLbl="alignNode1" presStyleIdx="2" presStyleCnt="3">
        <dgm:presLayoutVars>
          <dgm:chMax val="0"/>
          <dgm:bulletEnabled val="1"/>
        </dgm:presLayoutVars>
      </dgm:prSet>
      <dgm:spPr/>
    </dgm:pt>
    <dgm:pt modelId="{C4E8DFC8-FEC4-4317-8E13-26134F360D0D}" type="pres">
      <dgm:prSet presAssocID="{A1DFBF8F-0F12-4817-8307-E327E1FAF3F9}" presName="nodeRect" presStyleLbl="alignNode1" presStyleIdx="2" presStyleCnt="3">
        <dgm:presLayoutVars>
          <dgm:bulletEnabled val="1"/>
        </dgm:presLayoutVars>
      </dgm:prSet>
      <dgm:spPr/>
    </dgm:pt>
  </dgm:ptLst>
  <dgm:cxnLst>
    <dgm:cxn modelId="{5FA7D609-897A-4B48-A4C7-4AB414C7414F}" type="presOf" srcId="{A1DFBF8F-0F12-4817-8307-E327E1FAF3F9}" destId="{2AEF456F-0F40-4E97-94D7-C15A1F26126C}" srcOrd="0" destOrd="0" presId="urn:microsoft.com/office/officeart/2016/7/layout/LinearBlockProcessNumbered"/>
    <dgm:cxn modelId="{C465C50A-818D-402A-9F6E-7B245AEE676D}" type="presOf" srcId="{7BB70E9A-AD4B-42EC-AE58-C7A50BA925FE}" destId="{802CAE9F-FCF7-46BF-9B4D-231CAFF8C7AC}" srcOrd="0" destOrd="0" presId="urn:microsoft.com/office/officeart/2016/7/layout/LinearBlockProcessNumbered"/>
    <dgm:cxn modelId="{3A301D14-D9FA-4D5B-BAC7-60DF59AB267F}" srcId="{8AA20905-3954-474B-A606-562BCA026DC1}" destId="{A1DFBF8F-0F12-4817-8307-E327E1FAF3F9}" srcOrd="2" destOrd="0" parTransId="{6219F3AF-68A9-460D-82A8-E2D7DA37E3F9}" sibTransId="{7BB70E9A-AD4B-42EC-AE58-C7A50BA925FE}"/>
    <dgm:cxn modelId="{0439566F-A180-439C-8FAE-14E400EF2DCF}" type="presOf" srcId="{8AA20905-3954-474B-A606-562BCA026DC1}" destId="{579698BD-D232-4926-8D7B-29A69B90858B}"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15522AB4-72D7-4C0B-991D-B3FC0C482EB0}" type="presOf" srcId="{A1DFBF8F-0F12-4817-8307-E327E1FAF3F9}" destId="{C4E8DFC8-FEC4-4317-8E13-26134F360D0D}" srcOrd="1" destOrd="0" presId="urn:microsoft.com/office/officeart/2016/7/layout/LinearBlockProcessNumbered"/>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5C9091EA-93FA-4BF1-89D7-4EDADA0ADB34}" type="presParOf" srcId="{579698BD-D232-4926-8D7B-29A69B90858B}" destId="{352AE06E-1A49-4122-B99A-278F02BE64FD}" srcOrd="3" destOrd="0" presId="urn:microsoft.com/office/officeart/2016/7/layout/LinearBlockProcessNumbered"/>
    <dgm:cxn modelId="{927E0E1C-0768-430D-9E4F-853310E6E173}" type="presParOf" srcId="{579698BD-D232-4926-8D7B-29A69B90858B}" destId="{A8B3C657-7BF5-4512-BFA3-E3767B161AFD}" srcOrd="4" destOrd="0" presId="urn:microsoft.com/office/officeart/2016/7/layout/LinearBlockProcessNumbered"/>
    <dgm:cxn modelId="{DA102918-9AC4-4E3D-B648-305BBE87B542}" type="presParOf" srcId="{A8B3C657-7BF5-4512-BFA3-E3767B161AFD}" destId="{2AEF456F-0F40-4E97-94D7-C15A1F26126C}" srcOrd="0" destOrd="0" presId="urn:microsoft.com/office/officeart/2016/7/layout/LinearBlockProcessNumbered"/>
    <dgm:cxn modelId="{4B5319DB-7C18-4ADF-B676-141EC255854B}" type="presParOf" srcId="{A8B3C657-7BF5-4512-BFA3-E3767B161AFD}" destId="{802CAE9F-FCF7-46BF-9B4D-231CAFF8C7AC}" srcOrd="1" destOrd="0" presId="urn:microsoft.com/office/officeart/2016/7/layout/LinearBlockProcessNumbered"/>
    <dgm:cxn modelId="{0FF4ADA8-D804-4892-A113-3433FF0DA57D}" type="presParOf" srcId="{A8B3C657-7BF5-4512-BFA3-E3767B161AFD}" destId="{C4E8DFC8-FEC4-4317-8E13-26134F360D0D}"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808" y="0"/>
          <a:ext cx="327596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readme</a:t>
          </a:r>
        </a:p>
      </dsp:txBody>
      <dsp:txXfrm>
        <a:off x="808" y="1485900"/>
        <a:ext cx="3275967" cy="2228850"/>
      </dsp:txXfrm>
    </dsp:sp>
    <dsp:sp modelId="{BBA91679-4684-4A04-8AEB-03038C78A75C}">
      <dsp:nvSpPr>
        <dsp:cNvPr id="0" name=""/>
        <dsp:cNvSpPr/>
      </dsp:nvSpPr>
      <dsp:spPr>
        <a:xfrm>
          <a:off x="80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808" y="0"/>
        <a:ext cx="3275967" cy="1485900"/>
      </dsp:txXfrm>
    </dsp:sp>
    <dsp:sp modelId="{00AE7F27-0E5D-4AFB-ACD6-B5A19E79EA42}">
      <dsp:nvSpPr>
        <dsp:cNvPr id="0" name=""/>
        <dsp:cNvSpPr/>
      </dsp:nvSpPr>
      <dsp:spPr>
        <a:xfrm>
          <a:off x="3538853" y="0"/>
          <a:ext cx="327596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pPr>
          <a:r>
            <a:rPr lang="en-US" sz="2600" b="0" i="0" kern="1200" dirty="0"/>
            <a:t>Guide Play</a:t>
          </a:r>
          <a:endParaRPr lang="en-US" sz="2600" kern="1200" dirty="0"/>
        </a:p>
      </dsp:txBody>
      <dsp:txXfrm>
        <a:off x="3538853" y="1485900"/>
        <a:ext cx="3275967" cy="2228850"/>
      </dsp:txXfrm>
    </dsp:sp>
    <dsp:sp modelId="{975C752B-C37A-4BA6-A3AE-2202A141404A}">
      <dsp:nvSpPr>
        <dsp:cNvPr id="0" name=""/>
        <dsp:cNvSpPr/>
      </dsp:nvSpPr>
      <dsp:spPr>
        <a:xfrm>
          <a:off x="3538853"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485900"/>
      </dsp:txXfrm>
    </dsp:sp>
    <dsp:sp modelId="{2AEF456F-0F40-4E97-94D7-C15A1F26126C}">
      <dsp:nvSpPr>
        <dsp:cNvPr id="0" name=""/>
        <dsp:cNvSpPr/>
      </dsp:nvSpPr>
      <dsp:spPr>
        <a:xfrm>
          <a:off x="7077707" y="0"/>
          <a:ext cx="3275967" cy="371475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pPr>
          <a:r>
            <a:rPr lang="en-US" sz="2600" b="0" i="0" kern="1200" dirty="0"/>
            <a:t>Inheritance Schema</a:t>
          </a:r>
          <a:endParaRPr lang="en-US" sz="2600" kern="1200" dirty="0"/>
        </a:p>
      </dsp:txBody>
      <dsp:txXfrm>
        <a:off x="7077707" y="1485900"/>
        <a:ext cx="3275967" cy="2228850"/>
      </dsp:txXfrm>
    </dsp:sp>
    <dsp:sp modelId="{802CAE9F-FCF7-46BF-9B4D-231CAFF8C7AC}">
      <dsp:nvSpPr>
        <dsp:cNvPr id="0" name=""/>
        <dsp:cNvSpPr/>
      </dsp:nvSpPr>
      <dsp:spPr>
        <a:xfrm>
          <a:off x="707689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4" name="Rectangle 3">
            <a:extLst>
              <a:ext uri="{FF2B5EF4-FFF2-40B4-BE49-F238E27FC236}">
                <a16:creationId xmlns:a16="http://schemas.microsoft.com/office/drawing/2014/main" id="{24E39D8D-3CD1-4968-9969-1D32093A594E}"/>
              </a:ext>
            </a:extLst>
          </p:cNvPr>
          <p:cNvSpPr/>
          <p:nvPr/>
        </p:nvSpPr>
        <p:spPr>
          <a:xfrm>
            <a:off x="457200" y="1106638"/>
            <a:ext cx="11277600" cy="1323439"/>
          </a:xfrm>
          <a:prstGeom prst="rect">
            <a:avLst/>
          </a:prstGeom>
          <a:noFill/>
        </p:spPr>
        <p:txBody>
          <a:bodyPr wrap="square" lIns="91440" tIns="45720" rIns="91440" bIns="45720">
            <a:spAutoFit/>
          </a:bodyPr>
          <a:lstStyle/>
          <a:p>
            <a:pPr algn="ctr"/>
            <a:r>
              <a:rPr lang="en-US" sz="8000" b="0" cap="none" spc="0" dirty="0">
                <a:ln w="0"/>
                <a:solidFill>
                  <a:schemeClr val="accent1">
                    <a:lumMod val="60000"/>
                    <a:lumOff val="40000"/>
                  </a:schemeClr>
                </a:solidFill>
                <a:effectLst/>
              </a:rPr>
              <a:t>BOMBERMAN GAME</a:t>
            </a:r>
          </a:p>
        </p:txBody>
      </p:sp>
      <p:sp>
        <p:nvSpPr>
          <p:cNvPr id="6" name="Rectangle 5">
            <a:extLst>
              <a:ext uri="{FF2B5EF4-FFF2-40B4-BE49-F238E27FC236}">
                <a16:creationId xmlns:a16="http://schemas.microsoft.com/office/drawing/2014/main" id="{35949C14-3EDE-4F74-929B-8CE60352F532}"/>
              </a:ext>
            </a:extLst>
          </p:cNvPr>
          <p:cNvSpPr/>
          <p:nvPr/>
        </p:nvSpPr>
        <p:spPr>
          <a:xfrm>
            <a:off x="2178774" y="2967335"/>
            <a:ext cx="7834452" cy="923330"/>
          </a:xfrm>
          <a:prstGeom prst="rect">
            <a:avLst/>
          </a:prstGeom>
          <a:noFill/>
        </p:spPr>
        <p:txBody>
          <a:bodyPr wrap="none" lIns="91440" tIns="45720" rIns="91440" bIns="45720">
            <a:spAutoFit/>
          </a:bodyPr>
          <a:lstStyle/>
          <a:p>
            <a:pPr algn="ctr"/>
            <a:r>
              <a:rPr lang="en-US" sz="5400" dirty="0">
                <a:ln w="0"/>
                <a:solidFill>
                  <a:schemeClr val="accent3">
                    <a:lumMod val="20000"/>
                    <a:lumOff val="80000"/>
                  </a:schemeClr>
                </a:solidFill>
                <a:effectLst>
                  <a:outerShdw blurRad="38100" dist="25400" dir="5400000" algn="ctr" rotWithShape="0">
                    <a:srgbClr val="6E747A">
                      <a:alpha val="43000"/>
                    </a:srgbClr>
                  </a:outerShdw>
                </a:effectLst>
              </a:rPr>
              <a:t>PHAN VAN CO 19020235</a:t>
            </a:r>
          </a:p>
        </p:txBody>
      </p:sp>
    </p:spTree>
    <p:extLst>
      <p:ext uri="{BB962C8B-B14F-4D97-AF65-F5344CB8AC3E}">
        <p14:creationId xmlns:p14="http://schemas.microsoft.com/office/powerpoint/2010/main" val="6337383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6250-F897-4BC9-9ACC-9D4225C3FF67}"/>
              </a:ext>
            </a:extLst>
          </p:cNvPr>
          <p:cNvSpPr>
            <a:spLocks noGrp="1"/>
          </p:cNvSpPr>
          <p:nvPr>
            <p:ph type="title"/>
          </p:nvPr>
        </p:nvSpPr>
        <p:spPr>
          <a:xfrm>
            <a:off x="447472" y="609600"/>
            <a:ext cx="11595371" cy="1257300"/>
          </a:xfrm>
        </p:spPr>
        <p:txBody>
          <a:bodyPr>
            <a:normAutofit fontScale="90000"/>
          </a:bodyPr>
          <a:lstStyle/>
          <a:p>
            <a:r>
              <a:rPr lang="en-US" dirty="0"/>
              <a:t>1.2. </a:t>
            </a:r>
            <a:r>
              <a:rPr lang="en-US" dirty="0" err="1"/>
              <a:t>Mô</a:t>
            </a:r>
            <a:r>
              <a:rPr lang="en-US" dirty="0"/>
              <a:t> </a:t>
            </a:r>
            <a:r>
              <a:rPr lang="en-US" dirty="0" err="1"/>
              <a:t>tả</a:t>
            </a:r>
            <a:r>
              <a:rPr lang="en-US" dirty="0"/>
              <a:t> game play, </a:t>
            </a:r>
            <a:r>
              <a:rPr lang="en-US" dirty="0" err="1"/>
              <a:t>xử</a:t>
            </a:r>
            <a:r>
              <a:rPr lang="en-US" dirty="0"/>
              <a:t> </a:t>
            </a:r>
            <a:r>
              <a:rPr lang="en-US" dirty="0" err="1"/>
              <a:t>lý</a:t>
            </a:r>
            <a:r>
              <a:rPr lang="en-US" dirty="0"/>
              <a:t> </a:t>
            </a:r>
            <a:r>
              <a:rPr lang="en-US" dirty="0" err="1"/>
              <a:t>va</a:t>
            </a:r>
            <a:r>
              <a:rPr lang="en-US" dirty="0"/>
              <a:t> </a:t>
            </a:r>
            <a:r>
              <a:rPr lang="en-US" dirty="0" err="1"/>
              <a:t>chạm</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bom</a:t>
            </a:r>
            <a:r>
              <a:rPr lang="en-US" dirty="0"/>
              <a:t> </a:t>
            </a:r>
            <a:r>
              <a:rPr lang="en-US" dirty="0" err="1"/>
              <a:t>nổ</a:t>
            </a:r>
            <a:endParaRPr lang="en-US" dirty="0"/>
          </a:p>
        </p:txBody>
      </p:sp>
      <p:sp>
        <p:nvSpPr>
          <p:cNvPr id="3" name="Content Placeholder 2">
            <a:extLst>
              <a:ext uri="{FF2B5EF4-FFF2-40B4-BE49-F238E27FC236}">
                <a16:creationId xmlns:a16="http://schemas.microsoft.com/office/drawing/2014/main" id="{A797E87B-5F6A-48CF-9E38-1F07286C8AC0}"/>
              </a:ext>
            </a:extLst>
          </p:cNvPr>
          <p:cNvSpPr>
            <a:spLocks noGrp="1"/>
          </p:cNvSpPr>
          <p:nvPr>
            <p:ph idx="1"/>
          </p:nvPr>
        </p:nvSpPr>
        <p:spPr>
          <a:xfrm>
            <a:off x="913795" y="2076450"/>
            <a:ext cx="10353762" cy="4324350"/>
          </a:xfrm>
        </p:spPr>
        <p:txBody>
          <a:bodyPr>
            <a:normAutofit/>
          </a:bodyPr>
          <a:lstStyle/>
          <a:p>
            <a:r>
              <a:rPr lang="vi-VN" dirty="0">
                <a:latin typeface="Times New Roman" panose="02020603050405020304" pitchFamily="18" charset="0"/>
                <a:cs typeface="Times New Roman" panose="02020603050405020304" pitchFamily="18" charset="0"/>
              </a:rPr>
              <a:t>Khi Bomb nổ, một Flame trung tâm tại vị trí Bomb nổ và bốn Flame tại bốn vị trí ô đơn vị xung quanh vị trí của Bomb xuất hiện theo bốn hướng trên/dưới/trái/phải. Độ dài bốn Flame xung quanh mặc định là 1 đơn vị, được tăng lên khi Bomber sử dụng các FlameItem.</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Khi các Flame xuất hiện, nếu có một đối tượng thuộc loại Brick/Wall nằm trên vị trí một trong các Flame thì độ dài Flame đó sẽ được giảm đi để sao cho Flame chỉ xuất hiện đến vị trí đối tượng Brick/Wall theo hướng xuất hiện. Lúc đó chỉ có đối tượng Brick/Wall bị ảnh hưởng bởi Flame, các đối tượng tiếp theo không bị ảnh hưởng. Còn nếu vật cản Flame là một đối tượng Bomb khác thì đối tượng Bomb đó cũng sẽ nổ ngay lập tức.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6423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6A48-43A1-43F0-A6BF-0454FEB40C92}"/>
              </a:ext>
            </a:extLst>
          </p:cNvPr>
          <p:cNvSpPr>
            <a:spLocks noGrp="1"/>
          </p:cNvSpPr>
          <p:nvPr>
            <p:ph type="title"/>
          </p:nvPr>
        </p:nvSpPr>
        <p:spPr>
          <a:xfrm>
            <a:off x="913795" y="233464"/>
            <a:ext cx="10353762" cy="833337"/>
          </a:xfrm>
        </p:spPr>
        <p:txBody>
          <a:bodyPr>
            <a:normAutofit fontScale="90000"/>
          </a:bodyPr>
          <a:lstStyle/>
          <a:p>
            <a:r>
              <a:rPr lang="en-US" dirty="0">
                <a:latin typeface="Times New Roman" panose="02020603050405020304" pitchFamily="18" charset="0"/>
                <a:cs typeface="Times New Roman" panose="02020603050405020304" pitchFamily="18" charset="0"/>
              </a:rPr>
              <a:t>1.3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0862D9-C460-4BD4-9997-5489A350BD71}"/>
              </a:ext>
            </a:extLst>
          </p:cNvPr>
          <p:cNvSpPr>
            <a:spLocks noGrp="1"/>
          </p:cNvSpPr>
          <p:nvPr>
            <p:ph idx="1"/>
          </p:nvPr>
        </p:nvSpPr>
        <p:spPr>
          <a:xfrm>
            <a:off x="913795" y="914400"/>
            <a:ext cx="10353762" cy="5272391"/>
          </a:xfrm>
        </p:spPr>
        <p:txBody>
          <a:bodyPr>
            <a:normAutofit/>
          </a:bodyPr>
          <a:lstStyle/>
          <a:p>
            <a:pPr marL="450000" lvl="1" indent="0" algn="ctr">
              <a:buNone/>
            </a:pPr>
            <a:r>
              <a:rPr lang="vi-VN" sz="2800" i="1" dirty="0">
                <a:latin typeface="Times New Roman" panose="02020603050405020304" pitchFamily="18" charset="0"/>
                <a:cs typeface="Times New Roman" panose="02020603050405020304" pitchFamily="18" charset="0"/>
              </a:rPr>
              <a:t>Project được xây dựng xây dựng hoàn toàn bằng các thư viện có sẵn của java với đồ họa sử dụng Java Swing.</a:t>
            </a:r>
            <a:endParaRPr lang="en-US" sz="2800" i="1" dirty="0">
              <a:latin typeface="Times New Roman" panose="02020603050405020304" pitchFamily="18" charset="0"/>
              <a:cs typeface="Times New Roman" panose="02020603050405020304" pitchFamily="18" charset="0"/>
            </a:endParaRPr>
          </a:p>
          <a:p>
            <a:pPr marL="907200" lvl="1" indent="-457200">
              <a:buAutoNum type="arabicPeriod"/>
            </a:pPr>
            <a:r>
              <a:rPr lang="en-US" sz="2800" i="1" dirty="0" err="1">
                <a:latin typeface="Times New Roman" panose="02020603050405020304" pitchFamily="18" charset="0"/>
                <a:cs typeface="Times New Roman" panose="02020603050405020304" pitchFamily="18" charset="0"/>
              </a:rPr>
              <a:t>Xây</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dựng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bản</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đồ</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từ</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tệp</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cấu</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hình</a:t>
            </a:r>
            <a:r>
              <a:rPr lang="en-US" sz="2800" i="1" dirty="0">
                <a:latin typeface="Times New Roman" panose="02020603050405020304" pitchFamily="18" charset="0"/>
                <a:cs typeface="Times New Roman" panose="02020603050405020304" pitchFamily="18" charset="0"/>
              </a:rPr>
              <a:t>.</a:t>
            </a:r>
          </a:p>
          <a:p>
            <a:pPr marL="907200" lvl="1" indent="-457200">
              <a:buAutoNum type="arabicPeriod"/>
            </a:pPr>
            <a:r>
              <a:rPr lang="en-US" sz="2800" i="1" dirty="0">
                <a:latin typeface="Times New Roman" panose="02020603050405020304" pitchFamily="18" charset="0"/>
                <a:cs typeface="Times New Roman" panose="02020603050405020304" pitchFamily="18" charset="0"/>
              </a:rPr>
              <a:t>Di </a:t>
            </a:r>
            <a:r>
              <a:rPr lang="en-US" sz="2800" i="1" dirty="0" err="1">
                <a:latin typeface="Times New Roman" panose="02020603050405020304" pitchFamily="18" charset="0"/>
                <a:cs typeface="Times New Roman" panose="02020603050405020304" pitchFamily="18" charset="0"/>
              </a:rPr>
              <a:t>chuyển</a:t>
            </a:r>
            <a:r>
              <a:rPr lang="en-US" sz="2800" i="1" dirty="0">
                <a:latin typeface="Times New Roman" panose="02020603050405020304" pitchFamily="18" charset="0"/>
                <a:cs typeface="Times New Roman" panose="02020603050405020304" pitchFamily="18" charset="0"/>
              </a:rPr>
              <a:t> Bomber </a:t>
            </a:r>
            <a:r>
              <a:rPr lang="en-US" sz="2800" i="1" dirty="0" err="1">
                <a:latin typeface="Times New Roman" panose="02020603050405020304" pitchFamily="18" charset="0"/>
                <a:cs typeface="Times New Roman" panose="02020603050405020304" pitchFamily="18" charset="0"/>
              </a:rPr>
              <a:t>theo</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sự</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điều</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khiện</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từ</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người</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chơi</a:t>
            </a:r>
            <a:r>
              <a:rPr lang="en-US" sz="2800" i="1" dirty="0">
                <a:latin typeface="Times New Roman" panose="02020603050405020304" pitchFamily="18" charset="0"/>
                <a:cs typeface="Times New Roman" panose="02020603050405020304" pitchFamily="18" charset="0"/>
              </a:rPr>
              <a:t>.</a:t>
            </a:r>
          </a:p>
          <a:p>
            <a:pPr marL="907200" lvl="1" indent="-457200">
              <a:buAutoNum type="arabicPeriod"/>
            </a:pPr>
            <a:r>
              <a:rPr lang="en-US" sz="2800" i="1" dirty="0" err="1">
                <a:latin typeface="Times New Roman" panose="02020603050405020304" pitchFamily="18" charset="0"/>
                <a:cs typeface="Times New Roman" panose="02020603050405020304" pitchFamily="18" charset="0"/>
              </a:rPr>
              <a:t>Tự</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động</a:t>
            </a:r>
            <a:r>
              <a:rPr lang="en-US" sz="2800" i="1" dirty="0">
                <a:latin typeface="Times New Roman" panose="02020603050405020304" pitchFamily="18" charset="0"/>
                <a:cs typeface="Times New Roman" panose="02020603050405020304" pitchFamily="18" charset="0"/>
              </a:rPr>
              <a:t> di </a:t>
            </a:r>
            <a:r>
              <a:rPr lang="en-US" sz="2800" i="1" dirty="0" err="1">
                <a:latin typeface="Times New Roman" panose="02020603050405020304" pitchFamily="18" charset="0"/>
                <a:cs typeface="Times New Roman" panose="02020603050405020304" pitchFamily="18" charset="0"/>
              </a:rPr>
              <a:t>chuyện</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các</a:t>
            </a:r>
            <a:r>
              <a:rPr lang="en-US" sz="2800" i="1" dirty="0">
                <a:latin typeface="Times New Roman" panose="02020603050405020304" pitchFamily="18" charset="0"/>
                <a:cs typeface="Times New Roman" panose="02020603050405020304" pitchFamily="18" charset="0"/>
              </a:rPr>
              <a:t> Enemy.</a:t>
            </a:r>
          </a:p>
          <a:p>
            <a:pPr marL="907200" lvl="1" indent="-457200">
              <a:buAutoNum type="arabicPeriod"/>
            </a:pPr>
            <a:r>
              <a:rPr lang="en-US" sz="2800" i="1" dirty="0" err="1">
                <a:latin typeface="Times New Roman" panose="02020603050405020304" pitchFamily="18" charset="0"/>
                <a:cs typeface="Times New Roman" panose="02020603050405020304" pitchFamily="18" charset="0"/>
              </a:rPr>
              <a:t>Xử</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lý</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va</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chạm</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cho</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các</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đối</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tượng</a:t>
            </a:r>
            <a:r>
              <a:rPr lang="en-US" sz="2800" i="1" dirty="0">
                <a:latin typeface="Times New Roman" panose="02020603050405020304" pitchFamily="18" charset="0"/>
                <a:cs typeface="Times New Roman" panose="02020603050405020304" pitchFamily="18" charset="0"/>
              </a:rPr>
              <a:t> Bomber, </a:t>
            </a:r>
            <a:r>
              <a:rPr lang="en-US" sz="2800" i="1" dirty="0" err="1">
                <a:latin typeface="Times New Roman" panose="02020603050405020304" pitchFamily="18" charset="0"/>
                <a:cs typeface="Times New Roman" panose="02020603050405020304" pitchFamily="18" charset="0"/>
              </a:rPr>
              <a:t>Enenmy</a:t>
            </a:r>
            <a:r>
              <a:rPr lang="en-US" sz="2800" i="1" dirty="0">
                <a:latin typeface="Times New Roman" panose="02020603050405020304" pitchFamily="18" charset="0"/>
                <a:cs typeface="Times New Roman" panose="02020603050405020304" pitchFamily="18" charset="0"/>
              </a:rPr>
              <a:t>, Brick, Bomb.</a:t>
            </a:r>
          </a:p>
          <a:p>
            <a:pPr marL="907200" lvl="1" indent="-457200">
              <a:buAutoNum type="arabicPeriod"/>
            </a:pPr>
            <a:r>
              <a:rPr lang="en-US" sz="2800" i="1" dirty="0" err="1">
                <a:latin typeface="Times New Roman" panose="02020603050405020304" pitchFamily="18" charset="0"/>
                <a:cs typeface="Times New Roman" panose="02020603050405020304" pitchFamily="18" charset="0"/>
              </a:rPr>
              <a:t>Xử</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lý</a:t>
            </a:r>
            <a:r>
              <a:rPr lang="en-US" sz="2800" i="1" dirty="0">
                <a:latin typeface="Times New Roman" panose="02020603050405020304" pitchFamily="18" charset="0"/>
                <a:cs typeface="Times New Roman" panose="02020603050405020304" pitchFamily="18" charset="0"/>
              </a:rPr>
              <a:t> Bom </a:t>
            </a:r>
            <a:r>
              <a:rPr lang="en-US" sz="2800" i="1" dirty="0" err="1">
                <a:latin typeface="Times New Roman" panose="02020603050405020304" pitchFamily="18" charset="0"/>
                <a:cs typeface="Times New Roman" panose="02020603050405020304" pitchFamily="18" charset="0"/>
              </a:rPr>
              <a:t>nổ</a:t>
            </a:r>
            <a:r>
              <a:rPr lang="en-US" sz="2800" i="1" dirty="0">
                <a:latin typeface="Times New Roman" panose="02020603050405020304" pitchFamily="18" charset="0"/>
                <a:cs typeface="Times New Roman" panose="02020603050405020304" pitchFamily="18" charset="0"/>
              </a:rPr>
              <a:t>.</a:t>
            </a:r>
          </a:p>
          <a:p>
            <a:pPr marL="907200" lvl="1" indent="-457200">
              <a:buAutoNum type="arabicPeriod"/>
            </a:pPr>
            <a:r>
              <a:rPr lang="en-US" sz="2800" i="1" dirty="0" err="1">
                <a:latin typeface="Times New Roman" panose="02020603050405020304" pitchFamily="18" charset="0"/>
                <a:cs typeface="Times New Roman" panose="02020603050405020304" pitchFamily="18" charset="0"/>
              </a:rPr>
              <a:t>Xử</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lý</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khi</a:t>
            </a:r>
            <a:r>
              <a:rPr lang="en-US" sz="2800" i="1" dirty="0">
                <a:latin typeface="Times New Roman" panose="02020603050405020304" pitchFamily="18" charset="0"/>
                <a:cs typeface="Times New Roman" panose="02020603050405020304" pitchFamily="18" charset="0"/>
              </a:rPr>
              <a:t> Bomber </a:t>
            </a:r>
            <a:r>
              <a:rPr lang="en-US" sz="2800" i="1" dirty="0" err="1">
                <a:latin typeface="Times New Roman" panose="02020603050405020304" pitchFamily="18" charset="0"/>
                <a:cs typeface="Times New Roman" panose="02020603050405020304" pitchFamily="18" charset="0"/>
              </a:rPr>
              <a:t>sử</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dụng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các</a:t>
            </a:r>
            <a:r>
              <a:rPr lang="en-US" sz="2800" i="1" dirty="0">
                <a:latin typeface="Times New Roman" panose="02020603050405020304" pitchFamily="18" charset="0"/>
                <a:cs typeface="Times New Roman" panose="02020603050405020304" pitchFamily="18" charset="0"/>
              </a:rPr>
              <a:t> Item </a:t>
            </a:r>
            <a:r>
              <a:rPr lang="en-US" sz="2800" i="1" dirty="0" err="1">
                <a:latin typeface="Times New Roman" panose="02020603050405020304" pitchFamily="18" charset="0"/>
                <a:cs typeface="Times New Roman" panose="02020603050405020304" pitchFamily="18" charset="0"/>
              </a:rPr>
              <a:t>và</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khi</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đi</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vào</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vị</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trí</a:t>
            </a:r>
            <a:r>
              <a:rPr lang="en-US" sz="2800" i="1" dirty="0">
                <a:latin typeface="Times New Roman" panose="02020603050405020304" pitchFamily="18" charset="0"/>
                <a:cs typeface="Times New Roman" panose="02020603050405020304" pitchFamily="18" charset="0"/>
              </a:rPr>
              <a:t> Portal.</a:t>
            </a:r>
          </a:p>
          <a:p>
            <a:pPr marL="907200" lvl="1" indent="-457200">
              <a:buAutoNum type="arabicPeriod"/>
            </a:pPr>
            <a:r>
              <a:rPr lang="en-US" sz="2800" i="1" dirty="0" err="1">
                <a:latin typeface="Times New Roman" panose="02020603050405020304" pitchFamily="18" charset="0"/>
                <a:cs typeface="Times New Roman" panose="02020603050405020304" pitchFamily="18" charset="0"/>
              </a:rPr>
              <a:t>Xử</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lý</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hiệu</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ứng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âm</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thanh</a:t>
            </a:r>
            <a:r>
              <a:rPr lang="en-US" sz="28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648920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50EE9-C14B-402F-9FB4-BAF37557615D}"/>
              </a:ext>
            </a:extLst>
          </p:cNvPr>
          <p:cNvSpPr>
            <a:spLocks noGrp="1"/>
          </p:cNvSpPr>
          <p:nvPr>
            <p:ph idx="1"/>
          </p:nvPr>
        </p:nvSpPr>
        <p:spPr>
          <a:xfrm>
            <a:off x="913795" y="1066802"/>
            <a:ext cx="10353762" cy="4724397"/>
          </a:xfrm>
        </p:spPr>
        <p:txBody>
          <a:bodyPr>
            <a:normAutofit lnSpcReduction="10000"/>
          </a:bodyPr>
          <a:lstStyle/>
          <a:p>
            <a:pPr marL="36900" indent="0">
              <a:buNone/>
            </a:pPr>
            <a:r>
              <a:rPr lang="vi-VN" dirty="0">
                <a:latin typeface="Times New Roman" panose="02020603050405020304" pitchFamily="18" charset="0"/>
                <a:cs typeface="Times New Roman" panose="02020603050405020304" pitchFamily="18" charset="0"/>
              </a:rPr>
              <a:t>1. 	Xây dựng bản đồ màn chơi từ tệp cấu hình: </a:t>
            </a:r>
          </a:p>
          <a:p>
            <a:pPr marL="36900" indent="0">
              <a:buNone/>
            </a:pPr>
            <a:r>
              <a:rPr lang="vi-VN" dirty="0">
                <a:latin typeface="Times New Roman" panose="02020603050405020304" pitchFamily="18" charset="0"/>
                <a:cs typeface="Times New Roman" panose="02020603050405020304" pitchFamily="18" charset="0"/>
              </a:rPr>
              <a:t>Nhiệm vụ của bạn là lấy các thông tin về vị trí của các đối tượng ở trong tệp cấu hình và hiển thị vào trong game.</a:t>
            </a:r>
          </a:p>
          <a:p>
            <a:pPr marL="36900" indent="0">
              <a:buNone/>
            </a:pPr>
            <a:r>
              <a:rPr lang="vi-VN" dirty="0">
                <a:latin typeface="Times New Roman" panose="02020603050405020304" pitchFamily="18" charset="0"/>
                <a:cs typeface="Times New Roman" panose="02020603050405020304" pitchFamily="18" charset="0"/>
              </a:rPr>
              <a:t>Tệp cấu hình mẫu có thể tải về ở đây và đặt trong thư mục res/levels</a:t>
            </a:r>
          </a:p>
          <a:p>
            <a:pPr marL="36900" indent="0">
              <a:buNone/>
            </a:pPr>
            <a:r>
              <a:rPr lang="vi-VN" dirty="0">
                <a:latin typeface="Times New Roman" panose="02020603050405020304" pitchFamily="18" charset="0"/>
                <a:cs typeface="Times New Roman" panose="02020603050405020304" pitchFamily="18" charset="0"/>
              </a:rPr>
              <a:t>Trong đó:</a:t>
            </a:r>
          </a:p>
          <a:p>
            <a:pPr marL="36900" indent="0">
              <a:buNone/>
            </a:pPr>
            <a:r>
              <a:rPr lang="vi-VN" dirty="0">
                <a:latin typeface="Times New Roman" panose="02020603050405020304" pitchFamily="18" charset="0"/>
                <a:cs typeface="Times New Roman" panose="02020603050405020304" pitchFamily="18" charset="0"/>
              </a:rPr>
              <a:t>Dòng đầu tiên gồm 3 số nguyên bao gồm: số thứ tự của màn chơi (ví dụ level 1 thì có giá trị là 1), số hàng R và số cột C của màn chơi.</a:t>
            </a:r>
          </a:p>
          <a:p>
            <a:pPr marL="36900" indent="0">
              <a:buNone/>
            </a:pPr>
            <a:r>
              <a:rPr lang="vi-VN" dirty="0">
                <a:latin typeface="Times New Roman" panose="02020603050405020304" pitchFamily="18" charset="0"/>
                <a:cs typeface="Times New Roman" panose="02020603050405020304" pitchFamily="18" charset="0"/>
              </a:rPr>
              <a:t>Tiếp là ma trận R x C có R dòng, mỗi dòng có chứa C ký tự chứa toàn bộ thông tin vị trí của các đối tượng trong game.</a:t>
            </a:r>
          </a:p>
          <a:p>
            <a:pPr marL="36900" indent="0">
              <a:buNone/>
            </a:pPr>
            <a:r>
              <a:rPr lang="vi-VN" dirty="0">
                <a:latin typeface="Times New Roman" panose="02020603050405020304" pitchFamily="18" charset="0"/>
                <a:cs typeface="Times New Roman" panose="02020603050405020304" pitchFamily="18" charset="0"/>
              </a:rPr>
              <a:t>Trong đó:</a:t>
            </a:r>
          </a:p>
          <a:p>
            <a:pPr marL="36900" indent="0">
              <a:buNone/>
            </a:pPr>
            <a:endParaRPr 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0DBA4A90-5326-41A0-9A32-839C28DCB370}"/>
              </a:ext>
            </a:extLst>
          </p:cNvPr>
          <p:cNvSpPr>
            <a:spLocks noGrp="1"/>
          </p:cNvSpPr>
          <p:nvPr>
            <p:ph type="title"/>
          </p:nvPr>
        </p:nvSpPr>
        <p:spPr>
          <a:xfrm>
            <a:off x="913795" y="233464"/>
            <a:ext cx="10353762" cy="833337"/>
          </a:xfrm>
        </p:spPr>
        <p:txBody>
          <a:bodyPr>
            <a:normAutofit fontScale="90000"/>
          </a:bodyPr>
          <a:lstStyle/>
          <a:p>
            <a:r>
              <a:rPr lang="en-US" dirty="0">
                <a:latin typeface="Times New Roman" panose="02020603050405020304" pitchFamily="18" charset="0"/>
                <a:cs typeface="Times New Roman" panose="02020603050405020304" pitchFamily="18" charset="0"/>
              </a:rPr>
              <a:t>1.3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7697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6A48-43A1-43F0-A6BF-0454FEB40C92}"/>
              </a:ext>
            </a:extLst>
          </p:cNvPr>
          <p:cNvSpPr>
            <a:spLocks noGrp="1"/>
          </p:cNvSpPr>
          <p:nvPr>
            <p:ph type="title"/>
          </p:nvPr>
        </p:nvSpPr>
        <p:spPr>
          <a:xfrm>
            <a:off x="913795" y="233464"/>
            <a:ext cx="10353762" cy="833337"/>
          </a:xfrm>
        </p:spPr>
        <p:txBody>
          <a:bodyPr>
            <a:normAutofit fontScale="90000"/>
          </a:bodyPr>
          <a:lstStyle/>
          <a:p>
            <a:r>
              <a:rPr lang="en-US" dirty="0">
                <a:latin typeface="Times New Roman" panose="02020603050405020304" pitchFamily="18" charset="0"/>
                <a:cs typeface="Times New Roman" panose="02020603050405020304" pitchFamily="18" charset="0"/>
              </a:rPr>
              <a:t>1.3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0862D9-C460-4BD4-9997-5489A350BD71}"/>
              </a:ext>
            </a:extLst>
          </p:cNvPr>
          <p:cNvSpPr>
            <a:spLocks noGrp="1"/>
          </p:cNvSpPr>
          <p:nvPr>
            <p:ph idx="1"/>
          </p:nvPr>
        </p:nvSpPr>
        <p:spPr>
          <a:xfrm>
            <a:off x="913795" y="914400"/>
            <a:ext cx="10353762" cy="5710136"/>
          </a:xfrm>
        </p:spPr>
        <p:txBody>
          <a:bodyPr>
            <a:normAutofit fontScale="92500" lnSpcReduction="20000"/>
          </a:bodyPr>
          <a:lstStyle/>
          <a:p>
            <a:r>
              <a:rPr lang="vi-VN" dirty="0">
                <a:latin typeface="Times New Roman" panose="02020603050405020304" pitchFamily="18" charset="0"/>
                <a:cs typeface="Times New Roman" panose="02020603050405020304" pitchFamily="18" charset="0"/>
              </a:rPr>
              <a:t># - Wall: tường</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 - Brick: gạch</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x - Portal: cổng kết thúc game</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p - Bomber: Nhân vật chính</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1 - Balloon: Nhân vật Balloon hình </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 </a:t>
            </a:r>
            <a:r>
              <a:rPr lang="en-US" dirty="0" err="1">
                <a:latin typeface="Times New Roman" panose="02020603050405020304" pitchFamily="18" charset="0"/>
                <a:cs typeface="Times New Roman" panose="02020603050405020304" pitchFamily="18" charset="0"/>
              </a:rPr>
              <a:t>Oneal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3 - Doll: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Doll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4 - </a:t>
            </a:r>
            <a:r>
              <a:rPr lang="en-US" dirty="0" err="1">
                <a:latin typeface="Times New Roman" panose="02020603050405020304" pitchFamily="18" charset="0"/>
                <a:cs typeface="Times New Roman" panose="02020603050405020304" pitchFamily="18" charset="0"/>
              </a:rPr>
              <a:t>Minvo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Minvo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5 - </a:t>
            </a:r>
            <a:r>
              <a:rPr lang="en-US" dirty="0" err="1">
                <a:latin typeface="Times New Roman" panose="02020603050405020304" pitchFamily="18" charset="0"/>
                <a:cs typeface="Times New Roman" panose="02020603050405020304" pitchFamily="18" charset="0"/>
              </a:rPr>
              <a:t>Kondoria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Kondoria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b - Bomb Item: Vật phẩm tăng số lượng bom</a:t>
            </a:r>
          </a:p>
          <a:p>
            <a:r>
              <a:rPr lang="vi-VN" dirty="0">
                <a:latin typeface="Times New Roman" panose="02020603050405020304" pitchFamily="18" charset="0"/>
                <a:cs typeface="Times New Roman" panose="02020603050405020304" pitchFamily="18" charset="0"/>
              </a:rPr>
              <a:t>f - Flame Item: Vật phẩm tăng sức công phá của bom</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s - Speed Item: Vật phẩm tăng tốc độ của người chơi</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Kí tự khác các kí tự trên - Grass: </a:t>
            </a:r>
            <a:r>
              <a:rPr lang="en-US" dirty="0" err="1">
                <a:latin typeface="Times New Roman" panose="02020603050405020304" pitchFamily="18" charset="0"/>
                <a:cs typeface="Times New Roman" panose="02020603050405020304" pitchFamily="18" charset="0"/>
              </a:rPr>
              <a:t>gạch</a:t>
            </a:r>
            <a:r>
              <a:rPr lang="vi-VN" dirty="0">
                <a:latin typeface="Times New Roman" panose="02020603050405020304" pitchFamily="18" charset="0"/>
                <a:cs typeface="Times New Roman" panose="02020603050405020304" pitchFamily="18" charset="0"/>
              </a:rPr>
              <a:t> nền</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1B8BA46-B7F1-4BD0-96F5-425D765EE6EE}"/>
              </a:ext>
            </a:extLst>
          </p:cNvPr>
          <p:cNvPicPr>
            <a:picLocks noChangeAspect="1"/>
          </p:cNvPicPr>
          <p:nvPr/>
        </p:nvPicPr>
        <p:blipFill>
          <a:blip r:embed="rId3"/>
          <a:stretch>
            <a:fillRect/>
          </a:stretch>
        </p:blipFill>
        <p:spPr>
          <a:xfrm>
            <a:off x="4910231" y="3847605"/>
            <a:ext cx="412638" cy="395080"/>
          </a:xfrm>
          <a:prstGeom prst="rect">
            <a:avLst/>
          </a:prstGeom>
        </p:spPr>
      </p:pic>
      <p:pic>
        <p:nvPicPr>
          <p:cNvPr id="5" name="Picture 4">
            <a:extLst>
              <a:ext uri="{FF2B5EF4-FFF2-40B4-BE49-F238E27FC236}">
                <a16:creationId xmlns:a16="http://schemas.microsoft.com/office/drawing/2014/main" id="{B0CA100E-82D4-48F6-A15E-CA8B04B95EE8}"/>
              </a:ext>
            </a:extLst>
          </p:cNvPr>
          <p:cNvPicPr>
            <a:picLocks noChangeAspect="1"/>
          </p:cNvPicPr>
          <p:nvPr/>
        </p:nvPicPr>
        <p:blipFill>
          <a:blip r:embed="rId4"/>
          <a:stretch>
            <a:fillRect/>
          </a:stretch>
        </p:blipFill>
        <p:spPr>
          <a:xfrm>
            <a:off x="5571556" y="4242685"/>
            <a:ext cx="419269" cy="395080"/>
          </a:xfrm>
          <a:prstGeom prst="rect">
            <a:avLst/>
          </a:prstGeom>
        </p:spPr>
      </p:pic>
      <p:pic>
        <p:nvPicPr>
          <p:cNvPr id="6" name="Picture 5">
            <a:extLst>
              <a:ext uri="{FF2B5EF4-FFF2-40B4-BE49-F238E27FC236}">
                <a16:creationId xmlns:a16="http://schemas.microsoft.com/office/drawing/2014/main" id="{94766917-B7C3-48B2-BF2D-A9E5F11350BD}"/>
              </a:ext>
            </a:extLst>
          </p:cNvPr>
          <p:cNvPicPr>
            <a:picLocks noChangeAspect="1"/>
          </p:cNvPicPr>
          <p:nvPr/>
        </p:nvPicPr>
        <p:blipFill>
          <a:blip r:embed="rId5"/>
          <a:stretch>
            <a:fillRect/>
          </a:stretch>
        </p:blipFill>
        <p:spPr>
          <a:xfrm>
            <a:off x="4434938" y="3448626"/>
            <a:ext cx="344664" cy="373386"/>
          </a:xfrm>
          <a:prstGeom prst="rect">
            <a:avLst/>
          </a:prstGeom>
        </p:spPr>
      </p:pic>
      <p:pic>
        <p:nvPicPr>
          <p:cNvPr id="7" name="Picture 6">
            <a:extLst>
              <a:ext uri="{FF2B5EF4-FFF2-40B4-BE49-F238E27FC236}">
                <a16:creationId xmlns:a16="http://schemas.microsoft.com/office/drawing/2014/main" id="{31E3195F-D652-421F-961F-FC255AE4D3AA}"/>
              </a:ext>
            </a:extLst>
          </p:cNvPr>
          <p:cNvPicPr>
            <a:picLocks noChangeAspect="1"/>
          </p:cNvPicPr>
          <p:nvPr/>
        </p:nvPicPr>
        <p:blipFill>
          <a:blip r:embed="rId6"/>
          <a:stretch>
            <a:fillRect/>
          </a:stretch>
        </p:blipFill>
        <p:spPr>
          <a:xfrm>
            <a:off x="4607270" y="3010395"/>
            <a:ext cx="412638" cy="412638"/>
          </a:xfrm>
          <a:prstGeom prst="rect">
            <a:avLst/>
          </a:prstGeom>
        </p:spPr>
      </p:pic>
      <p:pic>
        <p:nvPicPr>
          <p:cNvPr id="8" name="Picture 7">
            <a:extLst>
              <a:ext uri="{FF2B5EF4-FFF2-40B4-BE49-F238E27FC236}">
                <a16:creationId xmlns:a16="http://schemas.microsoft.com/office/drawing/2014/main" id="{21366C5F-F3A0-450E-9ED5-6E7C9EC443CA}"/>
              </a:ext>
            </a:extLst>
          </p:cNvPr>
          <p:cNvPicPr>
            <a:picLocks noChangeAspect="1"/>
          </p:cNvPicPr>
          <p:nvPr/>
        </p:nvPicPr>
        <p:blipFill>
          <a:blip r:embed="rId7"/>
          <a:stretch>
            <a:fillRect/>
          </a:stretch>
        </p:blipFill>
        <p:spPr>
          <a:xfrm>
            <a:off x="5161924" y="2515603"/>
            <a:ext cx="324476" cy="377297"/>
          </a:xfrm>
          <a:prstGeom prst="rect">
            <a:avLst/>
          </a:prstGeom>
        </p:spPr>
      </p:pic>
      <p:pic>
        <p:nvPicPr>
          <p:cNvPr id="9" name="Picture 8">
            <a:extLst>
              <a:ext uri="{FF2B5EF4-FFF2-40B4-BE49-F238E27FC236}">
                <a16:creationId xmlns:a16="http://schemas.microsoft.com/office/drawing/2014/main" id="{6244BB5F-98C6-4DCF-AE74-C373E5A14225}"/>
              </a:ext>
            </a:extLst>
          </p:cNvPr>
          <p:cNvPicPr>
            <a:picLocks noChangeAspect="1"/>
          </p:cNvPicPr>
          <p:nvPr/>
        </p:nvPicPr>
        <p:blipFill>
          <a:blip r:embed="rId8"/>
          <a:stretch>
            <a:fillRect/>
          </a:stretch>
        </p:blipFill>
        <p:spPr>
          <a:xfrm>
            <a:off x="4587109" y="1747737"/>
            <a:ext cx="279703" cy="324673"/>
          </a:xfrm>
          <a:prstGeom prst="rect">
            <a:avLst/>
          </a:prstGeom>
        </p:spPr>
      </p:pic>
      <p:pic>
        <p:nvPicPr>
          <p:cNvPr id="10" name="Picture 9">
            <a:extLst>
              <a:ext uri="{FF2B5EF4-FFF2-40B4-BE49-F238E27FC236}">
                <a16:creationId xmlns:a16="http://schemas.microsoft.com/office/drawing/2014/main" id="{7481C68A-5352-4FEA-B300-33575560F302}"/>
              </a:ext>
            </a:extLst>
          </p:cNvPr>
          <p:cNvPicPr>
            <a:picLocks noChangeAspect="1"/>
          </p:cNvPicPr>
          <p:nvPr/>
        </p:nvPicPr>
        <p:blipFill>
          <a:blip r:embed="rId9"/>
          <a:stretch>
            <a:fillRect/>
          </a:stretch>
        </p:blipFill>
        <p:spPr>
          <a:xfrm>
            <a:off x="2969789" y="913246"/>
            <a:ext cx="379053" cy="386950"/>
          </a:xfrm>
          <a:prstGeom prst="rect">
            <a:avLst/>
          </a:prstGeom>
        </p:spPr>
      </p:pic>
      <p:pic>
        <p:nvPicPr>
          <p:cNvPr id="11" name="Picture 10">
            <a:extLst>
              <a:ext uri="{FF2B5EF4-FFF2-40B4-BE49-F238E27FC236}">
                <a16:creationId xmlns:a16="http://schemas.microsoft.com/office/drawing/2014/main" id="{CBDAD44D-1A64-42B0-AC26-F4904B742768}"/>
              </a:ext>
            </a:extLst>
          </p:cNvPr>
          <p:cNvPicPr>
            <a:picLocks noChangeAspect="1"/>
          </p:cNvPicPr>
          <p:nvPr/>
        </p:nvPicPr>
        <p:blipFill>
          <a:blip r:embed="rId10"/>
          <a:stretch>
            <a:fillRect/>
          </a:stretch>
        </p:blipFill>
        <p:spPr>
          <a:xfrm>
            <a:off x="2969789" y="1367530"/>
            <a:ext cx="379053" cy="379053"/>
          </a:xfrm>
          <a:prstGeom prst="rect">
            <a:avLst/>
          </a:prstGeom>
        </p:spPr>
      </p:pic>
      <p:pic>
        <p:nvPicPr>
          <p:cNvPr id="12" name="Picture 11">
            <a:extLst>
              <a:ext uri="{FF2B5EF4-FFF2-40B4-BE49-F238E27FC236}">
                <a16:creationId xmlns:a16="http://schemas.microsoft.com/office/drawing/2014/main" id="{A8E3087B-5846-4F62-8BB1-44459470770E}"/>
              </a:ext>
            </a:extLst>
          </p:cNvPr>
          <p:cNvPicPr>
            <a:picLocks noChangeAspect="1"/>
          </p:cNvPicPr>
          <p:nvPr/>
        </p:nvPicPr>
        <p:blipFill>
          <a:blip r:embed="rId11"/>
          <a:stretch>
            <a:fillRect/>
          </a:stretch>
        </p:blipFill>
        <p:spPr>
          <a:xfrm>
            <a:off x="4427365" y="2157095"/>
            <a:ext cx="344664" cy="428728"/>
          </a:xfrm>
          <a:prstGeom prst="rect">
            <a:avLst/>
          </a:prstGeom>
        </p:spPr>
      </p:pic>
      <p:pic>
        <p:nvPicPr>
          <p:cNvPr id="13" name="Picture 12">
            <a:extLst>
              <a:ext uri="{FF2B5EF4-FFF2-40B4-BE49-F238E27FC236}">
                <a16:creationId xmlns:a16="http://schemas.microsoft.com/office/drawing/2014/main" id="{DF44F542-111D-4E4E-94D7-A1CB3F41B118}"/>
              </a:ext>
            </a:extLst>
          </p:cNvPr>
          <p:cNvPicPr>
            <a:picLocks noChangeAspect="1"/>
          </p:cNvPicPr>
          <p:nvPr/>
        </p:nvPicPr>
        <p:blipFill>
          <a:blip r:embed="rId12"/>
          <a:stretch>
            <a:fillRect/>
          </a:stretch>
        </p:blipFill>
        <p:spPr>
          <a:xfrm>
            <a:off x="7052551" y="5048155"/>
            <a:ext cx="438211" cy="466790"/>
          </a:xfrm>
          <a:prstGeom prst="rect">
            <a:avLst/>
          </a:prstGeom>
        </p:spPr>
      </p:pic>
      <p:pic>
        <p:nvPicPr>
          <p:cNvPr id="14" name="Picture 13">
            <a:extLst>
              <a:ext uri="{FF2B5EF4-FFF2-40B4-BE49-F238E27FC236}">
                <a16:creationId xmlns:a16="http://schemas.microsoft.com/office/drawing/2014/main" id="{CBA066F0-0A1F-4C8C-8D1A-30C75EF5CA1A}"/>
              </a:ext>
            </a:extLst>
          </p:cNvPr>
          <p:cNvPicPr>
            <a:picLocks noChangeAspect="1"/>
          </p:cNvPicPr>
          <p:nvPr/>
        </p:nvPicPr>
        <p:blipFill>
          <a:blip r:embed="rId13"/>
          <a:stretch>
            <a:fillRect/>
          </a:stretch>
        </p:blipFill>
        <p:spPr>
          <a:xfrm>
            <a:off x="7015559" y="5484447"/>
            <a:ext cx="438211" cy="485843"/>
          </a:xfrm>
          <a:prstGeom prst="rect">
            <a:avLst/>
          </a:prstGeom>
        </p:spPr>
      </p:pic>
      <p:pic>
        <p:nvPicPr>
          <p:cNvPr id="15" name="Picture 14">
            <a:extLst>
              <a:ext uri="{FF2B5EF4-FFF2-40B4-BE49-F238E27FC236}">
                <a16:creationId xmlns:a16="http://schemas.microsoft.com/office/drawing/2014/main" id="{5ABBC711-EEB6-4C3C-9A95-077065329B7F}"/>
              </a:ext>
            </a:extLst>
          </p:cNvPr>
          <p:cNvPicPr>
            <a:picLocks noChangeAspect="1"/>
          </p:cNvPicPr>
          <p:nvPr/>
        </p:nvPicPr>
        <p:blipFill>
          <a:blip r:embed="rId14"/>
          <a:stretch>
            <a:fillRect/>
          </a:stretch>
        </p:blipFill>
        <p:spPr>
          <a:xfrm>
            <a:off x="6239512" y="4638712"/>
            <a:ext cx="432144" cy="459153"/>
          </a:xfrm>
          <a:prstGeom prst="rect">
            <a:avLst/>
          </a:prstGeom>
        </p:spPr>
      </p:pic>
      <p:pic>
        <p:nvPicPr>
          <p:cNvPr id="16" name="Picture 15">
            <a:extLst>
              <a:ext uri="{FF2B5EF4-FFF2-40B4-BE49-F238E27FC236}">
                <a16:creationId xmlns:a16="http://schemas.microsoft.com/office/drawing/2014/main" id="{1939101E-0B26-4A0D-88B4-392F6389E31A}"/>
              </a:ext>
            </a:extLst>
          </p:cNvPr>
          <p:cNvPicPr>
            <a:picLocks noChangeAspect="1"/>
          </p:cNvPicPr>
          <p:nvPr/>
        </p:nvPicPr>
        <p:blipFill>
          <a:blip r:embed="rId15"/>
          <a:stretch>
            <a:fillRect/>
          </a:stretch>
        </p:blipFill>
        <p:spPr>
          <a:xfrm>
            <a:off x="5876333" y="6095728"/>
            <a:ext cx="428685" cy="342948"/>
          </a:xfrm>
          <a:prstGeom prst="rect">
            <a:avLst/>
          </a:prstGeom>
        </p:spPr>
      </p:pic>
    </p:spTree>
    <p:extLst>
      <p:ext uri="{BB962C8B-B14F-4D97-AF65-F5344CB8AC3E}">
        <p14:creationId xmlns:p14="http://schemas.microsoft.com/office/powerpoint/2010/main" val="26675261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6A48-43A1-43F0-A6BF-0454FEB40C92}"/>
              </a:ext>
            </a:extLst>
          </p:cNvPr>
          <p:cNvSpPr>
            <a:spLocks noGrp="1"/>
          </p:cNvSpPr>
          <p:nvPr>
            <p:ph type="title"/>
          </p:nvPr>
        </p:nvSpPr>
        <p:spPr>
          <a:xfrm>
            <a:off x="913795" y="233464"/>
            <a:ext cx="10353762" cy="833337"/>
          </a:xfrm>
        </p:spPr>
        <p:txBody>
          <a:bodyPr>
            <a:normAutofit fontScale="90000"/>
          </a:bodyPr>
          <a:lstStyle/>
          <a:p>
            <a:r>
              <a:rPr lang="en-US" dirty="0">
                <a:latin typeface="Times New Roman" panose="02020603050405020304" pitchFamily="18" charset="0"/>
                <a:cs typeface="Times New Roman" panose="02020603050405020304" pitchFamily="18" charset="0"/>
              </a:rPr>
              <a:t>1.3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0862D9-C460-4BD4-9997-5489A350BD71}"/>
              </a:ext>
            </a:extLst>
          </p:cNvPr>
          <p:cNvSpPr>
            <a:spLocks noGrp="1"/>
          </p:cNvSpPr>
          <p:nvPr>
            <p:ph idx="1"/>
          </p:nvPr>
        </p:nvSpPr>
        <p:spPr>
          <a:xfrm>
            <a:off x="913795" y="914400"/>
            <a:ext cx="10353762" cy="5408579"/>
          </a:xfrm>
        </p:spPr>
        <p:txBody>
          <a:bodyPr>
            <a:normAutofit/>
          </a:bodyPr>
          <a:lstStyle/>
          <a:p>
            <a:pPr marL="3690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ý: </a:t>
            </a:r>
            <a:r>
              <a:rPr lang="vi-VN" dirty="0">
                <a:latin typeface="Times New Roman" panose="02020603050405020304" pitchFamily="18" charset="0"/>
                <a:cs typeface="Times New Roman" panose="02020603050405020304" pitchFamily="18" charset="0"/>
              </a:rPr>
              <a:t>trong Game có 2 dạng tọa độ chính: Tile và Pixel. Trong đó tọa độ tile là tọa độ số nguyên tương ứng với tọa độ của đối tượng trong mảng _map. Còn tọa độ Pixel là tọa độ số thập phân tương ứng với tọa độ được hiển thị trong Game. </a:t>
            </a:r>
            <a:endParaRPr lang="en-US" dirty="0">
              <a:latin typeface="Times New Roman" panose="02020603050405020304" pitchFamily="18" charset="0"/>
              <a:cs typeface="Times New Roman" panose="02020603050405020304" pitchFamily="18" charset="0"/>
            </a:endParaRPr>
          </a:p>
          <a:p>
            <a:pPr marL="36900" indent="0">
              <a:buNone/>
            </a:pPr>
            <a:endParaRPr lang="en-US" dirty="0">
              <a:latin typeface="Times New Roman" panose="02020603050405020304" pitchFamily="18" charset="0"/>
              <a:cs typeface="Times New Roman" panose="02020603050405020304" pitchFamily="18" charset="0"/>
            </a:endParaRPr>
          </a:p>
          <a:p>
            <a:pPr marL="36900" indent="0">
              <a:buNone/>
            </a:pPr>
            <a:r>
              <a:rPr lang="en-US" dirty="0">
                <a:latin typeface="Times New Roman" panose="02020603050405020304" pitchFamily="18" charset="0"/>
                <a:cs typeface="Times New Roman" panose="02020603050405020304" pitchFamily="18" charset="0"/>
              </a:rPr>
              <a:t>2. 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Bomber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a:t>
            </a:r>
          </a:p>
          <a:p>
            <a:pPr marL="3690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bomber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phím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bomber.</a:t>
            </a:r>
          </a:p>
          <a:p>
            <a:pPr marL="3690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bomber,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ô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hi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hẳn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729237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6A48-43A1-43F0-A6BF-0454FEB40C92}"/>
              </a:ext>
            </a:extLst>
          </p:cNvPr>
          <p:cNvSpPr>
            <a:spLocks noGrp="1"/>
          </p:cNvSpPr>
          <p:nvPr>
            <p:ph type="title"/>
          </p:nvPr>
        </p:nvSpPr>
        <p:spPr>
          <a:xfrm>
            <a:off x="913795" y="233464"/>
            <a:ext cx="10353762" cy="833337"/>
          </a:xfrm>
        </p:spPr>
        <p:txBody>
          <a:bodyPr>
            <a:normAutofit fontScale="90000"/>
          </a:bodyPr>
          <a:lstStyle/>
          <a:p>
            <a:r>
              <a:rPr lang="en-US" dirty="0">
                <a:latin typeface="Times New Roman" panose="02020603050405020304" pitchFamily="18" charset="0"/>
                <a:cs typeface="Times New Roman" panose="02020603050405020304" pitchFamily="18" charset="0"/>
              </a:rPr>
              <a:t>1.3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0862D9-C460-4BD4-9997-5489A350BD71}"/>
              </a:ext>
            </a:extLst>
          </p:cNvPr>
          <p:cNvSpPr>
            <a:spLocks noGrp="1"/>
          </p:cNvSpPr>
          <p:nvPr>
            <p:ph idx="1"/>
          </p:nvPr>
        </p:nvSpPr>
        <p:spPr>
          <a:xfrm>
            <a:off x="389106" y="914400"/>
            <a:ext cx="10878451" cy="5943600"/>
          </a:xfrm>
        </p:spPr>
        <p:txBody>
          <a:bodyPr>
            <a:normAutofit/>
          </a:bodyPr>
          <a:lstStyle/>
          <a:p>
            <a:pPr marL="36900" indent="0">
              <a:buNone/>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Enemy.</a:t>
            </a:r>
          </a:p>
          <a:p>
            <a:pPr marL="3690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chuyn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bomber,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phím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_ai qua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AI.calculateDiretion</a:t>
            </a:r>
            <a:r>
              <a:rPr lang="en-US" dirty="0">
                <a:latin typeface="Times New Roman" panose="02020603050405020304" pitchFamily="18" charset="0"/>
                <a:cs typeface="Times New Roman" panose="02020603050405020304" pitchFamily="18" charset="0"/>
              </a:rPr>
              <a:t>().</a:t>
            </a:r>
          </a:p>
          <a:p>
            <a:pPr marL="36900" indent="0">
              <a:buNone/>
            </a:pPr>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Bomber, Enemy, Brick, Bomb.</a:t>
            </a:r>
          </a:p>
          <a:p>
            <a:pPr marL="3690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Bomber, Enemy, Wall, Brick, Bomb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Entity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false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true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game:</a:t>
            </a:r>
          </a:p>
          <a:p>
            <a:pPr lvl="1">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Brick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Flame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Brick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diệt</a:t>
            </a:r>
            <a:r>
              <a:rPr lang="en-US"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Bomb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Flame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a:t>
            </a:r>
            <a:r>
              <a:rPr lang="en-US"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Bomber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Flame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Enemy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chết</a:t>
            </a:r>
            <a:r>
              <a:rPr lang="en-US"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Enemy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Flame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490101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6A48-43A1-43F0-A6BF-0454FEB40C92}"/>
              </a:ext>
            </a:extLst>
          </p:cNvPr>
          <p:cNvSpPr>
            <a:spLocks noGrp="1"/>
          </p:cNvSpPr>
          <p:nvPr>
            <p:ph type="title"/>
          </p:nvPr>
        </p:nvSpPr>
        <p:spPr>
          <a:xfrm>
            <a:off x="913795" y="233464"/>
            <a:ext cx="10353762" cy="833337"/>
          </a:xfrm>
        </p:spPr>
        <p:txBody>
          <a:bodyPr>
            <a:normAutofit fontScale="90000"/>
          </a:bodyPr>
          <a:lstStyle/>
          <a:p>
            <a:r>
              <a:rPr lang="en-US" dirty="0">
                <a:latin typeface="Times New Roman" panose="02020603050405020304" pitchFamily="18" charset="0"/>
                <a:cs typeface="Times New Roman" panose="02020603050405020304" pitchFamily="18" charset="0"/>
              </a:rPr>
              <a:t>1.3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0862D9-C460-4BD4-9997-5489A350BD71}"/>
              </a:ext>
            </a:extLst>
          </p:cNvPr>
          <p:cNvSpPr>
            <a:spLocks noGrp="1"/>
          </p:cNvSpPr>
          <p:nvPr>
            <p:ph idx="1"/>
          </p:nvPr>
        </p:nvSpPr>
        <p:spPr>
          <a:xfrm>
            <a:off x="913795" y="914400"/>
            <a:ext cx="10353762" cy="4876799"/>
          </a:xfrm>
        </p:spPr>
        <p:txBody>
          <a:bodyPr>
            <a:normAutofit fontScale="92500" lnSpcReduction="10000"/>
          </a:bodyPr>
          <a:lstStyle/>
          <a:p>
            <a:pPr marL="450000" lvl="1" indent="0">
              <a:buNone/>
            </a:pPr>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a:t>
            </a:r>
            <a:r>
              <a:rPr lang="en-US" dirty="0">
                <a:latin typeface="Times New Roman" panose="02020603050405020304" pitchFamily="18" charset="0"/>
                <a:cs typeface="Times New Roman" panose="02020603050405020304" pitchFamily="18" charset="0"/>
              </a:rPr>
              <a:t>.</a:t>
            </a:r>
          </a:p>
          <a:p>
            <a:pPr marL="450000" lvl="1" indent="0">
              <a:buNone/>
            </a:pPr>
            <a:r>
              <a:rPr lang="en-US" dirty="0">
                <a:latin typeface="Times New Roman" panose="02020603050405020304" pitchFamily="18" charset="0"/>
                <a:cs typeface="Times New Roman" panose="02020603050405020304" pitchFamily="18" charset="0"/>
              </a:rPr>
              <a:t>		Bomber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a:t>
            </a:r>
            <a:r>
              <a:rPr lang="en-US" dirty="0">
                <a:latin typeface="Times New Roman" panose="02020603050405020304" pitchFamily="18" charset="0"/>
                <a:cs typeface="Times New Roman" panose="02020603050405020304" pitchFamily="18" charset="0"/>
              </a:rPr>
              <a:t>.</a:t>
            </a:r>
          </a:p>
          <a:p>
            <a:pPr marL="450000" lvl="1" indent="0">
              <a:buNone/>
            </a:pP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bom,sử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detectPlaceBomb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placeBomb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Player.</a:t>
            </a:r>
          </a:p>
          <a:p>
            <a:pPr marL="450000" lvl="1" indent="0">
              <a:buNone/>
            </a:pPr>
            <a:r>
              <a:rPr lang="vi-VN" dirty="0">
                <a:latin typeface="Times New Roman" panose="02020603050405020304" pitchFamily="18" charset="0"/>
                <a:cs typeface="Times New Roman" panose="02020603050405020304" pitchFamily="18" charset="0"/>
              </a:rPr>
              <a:t>Phương thức detectPlaceBomb () kiểm tra các điều kiện có thể đặt bom hay không, bao gồm: có nhận tín hiệu đặt bom từ người chơi ( _input.space ), thời gian giữa hai lần đặt bom và người chơi còn bom để đặt hay không. Bạn cần tham khảo hàm Game.getBombRate () và thuộc tính Game._timeBetweenPutBombs. Hàm Game.getBombRate () sẽ trả về số lượng bom có thể đặt liên tiếp tại thời điểm hiện tại, tức số lượng bom còn lại của người chơi. Mặc định số bom đặt tối đa ở một thời điểm là 1, bạn có thể điều chỉnh giá trị này ở Game.BOMBRATE. Thuộc tính _timeBetweenPutBombs dùng để ngăn chặn Bomber đặt 2 bom cùng tại 1 vị trí trong 1 khoảng thời gian quá ngắn. Khi đặt bom, bạn hay để giá trị này bằng 30 (tương ứng với 30 khung hình) hoặc một con số bất kì. Sau mỗi khung hình (mỗi lần gọi hàm update ()), giá trị này giảm đi 1 đơn vị. Ta sẽ quy ước khi giá trị này nhỏ hơn 0 là có thể đặt được bom. Nếu 3 điều kiện trên thỏa mãn thì thực hiện đặt bom bằng Bomber ()</a:t>
            </a:r>
          </a:p>
          <a:p>
            <a:pPr marL="450000" lvl="1" indent="0">
              <a:buNone/>
            </a:pPr>
            <a:r>
              <a:rPr lang="vi-VN" dirty="0">
                <a:latin typeface="Times New Roman" panose="02020603050405020304" pitchFamily="18" charset="0"/>
                <a:cs typeface="Times New Roman" panose="02020603050405020304" pitchFamily="18" charset="0"/>
              </a:rPr>
              <a:t>Lưu ý, sau khi đặt bom, giảm số lượng BombRate đi 1 (tham khảo hàm Game.addBombRate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5466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6A48-43A1-43F0-A6BF-0454FEB40C92}"/>
              </a:ext>
            </a:extLst>
          </p:cNvPr>
          <p:cNvSpPr>
            <a:spLocks noGrp="1"/>
          </p:cNvSpPr>
          <p:nvPr>
            <p:ph type="title"/>
          </p:nvPr>
        </p:nvSpPr>
        <p:spPr>
          <a:xfrm>
            <a:off x="913795" y="233464"/>
            <a:ext cx="10353762" cy="833337"/>
          </a:xfrm>
        </p:spPr>
        <p:txBody>
          <a:bodyPr>
            <a:normAutofit fontScale="90000"/>
          </a:bodyPr>
          <a:lstStyle/>
          <a:p>
            <a:r>
              <a:rPr lang="en-US" dirty="0">
                <a:latin typeface="Times New Roman" panose="02020603050405020304" pitchFamily="18" charset="0"/>
                <a:cs typeface="Times New Roman" panose="02020603050405020304" pitchFamily="18" charset="0"/>
              </a:rPr>
              <a:t>1.3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0862D9-C460-4BD4-9997-5489A350BD71}"/>
              </a:ext>
            </a:extLst>
          </p:cNvPr>
          <p:cNvSpPr>
            <a:spLocks noGrp="1"/>
          </p:cNvSpPr>
          <p:nvPr>
            <p:ph idx="1"/>
          </p:nvPr>
        </p:nvSpPr>
        <p:spPr>
          <a:xfrm>
            <a:off x="913795" y="914400"/>
            <a:ext cx="10353762" cy="5710136"/>
          </a:xfrm>
        </p:spPr>
        <p:txBody>
          <a:bodyPr>
            <a:normAutofit fontScale="92500" lnSpcReduction="20000"/>
          </a:bodyPr>
          <a:lstStyle/>
          <a:p>
            <a:pPr marL="450000" lvl="1" indent="0">
              <a:buNone/>
            </a:pPr>
            <a:r>
              <a:rPr lang="vi-VN" dirty="0">
                <a:latin typeface="Times New Roman" panose="02020603050405020304" pitchFamily="18" charset="0"/>
                <a:cs typeface="Times New Roman" panose="02020603050405020304" pitchFamily="18" charset="0"/>
              </a:rPr>
              <a:t>Với phương thức placeBomb ()</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thêm một đối tượng Bomb vào bản đồ ( _board ).</a:t>
            </a:r>
          </a:p>
          <a:p>
            <a:pPr marL="450000" lvl="1" indent="0">
              <a:buNone/>
            </a:pPr>
            <a:endParaRPr lang="vi-VN" dirty="0">
              <a:latin typeface="Times New Roman" panose="02020603050405020304" pitchFamily="18" charset="0"/>
              <a:cs typeface="Times New Roman" panose="02020603050405020304" pitchFamily="18" charset="0"/>
            </a:endParaRPr>
          </a:p>
          <a:p>
            <a:pPr marL="450000" lvl="1" indent="0">
              <a:buNone/>
            </a:pPr>
            <a:r>
              <a:rPr lang="vi-VN" dirty="0">
                <a:latin typeface="Times New Roman" panose="02020603050405020304" pitchFamily="18" charset="0"/>
                <a:cs typeface="Times New Roman" panose="02020603050405020304" pitchFamily="18" charset="0"/>
              </a:rPr>
              <a:t>Tiếp theo là xử lý bom nổ, </a:t>
            </a:r>
            <a:r>
              <a:rPr lang="en-US" dirty="0">
                <a:latin typeface="Times New Roman" panose="02020603050405020304" pitchFamily="18" charset="0"/>
                <a:cs typeface="Times New Roman" panose="02020603050405020304" pitchFamily="18" charset="0"/>
              </a:rPr>
              <a:t>ở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lớp Bomb. Thuộc tính _timeToExplode xác định xem bom có được nổ hay không. Giá trị khởi tạo là 120, sau mỗi khung hình, giá trị này giảm đi 1 cho đến 0 thì bom có thể nổ được. Tức là sau 123 khung hình (khoảng 2 giây) thì bom sẽ tự động nổ. Khi đó, ta sẽ gọi phương thức explode () để kích hoạt nổ bom. Trong phương 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sẽ kiểm tra xem có nhân vật (bomber hoặc kẻ thù) có ở vị trí đặt bom hay không, nếu có thì nhân vật sẽ chết ngay lập tức bằng cách gọi hàm Character.kill (). Khi bom nổ, bom sẽ sinh ra 4 tia lửa tương ứng với 4 hướng trái, phải, trên, dưới. Mỗi tia lửa sẽ là một đối tượng thuộc lớp Flame. Bạn cần gán giá trị vào mảng _flames trong lớp Bomb để sử dụng.</a:t>
            </a:r>
          </a:p>
          <a:p>
            <a:pPr marL="450000" lvl="1" indent="0">
              <a:buNone/>
            </a:pPr>
            <a:endParaRPr lang="vi-VN" dirty="0">
              <a:latin typeface="Times New Roman" panose="02020603050405020304" pitchFamily="18" charset="0"/>
              <a:cs typeface="Times New Roman" panose="02020603050405020304" pitchFamily="18" charset="0"/>
            </a:endParaRPr>
          </a:p>
          <a:p>
            <a:pPr marL="450000" lvl="1" indent="0">
              <a:buNone/>
            </a:pPr>
            <a:r>
              <a:rPr lang="vi-VN" dirty="0">
                <a:latin typeface="Times New Roman" panose="02020603050405020304" pitchFamily="18" charset="0"/>
                <a:cs typeface="Times New Roman" panose="02020603050405020304" pitchFamily="18" charset="0"/>
              </a:rPr>
              <a:t>Tiếp theo, mỗi Flame có thể có độ dài ngắn khác nhau tùy thuộc vào sức mạnh của bom (có thể ăn item để tăng) và tia lửa có bị chặn lại bởi đối tượng khác hay không. Độ dài này là số nguyên tính bằng số ô mà tia lửa kéo dài. Mỗi Flame có thể có nhiều FlameSegment , tức là các đoạn lửa nhỏ, tương ứng với một ô trên bản đồ.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hàm createFlameSegments () và calculatePermitedDistance (). Phương thức calculatePermitedDistance () sẽ tính toán độ dài của tia lửa. Lưu ý là nếu tia lửa chạm với các đối tượng khác (ví dụ là tường) thì sẽ bị chặn lại. Phương thức createFlameSegments () sẽ tạo ra các tia lửa và gán vào mảng _flameSegments. Chú ý, tham số last trong Constructor của FlameSegment để xác định tia lửa có phải cuối cùng hay không (vì phần đầu tia lửa có hình dạng khác so với các phần khác).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4059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6A48-43A1-43F0-A6BF-0454FEB40C92}"/>
              </a:ext>
            </a:extLst>
          </p:cNvPr>
          <p:cNvSpPr>
            <a:spLocks noGrp="1"/>
          </p:cNvSpPr>
          <p:nvPr>
            <p:ph type="title"/>
          </p:nvPr>
        </p:nvSpPr>
        <p:spPr>
          <a:xfrm>
            <a:off x="913795" y="233464"/>
            <a:ext cx="10353762" cy="833337"/>
          </a:xfrm>
        </p:spPr>
        <p:txBody>
          <a:bodyPr>
            <a:normAutofit fontScale="90000"/>
          </a:bodyPr>
          <a:lstStyle/>
          <a:p>
            <a:r>
              <a:rPr lang="en-US" dirty="0">
                <a:latin typeface="Times New Roman" panose="02020603050405020304" pitchFamily="18" charset="0"/>
                <a:cs typeface="Times New Roman" panose="02020603050405020304" pitchFamily="18" charset="0"/>
              </a:rPr>
              <a:t>1.3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0862D9-C460-4BD4-9997-5489A350BD71}"/>
              </a:ext>
            </a:extLst>
          </p:cNvPr>
          <p:cNvSpPr>
            <a:spLocks noGrp="1"/>
          </p:cNvSpPr>
          <p:nvPr>
            <p:ph idx="1"/>
          </p:nvPr>
        </p:nvSpPr>
        <p:spPr>
          <a:xfrm>
            <a:off x="913795" y="914400"/>
            <a:ext cx="10353762" cy="4876799"/>
          </a:xfrm>
        </p:spPr>
        <p:txBody>
          <a:bodyPr>
            <a:normAutofit/>
          </a:bodyPr>
          <a:lstStyle/>
          <a:p>
            <a:pPr marL="450000" lvl="1" indent="0">
              <a:buNone/>
            </a:pPr>
            <a:r>
              <a:rPr lang="en-US" dirty="0">
                <a:latin typeface="Times New Roman" panose="02020603050405020304" pitchFamily="18" charset="0"/>
                <a:cs typeface="Times New Roman" panose="02020603050405020304" pitchFamily="18" charset="0"/>
              </a:rPr>
              <a:t>6. </a:t>
            </a:r>
            <a:r>
              <a:rPr lang="vi-VN" dirty="0">
                <a:latin typeface="Times New Roman" panose="02020603050405020304" pitchFamily="18" charset="0"/>
                <a:cs typeface="Times New Roman" panose="02020603050405020304" pitchFamily="18" charset="0"/>
              </a:rPr>
              <a:t>Xử lý khi Bomber sử dụng các Item và khi đi vào vị trí Portal </a:t>
            </a:r>
          </a:p>
          <a:p>
            <a:pPr marL="450000" lvl="1" indent="0">
              <a:buNone/>
            </a:pPr>
            <a:r>
              <a:rPr lang="vi-VN" dirty="0">
                <a:latin typeface="Times New Roman" panose="02020603050405020304" pitchFamily="18" charset="0"/>
                <a:cs typeface="Times New Roman" panose="02020603050405020304" pitchFamily="18" charset="0"/>
              </a:rPr>
              <a:t>Nhiệm vụ này bạn sẽ phải xử lý trường hợp Bomber ăn các item. Có 3 loại Item: BombItem giúp tăng số lượng tối đa bomb được đặt cùng lúc ở một thời điểm, FlameItem giúp tăng độ dài của tia lửa khi bom nổ, SpeedItem giúp tăng tốc độ chạy của nhân vật Bomber. Ở đây, bạn phải sửa hàm collide () trong các lớp tương ứng là BombItem , FlameItem và SpeedItem. Với mỗi loại, bạn sẽ tăng thêm cho nhân vật tương ứng tác dụng. Tham khảo các thuộc tính bombRate , bombRadius và bomberSpeed trong lớp Game.</a:t>
            </a:r>
          </a:p>
          <a:p>
            <a:pPr marL="450000" lvl="1" indent="0">
              <a:buNone/>
            </a:pPr>
            <a:endParaRPr lang="vi-VN" dirty="0">
              <a:latin typeface="Times New Roman" panose="02020603050405020304" pitchFamily="18" charset="0"/>
              <a:cs typeface="Times New Roman" panose="02020603050405020304" pitchFamily="18" charset="0"/>
            </a:endParaRPr>
          </a:p>
          <a:p>
            <a:pPr marL="450000" lvl="1" indent="0">
              <a:buNone/>
            </a:pPr>
            <a:r>
              <a:rPr lang="vi-VN" dirty="0">
                <a:latin typeface="Times New Roman" panose="02020603050405020304" pitchFamily="18" charset="0"/>
                <a:cs typeface="Times New Roman" panose="02020603050405020304" pitchFamily="18" charset="0"/>
              </a:rPr>
              <a:t>Xử lý khi đi vào vị trí Portal , tức là kết thúc game, bạn cần chỉnh sửa lại hàm collide () trong lớp Portal. Lưu ý là khi tất cả các kẻ địch đều bị tiêu diệt thì mới có thể kết thúc trò chơi. Để kết thúc màn chơi cũ và chuyển sang màn mới, hãy sử dụng _board.nextLevel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22280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6A48-43A1-43F0-A6BF-0454FEB40C92}"/>
              </a:ext>
            </a:extLst>
          </p:cNvPr>
          <p:cNvSpPr>
            <a:spLocks noGrp="1"/>
          </p:cNvSpPr>
          <p:nvPr>
            <p:ph type="title"/>
          </p:nvPr>
        </p:nvSpPr>
        <p:spPr>
          <a:xfrm>
            <a:off x="913795" y="233464"/>
            <a:ext cx="10353762" cy="833337"/>
          </a:xfrm>
        </p:spPr>
        <p:txBody>
          <a:bodyPr>
            <a:normAutofit fontScale="90000"/>
          </a:bodyPr>
          <a:lstStyle/>
          <a:p>
            <a:r>
              <a:rPr lang="en-US" dirty="0">
                <a:latin typeface="Times New Roman" panose="02020603050405020304" pitchFamily="18" charset="0"/>
                <a:cs typeface="Times New Roman" panose="02020603050405020304" pitchFamily="18" charset="0"/>
              </a:rPr>
              <a:t>1.3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0862D9-C460-4BD4-9997-5489A350BD71}"/>
              </a:ext>
            </a:extLst>
          </p:cNvPr>
          <p:cNvSpPr>
            <a:spLocks noGrp="1"/>
          </p:cNvSpPr>
          <p:nvPr>
            <p:ph idx="1"/>
          </p:nvPr>
        </p:nvSpPr>
        <p:spPr>
          <a:xfrm>
            <a:off x="913795" y="914400"/>
            <a:ext cx="10353762" cy="4876799"/>
          </a:xfrm>
        </p:spPr>
        <p:txBody>
          <a:bodyPr>
            <a:normAutofit/>
          </a:bodyPr>
          <a:lstStyle/>
          <a:p>
            <a:pPr marL="450000" lvl="1" indent="0">
              <a:buNone/>
            </a:pPr>
            <a:r>
              <a:rPr lang="en-US" dirty="0">
                <a:latin typeface="Times New Roman" panose="02020603050405020304" pitchFamily="18" charset="0"/>
                <a:cs typeface="Times New Roman" panose="02020603050405020304" pitchFamily="18" charset="0"/>
              </a:rPr>
              <a:t>7. </a:t>
            </a:r>
            <a:r>
              <a:rPr lang="vi-VN" dirty="0">
                <a:latin typeface="Times New Roman" panose="02020603050405020304" pitchFamily="18" charset="0"/>
                <a:cs typeface="Times New Roman" panose="02020603050405020304" pitchFamily="18" charset="0"/>
              </a:rPr>
              <a:t>Xử lý hiệu ứng âm thanh</a:t>
            </a:r>
          </a:p>
          <a:p>
            <a:pPr marL="450000" lvl="1" indent="0">
              <a:buNone/>
            </a:pPr>
            <a:r>
              <a:rPr lang="vi-VN" dirty="0">
                <a:latin typeface="Times New Roman" panose="02020603050405020304" pitchFamily="18" charset="0"/>
                <a:cs typeface="Times New Roman" panose="02020603050405020304" pitchFamily="18" charset="0"/>
              </a:rPr>
              <a:t>Hiện tại game chưa thiết kế để đưa âm thanh vào. Bạn có thể thêm âm thanh vào trong game, bao gồm âm thanh nền và âm thanh của các event trong game (bom nổ, nhân vật chết, thắng cuộc, ăn item,...). Lưu ý âm thanh nền với event là độc lập với nhau, tức việc phát âm thanh sự kiện không ảnh hưởng đến âm thanh nền.</a:t>
            </a:r>
          </a:p>
          <a:p>
            <a:pPr marL="450000" lvl="1" indent="0">
              <a:buNone/>
            </a:pPr>
            <a:endParaRPr lang="vi-VN" dirty="0">
              <a:latin typeface="Times New Roman" panose="02020603050405020304" pitchFamily="18" charset="0"/>
              <a:cs typeface="Times New Roman" panose="02020603050405020304" pitchFamily="18" charset="0"/>
            </a:endParaRPr>
          </a:p>
          <a:p>
            <a:pPr marL="450000"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1892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C982D-A056-4880-872D-B683D750AAE8}"/>
              </a:ext>
            </a:extLst>
          </p:cNvPr>
          <p:cNvSpPr>
            <a:spLocks noGrp="1"/>
          </p:cNvSpPr>
          <p:nvPr>
            <p:ph idx="1"/>
          </p:nvPr>
        </p:nvSpPr>
        <p:spPr/>
        <p:txBody>
          <a:bodyPr>
            <a:normAutofit/>
          </a:bodyPr>
          <a:lstStyle/>
          <a:p>
            <a:pPr marL="36900" indent="0" algn="ctr">
              <a:buNone/>
            </a:pPr>
            <a:r>
              <a:rPr lang="en-US" sz="2800" b="1" i="1" dirty="0" err="1">
                <a:latin typeface="Times New Roman" panose="02020603050405020304" pitchFamily="18" charset="0"/>
                <a:cs typeface="Times New Roman" panose="02020603050405020304" pitchFamily="18" charset="0"/>
              </a:rPr>
              <a:t>Trong</a:t>
            </a:r>
            <a:r>
              <a:rPr lang="en-US" sz="2800" b="1" i="1" dirty="0">
                <a:latin typeface="Times New Roman" panose="02020603050405020304" pitchFamily="18" charset="0"/>
                <a:cs typeface="Times New Roman" panose="02020603050405020304" pitchFamily="18" charset="0"/>
              </a:rPr>
              <a:t> Project </a:t>
            </a:r>
            <a:r>
              <a:rPr lang="en-US" sz="2800" b="1" i="1" dirty="0" err="1">
                <a:latin typeface="Times New Roman" panose="02020603050405020304" pitchFamily="18" charset="0"/>
                <a:cs typeface="Times New Roman" panose="02020603050405020304" pitchFamily="18" charset="0"/>
              </a:rPr>
              <a:t>này</a:t>
            </a:r>
            <a:r>
              <a:rPr lang="en-US" sz="2800" b="1" i="1" dirty="0">
                <a:latin typeface="Times New Roman" panose="02020603050405020304" pitchFamily="18" charset="0"/>
                <a:cs typeface="Times New Roman" panose="02020603050405020304" pitchFamily="18" charset="0"/>
              </a:rPr>
              <a:t> </a:t>
            </a:r>
            <a:r>
              <a:rPr lang="vi-VN" sz="2800" b="1" i="1" dirty="0">
                <a:latin typeface="Times New Roman" panose="02020603050405020304" pitchFamily="18" charset="0"/>
                <a:cs typeface="Times New Roman" panose="02020603050405020304" pitchFamily="18" charset="0"/>
              </a:rPr>
              <a:t>là một phiên bản Java mô phỏng lại trò chơi Bomberman kinh điển của NES</a:t>
            </a:r>
            <a:endParaRPr lang="en-US" sz="2800" b="1" i="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5A9FCF4-00E5-4107-A70B-C31627FAB18E}"/>
              </a:ext>
            </a:extLst>
          </p:cNvPr>
          <p:cNvSpPr/>
          <p:nvPr/>
        </p:nvSpPr>
        <p:spPr>
          <a:xfrm>
            <a:off x="4160004" y="741398"/>
            <a:ext cx="3708091" cy="923330"/>
          </a:xfrm>
          <a:prstGeom prst="rect">
            <a:avLst/>
          </a:prstGeom>
          <a:noFill/>
        </p:spPr>
        <p:txBody>
          <a:bodyPr wrap="square" lIns="91440" tIns="45720" rIns="91440" bIns="45720">
            <a:spAutoFit/>
          </a:bodyPr>
          <a:lstStyle/>
          <a:p>
            <a:pPr algn="ctr" defTabSz="457200">
              <a:lnSpc>
                <a:spcPct val="90000"/>
              </a:lnSpc>
              <a:spcBef>
                <a:spcPct val="0"/>
              </a:spcBef>
            </a:pPr>
            <a:r>
              <a:rPr lang="en-US" sz="6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Times New Roman" panose="02020603050405020304" pitchFamily="18" charset="0"/>
                <a:ea typeface="+mj-ea"/>
                <a:cs typeface="Times New Roman" panose="02020603050405020304" pitchFamily="18" charset="0"/>
              </a:rPr>
              <a:t>Giới</a:t>
            </a:r>
            <a:r>
              <a:rPr lang="en-US" sz="6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Times New Roman" panose="02020603050405020304" pitchFamily="18" charset="0"/>
                <a:ea typeface="+mj-ea"/>
                <a:cs typeface="Times New Roman" panose="02020603050405020304" pitchFamily="18" charset="0"/>
              </a:rPr>
              <a:t> </a:t>
            </a:r>
            <a:r>
              <a:rPr lang="en-US" sz="6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Times New Roman" panose="02020603050405020304" pitchFamily="18" charset="0"/>
                <a:ea typeface="+mj-ea"/>
                <a:cs typeface="Times New Roman" panose="02020603050405020304" pitchFamily="18" charset="0"/>
              </a:rPr>
              <a:t>thiệu</a:t>
            </a:r>
            <a:endParaRPr lang="en-US" sz="6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340242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35E0-86C7-4DDD-B9FD-1EE736F01195}"/>
              </a:ext>
            </a:extLst>
          </p:cNvPr>
          <p:cNvSpPr>
            <a:spLocks noGrp="1"/>
          </p:cNvSpPr>
          <p:nvPr>
            <p:ph type="title"/>
          </p:nvPr>
        </p:nvSpPr>
        <p:spPr>
          <a:xfrm>
            <a:off x="913795" y="0"/>
            <a:ext cx="10353762" cy="819150"/>
          </a:xfrm>
        </p:spPr>
        <p:txBody>
          <a:bodyPr>
            <a:normAutofit/>
          </a:bodyPr>
          <a:lstStyle/>
          <a:p>
            <a:r>
              <a:rPr lang="en-US" dirty="0"/>
              <a:t>2. </a:t>
            </a:r>
            <a:r>
              <a:rPr lang="en-US" b="0" i="0" dirty="0"/>
              <a:t>Guide Play</a:t>
            </a:r>
            <a:endParaRPr lang="en-US" dirty="0"/>
          </a:p>
        </p:txBody>
      </p:sp>
      <p:sp>
        <p:nvSpPr>
          <p:cNvPr id="3" name="Content Placeholder 2">
            <a:extLst>
              <a:ext uri="{FF2B5EF4-FFF2-40B4-BE49-F238E27FC236}">
                <a16:creationId xmlns:a16="http://schemas.microsoft.com/office/drawing/2014/main" id="{200A57D7-A340-4FD5-B815-C90E5DA8BC80}"/>
              </a:ext>
            </a:extLst>
          </p:cNvPr>
          <p:cNvSpPr>
            <a:spLocks noGrp="1"/>
          </p:cNvSpPr>
          <p:nvPr>
            <p:ph idx="1"/>
          </p:nvPr>
        </p:nvSpPr>
        <p:spPr>
          <a:xfrm>
            <a:off x="913795" y="742950"/>
            <a:ext cx="10353762" cy="5048250"/>
          </a:xfrm>
        </p:spPr>
        <p:txBody>
          <a:bodyPr>
            <a:normAutofit/>
          </a:bodyPr>
          <a:lstStyle/>
          <a:p>
            <a:r>
              <a:rPr lang="en-US" dirty="0">
                <a:latin typeface="Times New Roman" panose="02020603050405020304" pitchFamily="18" charset="0"/>
                <a:cs typeface="Times New Roman" panose="02020603050405020304" pitchFamily="18" charset="0"/>
              </a:rPr>
              <a:t>2.1 How to  play game.</a:t>
            </a:r>
          </a:p>
          <a:p>
            <a:pPr lvl="1"/>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game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ở level 1.</a:t>
            </a:r>
          </a:p>
          <a:p>
            <a:pPr lvl="1"/>
            <a:r>
              <a:rPr lang="en-US" dirty="0">
                <a:latin typeface="Times New Roman" panose="02020603050405020304" pitchFamily="18" charset="0"/>
                <a:cs typeface="Times New Roman" panose="02020603050405020304" pitchFamily="18" charset="0"/>
              </a:rPr>
              <a:t>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bomber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phím</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Tránh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chết</a:t>
            </a:r>
            <a:r>
              <a:rPr lang="en-US" dirty="0">
                <a:latin typeface="Times New Roman" panose="02020603050405020304" pitchFamily="18" charset="0"/>
                <a:cs typeface="Times New Roman" panose="02020603050405020304" pitchFamily="18" charset="0"/>
              </a:rPr>
              <a:t> Enemy 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chạm</a:t>
            </a:r>
            <a:r>
              <a:rPr lang="en-US" dirty="0">
                <a:latin typeface="Times New Roman" panose="02020603050405020304" pitchFamily="18" charset="0"/>
                <a:cs typeface="Times New Roman" panose="02020603050405020304" pitchFamily="18" charset="0"/>
              </a:rPr>
              <a:t> Enemy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wall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brick.</a:t>
            </a:r>
          </a:p>
          <a:p>
            <a:pPr lvl="1"/>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item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Enemy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Porttal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màn</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Mối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them 100*level.</a:t>
            </a:r>
          </a:p>
          <a:p>
            <a:pPr lvl="1"/>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200s, 3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trừ</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newgame</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menu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a:t>
            </a:r>
          </a:p>
          <a:p>
            <a:pPr marL="450000" lvl="1" indent="0">
              <a:buNone/>
            </a:pP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7353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35E0-86C7-4DDD-B9FD-1EE736F01195}"/>
              </a:ext>
            </a:extLst>
          </p:cNvPr>
          <p:cNvSpPr>
            <a:spLocks noGrp="1"/>
          </p:cNvSpPr>
          <p:nvPr>
            <p:ph type="title"/>
          </p:nvPr>
        </p:nvSpPr>
        <p:spPr>
          <a:xfrm>
            <a:off x="913795" y="0"/>
            <a:ext cx="10353762" cy="819150"/>
          </a:xfrm>
        </p:spPr>
        <p:txBody>
          <a:bodyPr>
            <a:normAutofit/>
          </a:bodyPr>
          <a:lstStyle/>
          <a:p>
            <a:r>
              <a:rPr lang="en-US" dirty="0"/>
              <a:t>2. </a:t>
            </a:r>
            <a:r>
              <a:rPr lang="en-US" b="0" i="0" dirty="0"/>
              <a:t>Guide Play</a:t>
            </a:r>
            <a:endParaRPr lang="en-US" dirty="0"/>
          </a:p>
        </p:txBody>
      </p:sp>
      <p:sp>
        <p:nvSpPr>
          <p:cNvPr id="3" name="Content Placeholder 2">
            <a:extLst>
              <a:ext uri="{FF2B5EF4-FFF2-40B4-BE49-F238E27FC236}">
                <a16:creationId xmlns:a16="http://schemas.microsoft.com/office/drawing/2014/main" id="{200A57D7-A340-4FD5-B815-C90E5DA8BC80}"/>
              </a:ext>
            </a:extLst>
          </p:cNvPr>
          <p:cNvSpPr>
            <a:spLocks noGrp="1"/>
          </p:cNvSpPr>
          <p:nvPr>
            <p:ph idx="1"/>
          </p:nvPr>
        </p:nvSpPr>
        <p:spPr>
          <a:xfrm>
            <a:off x="913795" y="742950"/>
            <a:ext cx="10353762" cy="5048250"/>
          </a:xfrm>
        </p:spPr>
        <p:txBody>
          <a:bodyPr>
            <a:normAutofit/>
          </a:bodyPr>
          <a:lstStyle/>
          <a:p>
            <a:r>
              <a:rPr lang="en-US" dirty="0">
                <a:latin typeface="Times New Roman" panose="02020603050405020304" pitchFamily="18" charset="0"/>
                <a:cs typeface="Times New Roman" panose="02020603050405020304" pitchFamily="18" charset="0"/>
              </a:rPr>
              <a:t>2.2 Shortcut Key</a:t>
            </a:r>
          </a:p>
          <a:p>
            <a:pPr lvl="1"/>
            <a:r>
              <a:rPr lang="en-US" dirty="0" err="1">
                <a:latin typeface="Times New Roman" panose="02020603050405020304" pitchFamily="18" charset="0"/>
                <a:cs typeface="Times New Roman" panose="02020603050405020304" pitchFamily="18" charset="0"/>
              </a:rPr>
              <a:t>Ctrl+N</a:t>
            </a:r>
            <a:r>
              <a:rPr lang="en-US" dirty="0">
                <a:latin typeface="Times New Roman" panose="02020603050405020304" pitchFamily="18" charset="0"/>
                <a:cs typeface="Times New Roman" panose="02020603050405020304" pitchFamily="18" charset="0"/>
              </a:rPr>
              <a:t> (new game)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Ctrl+P</a:t>
            </a:r>
            <a:r>
              <a:rPr lang="en-US" dirty="0">
                <a:latin typeface="Times New Roman" panose="02020603050405020304" pitchFamily="18" charset="0"/>
                <a:cs typeface="Times New Roman" panose="02020603050405020304" pitchFamily="18" charset="0"/>
              </a:rPr>
              <a:t> (pause) </a:t>
            </a:r>
            <a:r>
              <a:rPr lang="en-US" dirty="0" err="1">
                <a:latin typeface="Times New Roman" panose="02020603050405020304" pitchFamily="18" charset="0"/>
                <a:cs typeface="Times New Roman" panose="02020603050405020304" pitchFamily="18" charset="0"/>
              </a:rPr>
              <a:t>tạm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Ctrl+R</a:t>
            </a:r>
            <a:r>
              <a:rPr lang="en-US" dirty="0">
                <a:latin typeface="Times New Roman" panose="02020603050405020304" pitchFamily="18" charset="0"/>
                <a:cs typeface="Times New Roman" panose="02020603050405020304" pitchFamily="18" charset="0"/>
              </a:rPr>
              <a:t> (resume)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Ctrl+C</a:t>
            </a:r>
            <a:r>
              <a:rPr lang="en-US" dirty="0">
                <a:latin typeface="Times New Roman" panose="02020603050405020304" pitchFamily="18" charset="0"/>
                <a:cs typeface="Times New Roman" panose="02020603050405020304" pitchFamily="18" charset="0"/>
              </a:rPr>
              <a:t> (command) </a:t>
            </a: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“open”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Ctrl+(</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(level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load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level I.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a:t>
            </a:r>
          </a:p>
          <a:p>
            <a:pPr marL="450000" lvl="1" indent="0">
              <a:buNone/>
            </a:pP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1244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35E0-86C7-4DDD-B9FD-1EE736F01195}"/>
              </a:ext>
            </a:extLst>
          </p:cNvPr>
          <p:cNvSpPr>
            <a:spLocks noGrp="1"/>
          </p:cNvSpPr>
          <p:nvPr>
            <p:ph type="title"/>
          </p:nvPr>
        </p:nvSpPr>
        <p:spPr>
          <a:xfrm>
            <a:off x="913795" y="0"/>
            <a:ext cx="10353762" cy="819150"/>
          </a:xfrm>
        </p:spPr>
        <p:txBody>
          <a:bodyPr>
            <a:normAutofit/>
          </a:bodyPr>
          <a:lstStyle/>
          <a:p>
            <a:r>
              <a:rPr lang="en-US" dirty="0"/>
              <a:t>3. </a:t>
            </a:r>
            <a:r>
              <a:rPr lang="en-US" b="0" i="0" dirty="0"/>
              <a:t>Inheritance Schema</a:t>
            </a:r>
            <a:endParaRPr lang="en-US" dirty="0"/>
          </a:p>
        </p:txBody>
      </p:sp>
      <p:sp>
        <p:nvSpPr>
          <p:cNvPr id="13" name="Content Placeholder 12">
            <a:extLst>
              <a:ext uri="{FF2B5EF4-FFF2-40B4-BE49-F238E27FC236}">
                <a16:creationId xmlns:a16="http://schemas.microsoft.com/office/drawing/2014/main" id="{B2DBB576-46C5-4D77-ACEB-677E46D95D1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game.</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game.</a:t>
            </a:r>
          </a:p>
        </p:txBody>
      </p:sp>
    </p:spTree>
    <p:extLst>
      <p:ext uri="{BB962C8B-B14F-4D97-AF65-F5344CB8AC3E}">
        <p14:creationId xmlns:p14="http://schemas.microsoft.com/office/powerpoint/2010/main" val="35186532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EC9174E-201C-4A45-A6BC-555DF3DB8A38}"/>
              </a:ext>
            </a:extLst>
          </p:cNvPr>
          <p:cNvPicPr>
            <a:picLocks noGrp="1" noChangeAspect="1"/>
          </p:cNvPicPr>
          <p:nvPr>
            <p:ph idx="1"/>
          </p:nvPr>
        </p:nvPicPr>
        <p:blipFill>
          <a:blip r:embed="rId2"/>
          <a:stretch>
            <a:fillRect/>
          </a:stretch>
        </p:blipFill>
        <p:spPr>
          <a:xfrm>
            <a:off x="848299" y="495759"/>
            <a:ext cx="10355855" cy="6059277"/>
          </a:xfrm>
          <a:prstGeom prst="rect">
            <a:avLst/>
          </a:prstGeom>
        </p:spPr>
      </p:pic>
    </p:spTree>
    <p:extLst>
      <p:ext uri="{BB962C8B-B14F-4D97-AF65-F5344CB8AC3E}">
        <p14:creationId xmlns:p14="http://schemas.microsoft.com/office/powerpoint/2010/main" val="39025343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B762359-F26D-4DBA-A322-A416F8C37F2F}"/>
              </a:ext>
            </a:extLst>
          </p:cNvPr>
          <p:cNvPicPr>
            <a:picLocks noGrp="1" noChangeAspect="1"/>
          </p:cNvPicPr>
          <p:nvPr>
            <p:ph idx="1"/>
          </p:nvPr>
        </p:nvPicPr>
        <p:blipFill>
          <a:blip r:embed="rId2"/>
          <a:stretch>
            <a:fillRect/>
          </a:stretch>
        </p:blipFill>
        <p:spPr>
          <a:xfrm>
            <a:off x="782198" y="423920"/>
            <a:ext cx="10410939" cy="6142133"/>
          </a:xfrm>
          <a:prstGeom prst="rect">
            <a:avLst/>
          </a:prstGeom>
        </p:spPr>
      </p:pic>
    </p:spTree>
    <p:extLst>
      <p:ext uri="{BB962C8B-B14F-4D97-AF65-F5344CB8AC3E}">
        <p14:creationId xmlns:p14="http://schemas.microsoft.com/office/powerpoint/2010/main" val="23790152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s For Watching - Página inicial | Facebook">
            <a:extLst>
              <a:ext uri="{FF2B5EF4-FFF2-40B4-BE49-F238E27FC236}">
                <a16:creationId xmlns:a16="http://schemas.microsoft.com/office/drawing/2014/main" id="{D617CFE9-4107-4143-8BA1-0CB2B0F86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262890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0962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sz="6000" dirty="0"/>
              <a:t>MENU</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1719519237"/>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D0B0-FC0B-4E0A-A504-349A234147F2}"/>
              </a:ext>
            </a:extLst>
          </p:cNvPr>
          <p:cNvSpPr>
            <a:spLocks noGrp="1"/>
          </p:cNvSpPr>
          <p:nvPr>
            <p:ph type="title"/>
          </p:nvPr>
        </p:nvSpPr>
        <p:spPr/>
        <p:txBody>
          <a:bodyPr/>
          <a:lstStyle/>
          <a:p>
            <a:r>
              <a:rPr lang="en-US" dirty="0"/>
              <a:t>1. README</a:t>
            </a:r>
          </a:p>
        </p:txBody>
      </p:sp>
      <p:sp>
        <p:nvSpPr>
          <p:cNvPr id="3" name="Content Placeholder 2">
            <a:extLst>
              <a:ext uri="{FF2B5EF4-FFF2-40B4-BE49-F238E27FC236}">
                <a16:creationId xmlns:a16="http://schemas.microsoft.com/office/drawing/2014/main" id="{5BAFFB29-6D80-44F5-8C05-460EA7170719}"/>
              </a:ext>
            </a:extLst>
          </p:cNvPr>
          <p:cNvSpPr>
            <a:spLocks noGrp="1"/>
          </p:cNvSpPr>
          <p:nvPr>
            <p:ph idx="1"/>
          </p:nvPr>
        </p:nvSpPr>
        <p:spPr>
          <a:xfrm>
            <a:off x="913795" y="2587557"/>
            <a:ext cx="10353762" cy="3203642"/>
          </a:xfrm>
        </p:spPr>
        <p:txBody>
          <a:bodyPr>
            <a:normAutofit/>
          </a:bodyPr>
          <a:lstStyle/>
          <a:p>
            <a:r>
              <a:rPr lang="en-US" sz="2800" dirty="0">
                <a:latin typeface="Times New Roman" panose="02020603050405020304" pitchFamily="18" charset="0"/>
                <a:cs typeface="Times New Roman" panose="02020603050405020304" pitchFamily="18" charset="0"/>
              </a:rPr>
              <a:t>1.1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trò</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chơi</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1.2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tả</a:t>
            </a:r>
            <a:r>
              <a:rPr lang="en-US" sz="2800" dirty="0">
                <a:latin typeface="Times New Roman" panose="02020603050405020304" pitchFamily="18" charset="0"/>
                <a:cs typeface="Times New Roman" panose="02020603050405020304" pitchFamily="18" charset="0"/>
              </a:rPr>
              <a:t> game play, </a:t>
            </a: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chạm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nổ</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1.3 </a:t>
            </a:r>
            <a:r>
              <a:rPr lang="en-US" sz="2800" dirty="0" err="1">
                <a:latin typeface="Times New Roman" panose="02020603050405020304" pitchFamily="18" charset="0"/>
                <a:cs typeface="Times New Roman" panose="02020603050405020304" pitchFamily="18" charset="0"/>
              </a:rPr>
              <a:t>Hướng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dẫn</a:t>
            </a:r>
            <a:r>
              <a:rPr lang="en-US" sz="2800" dirty="0">
                <a:latin typeface="Times New Roman" panose="02020603050405020304" pitchFamily="18" charset="0"/>
                <a:cs typeface="Times New Roman" panose="02020603050405020304" pitchFamily="18" charset="0"/>
              </a:rPr>
              <a:t> chi </a:t>
            </a:r>
            <a:r>
              <a:rPr lang="en-US" sz="2800" dirty="0" err="1">
                <a:latin typeface="Times New Roman" panose="02020603050405020304" pitchFamily="18" charset="0"/>
                <a:cs typeface="Times New Roman" panose="02020603050405020304" pitchFamily="18" charset="0"/>
              </a:rPr>
              <a:t>tiết</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970114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0D762-AED2-4A8E-B7B9-028241A135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1.1.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game </a:t>
            </a:r>
          </a:p>
        </p:txBody>
      </p:sp>
      <p:sp>
        <p:nvSpPr>
          <p:cNvPr id="3" name="Content Placeholder 2">
            <a:extLst>
              <a:ext uri="{FF2B5EF4-FFF2-40B4-BE49-F238E27FC236}">
                <a16:creationId xmlns:a16="http://schemas.microsoft.com/office/drawing/2014/main" id="{FBAD2E23-67FA-441E-88A6-27F4F73BFB13}"/>
              </a:ext>
            </a:extLst>
          </p:cNvPr>
          <p:cNvSpPr>
            <a:spLocks noGrp="1"/>
          </p:cNvSpPr>
          <p:nvPr>
            <p:ph idx="1"/>
          </p:nvPr>
        </p:nvSpPr>
        <p:spPr>
          <a:xfrm>
            <a:off x="913795" y="2076450"/>
            <a:ext cx="10353762" cy="4499448"/>
          </a:xfrm>
        </p:spPr>
        <p:txBody>
          <a:bodyPr>
            <a:normAutofit fontScale="92500"/>
          </a:bodyPr>
          <a:lstStyle/>
          <a:p>
            <a:r>
              <a:rPr lang="vi-VN" dirty="0">
                <a:latin typeface="Times New Roman" panose="02020603050405020304" pitchFamily="18" charset="0"/>
                <a:cs typeface="Times New Roman" panose="02020603050405020304" pitchFamily="18" charset="0"/>
              </a:rPr>
              <a:t>Nếu bạn đã từng chơi Bomberman, bạn sẽ cảm thấy quen thuộc với những đối tượng này. Chúng được được chia làm hai loại chính là nhóm đối tượng động (Bomber, Enemy, Bomb) và nhóm đối tượng tĩnh (Grass, Wall, Brick, Door, Item).</a:t>
            </a:r>
            <a:endParaRPr lang="en-US" dirty="0">
              <a:latin typeface="Times New Roman" panose="02020603050405020304" pitchFamily="18" charset="0"/>
              <a:cs typeface="Times New Roman" panose="02020603050405020304" pitchFamily="18" charset="0"/>
            </a:endParaRPr>
          </a:p>
          <a:p>
            <a:pPr lvl="1"/>
            <a:r>
              <a:rPr lang="vi-VN" dirty="0">
                <a:latin typeface="Times New Roman" panose="02020603050405020304" pitchFamily="18" charset="0"/>
                <a:cs typeface="Times New Roman" panose="02020603050405020304" pitchFamily="18" charset="0"/>
              </a:rPr>
              <a:t>Bomber là nhân vật chính của trò chơi. Bomber có thể di chuyển theo 4 hướng trái/phải/lên/xuống theo sự điều khiển của người chơi.</a:t>
            </a:r>
          </a:p>
          <a:p>
            <a:pPr lvl="1"/>
            <a:r>
              <a:rPr lang="vi-VN" dirty="0">
                <a:latin typeface="Times New Roman" panose="02020603050405020304" pitchFamily="18" charset="0"/>
                <a:cs typeface="Times New Roman" panose="02020603050405020304" pitchFamily="18" charset="0"/>
              </a:rPr>
              <a:t>Enemy là các đối tượng mà Bomber phải tiêu diệt hết để có thể qua Level. Enemy có thể di chuyển ngẫu nhiên hoặc tự đuổi theo Bomber tùy theo loại Enemy. Các loại Enemy sẽ được mô tả cụ thể ở phần dưới.</a:t>
            </a:r>
            <a:endParaRPr lang="en-US" dirty="0">
              <a:latin typeface="Times New Roman" panose="02020603050405020304" pitchFamily="18" charset="0"/>
              <a:cs typeface="Times New Roman" panose="02020603050405020304" pitchFamily="18" charset="0"/>
            </a:endParaRPr>
          </a:p>
          <a:p>
            <a:pPr lvl="1"/>
            <a:r>
              <a:rPr lang="vi-VN" dirty="0">
                <a:latin typeface="Times New Roman" panose="02020603050405020304" pitchFamily="18" charset="0"/>
                <a:cs typeface="Times New Roman" panose="02020603050405020304" pitchFamily="18" charset="0"/>
              </a:rPr>
              <a:t>Bomb là đối tượng mà Bomber sẽ đặt và kích hoạt tại các ô Grass. Khi đã được kích hoạt, Bomber và Enemy không thể di chuyển vào vị trí Bomb. Tuy nhiên ngay khi Bomber vừa đặt và kích hoạt Bomb tại ví trí của mình, Bomber có một lần được đi từ vị trí đặt Bomb ra vị trí bên cạnh. Sau khi kích hoạt 2s, Bomb sẽ tự nổ, các đối tượng Flame  được tạo ra.</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6622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68BA-EE8F-4867-AFC0-38DE4AD8CD3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1.1.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game </a:t>
            </a:r>
            <a:endParaRPr lang="en-US" dirty="0"/>
          </a:p>
        </p:txBody>
      </p:sp>
      <p:sp>
        <p:nvSpPr>
          <p:cNvPr id="3" name="Content Placeholder 2">
            <a:extLst>
              <a:ext uri="{FF2B5EF4-FFF2-40B4-BE49-F238E27FC236}">
                <a16:creationId xmlns:a16="http://schemas.microsoft.com/office/drawing/2014/main" id="{C515F922-07AA-414E-BC23-30AE9B5A2537}"/>
              </a:ext>
            </a:extLst>
          </p:cNvPr>
          <p:cNvSpPr>
            <a:spLocks noGrp="1"/>
          </p:cNvSpPr>
          <p:nvPr>
            <p:ph idx="1"/>
          </p:nvPr>
        </p:nvSpPr>
        <p:spPr/>
        <p:txBody>
          <a:bodyPr/>
          <a:lstStyle/>
          <a:p>
            <a:pPr lvl="1"/>
            <a:r>
              <a:rPr lang="vi-VN" dirty="0">
                <a:latin typeface="Times New Roman" panose="02020603050405020304" pitchFamily="18" charset="0"/>
                <a:cs typeface="Times New Roman" panose="02020603050405020304" pitchFamily="18" charset="0"/>
              </a:rPr>
              <a:t>Grass là đối tượng mà Bomber và Enemy có thể di chuyển xuyên qua, và cho phép đặt Bomb lên vị trí của nó</a:t>
            </a:r>
            <a:r>
              <a:rPr lang="en-US" dirty="0">
                <a:latin typeface="Times New Roman" panose="02020603050405020304" pitchFamily="18" charset="0"/>
                <a:cs typeface="Times New Roman" panose="02020603050405020304" pitchFamily="18" charset="0"/>
              </a:rPr>
              <a:t>.</a:t>
            </a:r>
          </a:p>
          <a:p>
            <a:pPr lvl="1"/>
            <a:r>
              <a:rPr lang="vi-VN" dirty="0">
                <a:latin typeface="Times New Roman" panose="02020603050405020304" pitchFamily="18" charset="0"/>
                <a:cs typeface="Times New Roman" panose="02020603050405020304" pitchFamily="18" charset="0"/>
              </a:rPr>
              <a:t> Wall là đối tượng cố định, không thể phá hủy bằng Bomb cũng như không thể đặt Bomb lên được, Bomber và Enemy không thể di chuyển vào đối tượng này</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lvl="1"/>
            <a:r>
              <a:rPr lang="vi-VN" dirty="0">
                <a:latin typeface="Times New Roman" panose="02020603050405020304" pitchFamily="18" charset="0"/>
                <a:cs typeface="Times New Roman" panose="02020603050405020304" pitchFamily="18" charset="0"/>
              </a:rPr>
              <a:t>Brick là đối tượng được đặt lên các ô Grass, không cho phép đặt Bomb lên nhưng có thể bị phá hủy bởi Bomb được đặt gần đó. Bomber và Enemy thông thường không thể di chuyển vào vị trí Brick khi nó chưa bị phá hủy</a:t>
            </a:r>
            <a:r>
              <a:rPr lang="en-US" dirty="0">
                <a:latin typeface="Times New Roman" panose="02020603050405020304" pitchFamily="18" charset="0"/>
                <a:cs typeface="Times New Roman" panose="02020603050405020304" pitchFamily="18" charset="0"/>
              </a:rPr>
              <a:t>.</a:t>
            </a:r>
          </a:p>
          <a:p>
            <a:pPr lvl="1"/>
            <a:r>
              <a:rPr lang="vi-VN" dirty="0">
                <a:latin typeface="Times New Roman" panose="02020603050405020304" pitchFamily="18" charset="0"/>
                <a:cs typeface="Times New Roman" panose="02020603050405020304" pitchFamily="18" charset="0"/>
              </a:rPr>
              <a:t>Portal là đối tượng được giấu phía sau một đối tượng Brick. Khi Brick đó bị phá hủy, Portal sẽ hiện ra và nếu tất cả Enemy đã bị tiêu diệt thì người chơi có thể qua Level khác bằng cách di chuyển vào vị trí của Portal.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8796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2964-015C-4395-AE37-E8BCACDD4C0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1.1.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game </a:t>
            </a:r>
            <a:endParaRPr lang="en-US" dirty="0"/>
          </a:p>
        </p:txBody>
      </p:sp>
      <p:sp>
        <p:nvSpPr>
          <p:cNvPr id="3" name="Content Placeholder 2">
            <a:extLst>
              <a:ext uri="{FF2B5EF4-FFF2-40B4-BE49-F238E27FC236}">
                <a16:creationId xmlns:a16="http://schemas.microsoft.com/office/drawing/2014/main" id="{E078B845-21FD-443C-B661-A6862015622C}"/>
              </a:ext>
            </a:extLst>
          </p:cNvPr>
          <p:cNvSpPr>
            <a:spLocks noGrp="1"/>
          </p:cNvSpPr>
          <p:nvPr>
            <p:ph idx="1"/>
          </p:nvPr>
        </p:nvSpPr>
        <p:spPr>
          <a:xfrm>
            <a:off x="913795" y="2076450"/>
            <a:ext cx="10353762" cy="4171950"/>
          </a:xfrm>
        </p:spPr>
        <p:txBody>
          <a:bodyPr>
            <a:normAutofit/>
          </a:bodyPr>
          <a:lstStyle/>
          <a:p>
            <a:r>
              <a:rPr lang="vi-VN" dirty="0">
                <a:latin typeface="Times New Roman" panose="02020603050405020304" pitchFamily="18" charset="0"/>
                <a:cs typeface="Times New Roman" panose="02020603050405020304" pitchFamily="18" charset="0"/>
              </a:rPr>
              <a:t>Các Item cũng được giấu phía sau Brick và chỉ hiện ra khi Brick bị phá hủy. Bomber có thể sử dụng Item bằng cách di chuyển vào vị trí của Item. Thông tin về chức năng của các Item được liệt kê như dưới đây:</a:t>
            </a:r>
            <a:endParaRPr lang="en-US" dirty="0">
              <a:latin typeface="Times New Roman" panose="02020603050405020304" pitchFamily="18" charset="0"/>
              <a:cs typeface="Times New Roman" panose="02020603050405020304" pitchFamily="18" charset="0"/>
            </a:endParaRPr>
          </a:p>
          <a:p>
            <a:pPr lvl="1"/>
            <a:r>
              <a:rPr lang="vi-VN" dirty="0">
                <a:latin typeface="Times New Roman" panose="02020603050405020304" pitchFamily="18" charset="0"/>
                <a:cs typeface="Times New Roman" panose="02020603050405020304" pitchFamily="18" charset="0"/>
              </a:rPr>
              <a:t> SpeedItem Khi sử dụng Item này, Bomber sẽ được tăng vận tốc di chuyển thêm một giá trị thích hợp</a:t>
            </a:r>
            <a:r>
              <a:rPr lang="en-US" dirty="0">
                <a:latin typeface="Times New Roman" panose="02020603050405020304" pitchFamily="18" charset="0"/>
                <a:cs typeface="Times New Roman" panose="02020603050405020304" pitchFamily="18" charset="0"/>
              </a:rPr>
              <a:t>.</a:t>
            </a:r>
          </a:p>
          <a:p>
            <a:pPr lvl="1"/>
            <a:r>
              <a:rPr lang="vi-VN" dirty="0">
                <a:latin typeface="Times New Roman" panose="02020603050405020304" pitchFamily="18" charset="0"/>
                <a:cs typeface="Times New Roman" panose="02020603050405020304" pitchFamily="18" charset="0"/>
              </a:rPr>
              <a:t>FlameItem Item này giúp tăng phạm vi ảnh hưởng của Bomb khi nổ (độ dài các Flame lớn hơn)</a:t>
            </a:r>
            <a:endParaRPr lang="en-US" dirty="0">
              <a:latin typeface="Times New Roman" panose="02020603050405020304" pitchFamily="18" charset="0"/>
              <a:cs typeface="Times New Roman" panose="02020603050405020304" pitchFamily="18" charset="0"/>
            </a:endParaRPr>
          </a:p>
          <a:p>
            <a:pPr lvl="1"/>
            <a:r>
              <a:rPr lang="vi-VN" dirty="0">
                <a:latin typeface="Times New Roman" panose="02020603050405020304" pitchFamily="18" charset="0"/>
                <a:cs typeface="Times New Roman" panose="02020603050405020304" pitchFamily="18" charset="0"/>
              </a:rPr>
              <a:t>BombItem Thông thường, nếu không có đối tượng Bomb nào đang trong trạng thái kích hoạt, Bomber sẽ được đặt và kích hoạt duy nhất một đối tượng Bomb. Item này giúp tăng số lượng Bomb có thể đặt thêm một.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4425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B66FA-40C7-4A7A-935E-A457629EE34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1.1.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game </a:t>
            </a:r>
            <a:endParaRPr lang="en-US" dirty="0"/>
          </a:p>
        </p:txBody>
      </p:sp>
      <p:sp>
        <p:nvSpPr>
          <p:cNvPr id="3" name="Content Placeholder 2">
            <a:extLst>
              <a:ext uri="{FF2B5EF4-FFF2-40B4-BE49-F238E27FC236}">
                <a16:creationId xmlns:a16="http://schemas.microsoft.com/office/drawing/2014/main" id="{0F6CE3C8-F45C-4844-B065-B2AC96C2B5C4}"/>
              </a:ext>
            </a:extLst>
          </p:cNvPr>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Có nhiều loại Enemy trong Bomberman, tuy nhiên trong phiên bản này chỉ yêu cầu cài đặt hai loại Enemy dưới đây (nếu cài đặt thêm các loại khác sẽ được cộng thêm điểm):</a:t>
            </a:r>
            <a:endParaRPr lang="en-US" dirty="0">
              <a:latin typeface="Times New Roman" panose="02020603050405020304" pitchFamily="18" charset="0"/>
              <a:cs typeface="Times New Roman" panose="02020603050405020304" pitchFamily="18" charset="0"/>
            </a:endParaRPr>
          </a:p>
          <a:p>
            <a:pPr lvl="1"/>
            <a:r>
              <a:rPr lang="vi-VN" dirty="0">
                <a:latin typeface="Times New Roman" panose="02020603050405020304" pitchFamily="18" charset="0"/>
                <a:cs typeface="Times New Roman" panose="02020603050405020304" pitchFamily="18" charset="0"/>
              </a:rPr>
              <a:t>Balloom là Enemy đơn giản nhất, di chuyển ngẫu nhiên với vận tốc cố định</a:t>
            </a:r>
            <a:r>
              <a:rPr lang="en-US" dirty="0">
                <a:latin typeface="Times New Roman" panose="02020603050405020304" pitchFamily="18" charset="0"/>
                <a:cs typeface="Times New Roman" panose="02020603050405020304" pitchFamily="18" charset="0"/>
              </a:rPr>
              <a:t>.</a:t>
            </a:r>
          </a:p>
          <a:p>
            <a:pPr lvl="1"/>
            <a:r>
              <a:rPr lang="vi-VN" dirty="0">
                <a:latin typeface="Times New Roman" panose="02020603050405020304" pitchFamily="18" charset="0"/>
                <a:cs typeface="Times New Roman" panose="02020603050405020304" pitchFamily="18" charset="0"/>
              </a:rPr>
              <a:t>Oneal có tốc độ di chuyển thay đổi, lúc nhanh, lúc chậm và di chuyển "thông minh" hơn so với Balloom (biết đuổi theo Bomber)</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Doll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Minvo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Ballom</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Kondoria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tường</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753139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1F287-2082-4C0F-A542-D0F3D557648A}"/>
              </a:ext>
            </a:extLst>
          </p:cNvPr>
          <p:cNvSpPr>
            <a:spLocks noGrp="1"/>
          </p:cNvSpPr>
          <p:nvPr>
            <p:ph type="title"/>
          </p:nvPr>
        </p:nvSpPr>
        <p:spPr>
          <a:xfrm>
            <a:off x="544749" y="609600"/>
            <a:ext cx="11478638" cy="1257300"/>
          </a:xfrm>
        </p:spPr>
        <p:txBody>
          <a:bodyPr>
            <a:normAutofit fontScale="90000"/>
          </a:bodyPr>
          <a:lstStyle/>
          <a:p>
            <a:r>
              <a:rPr lang="en-US" dirty="0"/>
              <a:t>1.2. </a:t>
            </a:r>
            <a:r>
              <a:rPr lang="en-US" dirty="0" err="1"/>
              <a:t>Mô</a:t>
            </a:r>
            <a:r>
              <a:rPr lang="en-US" dirty="0"/>
              <a:t> </a:t>
            </a:r>
            <a:r>
              <a:rPr lang="en-US" dirty="0" err="1"/>
              <a:t>tả</a:t>
            </a:r>
            <a:r>
              <a:rPr lang="en-US" dirty="0"/>
              <a:t> game play, </a:t>
            </a:r>
            <a:r>
              <a:rPr lang="en-US" dirty="0" err="1"/>
              <a:t>xử</a:t>
            </a:r>
            <a:r>
              <a:rPr lang="en-US" dirty="0"/>
              <a:t> </a:t>
            </a:r>
            <a:r>
              <a:rPr lang="en-US" dirty="0" err="1"/>
              <a:t>lý</a:t>
            </a:r>
            <a:r>
              <a:rPr lang="en-US" dirty="0"/>
              <a:t> </a:t>
            </a:r>
            <a:r>
              <a:rPr lang="en-US" dirty="0" err="1"/>
              <a:t>va</a:t>
            </a:r>
            <a:r>
              <a:rPr lang="en-US" dirty="0"/>
              <a:t> </a:t>
            </a:r>
            <a:r>
              <a:rPr lang="en-US" dirty="0" err="1"/>
              <a:t>chạm</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bom</a:t>
            </a:r>
            <a:r>
              <a:rPr lang="en-US" dirty="0"/>
              <a:t> </a:t>
            </a:r>
            <a:r>
              <a:rPr lang="en-US" dirty="0" err="1"/>
              <a:t>nổ</a:t>
            </a:r>
            <a:endParaRPr lang="en-US" dirty="0"/>
          </a:p>
        </p:txBody>
      </p:sp>
      <p:sp>
        <p:nvSpPr>
          <p:cNvPr id="3" name="Content Placeholder 2">
            <a:extLst>
              <a:ext uri="{FF2B5EF4-FFF2-40B4-BE49-F238E27FC236}">
                <a16:creationId xmlns:a16="http://schemas.microsoft.com/office/drawing/2014/main" id="{08A54038-CCA0-4803-B050-9372ABFF88F4}"/>
              </a:ext>
            </a:extLst>
          </p:cNvPr>
          <p:cNvSpPr>
            <a:spLocks noGrp="1"/>
          </p:cNvSpPr>
          <p:nvPr>
            <p:ph idx="1"/>
          </p:nvPr>
        </p:nvSpPr>
        <p:spPr>
          <a:xfrm>
            <a:off x="913795" y="2076450"/>
            <a:ext cx="10353762" cy="4324350"/>
          </a:xfrm>
        </p:spPr>
        <p:txBody>
          <a:bodyPr/>
          <a:lstStyle/>
          <a:p>
            <a:r>
              <a:rPr lang="vi-VN" dirty="0">
                <a:latin typeface="Times New Roman" panose="02020603050405020304" pitchFamily="18" charset="0"/>
                <a:cs typeface="Times New Roman" panose="02020603050405020304" pitchFamily="18" charset="0"/>
              </a:rPr>
              <a:t>Trong một màn chơi, Bomber sẽ được người chơi di chuyển, đặt và kích hoạt Bomb với mục tiêu chính là tiêu diệt tất cả Enemy và tìm ra vị trí Portal để có thể qua màn mới</a:t>
            </a:r>
            <a:r>
              <a:rPr lang="en-US" dirty="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Bomber sẽ bị giết khi va chạm với Enemy hoặc thuộc phạm vi Bomb nổ. Lúc đấy trò chơi kết thúc.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Enemy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Bomb </a:t>
            </a:r>
            <a:r>
              <a:rPr lang="en-US" dirty="0" err="1">
                <a:latin typeface="Times New Roman" panose="02020603050405020304" pitchFamily="18" charset="0"/>
                <a:cs typeface="Times New Roman" panose="02020603050405020304" pitchFamily="18" charset="0"/>
              </a:rPr>
              <a:t>nổ</a:t>
            </a:r>
            <a:r>
              <a:rPr lang="en-US" dirty="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Một đối tượng thuộc phạm vi Bomb nổ có nghĩa là đối tượng đó va chạm với một trong các tia lửa được tạo ra tại thời điểm một đối tượng Bomb nổ.</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6426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A3DAA645362B1441A6E83CDB87A909A6" ma:contentTypeVersion="6" ma:contentTypeDescription="Tạo tài liệu mới." ma:contentTypeScope="" ma:versionID="2c6a7cfb7bc82be06b418e033b990ad8">
  <xsd:schema xmlns:xsd="http://www.w3.org/2001/XMLSchema" xmlns:xs="http://www.w3.org/2001/XMLSchema" xmlns:p="http://schemas.microsoft.com/office/2006/metadata/properties" xmlns:ns3="aaf638b1-c938-40a2-bdc1-da3e73d7bab2" xmlns:ns4="0ba9f41d-e247-4715-b90b-e6d38dc74e6f" targetNamespace="http://schemas.microsoft.com/office/2006/metadata/properties" ma:root="true" ma:fieldsID="97d59c3e6616ef2d14d5bdb4259377cb" ns3:_="" ns4:_="">
    <xsd:import namespace="aaf638b1-c938-40a2-bdc1-da3e73d7bab2"/>
    <xsd:import namespace="0ba9f41d-e247-4715-b90b-e6d38dc74e6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f638b1-c938-40a2-bdc1-da3e73d7ba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a9f41d-e247-4715-b90b-e6d38dc74e6f"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element name="SharingHintHash" ma:index="12"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A5DA44-4931-4371-82E4-12B62163AC9A}">
  <ds:schemaRefs>
    <ds:schemaRef ds:uri="http://schemas.microsoft.com/sharepoint/v3/contenttype/forms"/>
  </ds:schemaRefs>
</ds:datastoreItem>
</file>

<file path=customXml/itemProps2.xml><?xml version="1.0" encoding="utf-8"?>
<ds:datastoreItem xmlns:ds="http://schemas.openxmlformats.org/officeDocument/2006/customXml" ds:itemID="{1F59FBED-A52C-49B5-8382-B152FD3AE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f638b1-c938-40a2-bdc1-da3e73d7bab2"/>
    <ds:schemaRef ds:uri="0ba9f41d-e247-4715-b90b-e6d38dc74e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50602D-9ADA-4A04-8EA4-AD0F0D15ADF1}">
  <ds:schemaRefs>
    <ds:schemaRef ds:uri="http://purl.org/dc/elements/1.1/"/>
    <ds:schemaRef ds:uri="http://schemas.microsoft.com/office/2006/metadata/properties"/>
    <ds:schemaRef ds:uri="aaf638b1-c938-40a2-bdc1-da3e73d7bab2"/>
    <ds:schemaRef ds:uri="http://purl.org/dc/terms/"/>
    <ds:schemaRef ds:uri="http://schemas.microsoft.com/office/2006/documentManagement/types"/>
    <ds:schemaRef ds:uri="http://purl.org/dc/dcmitype/"/>
    <ds:schemaRef ds:uri="http://schemas.microsoft.com/office/infopath/2007/PartnerControls"/>
    <ds:schemaRef ds:uri="0ba9f41d-e247-4715-b90b-e6d38dc74e6f"/>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{BD872430-1EF4-4B60-BDE0-A8A17908D6AD}tf12214701_win32</Template>
  <TotalTime>468</TotalTime>
  <Words>3016</Words>
  <Application>Microsoft Office PowerPoint</Application>
  <PresentationFormat>Widescreen</PresentationFormat>
  <Paragraphs>131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Goudy Old Style</vt:lpstr>
      <vt:lpstr>Times New Roman</vt:lpstr>
      <vt:lpstr>Wingdings 2</vt:lpstr>
      <vt:lpstr>SlateVTI</vt:lpstr>
      <vt:lpstr>PowerPoint Presentation</vt:lpstr>
      <vt:lpstr>PowerPoint Presentation</vt:lpstr>
      <vt:lpstr>MENU</vt:lpstr>
      <vt:lpstr>1. README</vt:lpstr>
      <vt:lpstr>1.1. Mô tả các đối tượng trong game </vt:lpstr>
      <vt:lpstr>1.1. Mô tả các đối tượng trong game </vt:lpstr>
      <vt:lpstr>1.1. Mô tả các đối tượng trong game </vt:lpstr>
      <vt:lpstr>1.1. Mô tả các đối tượng trong game </vt:lpstr>
      <vt:lpstr>1.2. Mô tả game play, xử lý va chạm và xử lý bom nổ</vt:lpstr>
      <vt:lpstr>1.2. Mô tả game play, xử lý va chạm và xử lý bom nổ</vt:lpstr>
      <vt:lpstr>1.3 Hướng dẫn chi tiết  </vt:lpstr>
      <vt:lpstr>1.3 Hướng dẫn chi tiết  </vt:lpstr>
      <vt:lpstr>1.3 Hướng dẫn chi tiết  </vt:lpstr>
      <vt:lpstr>1.3 Hướng dẫn chi tiết  </vt:lpstr>
      <vt:lpstr>1.3 Hướng dẫn chi tiết  </vt:lpstr>
      <vt:lpstr>1.3 Hướng dẫn chi tiết  </vt:lpstr>
      <vt:lpstr>1.3 Hướng dẫn chi tiết  </vt:lpstr>
      <vt:lpstr>1.3 Hướng dẫn chi tiết  </vt:lpstr>
      <vt:lpstr>1.3 Hướng dẫn chi tiết  </vt:lpstr>
      <vt:lpstr>2. Guide Play</vt:lpstr>
      <vt:lpstr>2. Guide Play</vt:lpstr>
      <vt:lpstr>3. Inheritance Schema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BOMBERMAN GAME</dc:title>
  <dc:creator>Cơ Phan</dc:creator>
  <cp:lastModifiedBy>Cơ Phan</cp:lastModifiedBy>
  <cp:revision>16</cp:revision>
  <dcterms:created xsi:type="dcterms:W3CDTF">2020-11-30T16:20:10Z</dcterms:created>
  <dcterms:modified xsi:type="dcterms:W3CDTF">2020-12-01T07:00:39Z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0x010100A3DAA645362B1441A6E83CDB87A909A6</vt:lpwstr>
  </property>
</Properties>
</file>