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3" r:id="rId4"/>
    <p:sldId id="256" r:id="rId5"/>
    <p:sldId id="257" r:id="rId6"/>
    <p:sldId id="262" r:id="rId7"/>
    <p:sldId id="265" r:id="rId8"/>
    <p:sldId id="266" r:id="rId9"/>
    <p:sldId id="267"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D0E0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4" d="100"/>
          <a:sy n="114"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264493-5135-4908-A0F5-9DFE4B6A0D0E}"/>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4AC3077-FDFA-41AF-A029-444700866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CCB2C55A-0483-42B9-B7F9-33B257C27858}"/>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5" name="頁尾版面配置區 4">
            <a:extLst>
              <a:ext uri="{FF2B5EF4-FFF2-40B4-BE49-F238E27FC236}">
                <a16:creationId xmlns:a16="http://schemas.microsoft.com/office/drawing/2014/main" id="{14EDBF92-141F-4A46-B0C3-9236E724963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C8AD16D-3FAC-4ECA-857E-9CDA6A19FEDC}"/>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101531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A276B-8C72-4E86-AA7B-48975A0CF6F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B2C9FDA-243B-4A6D-8C93-3E3920F63E00}"/>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04BC916-C4BB-47A6-9437-C058139C3245}"/>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5" name="頁尾版面配置區 4">
            <a:extLst>
              <a:ext uri="{FF2B5EF4-FFF2-40B4-BE49-F238E27FC236}">
                <a16:creationId xmlns:a16="http://schemas.microsoft.com/office/drawing/2014/main" id="{9C9C23C3-2636-4510-8383-570C6A80E89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CC51406-5246-4774-8471-F2DAA4459E3D}"/>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6765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A915DD7-E32B-4EA6-B3FB-06B5D55A46F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B5CA037A-ECEC-495E-8B94-B97BB6ED1BA3}"/>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2F2F079-02B3-4E6B-A31E-0FD775A2201E}"/>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5" name="頁尾版面配置區 4">
            <a:extLst>
              <a:ext uri="{FF2B5EF4-FFF2-40B4-BE49-F238E27FC236}">
                <a16:creationId xmlns:a16="http://schemas.microsoft.com/office/drawing/2014/main" id="{64C3FC08-9FF9-4050-B759-78E5EC8959E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F63F6CC-6170-4AA1-9805-B7ABE95409D3}"/>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3077197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62E17A-994E-4F51-A9CA-D3D5F6EED5F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63AF9E4-C6DC-40DA-BFA2-615570E5070E}"/>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94160F4-EDE1-4862-BB89-EFCC2998DE3E}"/>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5" name="頁尾版面配置區 4">
            <a:extLst>
              <a:ext uri="{FF2B5EF4-FFF2-40B4-BE49-F238E27FC236}">
                <a16:creationId xmlns:a16="http://schemas.microsoft.com/office/drawing/2014/main" id="{501F26BD-0CD2-489E-8397-33D4B815A74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42A4916-8002-40F3-91AD-78F76214154C}"/>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406720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3FC3A9-77B5-4C86-8D2F-8AAAD358319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D7D4451-55E2-407B-91ED-D5C03EA110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219AC6E9-4828-4B63-96D7-65AF4412FB2E}"/>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5" name="頁尾版面配置區 4">
            <a:extLst>
              <a:ext uri="{FF2B5EF4-FFF2-40B4-BE49-F238E27FC236}">
                <a16:creationId xmlns:a16="http://schemas.microsoft.com/office/drawing/2014/main" id="{7FDFE097-0C8F-4406-A2BE-66EA2A05108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C4DEA4E-3DEC-41F7-A5D2-4873CB09C5F2}"/>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2256381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6DB79D-FFE7-48F4-965B-0368F075302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F77D6E7-CAA6-49ED-ADD7-8BCCE33EC745}"/>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98C2AC4-3E82-4CCF-BAA0-EB9577E8340B}"/>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1889276-40D5-4CF5-925C-16342C8F9087}"/>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6" name="頁尾版面配置區 5">
            <a:extLst>
              <a:ext uri="{FF2B5EF4-FFF2-40B4-BE49-F238E27FC236}">
                <a16:creationId xmlns:a16="http://schemas.microsoft.com/office/drawing/2014/main" id="{1414311C-B490-4286-8D0F-22EBB76AF98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1803DE8-3E91-4E1A-AE02-593BA4ABC139}"/>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301252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CD0532-8A25-494C-AD9A-03E1E694D06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BA68333-2D3E-4285-BF05-6A0B41C18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BE168666-AA70-4205-805A-2E7EAC3A1609}"/>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4D95864-3BE2-4D20-AB76-466BE29A8D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773C9AC2-560E-40A3-93EB-F684A3A74730}"/>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CDD1AB1-DD3A-4C07-B5C5-7450739F2541}"/>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8" name="頁尾版面配置區 7">
            <a:extLst>
              <a:ext uri="{FF2B5EF4-FFF2-40B4-BE49-F238E27FC236}">
                <a16:creationId xmlns:a16="http://schemas.microsoft.com/office/drawing/2014/main" id="{C46FD947-A4C1-4798-ACFD-29CD0355094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D4BE76DF-3CE2-4032-9DD1-B76067D6E447}"/>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1021899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E3641A-BFD3-4C38-ADE5-B32DE029A70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987C25C-B5CF-413E-A42D-C24CAA770F35}"/>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4" name="頁尾版面配置區 3">
            <a:extLst>
              <a:ext uri="{FF2B5EF4-FFF2-40B4-BE49-F238E27FC236}">
                <a16:creationId xmlns:a16="http://schemas.microsoft.com/office/drawing/2014/main" id="{EFF15702-4BCA-4991-BC85-B838635E993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431C707-4BD6-4190-8E0D-DE3A4512F3B5}"/>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1579352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FE604F2-7CD0-4A54-B7DF-30BF4417AD82}"/>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3" name="頁尾版面配置區 2">
            <a:extLst>
              <a:ext uri="{FF2B5EF4-FFF2-40B4-BE49-F238E27FC236}">
                <a16:creationId xmlns:a16="http://schemas.microsoft.com/office/drawing/2014/main" id="{9D136338-DEDF-4A19-AB62-C58E0DF18EF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B19ADE8-2383-47A8-9D4C-5259EFB636E2}"/>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825235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94DDC4-5CD5-4205-B06B-645DB724FC2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38EAFF5-602A-4181-976D-781C79138C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57C777F-1412-4E2B-A865-5CFE43901A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D912BE2-96E8-4279-B01D-8DA242472046}"/>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6" name="頁尾版面配置區 5">
            <a:extLst>
              <a:ext uri="{FF2B5EF4-FFF2-40B4-BE49-F238E27FC236}">
                <a16:creationId xmlns:a16="http://schemas.microsoft.com/office/drawing/2014/main" id="{EF5FE0B3-9DA7-4B12-89CC-77A1CFF145A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79BA3EC-D3E2-462F-8CFC-7A7FEFA687C4}"/>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149873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AF4EA4-A08A-487B-B4E6-D32E5116931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1B65F3F-C828-4F01-B58E-D7C20D8772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C97C4858-D210-4811-9B98-5D5C2A862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8EE4BFA6-8104-4E59-98E6-AC2299592B77}"/>
              </a:ext>
            </a:extLst>
          </p:cNvPr>
          <p:cNvSpPr>
            <a:spLocks noGrp="1"/>
          </p:cNvSpPr>
          <p:nvPr>
            <p:ph type="dt" sz="half" idx="10"/>
          </p:nvPr>
        </p:nvSpPr>
        <p:spPr/>
        <p:txBody>
          <a:bodyPr/>
          <a:lstStyle/>
          <a:p>
            <a:fld id="{75BB3C8B-22F8-4DA6-81FD-E32C5539E1A1}" type="datetimeFigureOut">
              <a:rPr lang="zh-TW" altLang="en-US" smtClean="0"/>
              <a:t>2022/1/13</a:t>
            </a:fld>
            <a:endParaRPr lang="zh-TW" altLang="en-US"/>
          </a:p>
        </p:txBody>
      </p:sp>
      <p:sp>
        <p:nvSpPr>
          <p:cNvPr id="6" name="頁尾版面配置區 5">
            <a:extLst>
              <a:ext uri="{FF2B5EF4-FFF2-40B4-BE49-F238E27FC236}">
                <a16:creationId xmlns:a16="http://schemas.microsoft.com/office/drawing/2014/main" id="{CE2B0ED9-391B-4511-9997-73D17C06D60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65F3AC8-C07A-4F2B-A820-04815A92A37C}"/>
              </a:ext>
            </a:extLst>
          </p:cNvPr>
          <p:cNvSpPr>
            <a:spLocks noGrp="1"/>
          </p:cNvSpPr>
          <p:nvPr>
            <p:ph type="sldNum" sz="quarter" idx="12"/>
          </p:nvPr>
        </p:nvSpPr>
        <p:spPr/>
        <p:txBody>
          <a:body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1741965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A88B6F2-1671-4757-9BC8-35D8B617E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8B26B5B-ED04-4699-B07F-7DBD89061D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B7DCDD0-1B74-4375-8ED9-F8F84DEE51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BB3C8B-22F8-4DA6-81FD-E32C5539E1A1}" type="datetimeFigureOut">
              <a:rPr lang="zh-TW" altLang="en-US" smtClean="0"/>
              <a:t>2022/1/13</a:t>
            </a:fld>
            <a:endParaRPr lang="zh-TW" altLang="en-US"/>
          </a:p>
        </p:txBody>
      </p:sp>
      <p:sp>
        <p:nvSpPr>
          <p:cNvPr id="5" name="頁尾版面配置區 4">
            <a:extLst>
              <a:ext uri="{FF2B5EF4-FFF2-40B4-BE49-F238E27FC236}">
                <a16:creationId xmlns:a16="http://schemas.microsoft.com/office/drawing/2014/main" id="{6DE43491-1AE1-42B6-9364-C8972094E2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C6A74D3-6550-4F9E-A99F-60CB2B2A17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9B3A2-DADE-4EA5-8321-9E02005B6EE0}" type="slidenum">
              <a:rPr lang="zh-TW" altLang="en-US" smtClean="0"/>
              <a:t>‹#›</a:t>
            </a:fld>
            <a:endParaRPr lang="zh-TW" altLang="en-US"/>
          </a:p>
        </p:txBody>
      </p:sp>
    </p:spTree>
    <p:extLst>
      <p:ext uri="{BB962C8B-B14F-4D97-AF65-F5344CB8AC3E}">
        <p14:creationId xmlns:p14="http://schemas.microsoft.com/office/powerpoint/2010/main" val="519238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1C43BBE6-59D6-47BE-963A-C0065DDC196B}"/>
              </a:ext>
            </a:extLst>
          </p:cNvPr>
          <p:cNvSpPr>
            <a:spLocks noGrp="1"/>
          </p:cNvSpPr>
          <p:nvPr>
            <p:ph type="title"/>
          </p:nvPr>
        </p:nvSpPr>
        <p:spPr>
          <a:xfrm>
            <a:off x="838200" y="2661285"/>
            <a:ext cx="10515600" cy="1325563"/>
          </a:xfrm>
        </p:spPr>
        <p:txBody>
          <a:bodyPr/>
          <a:lstStyle/>
          <a:p>
            <a:pPr algn="ctr"/>
            <a:r>
              <a:rPr lang="en-US" altLang="zh-TW" dirty="0"/>
              <a:t>Music Festival </a:t>
            </a:r>
            <a:endParaRPr lang="zh-TW" altLang="en-US" dirty="0"/>
          </a:p>
        </p:txBody>
      </p:sp>
      <p:sp>
        <p:nvSpPr>
          <p:cNvPr id="6" name="文字方塊 5">
            <a:extLst>
              <a:ext uri="{FF2B5EF4-FFF2-40B4-BE49-F238E27FC236}">
                <a16:creationId xmlns:a16="http://schemas.microsoft.com/office/drawing/2014/main" id="{13B988C4-DA6C-4E40-8BC1-6C926631FE14}"/>
              </a:ext>
            </a:extLst>
          </p:cNvPr>
          <p:cNvSpPr txBox="1"/>
          <p:nvPr/>
        </p:nvSpPr>
        <p:spPr>
          <a:xfrm>
            <a:off x="3241040" y="3986848"/>
            <a:ext cx="6664960" cy="369332"/>
          </a:xfrm>
          <a:prstGeom prst="rect">
            <a:avLst/>
          </a:prstGeom>
          <a:noFill/>
        </p:spPr>
        <p:txBody>
          <a:bodyPr wrap="square" rtlCol="0">
            <a:spAutoFit/>
          </a:bodyPr>
          <a:lstStyle/>
          <a:p>
            <a:r>
              <a:rPr lang="en-US" altLang="zh-TW" dirty="0"/>
              <a:t>G12 109306043 </a:t>
            </a:r>
            <a:r>
              <a:rPr lang="zh-TW" altLang="en-US" dirty="0">
                <a:latin typeface="微軟正黑體" panose="020B0604030504040204" pitchFamily="34" charset="-120"/>
                <a:ea typeface="微軟正黑體" panose="020B0604030504040204" pitchFamily="34" charset="-120"/>
              </a:rPr>
              <a:t>黃尹彤 </a:t>
            </a:r>
            <a:r>
              <a:rPr lang="en-US" altLang="zh-TW" dirty="0"/>
              <a:t>109306060 </a:t>
            </a:r>
            <a:r>
              <a:rPr lang="zh-TW" altLang="en-US" dirty="0">
                <a:latin typeface="微軟正黑體" panose="020B0604030504040204" pitchFamily="34" charset="-120"/>
                <a:ea typeface="微軟正黑體" panose="020B0604030504040204" pitchFamily="34" charset="-120"/>
              </a:rPr>
              <a:t>劉家妤 </a:t>
            </a:r>
            <a:r>
              <a:rPr lang="en-US" altLang="zh-TW" dirty="0"/>
              <a:t>109306061 </a:t>
            </a:r>
            <a:r>
              <a:rPr lang="zh-TW" altLang="en-US" dirty="0">
                <a:latin typeface="微軟正黑體" panose="020B0604030504040204" pitchFamily="34" charset="-120"/>
                <a:ea typeface="微軟正黑體" panose="020B0604030504040204" pitchFamily="34" charset="-120"/>
              </a:rPr>
              <a:t>呂學柏</a:t>
            </a:r>
          </a:p>
        </p:txBody>
      </p:sp>
    </p:spTree>
    <p:extLst>
      <p:ext uri="{BB962C8B-B14F-4D97-AF65-F5344CB8AC3E}">
        <p14:creationId xmlns:p14="http://schemas.microsoft.com/office/powerpoint/2010/main" val="408866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870A45-3AA8-438A-B20F-23289D516AB7}"/>
              </a:ext>
            </a:extLst>
          </p:cNvPr>
          <p:cNvSpPr>
            <a:spLocks noGrp="1"/>
          </p:cNvSpPr>
          <p:nvPr>
            <p:ph type="title"/>
          </p:nvPr>
        </p:nvSpPr>
        <p:spPr/>
        <p:txBody>
          <a:bodyPr/>
          <a:lstStyle/>
          <a:p>
            <a:r>
              <a:rPr lang="en-US" altLang="zh-TW" dirty="0"/>
              <a:t>User and Motivation</a:t>
            </a:r>
            <a:endParaRPr lang="zh-TW" altLang="en-US" dirty="0"/>
          </a:p>
        </p:txBody>
      </p:sp>
      <p:sp>
        <p:nvSpPr>
          <p:cNvPr id="3" name="內容版面配置區 2">
            <a:extLst>
              <a:ext uri="{FF2B5EF4-FFF2-40B4-BE49-F238E27FC236}">
                <a16:creationId xmlns:a16="http://schemas.microsoft.com/office/drawing/2014/main" id="{CB1D8A83-78E3-475C-A308-0D3A11BB8018}"/>
              </a:ext>
            </a:extLst>
          </p:cNvPr>
          <p:cNvSpPr>
            <a:spLocks noGrp="1"/>
          </p:cNvSpPr>
          <p:nvPr>
            <p:ph idx="1"/>
          </p:nvPr>
        </p:nvSpPr>
        <p:spPr/>
        <p:txBody>
          <a:bodyPr/>
          <a:lstStyle/>
          <a:p>
            <a:pPr algn="just">
              <a:lnSpc>
                <a:spcPct val="150000"/>
              </a:lnSpc>
            </a:pPr>
            <a:r>
              <a:rPr lang="en-US" altLang="zh-TW" dirty="0"/>
              <a:t>For people who love rock bands, metal bands, and indie bands, the Google Search Engine may not meet their needs, since it may give results of the music concerts held by Taichung City Mayor Lu </a:t>
            </a:r>
            <a:r>
              <a:rPr lang="en-US" altLang="zh-TW" dirty="0" err="1"/>
              <a:t>Xiu</a:t>
            </a:r>
            <a:r>
              <a:rPr lang="en-US" altLang="zh-TW" dirty="0"/>
              <a:t>-Yan or other useless information display. Obviously, it did not meet expectations, so we want to re-weight and do sorting to provide this group of people a better and more realistic result. </a:t>
            </a:r>
            <a:endParaRPr lang="zh-TW" altLang="zh-TW" dirty="0"/>
          </a:p>
        </p:txBody>
      </p:sp>
    </p:spTree>
    <p:extLst>
      <p:ext uri="{BB962C8B-B14F-4D97-AF65-F5344CB8AC3E}">
        <p14:creationId xmlns:p14="http://schemas.microsoft.com/office/powerpoint/2010/main" val="304315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E6A033-8898-471A-90A1-BE9820797826}"/>
              </a:ext>
            </a:extLst>
          </p:cNvPr>
          <p:cNvSpPr>
            <a:spLocks noGrp="1"/>
          </p:cNvSpPr>
          <p:nvPr>
            <p:ph type="title"/>
          </p:nvPr>
        </p:nvSpPr>
        <p:spPr/>
        <p:txBody>
          <a:bodyPr>
            <a:normAutofit/>
          </a:bodyPr>
          <a:lstStyle/>
          <a:p>
            <a:r>
              <a:rPr lang="es-ES" altLang="zh-TW" dirty="0" err="1"/>
              <a:t>Commercial</a:t>
            </a:r>
            <a:r>
              <a:rPr lang="es-ES" altLang="zh-TW" dirty="0"/>
              <a:t> </a:t>
            </a:r>
            <a:r>
              <a:rPr lang="es-ES" altLang="zh-TW" dirty="0" err="1"/>
              <a:t>Analysis</a:t>
            </a:r>
            <a:r>
              <a:rPr lang="es-ES" altLang="zh-TW" dirty="0"/>
              <a:t> </a:t>
            </a:r>
            <a:endParaRPr lang="zh-TW" altLang="en-US" dirty="0"/>
          </a:p>
        </p:txBody>
      </p:sp>
      <p:sp>
        <p:nvSpPr>
          <p:cNvPr id="3" name="內容版面配置區 2">
            <a:extLst>
              <a:ext uri="{FF2B5EF4-FFF2-40B4-BE49-F238E27FC236}">
                <a16:creationId xmlns:a16="http://schemas.microsoft.com/office/drawing/2014/main" id="{79E4A9CD-DE1B-401C-B9B3-94D973EEBCBC}"/>
              </a:ext>
            </a:extLst>
          </p:cNvPr>
          <p:cNvSpPr>
            <a:spLocks noGrp="1"/>
          </p:cNvSpPr>
          <p:nvPr>
            <p:ph idx="1"/>
          </p:nvPr>
        </p:nvSpPr>
        <p:spPr/>
        <p:txBody>
          <a:bodyPr>
            <a:normAutofit/>
          </a:bodyPr>
          <a:lstStyle/>
          <a:p>
            <a:pPr algn="just">
              <a:lnSpc>
                <a:spcPct val="150000"/>
              </a:lnSpc>
            </a:pPr>
            <a:r>
              <a:rPr lang="es-ES" altLang="zh-TW" dirty="0" err="1"/>
              <a:t>With</a:t>
            </a:r>
            <a:r>
              <a:rPr lang="es-ES" altLang="zh-TW" dirty="0"/>
              <a:t> </a:t>
            </a:r>
            <a:r>
              <a:rPr lang="es-ES" altLang="zh-TW" dirty="0" err="1"/>
              <a:t>our</a:t>
            </a:r>
            <a:r>
              <a:rPr lang="es-ES" altLang="zh-TW" dirty="0"/>
              <a:t> </a:t>
            </a:r>
            <a:r>
              <a:rPr lang="es-ES" altLang="zh-TW" dirty="0" err="1"/>
              <a:t>search</a:t>
            </a:r>
            <a:r>
              <a:rPr lang="es-ES" altLang="zh-TW" dirty="0"/>
              <a:t> </a:t>
            </a:r>
            <a:r>
              <a:rPr lang="es-ES" altLang="zh-TW" dirty="0" err="1"/>
              <a:t>engine</a:t>
            </a:r>
            <a:r>
              <a:rPr lang="es-ES" altLang="zh-TW" dirty="0"/>
              <a:t>, </a:t>
            </a:r>
            <a:r>
              <a:rPr lang="es-ES" altLang="zh-TW" dirty="0" err="1"/>
              <a:t>people</a:t>
            </a:r>
            <a:r>
              <a:rPr lang="es-ES" altLang="zh-TW" dirty="0"/>
              <a:t> </a:t>
            </a:r>
            <a:r>
              <a:rPr lang="es-ES" altLang="zh-TW" dirty="0" err="1"/>
              <a:t>who</a:t>
            </a:r>
            <a:r>
              <a:rPr lang="es-ES" altLang="zh-TW" dirty="0"/>
              <a:t> </a:t>
            </a:r>
            <a:r>
              <a:rPr lang="es-ES" altLang="zh-TW" dirty="0" err="1"/>
              <a:t>love</a:t>
            </a:r>
            <a:r>
              <a:rPr lang="es-ES" altLang="zh-TW" dirty="0"/>
              <a:t> </a:t>
            </a:r>
            <a:r>
              <a:rPr lang="es-ES" altLang="zh-TW" dirty="0" err="1"/>
              <a:t>independent</a:t>
            </a:r>
            <a:r>
              <a:rPr lang="es-ES" altLang="zh-TW" dirty="0"/>
              <a:t> </a:t>
            </a:r>
            <a:r>
              <a:rPr lang="es-ES" altLang="zh-TW" dirty="0" err="1"/>
              <a:t>music</a:t>
            </a:r>
            <a:r>
              <a:rPr lang="es-ES" altLang="zh-TW" dirty="0"/>
              <a:t> can </a:t>
            </a:r>
            <a:r>
              <a:rPr lang="es-ES" altLang="zh-TW" dirty="0" err="1"/>
              <a:t>enjoy</a:t>
            </a:r>
            <a:r>
              <a:rPr lang="es-ES" altLang="zh-TW" dirty="0"/>
              <a:t> a </a:t>
            </a:r>
            <a:r>
              <a:rPr lang="es-ES" altLang="zh-TW" dirty="0" err="1"/>
              <a:t>better</a:t>
            </a:r>
            <a:r>
              <a:rPr lang="es-ES" altLang="zh-TW" dirty="0"/>
              <a:t> </a:t>
            </a:r>
            <a:r>
              <a:rPr lang="es-ES" altLang="zh-TW" dirty="0" err="1"/>
              <a:t>searching</a:t>
            </a:r>
            <a:r>
              <a:rPr lang="es-ES" altLang="zh-TW" dirty="0"/>
              <a:t> </a:t>
            </a:r>
            <a:r>
              <a:rPr lang="es-ES" altLang="zh-TW" dirty="0" err="1"/>
              <a:t>experience</a:t>
            </a:r>
            <a:r>
              <a:rPr lang="es-ES" altLang="zh-TW" dirty="0"/>
              <a:t>. </a:t>
            </a:r>
          </a:p>
          <a:p>
            <a:pPr algn="just">
              <a:lnSpc>
                <a:spcPct val="150000"/>
              </a:lnSpc>
            </a:pPr>
            <a:r>
              <a:rPr lang="es-ES" altLang="zh-TW" dirty="0" err="1"/>
              <a:t>Thus</a:t>
            </a:r>
            <a:r>
              <a:rPr lang="es-ES" altLang="zh-TW" dirty="0"/>
              <a:t>, </a:t>
            </a:r>
            <a:r>
              <a:rPr lang="es-ES" altLang="zh-TW" dirty="0" err="1"/>
              <a:t>there</a:t>
            </a:r>
            <a:r>
              <a:rPr lang="es-ES" altLang="zh-TW" dirty="0"/>
              <a:t> </a:t>
            </a:r>
            <a:r>
              <a:rPr lang="es-ES" altLang="zh-TW" dirty="0" err="1"/>
              <a:t>may</a:t>
            </a:r>
            <a:r>
              <a:rPr lang="es-ES" altLang="zh-TW" dirty="0"/>
              <a:t> be sponsors </a:t>
            </a:r>
            <a:r>
              <a:rPr lang="es-ES" altLang="zh-TW" dirty="0" err="1"/>
              <a:t>or</a:t>
            </a:r>
            <a:r>
              <a:rPr lang="es-ES" altLang="zh-TW" dirty="0"/>
              <a:t> </a:t>
            </a:r>
            <a:r>
              <a:rPr lang="es-ES" altLang="zh-TW" dirty="0" err="1"/>
              <a:t>advertising</a:t>
            </a:r>
            <a:r>
              <a:rPr lang="es-ES" altLang="zh-TW" dirty="0"/>
              <a:t> </a:t>
            </a:r>
            <a:r>
              <a:rPr lang="es-ES" altLang="zh-TW" dirty="0" err="1"/>
              <a:t>placements</a:t>
            </a:r>
            <a:r>
              <a:rPr lang="es-ES" altLang="zh-TW" dirty="0"/>
              <a:t> </a:t>
            </a:r>
            <a:r>
              <a:rPr lang="es-ES" altLang="zh-TW" dirty="0" err="1"/>
              <a:t>on</a:t>
            </a:r>
            <a:r>
              <a:rPr lang="es-ES" altLang="zh-TW" dirty="0"/>
              <a:t> </a:t>
            </a:r>
            <a:r>
              <a:rPr lang="es-ES" altLang="zh-TW" dirty="0" err="1"/>
              <a:t>our</a:t>
            </a:r>
            <a:r>
              <a:rPr lang="es-ES" altLang="zh-TW" dirty="0"/>
              <a:t> </a:t>
            </a:r>
            <a:r>
              <a:rPr lang="es-ES" altLang="zh-TW" dirty="0" err="1"/>
              <a:t>website</a:t>
            </a:r>
            <a:r>
              <a:rPr lang="es-ES" altLang="zh-TW" dirty="0"/>
              <a:t>. </a:t>
            </a:r>
            <a:r>
              <a:rPr lang="es-ES" altLang="zh-TW" dirty="0" err="1"/>
              <a:t>Through</a:t>
            </a:r>
            <a:r>
              <a:rPr lang="es-ES" altLang="zh-TW" dirty="0"/>
              <a:t> </a:t>
            </a:r>
            <a:r>
              <a:rPr lang="es-ES" altLang="zh-TW" dirty="0" err="1"/>
              <a:t>embedded</a:t>
            </a:r>
            <a:r>
              <a:rPr lang="es-ES" altLang="zh-TW" dirty="0"/>
              <a:t> </a:t>
            </a:r>
            <a:r>
              <a:rPr lang="es-ES" altLang="zh-TW" dirty="0" err="1"/>
              <a:t>advertising</a:t>
            </a:r>
            <a:r>
              <a:rPr lang="es-ES" altLang="zh-TW" dirty="0"/>
              <a:t>, </a:t>
            </a:r>
            <a:r>
              <a:rPr lang="es-ES" altLang="zh-TW" dirty="0" err="1"/>
              <a:t>we</a:t>
            </a:r>
            <a:r>
              <a:rPr lang="es-ES" altLang="zh-TW" dirty="0"/>
              <a:t> can at </a:t>
            </a:r>
            <a:r>
              <a:rPr lang="es-ES" altLang="zh-TW" dirty="0" err="1"/>
              <a:t>least</a:t>
            </a:r>
            <a:r>
              <a:rPr lang="es-ES" altLang="zh-TW" dirty="0"/>
              <a:t> </a:t>
            </a:r>
            <a:r>
              <a:rPr lang="es-ES" altLang="zh-TW" dirty="0" err="1"/>
              <a:t>increase</a:t>
            </a:r>
            <a:r>
              <a:rPr lang="es-ES" altLang="zh-TW" dirty="0"/>
              <a:t> </a:t>
            </a:r>
            <a:r>
              <a:rPr lang="es-ES" altLang="zh-TW" dirty="0" err="1"/>
              <a:t>income</a:t>
            </a:r>
            <a:r>
              <a:rPr lang="es-ES" altLang="zh-TW" dirty="0"/>
              <a:t>. At </a:t>
            </a:r>
            <a:r>
              <a:rPr lang="es-ES" altLang="zh-TW" dirty="0" err="1"/>
              <a:t>the</a:t>
            </a:r>
            <a:r>
              <a:rPr lang="es-ES" altLang="zh-TW" dirty="0"/>
              <a:t> </a:t>
            </a:r>
            <a:r>
              <a:rPr lang="es-ES" altLang="zh-TW" dirty="0" err="1"/>
              <a:t>same</a:t>
            </a:r>
            <a:r>
              <a:rPr lang="es-ES" altLang="zh-TW" dirty="0"/>
              <a:t> time, </a:t>
            </a:r>
            <a:r>
              <a:rPr lang="es-ES" altLang="zh-TW" dirty="0" err="1"/>
              <a:t>create</a:t>
            </a:r>
            <a:r>
              <a:rPr lang="es-ES" altLang="zh-TW" dirty="0"/>
              <a:t> a </a:t>
            </a:r>
            <a:r>
              <a:rPr lang="es-ES" altLang="zh-TW" dirty="0" err="1"/>
              <a:t>win-win</a:t>
            </a:r>
            <a:r>
              <a:rPr lang="es-ES" altLang="zh-TW" dirty="0"/>
              <a:t> </a:t>
            </a:r>
            <a:r>
              <a:rPr lang="es-ES" altLang="zh-TW" dirty="0" err="1"/>
              <a:t>situation</a:t>
            </a:r>
            <a:r>
              <a:rPr lang="es-ES" altLang="zh-TW" dirty="0"/>
              <a:t> </a:t>
            </a:r>
            <a:r>
              <a:rPr lang="es-ES" altLang="zh-TW" dirty="0" err="1"/>
              <a:t>for</a:t>
            </a:r>
            <a:r>
              <a:rPr lang="es-ES" altLang="zh-TW" dirty="0"/>
              <a:t> </a:t>
            </a:r>
            <a:r>
              <a:rPr lang="es-ES" altLang="zh-TW" dirty="0" err="1"/>
              <a:t>both</a:t>
            </a:r>
            <a:r>
              <a:rPr lang="es-ES" altLang="zh-TW" dirty="0"/>
              <a:t> </a:t>
            </a:r>
            <a:r>
              <a:rPr lang="es-ES" altLang="zh-TW" dirty="0" err="1"/>
              <a:t>users</a:t>
            </a:r>
            <a:r>
              <a:rPr lang="es-ES" altLang="zh-TW" dirty="0"/>
              <a:t> and </a:t>
            </a:r>
            <a:r>
              <a:rPr lang="es-ES" altLang="zh-TW" dirty="0" err="1"/>
              <a:t>advertisers</a:t>
            </a:r>
            <a:r>
              <a:rPr lang="es-ES" altLang="zh-TW" dirty="0"/>
              <a:t>. </a:t>
            </a:r>
          </a:p>
          <a:p>
            <a:endParaRPr lang="zh-TW" altLang="en-US" dirty="0"/>
          </a:p>
        </p:txBody>
      </p:sp>
    </p:spTree>
    <p:extLst>
      <p:ext uri="{BB962C8B-B14F-4D97-AF65-F5344CB8AC3E}">
        <p14:creationId xmlns:p14="http://schemas.microsoft.com/office/powerpoint/2010/main" val="2575659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7F198C4F-8F47-4855-87EC-18EB051E52A6}"/>
              </a:ext>
            </a:extLst>
          </p:cNvPr>
          <p:cNvSpPr txBox="1"/>
          <p:nvPr/>
        </p:nvSpPr>
        <p:spPr>
          <a:xfrm>
            <a:off x="832174" y="531259"/>
            <a:ext cx="3169920" cy="477054"/>
          </a:xfrm>
          <a:prstGeom prst="rect">
            <a:avLst/>
          </a:prstGeom>
          <a:noFill/>
          <a:ln>
            <a:noFill/>
          </a:ln>
        </p:spPr>
        <p:txBody>
          <a:bodyPr wrap="square" rtlCol="0">
            <a:spAutoFit/>
          </a:bodyPr>
          <a:lstStyle/>
          <a:p>
            <a:r>
              <a:rPr lang="en-US" altLang="zh-TW" sz="2500" dirty="0"/>
              <a:t>Front-End</a:t>
            </a:r>
            <a:endParaRPr lang="zh-TW" altLang="en-US" sz="2500" dirty="0"/>
          </a:p>
        </p:txBody>
      </p:sp>
      <p:sp>
        <p:nvSpPr>
          <p:cNvPr id="6" name="矩形 5">
            <a:extLst>
              <a:ext uri="{FF2B5EF4-FFF2-40B4-BE49-F238E27FC236}">
                <a16:creationId xmlns:a16="http://schemas.microsoft.com/office/drawing/2014/main" id="{CB565985-5867-44C3-B3C9-DCEE8FB74CAD}"/>
              </a:ext>
            </a:extLst>
          </p:cNvPr>
          <p:cNvSpPr/>
          <p:nvPr/>
        </p:nvSpPr>
        <p:spPr>
          <a:xfrm>
            <a:off x="7031626" y="510536"/>
            <a:ext cx="1386918" cy="477054"/>
          </a:xfrm>
          <a:prstGeom prst="rect">
            <a:avLst/>
          </a:prstGeom>
        </p:spPr>
        <p:txBody>
          <a:bodyPr wrap="none">
            <a:spAutoFit/>
          </a:bodyPr>
          <a:lstStyle/>
          <a:p>
            <a:r>
              <a:rPr lang="en-US" altLang="zh-TW" sz="2500" dirty="0"/>
              <a:t>Back-End</a:t>
            </a:r>
            <a:endParaRPr lang="zh-TW" altLang="en-US" sz="2500" dirty="0"/>
          </a:p>
        </p:txBody>
      </p:sp>
      <p:sp>
        <p:nvSpPr>
          <p:cNvPr id="7" name="矩形: 圓角 6">
            <a:extLst>
              <a:ext uri="{FF2B5EF4-FFF2-40B4-BE49-F238E27FC236}">
                <a16:creationId xmlns:a16="http://schemas.microsoft.com/office/drawing/2014/main" id="{F53D9FA5-E5BC-485E-8513-412DBC4D2BE2}"/>
              </a:ext>
            </a:extLst>
          </p:cNvPr>
          <p:cNvSpPr/>
          <p:nvPr/>
        </p:nvSpPr>
        <p:spPr>
          <a:xfrm>
            <a:off x="328613" y="2547185"/>
            <a:ext cx="2794000" cy="883920"/>
          </a:xfrm>
          <a:prstGeom prst="roundRect">
            <a:avLst/>
          </a:prstGeom>
          <a:solidFill>
            <a:srgbClr val="D0E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accent1">
                    <a:lumMod val="50000"/>
                  </a:schemeClr>
                </a:solidFill>
              </a:rPr>
              <a:t>Search.jsp</a:t>
            </a:r>
            <a:endParaRPr lang="zh-TW" altLang="en-US" dirty="0">
              <a:solidFill>
                <a:schemeClr val="accent1">
                  <a:lumMod val="50000"/>
                </a:schemeClr>
              </a:solidFill>
            </a:endParaRPr>
          </a:p>
        </p:txBody>
      </p:sp>
      <p:sp>
        <p:nvSpPr>
          <p:cNvPr id="8" name="矩形: 圓角 7">
            <a:extLst>
              <a:ext uri="{FF2B5EF4-FFF2-40B4-BE49-F238E27FC236}">
                <a16:creationId xmlns:a16="http://schemas.microsoft.com/office/drawing/2014/main" id="{34A7BAEE-2AB9-40ED-854C-D7C095EDF057}"/>
              </a:ext>
            </a:extLst>
          </p:cNvPr>
          <p:cNvSpPr/>
          <p:nvPr/>
        </p:nvSpPr>
        <p:spPr>
          <a:xfrm>
            <a:off x="328613" y="4135304"/>
            <a:ext cx="2794000" cy="883920"/>
          </a:xfrm>
          <a:prstGeom prst="roundRect">
            <a:avLst/>
          </a:prstGeom>
          <a:solidFill>
            <a:srgbClr val="D0E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accent1">
                    <a:lumMod val="50000"/>
                  </a:schemeClr>
                </a:solidFill>
              </a:rPr>
              <a:t>googleitem.jsp</a:t>
            </a:r>
            <a:endParaRPr lang="zh-TW" altLang="en-US" dirty="0">
              <a:solidFill>
                <a:schemeClr val="accent1">
                  <a:lumMod val="50000"/>
                </a:schemeClr>
              </a:solidFill>
            </a:endParaRPr>
          </a:p>
        </p:txBody>
      </p:sp>
      <p:sp>
        <p:nvSpPr>
          <p:cNvPr id="9" name="矩形: 圓角 8">
            <a:extLst>
              <a:ext uri="{FF2B5EF4-FFF2-40B4-BE49-F238E27FC236}">
                <a16:creationId xmlns:a16="http://schemas.microsoft.com/office/drawing/2014/main" id="{EF9C9BDC-52B6-4B9D-A138-BA4480536EA5}"/>
              </a:ext>
            </a:extLst>
          </p:cNvPr>
          <p:cNvSpPr/>
          <p:nvPr/>
        </p:nvSpPr>
        <p:spPr>
          <a:xfrm>
            <a:off x="6847128" y="1153160"/>
            <a:ext cx="1745926" cy="883920"/>
          </a:xfrm>
          <a:prstGeom prst="roundRect">
            <a:avLst/>
          </a:prstGeom>
          <a:solidFill>
            <a:srgbClr val="D0E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accent1">
                    <a:lumMod val="50000"/>
                  </a:schemeClr>
                </a:solidFill>
              </a:rPr>
              <a:t>WebTree</a:t>
            </a:r>
            <a:endParaRPr lang="zh-TW" altLang="en-US" dirty="0">
              <a:solidFill>
                <a:schemeClr val="accent1">
                  <a:lumMod val="50000"/>
                </a:schemeClr>
              </a:solidFill>
            </a:endParaRPr>
          </a:p>
        </p:txBody>
      </p:sp>
      <p:sp>
        <p:nvSpPr>
          <p:cNvPr id="10" name="矩形: 圓角 9">
            <a:extLst>
              <a:ext uri="{FF2B5EF4-FFF2-40B4-BE49-F238E27FC236}">
                <a16:creationId xmlns:a16="http://schemas.microsoft.com/office/drawing/2014/main" id="{03EF5B26-FA51-45CB-B3CE-73777D7ACE79}"/>
              </a:ext>
            </a:extLst>
          </p:cNvPr>
          <p:cNvSpPr/>
          <p:nvPr/>
        </p:nvSpPr>
        <p:spPr>
          <a:xfrm>
            <a:off x="6843753" y="3818334"/>
            <a:ext cx="1745926" cy="883920"/>
          </a:xfrm>
          <a:prstGeom prst="roundRect">
            <a:avLst/>
          </a:prstGeom>
          <a:solidFill>
            <a:srgbClr val="D0E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accent1">
                    <a:lumMod val="50000"/>
                  </a:schemeClr>
                </a:solidFill>
              </a:rPr>
              <a:t>WebNode</a:t>
            </a:r>
            <a:endParaRPr lang="zh-TW" altLang="en-US" dirty="0">
              <a:solidFill>
                <a:schemeClr val="accent1">
                  <a:lumMod val="50000"/>
                </a:schemeClr>
              </a:solidFill>
            </a:endParaRPr>
          </a:p>
        </p:txBody>
      </p:sp>
      <p:sp>
        <p:nvSpPr>
          <p:cNvPr id="13" name="矩形: 圓角 12">
            <a:extLst>
              <a:ext uri="{FF2B5EF4-FFF2-40B4-BE49-F238E27FC236}">
                <a16:creationId xmlns:a16="http://schemas.microsoft.com/office/drawing/2014/main" id="{ED15918D-9E16-42AE-848D-36356ECF7E62}"/>
              </a:ext>
            </a:extLst>
          </p:cNvPr>
          <p:cNvSpPr/>
          <p:nvPr/>
        </p:nvSpPr>
        <p:spPr>
          <a:xfrm>
            <a:off x="4451674" y="1790508"/>
            <a:ext cx="1745926" cy="883920"/>
          </a:xfrm>
          <a:prstGeom prst="roundRect">
            <a:avLst/>
          </a:prstGeom>
          <a:solidFill>
            <a:srgbClr val="D0E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accent1">
                    <a:lumMod val="50000"/>
                  </a:schemeClr>
                </a:solidFill>
              </a:rPr>
              <a:t>Result</a:t>
            </a:r>
            <a:endParaRPr lang="zh-TW" altLang="en-US" dirty="0">
              <a:solidFill>
                <a:schemeClr val="accent1">
                  <a:lumMod val="50000"/>
                </a:schemeClr>
              </a:solidFill>
            </a:endParaRPr>
          </a:p>
        </p:txBody>
      </p:sp>
      <p:sp>
        <p:nvSpPr>
          <p:cNvPr id="14" name="箭號: 向右 13">
            <a:extLst>
              <a:ext uri="{FF2B5EF4-FFF2-40B4-BE49-F238E27FC236}">
                <a16:creationId xmlns:a16="http://schemas.microsoft.com/office/drawing/2014/main" id="{A3B8E2BA-8096-4560-9350-C190E6F52D15}"/>
              </a:ext>
            </a:extLst>
          </p:cNvPr>
          <p:cNvSpPr/>
          <p:nvPr/>
        </p:nvSpPr>
        <p:spPr>
          <a:xfrm rot="5400000">
            <a:off x="1393509" y="3653696"/>
            <a:ext cx="664206" cy="329277"/>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圓角 15">
            <a:extLst>
              <a:ext uri="{FF2B5EF4-FFF2-40B4-BE49-F238E27FC236}">
                <a16:creationId xmlns:a16="http://schemas.microsoft.com/office/drawing/2014/main" id="{41C6C84A-7751-46F7-985A-9EAF4BBB8CB3}"/>
              </a:ext>
            </a:extLst>
          </p:cNvPr>
          <p:cNvSpPr/>
          <p:nvPr/>
        </p:nvSpPr>
        <p:spPr>
          <a:xfrm>
            <a:off x="4475723" y="3376374"/>
            <a:ext cx="1745926" cy="883920"/>
          </a:xfrm>
          <a:prstGeom prst="roundRect">
            <a:avLst/>
          </a:prstGeom>
          <a:solidFill>
            <a:srgbClr val="D0E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accent1">
                    <a:lumMod val="50000"/>
                  </a:schemeClr>
                </a:solidFill>
              </a:rPr>
              <a:t>GoogleQuery</a:t>
            </a:r>
            <a:endParaRPr lang="zh-TW" altLang="en-US" dirty="0">
              <a:solidFill>
                <a:schemeClr val="accent1">
                  <a:lumMod val="50000"/>
                </a:schemeClr>
              </a:solidFill>
            </a:endParaRPr>
          </a:p>
        </p:txBody>
      </p:sp>
      <p:sp>
        <p:nvSpPr>
          <p:cNvPr id="17" name="矩形: 圓角 16">
            <a:extLst>
              <a:ext uri="{FF2B5EF4-FFF2-40B4-BE49-F238E27FC236}">
                <a16:creationId xmlns:a16="http://schemas.microsoft.com/office/drawing/2014/main" id="{8561A867-8D31-4061-B907-90334314B1F3}"/>
              </a:ext>
            </a:extLst>
          </p:cNvPr>
          <p:cNvSpPr/>
          <p:nvPr/>
        </p:nvSpPr>
        <p:spPr>
          <a:xfrm>
            <a:off x="6852122" y="2552498"/>
            <a:ext cx="1745926" cy="883920"/>
          </a:xfrm>
          <a:prstGeom prst="roundRect">
            <a:avLst/>
          </a:prstGeom>
          <a:solidFill>
            <a:srgbClr val="D0E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accent1">
                    <a:lumMod val="50000"/>
                  </a:schemeClr>
                </a:solidFill>
              </a:rPr>
              <a:t>WebPage</a:t>
            </a:r>
            <a:endParaRPr lang="zh-TW" altLang="en-US" dirty="0">
              <a:solidFill>
                <a:schemeClr val="accent1">
                  <a:lumMod val="50000"/>
                </a:schemeClr>
              </a:solidFill>
            </a:endParaRPr>
          </a:p>
        </p:txBody>
      </p:sp>
      <p:sp>
        <p:nvSpPr>
          <p:cNvPr id="26" name="矩形: 圓角 25">
            <a:extLst>
              <a:ext uri="{FF2B5EF4-FFF2-40B4-BE49-F238E27FC236}">
                <a16:creationId xmlns:a16="http://schemas.microsoft.com/office/drawing/2014/main" id="{DDEBA256-88C1-4585-90DF-36157614FB61}"/>
              </a:ext>
            </a:extLst>
          </p:cNvPr>
          <p:cNvSpPr/>
          <p:nvPr/>
        </p:nvSpPr>
        <p:spPr>
          <a:xfrm>
            <a:off x="4460091" y="5442821"/>
            <a:ext cx="1745926" cy="883920"/>
          </a:xfrm>
          <a:prstGeom prst="roundRect">
            <a:avLst/>
          </a:prstGeom>
          <a:solidFill>
            <a:srgbClr val="D0E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accent1">
                    <a:lumMod val="50000"/>
                  </a:schemeClr>
                </a:solidFill>
              </a:rPr>
              <a:t>Keyword</a:t>
            </a:r>
            <a:endParaRPr lang="zh-TW" altLang="en-US" dirty="0">
              <a:solidFill>
                <a:schemeClr val="accent1">
                  <a:lumMod val="50000"/>
                </a:schemeClr>
              </a:solidFill>
            </a:endParaRPr>
          </a:p>
        </p:txBody>
      </p:sp>
      <p:sp>
        <p:nvSpPr>
          <p:cNvPr id="27" name="矩形: 圓角 26">
            <a:extLst>
              <a:ext uri="{FF2B5EF4-FFF2-40B4-BE49-F238E27FC236}">
                <a16:creationId xmlns:a16="http://schemas.microsoft.com/office/drawing/2014/main" id="{025EF860-84FD-47DC-B675-656FBCA9EE22}"/>
              </a:ext>
            </a:extLst>
          </p:cNvPr>
          <p:cNvSpPr/>
          <p:nvPr/>
        </p:nvSpPr>
        <p:spPr>
          <a:xfrm>
            <a:off x="6852122" y="5442821"/>
            <a:ext cx="1745926" cy="883920"/>
          </a:xfrm>
          <a:prstGeom prst="roundRect">
            <a:avLst/>
          </a:prstGeom>
          <a:solidFill>
            <a:srgbClr val="D0E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accent1">
                    <a:lumMod val="50000"/>
                  </a:schemeClr>
                </a:solidFill>
              </a:rPr>
              <a:t>KeywordList</a:t>
            </a:r>
            <a:endParaRPr lang="zh-TW" altLang="en-US" dirty="0">
              <a:solidFill>
                <a:schemeClr val="accent1">
                  <a:lumMod val="50000"/>
                </a:schemeClr>
              </a:solidFill>
            </a:endParaRPr>
          </a:p>
        </p:txBody>
      </p:sp>
      <p:sp>
        <p:nvSpPr>
          <p:cNvPr id="30" name="矩形: 圓角 29">
            <a:extLst>
              <a:ext uri="{FF2B5EF4-FFF2-40B4-BE49-F238E27FC236}">
                <a16:creationId xmlns:a16="http://schemas.microsoft.com/office/drawing/2014/main" id="{AFB7C488-3B60-4F1B-8374-608B9CA687B6}"/>
              </a:ext>
            </a:extLst>
          </p:cNvPr>
          <p:cNvSpPr/>
          <p:nvPr/>
        </p:nvSpPr>
        <p:spPr>
          <a:xfrm>
            <a:off x="9347996" y="5442821"/>
            <a:ext cx="2250446" cy="883920"/>
          </a:xfrm>
          <a:prstGeom prst="roundRect">
            <a:avLst/>
          </a:prstGeom>
          <a:solidFill>
            <a:srgbClr val="D0E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accent1">
                    <a:lumMod val="50000"/>
                  </a:schemeClr>
                </a:solidFill>
              </a:rPr>
              <a:t>KeywordComparator</a:t>
            </a:r>
            <a:endParaRPr lang="zh-TW" altLang="en-US" dirty="0">
              <a:solidFill>
                <a:schemeClr val="accent1">
                  <a:lumMod val="50000"/>
                </a:schemeClr>
              </a:solidFill>
            </a:endParaRPr>
          </a:p>
        </p:txBody>
      </p:sp>
      <p:sp>
        <p:nvSpPr>
          <p:cNvPr id="31" name="箭號: 向右 30">
            <a:extLst>
              <a:ext uri="{FF2B5EF4-FFF2-40B4-BE49-F238E27FC236}">
                <a16:creationId xmlns:a16="http://schemas.microsoft.com/office/drawing/2014/main" id="{2FDB3415-BEE4-41EB-8019-7F638A3EDBB8}"/>
              </a:ext>
            </a:extLst>
          </p:cNvPr>
          <p:cNvSpPr/>
          <p:nvPr/>
        </p:nvSpPr>
        <p:spPr>
          <a:xfrm>
            <a:off x="6300797" y="5783887"/>
            <a:ext cx="474328" cy="259080"/>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箭號: 向右 31">
            <a:extLst>
              <a:ext uri="{FF2B5EF4-FFF2-40B4-BE49-F238E27FC236}">
                <a16:creationId xmlns:a16="http://schemas.microsoft.com/office/drawing/2014/main" id="{384DAAD4-3053-4258-9504-16C183E8622F}"/>
              </a:ext>
            </a:extLst>
          </p:cNvPr>
          <p:cNvSpPr/>
          <p:nvPr/>
        </p:nvSpPr>
        <p:spPr>
          <a:xfrm>
            <a:off x="8702838" y="5783887"/>
            <a:ext cx="474328" cy="259080"/>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a:extLst>
              <a:ext uri="{FF2B5EF4-FFF2-40B4-BE49-F238E27FC236}">
                <a16:creationId xmlns:a16="http://schemas.microsoft.com/office/drawing/2014/main" id="{95220AC4-3BF1-416B-BC7B-413153DDB710}"/>
              </a:ext>
            </a:extLst>
          </p:cNvPr>
          <p:cNvSpPr/>
          <p:nvPr/>
        </p:nvSpPr>
        <p:spPr>
          <a:xfrm>
            <a:off x="3356794" y="967673"/>
            <a:ext cx="45719" cy="552589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50000"/>
                </a:schemeClr>
              </a:solidFill>
            </a:endParaRPr>
          </a:p>
        </p:txBody>
      </p:sp>
      <p:sp>
        <p:nvSpPr>
          <p:cNvPr id="39" name="箭號: 向下 38">
            <a:extLst>
              <a:ext uri="{FF2B5EF4-FFF2-40B4-BE49-F238E27FC236}">
                <a16:creationId xmlns:a16="http://schemas.microsoft.com/office/drawing/2014/main" id="{C042005E-2F72-41FE-8CBF-7AE67CD7C5FC}"/>
              </a:ext>
            </a:extLst>
          </p:cNvPr>
          <p:cNvSpPr/>
          <p:nvPr/>
        </p:nvSpPr>
        <p:spPr>
          <a:xfrm rot="10800000">
            <a:off x="7577552" y="4816527"/>
            <a:ext cx="285078" cy="528320"/>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箭號: 向下 27">
            <a:extLst>
              <a:ext uri="{FF2B5EF4-FFF2-40B4-BE49-F238E27FC236}">
                <a16:creationId xmlns:a16="http://schemas.microsoft.com/office/drawing/2014/main" id="{6213699D-3A09-4990-BC82-DB5B255F6D1E}"/>
              </a:ext>
            </a:extLst>
          </p:cNvPr>
          <p:cNvSpPr/>
          <p:nvPr/>
        </p:nvSpPr>
        <p:spPr>
          <a:xfrm rot="10800000">
            <a:off x="5186950" y="4374510"/>
            <a:ext cx="322596" cy="88403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箭號: 向右 28">
            <a:extLst>
              <a:ext uri="{FF2B5EF4-FFF2-40B4-BE49-F238E27FC236}">
                <a16:creationId xmlns:a16="http://schemas.microsoft.com/office/drawing/2014/main" id="{A936FE89-21F9-4702-8E8C-EBF204E0ED60}"/>
              </a:ext>
            </a:extLst>
          </p:cNvPr>
          <p:cNvSpPr/>
          <p:nvPr/>
        </p:nvSpPr>
        <p:spPr>
          <a:xfrm rot="9015580">
            <a:off x="3075660" y="2498161"/>
            <a:ext cx="1354849" cy="352533"/>
          </a:xfrm>
          <a:prstGeom prst="rightArrow">
            <a:avLst>
              <a:gd name="adj1" fmla="val 50000"/>
              <a:gd name="adj2"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箭號: 向右 32">
            <a:extLst>
              <a:ext uri="{FF2B5EF4-FFF2-40B4-BE49-F238E27FC236}">
                <a16:creationId xmlns:a16="http://schemas.microsoft.com/office/drawing/2014/main" id="{01CB5F59-011C-4401-9D84-DB35130E79B7}"/>
              </a:ext>
            </a:extLst>
          </p:cNvPr>
          <p:cNvSpPr/>
          <p:nvPr/>
        </p:nvSpPr>
        <p:spPr>
          <a:xfrm rot="9015580">
            <a:off x="6183013" y="1586222"/>
            <a:ext cx="622538" cy="353057"/>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箭號: 向右 33">
            <a:extLst>
              <a:ext uri="{FF2B5EF4-FFF2-40B4-BE49-F238E27FC236}">
                <a16:creationId xmlns:a16="http://schemas.microsoft.com/office/drawing/2014/main" id="{75A64BFA-3CFC-4796-A000-B43BB4B0A94B}"/>
              </a:ext>
            </a:extLst>
          </p:cNvPr>
          <p:cNvSpPr/>
          <p:nvPr/>
        </p:nvSpPr>
        <p:spPr>
          <a:xfrm rot="19777251">
            <a:off x="6128744" y="2987672"/>
            <a:ext cx="714667" cy="323528"/>
          </a:xfrm>
          <a:prstGeom prst="rightArrow">
            <a:avLst>
              <a:gd name="adj1" fmla="val 50000"/>
              <a:gd name="adj2"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65587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018CA683-5214-4A8D-8A81-C2482FF606EE}"/>
              </a:ext>
            </a:extLst>
          </p:cNvPr>
          <p:cNvGraphicFramePr>
            <a:graphicFrameLocks noGrp="1"/>
          </p:cNvGraphicFramePr>
          <p:nvPr>
            <p:extLst>
              <p:ext uri="{D42A27DB-BD31-4B8C-83A1-F6EECF244321}">
                <p14:modId xmlns:p14="http://schemas.microsoft.com/office/powerpoint/2010/main" val="2412298957"/>
              </p:ext>
            </p:extLst>
          </p:nvPr>
        </p:nvGraphicFramePr>
        <p:xfrm>
          <a:off x="314612" y="232270"/>
          <a:ext cx="1674270" cy="1668573"/>
        </p:xfrm>
        <a:graphic>
          <a:graphicData uri="http://schemas.openxmlformats.org/drawingml/2006/table">
            <a:tbl>
              <a:tblPr firstRow="1" bandRow="1">
                <a:tableStyleId>{5940675A-B579-460E-94D1-54222C63F5DA}</a:tableStyleId>
              </a:tblPr>
              <a:tblGrid>
                <a:gridCol w="1674270">
                  <a:extLst>
                    <a:ext uri="{9D8B030D-6E8A-4147-A177-3AD203B41FA5}">
                      <a16:colId xmlns:a16="http://schemas.microsoft.com/office/drawing/2014/main" val="439643921"/>
                    </a:ext>
                  </a:extLst>
                </a:gridCol>
              </a:tblGrid>
              <a:tr h="291060">
                <a:tc>
                  <a:txBody>
                    <a:bodyPr/>
                    <a:lstStyle/>
                    <a:p>
                      <a:pPr algn="ctr"/>
                      <a:r>
                        <a:rPr lang="en-US" altLang="zh-TW" sz="1400" b="1" dirty="0"/>
                        <a:t>Keyword </a:t>
                      </a:r>
                      <a:endParaRPr lang="zh-TW" altLang="en-US" sz="1400" b="1" dirty="0"/>
                    </a:p>
                  </a:txBody>
                  <a:tcPr/>
                </a:tc>
                <a:extLst>
                  <a:ext uri="{0D108BD9-81ED-4DB2-BD59-A6C34878D82A}">
                    <a16:rowId xmlns:a16="http://schemas.microsoft.com/office/drawing/2014/main" val="2133862801"/>
                  </a:ext>
                </a:extLst>
              </a:tr>
              <a:tr h="670560">
                <a:tc>
                  <a:txBody>
                    <a:bodyPr/>
                    <a:lstStyle/>
                    <a:p>
                      <a:pPr algn="l"/>
                      <a:r>
                        <a:rPr lang="en-US" altLang="zh-TW" sz="1200" dirty="0"/>
                        <a:t>name: String</a:t>
                      </a:r>
                    </a:p>
                    <a:p>
                      <a:pPr algn="l"/>
                      <a:r>
                        <a:rPr lang="en-US" altLang="zh-TW" sz="1200" dirty="0"/>
                        <a:t>weight: double</a:t>
                      </a:r>
                    </a:p>
                    <a:p>
                      <a:pPr algn="l"/>
                      <a:r>
                        <a:rPr lang="en-US" altLang="zh-TW" sz="1200" dirty="0"/>
                        <a:t>count: int</a:t>
                      </a:r>
                      <a:endParaRPr lang="zh-TW" altLang="en-US" sz="1200" dirty="0"/>
                    </a:p>
                  </a:txBody>
                  <a:tcPr/>
                </a:tc>
                <a:extLst>
                  <a:ext uri="{0D108BD9-81ED-4DB2-BD59-A6C34878D82A}">
                    <a16:rowId xmlns:a16="http://schemas.microsoft.com/office/drawing/2014/main" val="154399099"/>
                  </a:ext>
                </a:extLst>
              </a:tr>
              <a:tr h="693213">
                <a:tc>
                  <a:txBody>
                    <a:bodyPr/>
                    <a:lstStyle/>
                    <a:p>
                      <a:pPr algn="l"/>
                      <a:r>
                        <a:rPr lang="en-US" altLang="zh-TW" sz="1200" dirty="0" err="1"/>
                        <a:t>toString</a:t>
                      </a:r>
                      <a:r>
                        <a:rPr lang="en-US" altLang="zh-TW" sz="1200" dirty="0"/>
                        <a:t>() : String</a:t>
                      </a:r>
                    </a:p>
                    <a:p>
                      <a:pPr algn="l"/>
                      <a:r>
                        <a:rPr lang="en-US" altLang="zh-TW" sz="1200" dirty="0" err="1"/>
                        <a:t>getName</a:t>
                      </a:r>
                      <a:r>
                        <a:rPr lang="en-US" altLang="zh-TW" sz="1200" dirty="0"/>
                        <a:t>() : String </a:t>
                      </a:r>
                    </a:p>
                    <a:p>
                      <a:pPr algn="l"/>
                      <a:r>
                        <a:rPr lang="en-US" altLang="zh-TW" sz="1200" dirty="0" err="1"/>
                        <a:t>getWeight</a:t>
                      </a:r>
                      <a:r>
                        <a:rPr lang="en-US" altLang="zh-TW" sz="1200" dirty="0"/>
                        <a:t>() : double</a:t>
                      </a:r>
                    </a:p>
                  </a:txBody>
                  <a:tcPr/>
                </a:tc>
                <a:extLst>
                  <a:ext uri="{0D108BD9-81ED-4DB2-BD59-A6C34878D82A}">
                    <a16:rowId xmlns:a16="http://schemas.microsoft.com/office/drawing/2014/main" val="2839108122"/>
                  </a:ext>
                </a:extLst>
              </a:tr>
            </a:tbl>
          </a:graphicData>
        </a:graphic>
      </p:graphicFrame>
      <p:graphicFrame>
        <p:nvGraphicFramePr>
          <p:cNvPr id="5" name="表格 4">
            <a:extLst>
              <a:ext uri="{FF2B5EF4-FFF2-40B4-BE49-F238E27FC236}">
                <a16:creationId xmlns:a16="http://schemas.microsoft.com/office/drawing/2014/main" id="{727FD8AF-5244-48CC-AF74-B7B4FCA7DA84}"/>
              </a:ext>
            </a:extLst>
          </p:cNvPr>
          <p:cNvGraphicFramePr>
            <a:graphicFrameLocks noGrp="1"/>
          </p:cNvGraphicFramePr>
          <p:nvPr>
            <p:extLst>
              <p:ext uri="{D42A27DB-BD31-4B8C-83A1-F6EECF244321}">
                <p14:modId xmlns:p14="http://schemas.microsoft.com/office/powerpoint/2010/main" val="3322935123"/>
              </p:ext>
            </p:extLst>
          </p:nvPr>
        </p:nvGraphicFramePr>
        <p:xfrm>
          <a:off x="314612" y="2137263"/>
          <a:ext cx="2687075" cy="636417"/>
        </p:xfrm>
        <a:graphic>
          <a:graphicData uri="http://schemas.openxmlformats.org/drawingml/2006/table">
            <a:tbl>
              <a:tblPr firstRow="1" bandRow="1">
                <a:tableStyleId>{5940675A-B579-460E-94D1-54222C63F5DA}</a:tableStyleId>
              </a:tblPr>
              <a:tblGrid>
                <a:gridCol w="2687075">
                  <a:extLst>
                    <a:ext uri="{9D8B030D-6E8A-4147-A177-3AD203B41FA5}">
                      <a16:colId xmlns:a16="http://schemas.microsoft.com/office/drawing/2014/main" val="439643921"/>
                    </a:ext>
                  </a:extLst>
                </a:gridCol>
              </a:tblGrid>
              <a:tr h="295403">
                <a:tc>
                  <a:txBody>
                    <a:bodyPr/>
                    <a:lstStyle/>
                    <a:p>
                      <a:pPr algn="ctr"/>
                      <a:r>
                        <a:rPr lang="en-US" altLang="zh-TW" sz="1400" b="1" dirty="0" err="1"/>
                        <a:t>KeywordCompartor</a:t>
                      </a:r>
                      <a:endParaRPr lang="zh-TW" altLang="en-US" sz="1400" b="1" dirty="0"/>
                    </a:p>
                  </a:txBody>
                  <a:tcPr/>
                </a:tc>
                <a:extLst>
                  <a:ext uri="{0D108BD9-81ED-4DB2-BD59-A6C34878D82A}">
                    <a16:rowId xmlns:a16="http://schemas.microsoft.com/office/drawing/2014/main" val="2133862801"/>
                  </a:ext>
                </a:extLst>
              </a:tr>
              <a:tr h="331617">
                <a:tc>
                  <a:txBody>
                    <a:bodyPr/>
                    <a:lstStyle/>
                    <a:p>
                      <a:pPr algn="l"/>
                      <a:r>
                        <a:rPr lang="en-US" altLang="zh-TW" sz="1200" dirty="0"/>
                        <a:t>compare(Keyword o1, Keyword o2)</a:t>
                      </a:r>
                      <a:r>
                        <a:rPr lang="zh-TW" altLang="en-US" sz="1200" dirty="0"/>
                        <a:t> </a:t>
                      </a:r>
                      <a:r>
                        <a:rPr lang="en-US" altLang="zh-TW" sz="1200" dirty="0"/>
                        <a:t>:</a:t>
                      </a:r>
                      <a:r>
                        <a:rPr lang="zh-TW" altLang="en-US" sz="1200" dirty="0"/>
                        <a:t> </a:t>
                      </a:r>
                      <a:r>
                        <a:rPr lang="en-US" altLang="zh-TW" sz="1200" dirty="0"/>
                        <a:t>int</a:t>
                      </a:r>
                      <a:endParaRPr lang="zh-TW" altLang="en-US" sz="1200" dirty="0"/>
                    </a:p>
                  </a:txBody>
                  <a:tcPr/>
                </a:tc>
                <a:extLst>
                  <a:ext uri="{0D108BD9-81ED-4DB2-BD59-A6C34878D82A}">
                    <a16:rowId xmlns:a16="http://schemas.microsoft.com/office/drawing/2014/main" val="154399099"/>
                  </a:ext>
                </a:extLst>
              </a:tr>
            </a:tbl>
          </a:graphicData>
        </a:graphic>
      </p:graphicFrame>
      <p:graphicFrame>
        <p:nvGraphicFramePr>
          <p:cNvPr id="6" name="表格 5">
            <a:extLst>
              <a:ext uri="{FF2B5EF4-FFF2-40B4-BE49-F238E27FC236}">
                <a16:creationId xmlns:a16="http://schemas.microsoft.com/office/drawing/2014/main" id="{3AD20AFD-51F2-45C6-BACA-1DEAFCE80C73}"/>
              </a:ext>
            </a:extLst>
          </p:cNvPr>
          <p:cNvGraphicFramePr>
            <a:graphicFrameLocks noGrp="1"/>
          </p:cNvGraphicFramePr>
          <p:nvPr>
            <p:extLst>
              <p:ext uri="{D42A27DB-BD31-4B8C-83A1-F6EECF244321}">
                <p14:modId xmlns:p14="http://schemas.microsoft.com/office/powerpoint/2010/main" val="1886490786"/>
              </p:ext>
            </p:extLst>
          </p:nvPr>
        </p:nvGraphicFramePr>
        <p:xfrm>
          <a:off x="3001687" y="345978"/>
          <a:ext cx="1553963" cy="1244599"/>
        </p:xfrm>
        <a:graphic>
          <a:graphicData uri="http://schemas.openxmlformats.org/drawingml/2006/table">
            <a:tbl>
              <a:tblPr firstRow="1" bandRow="1">
                <a:tableStyleId>{5940675A-B579-460E-94D1-54222C63F5DA}</a:tableStyleId>
              </a:tblPr>
              <a:tblGrid>
                <a:gridCol w="1553963">
                  <a:extLst>
                    <a:ext uri="{9D8B030D-6E8A-4147-A177-3AD203B41FA5}">
                      <a16:colId xmlns:a16="http://schemas.microsoft.com/office/drawing/2014/main" val="439643921"/>
                    </a:ext>
                  </a:extLst>
                </a:gridCol>
              </a:tblGrid>
              <a:tr h="279399">
                <a:tc>
                  <a:txBody>
                    <a:bodyPr/>
                    <a:lstStyle/>
                    <a:p>
                      <a:pPr algn="ctr"/>
                      <a:r>
                        <a:rPr lang="en-US" altLang="zh-TW" sz="1400" b="1" dirty="0"/>
                        <a:t>Result</a:t>
                      </a:r>
                      <a:endParaRPr lang="zh-TW" altLang="en-US" sz="1400" b="1" dirty="0"/>
                    </a:p>
                  </a:txBody>
                  <a:tcPr/>
                </a:tc>
                <a:extLst>
                  <a:ext uri="{0D108BD9-81ED-4DB2-BD59-A6C34878D82A}">
                    <a16:rowId xmlns:a16="http://schemas.microsoft.com/office/drawing/2014/main" val="2133862801"/>
                  </a:ext>
                </a:extLst>
              </a:tr>
              <a:tr h="645159">
                <a:tc>
                  <a:txBody>
                    <a:bodyPr/>
                    <a:lstStyle/>
                    <a:p>
                      <a:pPr algn="l"/>
                      <a:r>
                        <a:rPr lang="en-US" altLang="zh-TW" sz="1200" dirty="0"/>
                        <a:t>name: String</a:t>
                      </a:r>
                    </a:p>
                    <a:p>
                      <a:pPr algn="l"/>
                      <a:r>
                        <a:rPr lang="en-US" altLang="zh-TW" sz="1200" dirty="0" err="1"/>
                        <a:t>nodeScore</a:t>
                      </a:r>
                      <a:r>
                        <a:rPr lang="en-US" altLang="zh-TW" sz="1200" dirty="0"/>
                        <a:t>: double</a:t>
                      </a:r>
                    </a:p>
                    <a:p>
                      <a:pPr algn="l"/>
                      <a:r>
                        <a:rPr lang="en-US" altLang="zh-TW" sz="1200" dirty="0"/>
                        <a:t>url: String</a:t>
                      </a:r>
                      <a:endParaRPr lang="zh-TW" altLang="en-US" sz="1200" dirty="0"/>
                    </a:p>
                  </a:txBody>
                  <a:tcPr/>
                </a:tc>
                <a:extLst>
                  <a:ext uri="{0D108BD9-81ED-4DB2-BD59-A6C34878D82A}">
                    <a16:rowId xmlns:a16="http://schemas.microsoft.com/office/drawing/2014/main" val="154399099"/>
                  </a:ext>
                </a:extLst>
              </a:tr>
              <a:tr h="294640">
                <a:tc>
                  <a:txBody>
                    <a:bodyPr/>
                    <a:lstStyle/>
                    <a:p>
                      <a:pPr algn="l"/>
                      <a:r>
                        <a:rPr lang="en-US" altLang="zh-TW" sz="1200" dirty="0" err="1"/>
                        <a:t>toString</a:t>
                      </a:r>
                      <a:r>
                        <a:rPr lang="en-US" altLang="zh-TW" sz="1200" dirty="0"/>
                        <a:t>() : String</a:t>
                      </a:r>
                    </a:p>
                  </a:txBody>
                  <a:tcPr/>
                </a:tc>
                <a:extLst>
                  <a:ext uri="{0D108BD9-81ED-4DB2-BD59-A6C34878D82A}">
                    <a16:rowId xmlns:a16="http://schemas.microsoft.com/office/drawing/2014/main" val="2839108122"/>
                  </a:ext>
                </a:extLst>
              </a:tr>
            </a:tbl>
          </a:graphicData>
        </a:graphic>
      </p:graphicFrame>
      <p:graphicFrame>
        <p:nvGraphicFramePr>
          <p:cNvPr id="10" name="表格 9">
            <a:extLst>
              <a:ext uri="{FF2B5EF4-FFF2-40B4-BE49-F238E27FC236}">
                <a16:creationId xmlns:a16="http://schemas.microsoft.com/office/drawing/2014/main" id="{67C0E395-F579-480E-9369-1D5DD44A8C9A}"/>
              </a:ext>
            </a:extLst>
          </p:cNvPr>
          <p:cNvGraphicFramePr>
            <a:graphicFrameLocks noGrp="1"/>
          </p:cNvGraphicFramePr>
          <p:nvPr>
            <p:extLst>
              <p:ext uri="{D42A27DB-BD31-4B8C-83A1-F6EECF244321}">
                <p14:modId xmlns:p14="http://schemas.microsoft.com/office/powerpoint/2010/main" val="3243720319"/>
              </p:ext>
            </p:extLst>
          </p:nvPr>
        </p:nvGraphicFramePr>
        <p:xfrm>
          <a:off x="3308547" y="5413753"/>
          <a:ext cx="4919770" cy="1087311"/>
        </p:xfrm>
        <a:graphic>
          <a:graphicData uri="http://schemas.openxmlformats.org/drawingml/2006/table">
            <a:tbl>
              <a:tblPr firstRow="1" bandRow="1">
                <a:tableStyleId>{5940675A-B579-460E-94D1-54222C63F5DA}</a:tableStyleId>
              </a:tblPr>
              <a:tblGrid>
                <a:gridCol w="4919770">
                  <a:extLst>
                    <a:ext uri="{9D8B030D-6E8A-4147-A177-3AD203B41FA5}">
                      <a16:colId xmlns:a16="http://schemas.microsoft.com/office/drawing/2014/main" val="439643921"/>
                    </a:ext>
                  </a:extLst>
                </a:gridCol>
              </a:tblGrid>
              <a:tr h="280608">
                <a:tc>
                  <a:txBody>
                    <a:bodyPr/>
                    <a:lstStyle/>
                    <a:p>
                      <a:pPr algn="ctr"/>
                      <a:r>
                        <a:rPr lang="en-US" altLang="zh-TW" sz="1400" b="1" dirty="0" err="1">
                          <a:latin typeface="+mn-lt"/>
                        </a:rPr>
                        <a:t>TestProject</a:t>
                      </a:r>
                      <a:endParaRPr lang="zh-TW" altLang="en-US" sz="1400" b="1" dirty="0">
                        <a:latin typeface="+mn-lt"/>
                      </a:endParaRPr>
                    </a:p>
                  </a:txBody>
                  <a:tcPr/>
                </a:tc>
                <a:extLst>
                  <a:ext uri="{0D108BD9-81ED-4DB2-BD59-A6C34878D82A}">
                    <a16:rowId xmlns:a16="http://schemas.microsoft.com/office/drawing/2014/main" val="2133862801"/>
                  </a:ext>
                </a:extLst>
              </a:tr>
              <a:tr h="271802">
                <a:tc>
                  <a:txBody>
                    <a:bodyPr/>
                    <a:lstStyle/>
                    <a:p>
                      <a:pPr marL="0" algn="l" defTabSz="914400" rtl="0" eaLnBrk="1" latinLnBrk="0" hangingPunct="1"/>
                      <a:r>
                        <a:rPr lang="en-US" altLang="zh-TW" sz="1200" kern="1200" dirty="0" err="1">
                          <a:solidFill>
                            <a:schemeClr val="tx1"/>
                          </a:solidFill>
                          <a:latin typeface="+mn-lt"/>
                          <a:ea typeface="+mn-ea"/>
                          <a:cs typeface="+mn-cs"/>
                        </a:rPr>
                        <a:t>serialVersionUID</a:t>
                      </a:r>
                      <a:r>
                        <a:rPr lang="en-US" altLang="zh-TW" sz="1200" dirty="0"/>
                        <a:t> : </a:t>
                      </a:r>
                      <a:r>
                        <a:rPr lang="en-US" altLang="zh-TW" sz="1200" kern="1200" dirty="0">
                          <a:solidFill>
                            <a:schemeClr val="tx1"/>
                          </a:solidFill>
                          <a:latin typeface="+mn-lt"/>
                          <a:ea typeface="+mn-ea"/>
                          <a:cs typeface="+mn-cs"/>
                        </a:rPr>
                        <a:t>static</a:t>
                      </a:r>
                      <a:endParaRPr lang="zh-TW" altLang="en-US" sz="1200" kern="1200" dirty="0">
                        <a:solidFill>
                          <a:schemeClr val="tx1"/>
                        </a:solidFill>
                        <a:latin typeface="+mn-lt"/>
                        <a:ea typeface="+mn-ea"/>
                        <a:cs typeface="+mn-cs"/>
                      </a:endParaRPr>
                    </a:p>
                  </a:txBody>
                  <a:tcPr/>
                </a:tc>
                <a:extLst>
                  <a:ext uri="{0D108BD9-81ED-4DB2-BD59-A6C34878D82A}">
                    <a16:rowId xmlns:a16="http://schemas.microsoft.com/office/drawing/2014/main" val="154399099"/>
                  </a:ext>
                </a:extLst>
              </a:tr>
              <a:tr h="508191">
                <a:tc>
                  <a:txBody>
                    <a:bodyPr/>
                    <a:lstStyle/>
                    <a:p>
                      <a:pPr algn="l"/>
                      <a:r>
                        <a:rPr lang="en-US" altLang="zh-TW" sz="1200" dirty="0" err="1"/>
                        <a:t>doGet</a:t>
                      </a:r>
                      <a:r>
                        <a:rPr lang="en-US" altLang="zh-TW" sz="1200" dirty="0"/>
                        <a:t>(</a:t>
                      </a:r>
                      <a:r>
                        <a:rPr lang="en-US" altLang="zh-TW" sz="1200" dirty="0" err="1"/>
                        <a:t>HttpServletRequest</a:t>
                      </a:r>
                      <a:r>
                        <a:rPr lang="en-US" altLang="zh-TW" sz="1200" dirty="0"/>
                        <a:t> request, </a:t>
                      </a:r>
                      <a:r>
                        <a:rPr lang="en-US" altLang="zh-TW" sz="1200" dirty="0" err="1"/>
                        <a:t>HttpServletResponse</a:t>
                      </a:r>
                      <a:r>
                        <a:rPr lang="en-US" altLang="zh-TW" sz="1200" dirty="0"/>
                        <a:t> response) :</a:t>
                      </a:r>
                      <a:r>
                        <a:rPr lang="zh-TW" altLang="en-US" sz="1200" dirty="0"/>
                        <a:t> </a:t>
                      </a:r>
                      <a:r>
                        <a:rPr lang="en-US" altLang="zh-TW" sz="1200" dirty="0"/>
                        <a:t>void</a:t>
                      </a:r>
                    </a:p>
                    <a:p>
                      <a:pPr algn="l"/>
                      <a:r>
                        <a:rPr lang="en-US" altLang="zh-TW" sz="1200" dirty="0" err="1"/>
                        <a:t>doPost</a:t>
                      </a:r>
                      <a:r>
                        <a:rPr lang="en-US" altLang="zh-TW" sz="1200" dirty="0"/>
                        <a:t>(</a:t>
                      </a:r>
                      <a:r>
                        <a:rPr lang="en-US" altLang="zh-TW" sz="1200" dirty="0" err="1"/>
                        <a:t>HttpServletRequest</a:t>
                      </a:r>
                      <a:r>
                        <a:rPr lang="en-US" altLang="zh-TW" sz="1200" dirty="0"/>
                        <a:t> request, </a:t>
                      </a:r>
                      <a:r>
                        <a:rPr lang="en-US" altLang="zh-TW" sz="1200" dirty="0" err="1"/>
                        <a:t>HttpServletResponse</a:t>
                      </a:r>
                      <a:r>
                        <a:rPr lang="en-US" altLang="zh-TW" sz="1200" dirty="0"/>
                        <a:t> response)</a:t>
                      </a:r>
                      <a:r>
                        <a:rPr lang="zh-TW" altLang="en-US" sz="1200" dirty="0"/>
                        <a:t> </a:t>
                      </a:r>
                      <a:r>
                        <a:rPr lang="en-US" altLang="zh-TW" sz="1200" dirty="0"/>
                        <a:t>:</a:t>
                      </a:r>
                      <a:r>
                        <a:rPr lang="zh-TW" altLang="en-US" sz="1200" dirty="0"/>
                        <a:t> </a:t>
                      </a:r>
                      <a:r>
                        <a:rPr lang="en-US" altLang="zh-TW" sz="1200" dirty="0"/>
                        <a:t>void</a:t>
                      </a:r>
                    </a:p>
                  </a:txBody>
                  <a:tcPr/>
                </a:tc>
                <a:extLst>
                  <a:ext uri="{0D108BD9-81ED-4DB2-BD59-A6C34878D82A}">
                    <a16:rowId xmlns:a16="http://schemas.microsoft.com/office/drawing/2014/main" val="2839108122"/>
                  </a:ext>
                </a:extLst>
              </a:tr>
            </a:tbl>
          </a:graphicData>
        </a:graphic>
      </p:graphicFrame>
      <p:graphicFrame>
        <p:nvGraphicFramePr>
          <p:cNvPr id="7" name="表格 6">
            <a:extLst>
              <a:ext uri="{FF2B5EF4-FFF2-40B4-BE49-F238E27FC236}">
                <a16:creationId xmlns:a16="http://schemas.microsoft.com/office/drawing/2014/main" id="{45731C60-CC2E-4308-AFE0-DAA1E0BFC0F9}"/>
              </a:ext>
            </a:extLst>
          </p:cNvPr>
          <p:cNvGraphicFramePr>
            <a:graphicFrameLocks noGrp="1"/>
          </p:cNvGraphicFramePr>
          <p:nvPr>
            <p:extLst>
              <p:ext uri="{D42A27DB-BD31-4B8C-83A1-F6EECF244321}">
                <p14:modId xmlns:p14="http://schemas.microsoft.com/office/powerpoint/2010/main" val="2183353759"/>
              </p:ext>
            </p:extLst>
          </p:nvPr>
        </p:nvGraphicFramePr>
        <p:xfrm>
          <a:off x="9063514" y="5413753"/>
          <a:ext cx="2813874" cy="580319"/>
        </p:xfrm>
        <a:graphic>
          <a:graphicData uri="http://schemas.openxmlformats.org/drawingml/2006/table">
            <a:tbl>
              <a:tblPr firstRow="1" bandRow="1">
                <a:tableStyleId>{5940675A-B579-460E-94D1-54222C63F5DA}</a:tableStyleId>
              </a:tblPr>
              <a:tblGrid>
                <a:gridCol w="2813874">
                  <a:extLst>
                    <a:ext uri="{9D8B030D-6E8A-4147-A177-3AD203B41FA5}">
                      <a16:colId xmlns:a16="http://schemas.microsoft.com/office/drawing/2014/main" val="439643921"/>
                    </a:ext>
                  </a:extLst>
                </a:gridCol>
              </a:tblGrid>
              <a:tr h="263028">
                <a:tc>
                  <a:txBody>
                    <a:bodyPr/>
                    <a:lstStyle/>
                    <a:p>
                      <a:pPr algn="ctr"/>
                      <a:r>
                        <a:rPr lang="en-US" altLang="zh-TW" sz="1400" b="1" dirty="0" err="1"/>
                        <a:t>WebCompartor</a:t>
                      </a:r>
                      <a:endParaRPr lang="zh-TW" altLang="en-US" sz="1400" b="1" dirty="0"/>
                    </a:p>
                  </a:txBody>
                  <a:tcPr/>
                </a:tc>
                <a:extLst>
                  <a:ext uri="{0D108BD9-81ED-4DB2-BD59-A6C34878D82A}">
                    <a16:rowId xmlns:a16="http://schemas.microsoft.com/office/drawing/2014/main" val="2133862801"/>
                  </a:ext>
                </a:extLst>
              </a:tr>
              <a:tr h="275519">
                <a:tc>
                  <a:txBody>
                    <a:bodyPr/>
                    <a:lstStyle/>
                    <a:p>
                      <a:pPr algn="l"/>
                      <a:r>
                        <a:rPr lang="en-US" altLang="zh-TW" sz="1200" dirty="0"/>
                        <a:t>compare(</a:t>
                      </a:r>
                      <a:r>
                        <a:rPr lang="en-US" altLang="zh-TW" sz="1200" dirty="0" err="1"/>
                        <a:t>WebNode</a:t>
                      </a:r>
                      <a:r>
                        <a:rPr lang="en-US" altLang="zh-TW" sz="1200" dirty="0"/>
                        <a:t> n1, </a:t>
                      </a:r>
                      <a:r>
                        <a:rPr lang="en-US" altLang="zh-TW" sz="1200" dirty="0" err="1"/>
                        <a:t>WebNode</a:t>
                      </a:r>
                      <a:r>
                        <a:rPr lang="en-US" altLang="zh-TW" sz="1200" dirty="0"/>
                        <a:t> n2):</a:t>
                      </a:r>
                      <a:r>
                        <a:rPr lang="zh-TW" altLang="en-US" sz="1200" dirty="0"/>
                        <a:t> </a:t>
                      </a:r>
                      <a:r>
                        <a:rPr lang="en-US" altLang="zh-TW" sz="1200" dirty="0"/>
                        <a:t>int</a:t>
                      </a:r>
                      <a:endParaRPr lang="zh-TW" altLang="en-US" sz="1200" dirty="0"/>
                    </a:p>
                  </a:txBody>
                  <a:tcPr/>
                </a:tc>
                <a:extLst>
                  <a:ext uri="{0D108BD9-81ED-4DB2-BD59-A6C34878D82A}">
                    <a16:rowId xmlns:a16="http://schemas.microsoft.com/office/drawing/2014/main" val="154399099"/>
                  </a:ext>
                </a:extLst>
              </a:tr>
            </a:tbl>
          </a:graphicData>
        </a:graphic>
      </p:graphicFrame>
      <p:graphicFrame>
        <p:nvGraphicFramePr>
          <p:cNvPr id="8" name="表格 7">
            <a:extLst>
              <a:ext uri="{FF2B5EF4-FFF2-40B4-BE49-F238E27FC236}">
                <a16:creationId xmlns:a16="http://schemas.microsoft.com/office/drawing/2014/main" id="{A3523A66-E0CD-4C00-A303-71FF188A738B}"/>
              </a:ext>
            </a:extLst>
          </p:cNvPr>
          <p:cNvGraphicFramePr>
            <a:graphicFrameLocks noGrp="1"/>
          </p:cNvGraphicFramePr>
          <p:nvPr>
            <p:extLst>
              <p:ext uri="{D42A27DB-BD31-4B8C-83A1-F6EECF244321}">
                <p14:modId xmlns:p14="http://schemas.microsoft.com/office/powerpoint/2010/main" val="2547606552"/>
              </p:ext>
            </p:extLst>
          </p:nvPr>
        </p:nvGraphicFramePr>
        <p:xfrm>
          <a:off x="3228869" y="2061578"/>
          <a:ext cx="5079127" cy="2980788"/>
        </p:xfrm>
        <a:graphic>
          <a:graphicData uri="http://schemas.openxmlformats.org/drawingml/2006/table">
            <a:tbl>
              <a:tblPr firstRow="1" bandRow="1">
                <a:tableStyleId>{5940675A-B579-460E-94D1-54222C63F5DA}</a:tableStyleId>
              </a:tblPr>
              <a:tblGrid>
                <a:gridCol w="5079127">
                  <a:extLst>
                    <a:ext uri="{9D8B030D-6E8A-4147-A177-3AD203B41FA5}">
                      <a16:colId xmlns:a16="http://schemas.microsoft.com/office/drawing/2014/main" val="439643921"/>
                    </a:ext>
                  </a:extLst>
                </a:gridCol>
              </a:tblGrid>
              <a:tr h="445898">
                <a:tc>
                  <a:txBody>
                    <a:bodyPr/>
                    <a:lstStyle/>
                    <a:p>
                      <a:pPr algn="ctr"/>
                      <a:r>
                        <a:rPr lang="en-US" altLang="zh-TW" sz="1400" b="1" dirty="0" err="1"/>
                        <a:t>WebNode</a:t>
                      </a:r>
                      <a:endParaRPr lang="zh-TW" altLang="en-US" sz="1400" b="1" dirty="0"/>
                    </a:p>
                  </a:txBody>
                  <a:tcPr/>
                </a:tc>
                <a:extLst>
                  <a:ext uri="{0D108BD9-81ED-4DB2-BD59-A6C34878D82A}">
                    <a16:rowId xmlns:a16="http://schemas.microsoft.com/office/drawing/2014/main" val="2133862801"/>
                  </a:ext>
                </a:extLst>
              </a:tr>
              <a:tr h="614650">
                <a:tc>
                  <a:txBody>
                    <a:bodyPr/>
                    <a:lstStyle/>
                    <a:p>
                      <a:pPr algn="l"/>
                      <a:r>
                        <a:rPr lang="en-US" altLang="zh-TW" sz="1200" dirty="0"/>
                        <a:t>root: </a:t>
                      </a:r>
                      <a:r>
                        <a:rPr lang="en-US" altLang="zh-TW" sz="1200" dirty="0" err="1"/>
                        <a:t>WebNode</a:t>
                      </a:r>
                      <a:endParaRPr lang="en-US" altLang="zh-TW" sz="1200" dirty="0"/>
                    </a:p>
                    <a:p>
                      <a:pPr algn="l"/>
                      <a:r>
                        <a:rPr lang="en-US" altLang="zh-TW" sz="1200" dirty="0"/>
                        <a:t>result: static Result </a:t>
                      </a:r>
                    </a:p>
                  </a:txBody>
                  <a:tcPr/>
                </a:tc>
                <a:extLst>
                  <a:ext uri="{0D108BD9-81ED-4DB2-BD59-A6C34878D82A}">
                    <a16:rowId xmlns:a16="http://schemas.microsoft.com/office/drawing/2014/main" val="154399099"/>
                  </a:ext>
                </a:extLst>
              </a:tr>
              <a:tr h="1380566">
                <a:tc>
                  <a:txBody>
                    <a:bodyPr/>
                    <a:lstStyle/>
                    <a:p>
                      <a:pPr algn="l"/>
                      <a:r>
                        <a:rPr lang="en-US" altLang="zh-TW" sz="1200" dirty="0" err="1"/>
                        <a:t>setPostOrderScore</a:t>
                      </a:r>
                      <a:r>
                        <a:rPr lang="en-US" altLang="zh-TW" sz="1200" dirty="0"/>
                        <a:t>(</a:t>
                      </a:r>
                      <a:r>
                        <a:rPr lang="en-US" altLang="zh-TW" sz="1200" dirty="0" err="1"/>
                        <a:t>ArrayList</a:t>
                      </a:r>
                      <a:r>
                        <a:rPr lang="en-US" altLang="zh-TW" sz="1200" dirty="0"/>
                        <a:t>&lt;Keyword&gt; keywords) : void</a:t>
                      </a:r>
                    </a:p>
                    <a:p>
                      <a:pPr algn="l"/>
                      <a:r>
                        <a:rPr lang="en-US" altLang="zh-TW" sz="1200" dirty="0" err="1"/>
                        <a:t>setPostOrderScore</a:t>
                      </a:r>
                      <a:r>
                        <a:rPr lang="en-US" altLang="zh-TW" sz="1200" dirty="0"/>
                        <a:t>(</a:t>
                      </a:r>
                      <a:r>
                        <a:rPr lang="en-US" altLang="zh-TW" sz="1200" dirty="0" err="1"/>
                        <a:t>WebNode</a:t>
                      </a:r>
                      <a:r>
                        <a:rPr lang="en-US" altLang="zh-TW" sz="1200" dirty="0"/>
                        <a:t> </a:t>
                      </a:r>
                      <a:r>
                        <a:rPr lang="en-US" altLang="zh-TW" sz="1200" dirty="0" err="1"/>
                        <a:t>startNode</a:t>
                      </a:r>
                      <a:r>
                        <a:rPr lang="en-US" altLang="zh-TW" sz="1200" dirty="0"/>
                        <a:t>, </a:t>
                      </a:r>
                      <a:r>
                        <a:rPr lang="en-US" altLang="zh-TW" sz="1200" dirty="0" err="1"/>
                        <a:t>ArrayList</a:t>
                      </a:r>
                      <a:r>
                        <a:rPr lang="en-US" altLang="zh-TW" sz="1200" dirty="0"/>
                        <a:t>&lt;Keyword&gt; keywords) : void</a:t>
                      </a:r>
                    </a:p>
                    <a:p>
                      <a:pPr algn="l"/>
                      <a:r>
                        <a:rPr lang="en-US" altLang="zh-TW" sz="1200" dirty="0" err="1"/>
                        <a:t>eularPrintTree</a:t>
                      </a:r>
                      <a:r>
                        <a:rPr lang="en-US" altLang="zh-TW" sz="1200" dirty="0"/>
                        <a:t>()</a:t>
                      </a:r>
                      <a:r>
                        <a:rPr lang="zh-TW" altLang="en-US" sz="1200" dirty="0"/>
                        <a:t> </a:t>
                      </a:r>
                      <a:r>
                        <a:rPr lang="en-US" altLang="zh-TW" sz="1200" dirty="0"/>
                        <a:t>: void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err="1"/>
                        <a:t>eularPrintTree</a:t>
                      </a:r>
                      <a:r>
                        <a:rPr lang="en-US" altLang="zh-TW" sz="1200" dirty="0"/>
                        <a:t>(</a:t>
                      </a:r>
                      <a:r>
                        <a:rPr lang="en-US" altLang="zh-TW" sz="1200" dirty="0" err="1"/>
                        <a:t>WebNode</a:t>
                      </a:r>
                      <a:r>
                        <a:rPr lang="en-US" altLang="zh-TW" sz="1200" dirty="0"/>
                        <a:t> </a:t>
                      </a:r>
                      <a:r>
                        <a:rPr lang="en-US" altLang="zh-TW" sz="1200" dirty="0" err="1"/>
                        <a:t>startNode</a:t>
                      </a:r>
                      <a:r>
                        <a:rPr lang="en-US" altLang="zh-TW" sz="1200" dirty="0"/>
                        <a:t>) :</a:t>
                      </a:r>
                      <a:r>
                        <a:rPr lang="zh-TW" altLang="en-US" sz="1200" dirty="0"/>
                        <a:t> </a:t>
                      </a:r>
                      <a:r>
                        <a:rPr lang="en-US" altLang="zh-TW" sz="1200" dirty="0"/>
                        <a:t>void</a:t>
                      </a:r>
                    </a:p>
                    <a:p>
                      <a:pPr algn="l"/>
                      <a:r>
                        <a:rPr lang="en-US" altLang="zh-TW" sz="1200" dirty="0"/>
                        <a:t>repeat(String </a:t>
                      </a:r>
                      <a:r>
                        <a:rPr lang="en-US" altLang="zh-TW" sz="1200" dirty="0" err="1"/>
                        <a:t>str,int</a:t>
                      </a:r>
                      <a:r>
                        <a:rPr lang="en-US" altLang="zh-TW" sz="1200" dirty="0"/>
                        <a:t> repeat)</a:t>
                      </a:r>
                      <a:r>
                        <a:rPr lang="zh-TW" altLang="en-US" sz="1200" dirty="0"/>
                        <a:t> </a:t>
                      </a:r>
                      <a:r>
                        <a:rPr lang="en-US" altLang="zh-TW" sz="1200" dirty="0"/>
                        <a:t>:</a:t>
                      </a:r>
                      <a:r>
                        <a:rPr lang="zh-TW" altLang="en-US" sz="1200" dirty="0"/>
                        <a:t> </a:t>
                      </a:r>
                      <a:r>
                        <a:rPr lang="en-US" altLang="zh-TW" sz="1200" dirty="0"/>
                        <a:t>String</a:t>
                      </a:r>
                    </a:p>
                    <a:p>
                      <a:pPr algn="l"/>
                      <a:r>
                        <a:rPr lang="en-US" altLang="zh-TW" sz="1200" dirty="0" err="1"/>
                        <a:t>setTreeOrder</a:t>
                      </a:r>
                      <a:r>
                        <a:rPr lang="en-US" altLang="zh-TW" sz="1200" dirty="0"/>
                        <a:t>() : void</a:t>
                      </a:r>
                    </a:p>
                    <a:p>
                      <a:pPr algn="l"/>
                      <a:r>
                        <a:rPr lang="en-US" altLang="zh-TW" sz="1200" dirty="0"/>
                        <a:t>swap(int </a:t>
                      </a:r>
                      <a:r>
                        <a:rPr lang="en-US" altLang="zh-TW" sz="1200" dirty="0" err="1"/>
                        <a:t>aIndex</a:t>
                      </a:r>
                      <a:r>
                        <a:rPr lang="en-US" altLang="zh-TW" sz="1200" dirty="0"/>
                        <a:t>, int </a:t>
                      </a:r>
                      <a:r>
                        <a:rPr lang="en-US" altLang="zh-TW" sz="1200" dirty="0" err="1"/>
                        <a:t>bIndex</a:t>
                      </a:r>
                      <a:r>
                        <a:rPr lang="en-US" altLang="zh-TW" sz="1200" dirty="0"/>
                        <a:t>) : void</a:t>
                      </a:r>
                    </a:p>
                    <a:p>
                      <a:pPr algn="l"/>
                      <a:r>
                        <a:rPr lang="en-US" altLang="zh-TW" sz="1200" dirty="0" err="1"/>
                        <a:t>quickSort</a:t>
                      </a:r>
                      <a:r>
                        <a:rPr lang="en-US" altLang="zh-TW" sz="1200" dirty="0"/>
                        <a:t>(int </a:t>
                      </a:r>
                      <a:r>
                        <a:rPr lang="en-US" altLang="zh-TW" sz="1200" dirty="0" err="1"/>
                        <a:t>leftbound</a:t>
                      </a:r>
                      <a:r>
                        <a:rPr lang="en-US" altLang="zh-TW" sz="1200" dirty="0"/>
                        <a:t>, int </a:t>
                      </a:r>
                      <a:r>
                        <a:rPr lang="en-US" altLang="zh-TW" sz="1200" dirty="0" err="1"/>
                        <a:t>rightbound</a:t>
                      </a:r>
                      <a:r>
                        <a:rPr lang="en-US" altLang="zh-TW" sz="1200" dirty="0"/>
                        <a:t>) : void</a:t>
                      </a:r>
                    </a:p>
                    <a:p>
                      <a:pPr algn="l"/>
                      <a:r>
                        <a:rPr lang="en-US" altLang="zh-TW" sz="1200" dirty="0" err="1"/>
                        <a:t>selectionSort</a:t>
                      </a:r>
                      <a:r>
                        <a:rPr lang="en-US" altLang="zh-TW" sz="1200" dirty="0"/>
                        <a:t>(int array[]) : void</a:t>
                      </a:r>
                    </a:p>
                    <a:p>
                      <a:pPr algn="l"/>
                      <a:r>
                        <a:rPr lang="en-US" altLang="zh-TW" sz="1200" dirty="0" err="1"/>
                        <a:t>insertionSort</a:t>
                      </a:r>
                      <a:r>
                        <a:rPr lang="en-US" altLang="zh-TW" sz="1200" dirty="0"/>
                        <a:t>(int array[]) : void</a:t>
                      </a:r>
                    </a:p>
                  </a:txBody>
                  <a:tcPr/>
                </a:tc>
                <a:extLst>
                  <a:ext uri="{0D108BD9-81ED-4DB2-BD59-A6C34878D82A}">
                    <a16:rowId xmlns:a16="http://schemas.microsoft.com/office/drawing/2014/main" val="2839108122"/>
                  </a:ext>
                </a:extLst>
              </a:tr>
            </a:tbl>
          </a:graphicData>
        </a:graphic>
      </p:graphicFrame>
      <p:graphicFrame>
        <p:nvGraphicFramePr>
          <p:cNvPr id="9" name="表格 8">
            <a:extLst>
              <a:ext uri="{FF2B5EF4-FFF2-40B4-BE49-F238E27FC236}">
                <a16:creationId xmlns:a16="http://schemas.microsoft.com/office/drawing/2014/main" id="{6E81BAD9-276C-4E9C-B92F-E311BAD207C5}"/>
              </a:ext>
            </a:extLst>
          </p:cNvPr>
          <p:cNvGraphicFramePr>
            <a:graphicFrameLocks noGrp="1"/>
          </p:cNvGraphicFramePr>
          <p:nvPr>
            <p:extLst>
              <p:ext uri="{D42A27DB-BD31-4B8C-83A1-F6EECF244321}">
                <p14:modId xmlns:p14="http://schemas.microsoft.com/office/powerpoint/2010/main" val="1232924291"/>
              </p:ext>
            </p:extLst>
          </p:nvPr>
        </p:nvGraphicFramePr>
        <p:xfrm>
          <a:off x="8662876" y="345978"/>
          <a:ext cx="3120949" cy="1435274"/>
        </p:xfrm>
        <a:graphic>
          <a:graphicData uri="http://schemas.openxmlformats.org/drawingml/2006/table">
            <a:tbl>
              <a:tblPr firstRow="1" bandRow="1">
                <a:tableStyleId>{5940675A-B579-460E-94D1-54222C63F5DA}</a:tableStyleId>
              </a:tblPr>
              <a:tblGrid>
                <a:gridCol w="3120949">
                  <a:extLst>
                    <a:ext uri="{9D8B030D-6E8A-4147-A177-3AD203B41FA5}">
                      <a16:colId xmlns:a16="http://schemas.microsoft.com/office/drawing/2014/main" val="439643921"/>
                    </a:ext>
                  </a:extLst>
                </a:gridCol>
              </a:tblGrid>
              <a:tr h="337994">
                <a:tc>
                  <a:txBody>
                    <a:bodyPr/>
                    <a:lstStyle/>
                    <a:p>
                      <a:pPr algn="ctr"/>
                      <a:r>
                        <a:rPr lang="en-US" altLang="zh-TW" sz="1400" b="1" dirty="0" err="1"/>
                        <a:t>WebPage</a:t>
                      </a:r>
                      <a:endParaRPr lang="zh-TW" altLang="en-US" sz="1400" b="1" dirty="0"/>
                    </a:p>
                  </a:txBody>
                  <a:tcPr/>
                </a:tc>
                <a:extLst>
                  <a:ext uri="{0D108BD9-81ED-4DB2-BD59-A6C34878D82A}">
                    <a16:rowId xmlns:a16="http://schemas.microsoft.com/office/drawing/2014/main" val="2133862801"/>
                  </a:ext>
                </a:extLst>
              </a:tr>
              <a:tr h="738515">
                <a:tc>
                  <a:txBody>
                    <a:bodyPr/>
                    <a:lstStyle/>
                    <a:p>
                      <a:pPr algn="l"/>
                      <a:r>
                        <a:rPr lang="en-US" altLang="zh-TW" sz="1200" dirty="0"/>
                        <a:t>name: String</a:t>
                      </a:r>
                    </a:p>
                    <a:p>
                      <a:pPr algn="l"/>
                      <a:r>
                        <a:rPr lang="en-US" altLang="zh-TW" sz="1200" dirty="0"/>
                        <a:t>url: String</a:t>
                      </a:r>
                    </a:p>
                    <a:p>
                      <a:pPr algn="l"/>
                      <a:r>
                        <a:rPr lang="en-US" altLang="zh-TW" sz="1200" dirty="0" err="1"/>
                        <a:t>wordCounter</a:t>
                      </a:r>
                      <a:r>
                        <a:rPr lang="en-US" altLang="zh-TW" sz="1200" dirty="0"/>
                        <a:t>: </a:t>
                      </a:r>
                      <a:r>
                        <a:rPr lang="en-US" altLang="zh-TW" sz="1200" dirty="0" err="1"/>
                        <a:t>WordCounter</a:t>
                      </a:r>
                      <a:endParaRPr lang="en-US" altLang="zh-TW" sz="1200" dirty="0"/>
                    </a:p>
                    <a:p>
                      <a:pPr algn="l"/>
                      <a:r>
                        <a:rPr lang="en-US" altLang="zh-TW" sz="1200" dirty="0"/>
                        <a:t>score: double</a:t>
                      </a:r>
                      <a:endParaRPr lang="zh-TW" altLang="en-US" sz="1200" dirty="0"/>
                    </a:p>
                  </a:txBody>
                  <a:tcPr/>
                </a:tc>
                <a:extLst>
                  <a:ext uri="{0D108BD9-81ED-4DB2-BD59-A6C34878D82A}">
                    <a16:rowId xmlns:a16="http://schemas.microsoft.com/office/drawing/2014/main" val="154399099"/>
                  </a:ext>
                </a:extLst>
              </a:tr>
              <a:tr h="268373">
                <a:tc>
                  <a:txBody>
                    <a:bodyPr/>
                    <a:lstStyle/>
                    <a:p>
                      <a:pPr algn="l"/>
                      <a:r>
                        <a:rPr lang="en-US" altLang="zh-TW" sz="1200" dirty="0" err="1"/>
                        <a:t>setScore</a:t>
                      </a:r>
                      <a:r>
                        <a:rPr lang="en-US" altLang="zh-TW" sz="1200" dirty="0"/>
                        <a:t>(</a:t>
                      </a:r>
                      <a:r>
                        <a:rPr lang="en-US" altLang="zh-TW" sz="1200" dirty="0" err="1"/>
                        <a:t>ArrayList</a:t>
                      </a:r>
                      <a:r>
                        <a:rPr lang="en-US" altLang="zh-TW" sz="1200" dirty="0"/>
                        <a:t>&lt;Keyword&gt; keywords) : void</a:t>
                      </a:r>
                    </a:p>
                  </a:txBody>
                  <a:tcPr/>
                </a:tc>
                <a:extLst>
                  <a:ext uri="{0D108BD9-81ED-4DB2-BD59-A6C34878D82A}">
                    <a16:rowId xmlns:a16="http://schemas.microsoft.com/office/drawing/2014/main" val="2839108122"/>
                  </a:ext>
                </a:extLst>
              </a:tr>
            </a:tbl>
          </a:graphicData>
        </a:graphic>
      </p:graphicFrame>
      <p:graphicFrame>
        <p:nvGraphicFramePr>
          <p:cNvPr id="11" name="表格 10">
            <a:extLst>
              <a:ext uri="{FF2B5EF4-FFF2-40B4-BE49-F238E27FC236}">
                <a16:creationId xmlns:a16="http://schemas.microsoft.com/office/drawing/2014/main" id="{493409A4-0EED-4E25-B6D1-CFA602CFE669}"/>
              </a:ext>
            </a:extLst>
          </p:cNvPr>
          <p:cNvGraphicFramePr>
            <a:graphicFrameLocks noGrp="1"/>
          </p:cNvGraphicFramePr>
          <p:nvPr>
            <p:extLst>
              <p:ext uri="{D42A27DB-BD31-4B8C-83A1-F6EECF244321}">
                <p14:modId xmlns:p14="http://schemas.microsoft.com/office/powerpoint/2010/main" val="1054373537"/>
              </p:ext>
            </p:extLst>
          </p:nvPr>
        </p:nvGraphicFramePr>
        <p:xfrm>
          <a:off x="8535178" y="2455841"/>
          <a:ext cx="3376346" cy="2430954"/>
        </p:xfrm>
        <a:graphic>
          <a:graphicData uri="http://schemas.openxmlformats.org/drawingml/2006/table">
            <a:tbl>
              <a:tblPr firstRow="1" bandRow="1">
                <a:tableStyleId>{5940675A-B579-460E-94D1-54222C63F5DA}</a:tableStyleId>
              </a:tblPr>
              <a:tblGrid>
                <a:gridCol w="3376346">
                  <a:extLst>
                    <a:ext uri="{9D8B030D-6E8A-4147-A177-3AD203B41FA5}">
                      <a16:colId xmlns:a16="http://schemas.microsoft.com/office/drawing/2014/main" val="4127766165"/>
                    </a:ext>
                  </a:extLst>
                </a:gridCol>
              </a:tblGrid>
              <a:tr h="337994">
                <a:tc>
                  <a:txBody>
                    <a:bodyPr/>
                    <a:lstStyle/>
                    <a:p>
                      <a:pPr algn="ctr"/>
                      <a:r>
                        <a:rPr lang="en-US" altLang="zh-TW" sz="1400" b="1" dirty="0" err="1"/>
                        <a:t>WebTree</a:t>
                      </a:r>
                      <a:endParaRPr lang="zh-TW" altLang="en-US" sz="1400" b="1" dirty="0"/>
                    </a:p>
                  </a:txBody>
                  <a:tcPr/>
                </a:tc>
                <a:extLst>
                  <a:ext uri="{0D108BD9-81ED-4DB2-BD59-A6C34878D82A}">
                    <a16:rowId xmlns:a16="http://schemas.microsoft.com/office/drawing/2014/main" val="1651347047"/>
                  </a:ext>
                </a:extLst>
              </a:tr>
              <a:tr h="1046480">
                <a:tc>
                  <a:txBody>
                    <a:bodyPr/>
                    <a:lstStyle/>
                    <a:p>
                      <a:pPr algn="l"/>
                      <a:r>
                        <a:rPr lang="en-US" altLang="zh-TW" sz="1200" dirty="0" err="1"/>
                        <a:t>nodeScore:double</a:t>
                      </a:r>
                      <a:endParaRPr lang="en-US" altLang="zh-TW" sz="1200" dirty="0"/>
                    </a:p>
                    <a:p>
                      <a:pPr algn="l"/>
                      <a:r>
                        <a:rPr lang="en-US" altLang="zh-TW" sz="1200" dirty="0"/>
                        <a:t>parent: </a:t>
                      </a:r>
                      <a:r>
                        <a:rPr lang="en-US" altLang="zh-TW" sz="1200" dirty="0" err="1"/>
                        <a:t>WebNode</a:t>
                      </a:r>
                      <a:endParaRPr lang="en-US" altLang="zh-TW" sz="1200" dirty="0"/>
                    </a:p>
                    <a:p>
                      <a:pPr algn="l"/>
                      <a:r>
                        <a:rPr lang="en-US" altLang="zh-TW" sz="1200" dirty="0"/>
                        <a:t>webpage: </a:t>
                      </a:r>
                      <a:r>
                        <a:rPr lang="en-US" altLang="zh-TW" sz="1200" dirty="0" err="1"/>
                        <a:t>WebPage</a:t>
                      </a:r>
                      <a:endParaRPr lang="en-US" altLang="zh-TW" sz="1200" dirty="0"/>
                    </a:p>
                    <a:p>
                      <a:pPr algn="l"/>
                      <a:r>
                        <a:rPr lang="en-US" altLang="zh-TW" sz="1200" dirty="0"/>
                        <a:t>children: </a:t>
                      </a:r>
                      <a:r>
                        <a:rPr lang="en-US" altLang="zh-TW" sz="1200" dirty="0" err="1"/>
                        <a:t>ArrayList</a:t>
                      </a:r>
                      <a:r>
                        <a:rPr lang="en-US" altLang="zh-TW" sz="1200" dirty="0"/>
                        <a:t>&lt;</a:t>
                      </a:r>
                      <a:r>
                        <a:rPr lang="en-US" altLang="zh-TW" sz="1200" dirty="0" err="1"/>
                        <a:t>WebNode</a:t>
                      </a:r>
                      <a:r>
                        <a:rPr lang="en-US" altLang="zh-TW" sz="1200" dirty="0"/>
                        <a:t>&gt;</a:t>
                      </a:r>
                    </a:p>
                    <a:p>
                      <a:pPr algn="l"/>
                      <a:r>
                        <a:rPr lang="en-US" altLang="zh-TW" sz="1200" dirty="0" err="1"/>
                        <a:t>webType</a:t>
                      </a:r>
                      <a:r>
                        <a:rPr lang="en-US" altLang="zh-TW" sz="1200" dirty="0"/>
                        <a:t>: String</a:t>
                      </a:r>
                      <a:endParaRPr lang="zh-TW" altLang="en-US" sz="1200" dirty="0"/>
                    </a:p>
                  </a:txBody>
                  <a:tcPr/>
                </a:tc>
                <a:extLst>
                  <a:ext uri="{0D108BD9-81ED-4DB2-BD59-A6C34878D82A}">
                    <a16:rowId xmlns:a16="http://schemas.microsoft.com/office/drawing/2014/main" val="501528826"/>
                  </a:ext>
                </a:extLst>
              </a:tr>
              <a:tr h="1046480">
                <a:tc>
                  <a:txBody>
                    <a:bodyPr/>
                    <a:lstStyle/>
                    <a:p>
                      <a:pPr algn="l"/>
                      <a:r>
                        <a:rPr lang="en-US" altLang="zh-TW" sz="1200" dirty="0" err="1"/>
                        <a:t>setWebType</a:t>
                      </a:r>
                      <a:r>
                        <a:rPr lang="en-US" altLang="zh-TW" sz="1200" dirty="0"/>
                        <a:t>(String type) : void</a:t>
                      </a:r>
                    </a:p>
                    <a:p>
                      <a:pPr algn="l"/>
                      <a:r>
                        <a:rPr lang="en-US" altLang="zh-TW" sz="1200" dirty="0" err="1"/>
                        <a:t>setNodeScore</a:t>
                      </a:r>
                      <a:r>
                        <a:rPr lang="en-US" altLang="zh-TW" sz="1200" dirty="0"/>
                        <a:t>(</a:t>
                      </a:r>
                      <a:r>
                        <a:rPr lang="en-US" altLang="zh-TW" sz="1200" dirty="0" err="1"/>
                        <a:t>ArrayList</a:t>
                      </a:r>
                      <a:r>
                        <a:rPr lang="en-US" altLang="zh-TW" sz="1200" dirty="0"/>
                        <a:t>&lt;Keyword&gt; keywords) : void</a:t>
                      </a:r>
                    </a:p>
                    <a:p>
                      <a:pPr algn="l"/>
                      <a:r>
                        <a:rPr lang="en-US" altLang="zh-TW" sz="1200" dirty="0" err="1"/>
                        <a:t>addChild</a:t>
                      </a:r>
                      <a:r>
                        <a:rPr lang="en-US" altLang="zh-TW" sz="1200" dirty="0"/>
                        <a:t>(</a:t>
                      </a:r>
                      <a:r>
                        <a:rPr lang="en-US" altLang="zh-TW" sz="1200" dirty="0" err="1"/>
                        <a:t>WebNode</a:t>
                      </a:r>
                      <a:r>
                        <a:rPr lang="en-US" altLang="zh-TW" sz="1200" dirty="0"/>
                        <a:t> child) : void</a:t>
                      </a:r>
                    </a:p>
                    <a:p>
                      <a:pPr algn="l"/>
                      <a:r>
                        <a:rPr lang="en-US" altLang="zh-TW" sz="1200" dirty="0" err="1"/>
                        <a:t>isTheLastChild</a:t>
                      </a:r>
                      <a:r>
                        <a:rPr lang="en-US" altLang="zh-TW" sz="1200" dirty="0"/>
                        <a:t>() : Boolean</a:t>
                      </a:r>
                    </a:p>
                    <a:p>
                      <a:pPr algn="l"/>
                      <a:r>
                        <a:rPr lang="en-US" altLang="zh-TW" sz="1200" dirty="0" err="1"/>
                        <a:t>getDepth</a:t>
                      </a:r>
                      <a:r>
                        <a:rPr lang="en-US" altLang="zh-TW" sz="1200" dirty="0"/>
                        <a:t>()</a:t>
                      </a:r>
                      <a:r>
                        <a:rPr lang="zh-TW" altLang="en-US" sz="1200" dirty="0"/>
                        <a:t> </a:t>
                      </a:r>
                      <a:r>
                        <a:rPr lang="en-US" altLang="zh-TW" sz="1200" dirty="0"/>
                        <a:t>:</a:t>
                      </a:r>
                      <a:r>
                        <a:rPr lang="zh-TW" altLang="en-US" sz="1200" dirty="0"/>
                        <a:t> </a:t>
                      </a:r>
                      <a:r>
                        <a:rPr lang="en-US" altLang="zh-TW" sz="1200" dirty="0"/>
                        <a:t>int</a:t>
                      </a:r>
                    </a:p>
                  </a:txBody>
                  <a:tcPr/>
                </a:tc>
                <a:extLst>
                  <a:ext uri="{0D108BD9-81ED-4DB2-BD59-A6C34878D82A}">
                    <a16:rowId xmlns:a16="http://schemas.microsoft.com/office/drawing/2014/main" val="47926802"/>
                  </a:ext>
                </a:extLst>
              </a:tr>
            </a:tbl>
          </a:graphicData>
        </a:graphic>
      </p:graphicFrame>
      <p:graphicFrame>
        <p:nvGraphicFramePr>
          <p:cNvPr id="12" name="表格 11">
            <a:extLst>
              <a:ext uri="{FF2B5EF4-FFF2-40B4-BE49-F238E27FC236}">
                <a16:creationId xmlns:a16="http://schemas.microsoft.com/office/drawing/2014/main" id="{4280CAFE-4793-4555-82E6-D0CAD6E7CAEB}"/>
              </a:ext>
            </a:extLst>
          </p:cNvPr>
          <p:cNvGraphicFramePr>
            <a:graphicFrameLocks noGrp="1"/>
          </p:cNvGraphicFramePr>
          <p:nvPr>
            <p:extLst>
              <p:ext uri="{D42A27DB-BD31-4B8C-83A1-F6EECF244321}">
                <p14:modId xmlns:p14="http://schemas.microsoft.com/office/powerpoint/2010/main" val="489744292"/>
              </p:ext>
            </p:extLst>
          </p:nvPr>
        </p:nvGraphicFramePr>
        <p:xfrm>
          <a:off x="5238103" y="371377"/>
          <a:ext cx="2406600" cy="1219200"/>
        </p:xfrm>
        <a:graphic>
          <a:graphicData uri="http://schemas.openxmlformats.org/drawingml/2006/table">
            <a:tbl>
              <a:tblPr firstRow="1" bandRow="1">
                <a:tableStyleId>{5940675A-B579-460E-94D1-54222C63F5DA}</a:tableStyleId>
              </a:tblPr>
              <a:tblGrid>
                <a:gridCol w="2406600">
                  <a:extLst>
                    <a:ext uri="{9D8B030D-6E8A-4147-A177-3AD203B41FA5}">
                      <a16:colId xmlns:a16="http://schemas.microsoft.com/office/drawing/2014/main" val="439643921"/>
                    </a:ext>
                  </a:extLst>
                </a:gridCol>
              </a:tblGrid>
              <a:tr h="0">
                <a:tc>
                  <a:txBody>
                    <a:bodyPr/>
                    <a:lstStyle/>
                    <a:p>
                      <a:pPr algn="ctr"/>
                      <a:r>
                        <a:rPr lang="en-US" altLang="zh-TW" sz="1400" b="1" dirty="0" err="1"/>
                        <a:t>WordCounter</a:t>
                      </a:r>
                      <a:endParaRPr lang="zh-TW" altLang="en-US" sz="1400" b="1" dirty="0"/>
                    </a:p>
                  </a:txBody>
                  <a:tcPr/>
                </a:tc>
                <a:extLst>
                  <a:ext uri="{0D108BD9-81ED-4DB2-BD59-A6C34878D82A}">
                    <a16:rowId xmlns:a16="http://schemas.microsoft.com/office/drawing/2014/main" val="2133862801"/>
                  </a:ext>
                </a:extLst>
              </a:tr>
              <a:tr h="0">
                <a:tc>
                  <a:txBody>
                    <a:bodyPr/>
                    <a:lstStyle/>
                    <a:p>
                      <a:pPr algn="l"/>
                      <a:r>
                        <a:rPr lang="en-US" altLang="zh-TW" sz="1200" dirty="0" err="1"/>
                        <a:t>urlStr</a:t>
                      </a:r>
                      <a:r>
                        <a:rPr lang="en-US" altLang="zh-TW" sz="1200" dirty="0"/>
                        <a:t>: String</a:t>
                      </a:r>
                    </a:p>
                    <a:p>
                      <a:pPr algn="l"/>
                      <a:r>
                        <a:rPr lang="en-US" altLang="zh-TW" sz="1200" dirty="0"/>
                        <a:t>content: double</a:t>
                      </a:r>
                    </a:p>
                  </a:txBody>
                  <a:tcPr/>
                </a:tc>
                <a:extLst>
                  <a:ext uri="{0D108BD9-81ED-4DB2-BD59-A6C34878D82A}">
                    <a16:rowId xmlns:a16="http://schemas.microsoft.com/office/drawing/2014/main" val="154399099"/>
                  </a:ext>
                </a:extLst>
              </a:tr>
              <a:tr h="0">
                <a:tc>
                  <a:txBody>
                    <a:bodyPr/>
                    <a:lstStyle/>
                    <a:p>
                      <a:pPr algn="l"/>
                      <a:r>
                        <a:rPr lang="en-US" altLang="zh-TW" sz="1200" dirty="0" err="1"/>
                        <a:t>fetchContent</a:t>
                      </a:r>
                      <a:r>
                        <a:rPr lang="en-US" altLang="zh-TW" sz="1200" dirty="0"/>
                        <a:t>() : String</a:t>
                      </a:r>
                    </a:p>
                    <a:p>
                      <a:pPr algn="l"/>
                      <a:r>
                        <a:rPr lang="en-US" altLang="zh-TW" sz="1200" dirty="0" err="1"/>
                        <a:t>countKeyword</a:t>
                      </a:r>
                      <a:r>
                        <a:rPr lang="en-US" altLang="zh-TW" sz="1200" dirty="0"/>
                        <a:t>(String keyword) : int</a:t>
                      </a:r>
                    </a:p>
                  </a:txBody>
                  <a:tcPr/>
                </a:tc>
                <a:extLst>
                  <a:ext uri="{0D108BD9-81ED-4DB2-BD59-A6C34878D82A}">
                    <a16:rowId xmlns:a16="http://schemas.microsoft.com/office/drawing/2014/main" val="2839108122"/>
                  </a:ext>
                </a:extLst>
              </a:tr>
            </a:tbl>
          </a:graphicData>
        </a:graphic>
      </p:graphicFrame>
      <p:graphicFrame>
        <p:nvGraphicFramePr>
          <p:cNvPr id="13" name="表格 12">
            <a:extLst>
              <a:ext uri="{FF2B5EF4-FFF2-40B4-BE49-F238E27FC236}">
                <a16:creationId xmlns:a16="http://schemas.microsoft.com/office/drawing/2014/main" id="{7440640C-C83E-417E-9C5A-320DA09E074D}"/>
              </a:ext>
            </a:extLst>
          </p:cNvPr>
          <p:cNvGraphicFramePr>
            <a:graphicFrameLocks noGrp="1"/>
          </p:cNvGraphicFramePr>
          <p:nvPr>
            <p:extLst>
              <p:ext uri="{D42A27DB-BD31-4B8C-83A1-F6EECF244321}">
                <p14:modId xmlns:p14="http://schemas.microsoft.com/office/powerpoint/2010/main" val="466967075"/>
              </p:ext>
            </p:extLst>
          </p:nvPr>
        </p:nvGraphicFramePr>
        <p:xfrm>
          <a:off x="314612" y="3371798"/>
          <a:ext cx="2406600" cy="2527132"/>
        </p:xfrm>
        <a:graphic>
          <a:graphicData uri="http://schemas.openxmlformats.org/drawingml/2006/table">
            <a:tbl>
              <a:tblPr firstRow="1" bandRow="1">
                <a:tableStyleId>{5940675A-B579-460E-94D1-54222C63F5DA}</a:tableStyleId>
              </a:tblPr>
              <a:tblGrid>
                <a:gridCol w="2406600">
                  <a:extLst>
                    <a:ext uri="{9D8B030D-6E8A-4147-A177-3AD203B41FA5}">
                      <a16:colId xmlns:a16="http://schemas.microsoft.com/office/drawing/2014/main" val="439643921"/>
                    </a:ext>
                  </a:extLst>
                </a:gridCol>
              </a:tblGrid>
              <a:tr h="309563">
                <a:tc>
                  <a:txBody>
                    <a:bodyPr/>
                    <a:lstStyle/>
                    <a:p>
                      <a:pPr algn="ctr"/>
                      <a:r>
                        <a:rPr lang="en-US" altLang="zh-TW" sz="1400" b="1" dirty="0" err="1"/>
                        <a:t>GoogleQuery</a:t>
                      </a:r>
                      <a:endParaRPr lang="zh-TW" altLang="en-US" sz="1400" b="1" dirty="0"/>
                    </a:p>
                  </a:txBody>
                  <a:tcPr/>
                </a:tc>
                <a:extLst>
                  <a:ext uri="{0D108BD9-81ED-4DB2-BD59-A6C34878D82A}">
                    <a16:rowId xmlns:a16="http://schemas.microsoft.com/office/drawing/2014/main" val="2133862801"/>
                  </a:ext>
                </a:extLst>
              </a:tr>
              <a:tr h="475006">
                <a:tc>
                  <a:txBody>
                    <a:bodyPr/>
                    <a:lstStyle/>
                    <a:p>
                      <a:pPr algn="l"/>
                      <a:r>
                        <a:rPr lang="en-US" altLang="zh-TW" sz="1200" dirty="0" err="1"/>
                        <a:t>searchNum</a:t>
                      </a:r>
                      <a:r>
                        <a:rPr lang="en-US" altLang="zh-TW" sz="1200" dirty="0"/>
                        <a:t>: int</a:t>
                      </a:r>
                    </a:p>
                    <a:p>
                      <a:pPr algn="l"/>
                      <a:r>
                        <a:rPr lang="en-US" altLang="zh-TW" sz="1200" dirty="0" err="1"/>
                        <a:t>searchKeyword</a:t>
                      </a:r>
                      <a:r>
                        <a:rPr lang="en-US" altLang="zh-TW" sz="1200" dirty="0"/>
                        <a:t> :String</a:t>
                      </a:r>
                    </a:p>
                    <a:p>
                      <a:pPr algn="l"/>
                      <a:r>
                        <a:rPr lang="en-US" altLang="zh-TW" sz="1200" dirty="0"/>
                        <a:t>url: String</a:t>
                      </a:r>
                    </a:p>
                    <a:p>
                      <a:pPr algn="l"/>
                      <a:r>
                        <a:rPr lang="en-US" altLang="zh-TW" sz="1200" dirty="0"/>
                        <a:t>content : String</a:t>
                      </a:r>
                    </a:p>
                    <a:p>
                      <a:pPr algn="l"/>
                      <a:r>
                        <a:rPr lang="en-US" altLang="zh-TW" sz="1200" dirty="0"/>
                        <a:t>title : String</a:t>
                      </a:r>
                    </a:p>
                    <a:p>
                      <a:pPr algn="l"/>
                      <a:r>
                        <a:rPr lang="en-US" altLang="zh-TW" sz="1200" dirty="0"/>
                        <a:t>results : String</a:t>
                      </a:r>
                    </a:p>
                    <a:p>
                      <a:pPr algn="l"/>
                      <a:r>
                        <a:rPr lang="en-US" altLang="zh-TW" sz="1200" dirty="0" err="1"/>
                        <a:t>citeUrl</a:t>
                      </a:r>
                      <a:r>
                        <a:rPr lang="en-US" altLang="zh-TW" sz="1200" dirty="0"/>
                        <a:t> : static String</a:t>
                      </a:r>
                    </a:p>
                    <a:p>
                      <a:pPr algn="l"/>
                      <a:r>
                        <a:rPr lang="en-US" altLang="zh-TW" sz="1200" dirty="0"/>
                        <a:t>k : static </a:t>
                      </a:r>
                      <a:r>
                        <a:rPr lang="en-US" altLang="zh-TW" sz="1200" dirty="0" err="1"/>
                        <a:t>KeywordList</a:t>
                      </a:r>
                      <a:endParaRPr lang="en-US" altLang="zh-TW" sz="1200" dirty="0"/>
                    </a:p>
                    <a:p>
                      <a:pPr algn="l"/>
                      <a:r>
                        <a:rPr lang="en-US" altLang="zh-TW" sz="1200" dirty="0" err="1"/>
                        <a:t>heap:PriorityQueue</a:t>
                      </a:r>
                      <a:r>
                        <a:rPr lang="en-US" altLang="zh-TW" sz="1200" dirty="0"/>
                        <a:t>&lt;</a:t>
                      </a:r>
                      <a:r>
                        <a:rPr lang="en-US" altLang="zh-TW" sz="1200" dirty="0" err="1"/>
                        <a:t>WebNode</a:t>
                      </a:r>
                      <a:r>
                        <a:rPr lang="en-US" altLang="zh-TW" sz="1200" dirty="0"/>
                        <a:t>&gt; </a:t>
                      </a:r>
                    </a:p>
                  </a:txBody>
                  <a:tcPr/>
                </a:tc>
                <a:extLst>
                  <a:ext uri="{0D108BD9-81ED-4DB2-BD59-A6C34878D82A}">
                    <a16:rowId xmlns:a16="http://schemas.microsoft.com/office/drawing/2014/main" val="154399099"/>
                  </a:ext>
                </a:extLst>
              </a:tr>
              <a:tr h="480209">
                <a:tc>
                  <a:txBody>
                    <a:bodyPr/>
                    <a:lstStyle/>
                    <a:p>
                      <a:pPr algn="l"/>
                      <a:r>
                        <a:rPr lang="en-US" altLang="zh-TW" sz="1200" dirty="0" err="1"/>
                        <a:t>fetchContent</a:t>
                      </a:r>
                      <a:r>
                        <a:rPr lang="en-US" altLang="zh-TW" sz="1200" dirty="0"/>
                        <a:t>() : String</a:t>
                      </a:r>
                    </a:p>
                    <a:p>
                      <a:pPr algn="l"/>
                      <a:r>
                        <a:rPr lang="en-US" altLang="zh-TW" sz="1200" dirty="0" err="1"/>
                        <a:t>encodeURL</a:t>
                      </a:r>
                      <a:r>
                        <a:rPr lang="en-US" altLang="zh-TW" sz="1200" dirty="0"/>
                        <a:t>(String </a:t>
                      </a:r>
                      <a:r>
                        <a:rPr lang="en-US" altLang="zh-TW" sz="1200" dirty="0" err="1"/>
                        <a:t>url</a:t>
                      </a:r>
                      <a:r>
                        <a:rPr lang="en-US" altLang="zh-TW" sz="1200" dirty="0"/>
                        <a:t>) : static String</a:t>
                      </a:r>
                    </a:p>
                  </a:txBody>
                  <a:tcPr/>
                </a:tc>
                <a:extLst>
                  <a:ext uri="{0D108BD9-81ED-4DB2-BD59-A6C34878D82A}">
                    <a16:rowId xmlns:a16="http://schemas.microsoft.com/office/drawing/2014/main" val="2839108122"/>
                  </a:ext>
                </a:extLst>
              </a:tr>
            </a:tbl>
          </a:graphicData>
        </a:graphic>
      </p:graphicFrame>
    </p:spTree>
    <p:extLst>
      <p:ext uri="{BB962C8B-B14F-4D97-AF65-F5344CB8AC3E}">
        <p14:creationId xmlns:p14="http://schemas.microsoft.com/office/powerpoint/2010/main" val="390671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8F762A-B6DD-4B77-87A6-7CFB1B830F7B}"/>
              </a:ext>
            </a:extLst>
          </p:cNvPr>
          <p:cNvSpPr>
            <a:spLocks noGrp="1"/>
          </p:cNvSpPr>
          <p:nvPr>
            <p:ph type="title"/>
          </p:nvPr>
        </p:nvSpPr>
        <p:spPr>
          <a:xfrm>
            <a:off x="838200" y="365125"/>
            <a:ext cx="10515600" cy="1325563"/>
          </a:xfrm>
        </p:spPr>
        <p:txBody>
          <a:bodyPr/>
          <a:lstStyle/>
          <a:p>
            <a:r>
              <a:rPr lang="en-US" altLang="zh-TW" dirty="0"/>
              <a:t>Keywords &amp; weight  </a:t>
            </a:r>
            <a:br>
              <a:rPr lang="zh-TW" altLang="zh-TW" dirty="0"/>
            </a:br>
            <a:endParaRPr lang="zh-TW" altLang="en-US" dirty="0"/>
          </a:p>
        </p:txBody>
      </p:sp>
      <p:graphicFrame>
        <p:nvGraphicFramePr>
          <p:cNvPr id="4" name="內容版面配置區 3">
            <a:extLst>
              <a:ext uri="{FF2B5EF4-FFF2-40B4-BE49-F238E27FC236}">
                <a16:creationId xmlns:a16="http://schemas.microsoft.com/office/drawing/2014/main" id="{11495996-34B9-44BB-A353-969DF9A13484}"/>
              </a:ext>
            </a:extLst>
          </p:cNvPr>
          <p:cNvGraphicFramePr>
            <a:graphicFrameLocks noGrp="1"/>
          </p:cNvGraphicFramePr>
          <p:nvPr>
            <p:ph idx="1"/>
            <p:extLst>
              <p:ext uri="{D42A27DB-BD31-4B8C-83A1-F6EECF244321}">
                <p14:modId xmlns:p14="http://schemas.microsoft.com/office/powerpoint/2010/main" val="4248683767"/>
              </p:ext>
            </p:extLst>
          </p:nvPr>
        </p:nvGraphicFramePr>
        <p:xfrm>
          <a:off x="838200" y="1405091"/>
          <a:ext cx="2406460" cy="2497056"/>
        </p:xfrm>
        <a:graphic>
          <a:graphicData uri="http://schemas.openxmlformats.org/drawingml/2006/table">
            <a:tbl>
              <a:tblPr firstRow="1" firstCol="1" bandRow="1">
                <a:tableStyleId>{5940675A-B579-460E-94D1-54222C63F5DA}</a:tableStyleId>
              </a:tblPr>
              <a:tblGrid>
                <a:gridCol w="1328767">
                  <a:extLst>
                    <a:ext uri="{9D8B030D-6E8A-4147-A177-3AD203B41FA5}">
                      <a16:colId xmlns:a16="http://schemas.microsoft.com/office/drawing/2014/main" val="3020636441"/>
                    </a:ext>
                  </a:extLst>
                </a:gridCol>
                <a:gridCol w="1077693">
                  <a:extLst>
                    <a:ext uri="{9D8B030D-6E8A-4147-A177-3AD203B41FA5}">
                      <a16:colId xmlns:a16="http://schemas.microsoft.com/office/drawing/2014/main" val="3333783238"/>
                    </a:ext>
                  </a:extLst>
                </a:gridCol>
              </a:tblGrid>
              <a:tr h="416176">
                <a:tc>
                  <a:txBody>
                    <a:bodyPr/>
                    <a:lstStyle/>
                    <a:p>
                      <a:pPr marL="304800" algn="l">
                        <a:lnSpc>
                          <a:spcPct val="200000"/>
                        </a:lnSpc>
                        <a:spcAft>
                          <a:spcPts val="0"/>
                        </a:spcAft>
                      </a:pPr>
                      <a:r>
                        <a:rPr lang="zh-TW" sz="1400" kern="100" dirty="0">
                          <a:effectLst/>
                          <a:latin typeface="Calibri" panose="020F0502020204030204" pitchFamily="34" charset="0"/>
                          <a:ea typeface="微軟正黑體" panose="020B0604030504040204" pitchFamily="34" charset="-120"/>
                          <a:cs typeface="Times New Roman" panose="02020603050405020304" pitchFamily="18" charset="0"/>
                        </a:rPr>
                        <a:t>音樂祭</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l">
                        <a:lnSpc>
                          <a:spcPct val="200000"/>
                        </a:lnSpc>
                        <a:spcAft>
                          <a:spcPts val="0"/>
                        </a:spcAft>
                      </a:pPr>
                      <a:r>
                        <a:rPr lang="en-US" altLang="zh-TW" sz="1400" kern="100" dirty="0">
                          <a:effectLst/>
                          <a:latin typeface="微軟正黑體" panose="020B0604030504040204" pitchFamily="34" charset="-120"/>
                          <a:ea typeface="新細明體" panose="02020500000000000000" pitchFamily="18" charset="-120"/>
                          <a:cs typeface="Times New Roman" panose="02020603050405020304" pitchFamily="18" charset="0"/>
                        </a:rPr>
                        <a:t>       20.0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64334959"/>
                  </a:ext>
                </a:extLst>
              </a:tr>
              <a:tr h="416176">
                <a:tc>
                  <a:txBody>
                    <a:bodyPr/>
                    <a:lstStyle/>
                    <a:p>
                      <a:pPr marL="304800" algn="l">
                        <a:lnSpc>
                          <a:spcPct val="200000"/>
                        </a:lnSpc>
                        <a:spcAft>
                          <a:spcPts val="0"/>
                        </a:spcAft>
                      </a:pPr>
                      <a:r>
                        <a:rPr lang="zh-TW" sz="1400" kern="100" dirty="0">
                          <a:effectLst/>
                          <a:latin typeface="Calibri" panose="020F0502020204030204" pitchFamily="34" charset="0"/>
                          <a:ea typeface="微軟正黑體" panose="020B0604030504040204" pitchFamily="34" charset="-120"/>
                          <a:cs typeface="Times New Roman" panose="02020603050405020304" pitchFamily="18" charset="0"/>
                        </a:rPr>
                        <a:t>獨立音樂</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lnSpc>
                          <a:spcPct val="200000"/>
                        </a:lnSpc>
                        <a:spcAft>
                          <a:spcPts val="0"/>
                        </a:spcAft>
                      </a:pPr>
                      <a:r>
                        <a:rPr lang="en-US" sz="1400" kern="100" dirty="0">
                          <a:effectLst/>
                          <a:latin typeface="微軟正黑體" panose="020B0604030504040204" pitchFamily="34" charset="-120"/>
                          <a:ea typeface="新細明體" panose="02020500000000000000" pitchFamily="18" charset="-120"/>
                          <a:cs typeface="Times New Roman" panose="02020603050405020304" pitchFamily="18" charset="0"/>
                        </a:rPr>
                        <a:t>10.0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88908221"/>
                  </a:ext>
                </a:extLst>
              </a:tr>
              <a:tr h="416176">
                <a:tc>
                  <a:txBody>
                    <a:bodyPr/>
                    <a:lstStyle/>
                    <a:p>
                      <a:pPr marL="304800" algn="l">
                        <a:lnSpc>
                          <a:spcPct val="200000"/>
                        </a:lnSpc>
                        <a:spcAft>
                          <a:spcPts val="0"/>
                        </a:spcAft>
                      </a:pPr>
                      <a:r>
                        <a:rPr lang="zh-TW" sz="1400" kern="100" dirty="0">
                          <a:effectLst/>
                          <a:latin typeface="Calibri" panose="020F0502020204030204" pitchFamily="34" charset="0"/>
                          <a:ea typeface="微軟正黑體" panose="020B0604030504040204" pitchFamily="34" charset="-120"/>
                          <a:cs typeface="Times New Roman" panose="02020603050405020304" pitchFamily="18" charset="0"/>
                        </a:rPr>
                        <a:t>獨立樂團</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lnSpc>
                          <a:spcPct val="200000"/>
                        </a:lnSpc>
                        <a:spcAft>
                          <a:spcPts val="0"/>
                        </a:spcAft>
                      </a:pPr>
                      <a:r>
                        <a:rPr lang="en-US" sz="1400" kern="100" dirty="0">
                          <a:effectLst/>
                          <a:latin typeface="微軟正黑體" panose="020B0604030504040204" pitchFamily="34" charset="-120"/>
                          <a:ea typeface="新細明體" panose="02020500000000000000" pitchFamily="18" charset="-120"/>
                          <a:cs typeface="Times New Roman" panose="02020603050405020304" pitchFamily="18" charset="0"/>
                        </a:rPr>
                        <a:t>10.0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456559920"/>
                  </a:ext>
                </a:extLst>
              </a:tr>
              <a:tr h="416176">
                <a:tc>
                  <a:txBody>
                    <a:bodyPr/>
                    <a:lstStyle/>
                    <a:p>
                      <a:pPr marL="304800" algn="l">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樂團</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lnSpc>
                          <a:spcPct val="200000"/>
                        </a:lnSpc>
                        <a:spcAft>
                          <a:spcPts val="0"/>
                        </a:spcAft>
                      </a:pPr>
                      <a:r>
                        <a:rPr lang="en-US" sz="1400" kern="100" dirty="0">
                          <a:effectLst/>
                          <a:latin typeface="微軟正黑體" panose="020B0604030504040204" pitchFamily="34" charset="-120"/>
                          <a:ea typeface="新細明體" panose="02020500000000000000" pitchFamily="18" charset="-120"/>
                          <a:cs typeface="Times New Roman" panose="02020603050405020304" pitchFamily="18" charset="0"/>
                        </a:rPr>
                        <a:t>10.0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367664393"/>
                  </a:ext>
                </a:extLst>
              </a:tr>
              <a:tr h="416176">
                <a:tc>
                  <a:txBody>
                    <a:bodyPr/>
                    <a:lstStyle/>
                    <a:p>
                      <a:pPr marL="304800" algn="l">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台灣</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lnSpc>
                          <a:spcPct val="200000"/>
                        </a:lnSpc>
                        <a:spcAft>
                          <a:spcPts val="0"/>
                        </a:spcAft>
                      </a:pPr>
                      <a:r>
                        <a:rPr lang="en-US" sz="1400" kern="100" dirty="0">
                          <a:effectLst/>
                          <a:latin typeface="微軟正黑體" panose="020B0604030504040204" pitchFamily="34" charset="-120"/>
                          <a:ea typeface="新細明體" panose="02020500000000000000" pitchFamily="18" charset="-120"/>
                          <a:cs typeface="Times New Roman" panose="02020603050405020304" pitchFamily="18" charset="0"/>
                        </a:rPr>
                        <a:t>4.5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573433777"/>
                  </a:ext>
                </a:extLst>
              </a:tr>
              <a:tr h="416176">
                <a:tc>
                  <a:txBody>
                    <a:bodyPr/>
                    <a:lstStyle/>
                    <a:p>
                      <a:pPr marL="304800" algn="l">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臺灣</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lnSpc>
                          <a:spcPct val="200000"/>
                        </a:lnSpc>
                        <a:spcAft>
                          <a:spcPts val="0"/>
                        </a:spcAft>
                      </a:pPr>
                      <a:r>
                        <a:rPr lang="en-US" sz="1400" kern="100" dirty="0">
                          <a:effectLst/>
                          <a:latin typeface="微軟正黑體" panose="020B0604030504040204" pitchFamily="34" charset="-120"/>
                          <a:ea typeface="新細明體" panose="02020500000000000000" pitchFamily="18" charset="-120"/>
                          <a:cs typeface="Times New Roman" panose="02020603050405020304" pitchFamily="18" charset="0"/>
                        </a:rPr>
                        <a:t>4.5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765655984"/>
                  </a:ext>
                </a:extLst>
              </a:tr>
            </a:tbl>
          </a:graphicData>
        </a:graphic>
      </p:graphicFrame>
      <p:sp>
        <p:nvSpPr>
          <p:cNvPr id="12" name="矩形 11">
            <a:extLst>
              <a:ext uri="{FF2B5EF4-FFF2-40B4-BE49-F238E27FC236}">
                <a16:creationId xmlns:a16="http://schemas.microsoft.com/office/drawing/2014/main" id="{38E16CF7-F70C-4BD1-BEA3-47C20C374AA3}"/>
              </a:ext>
            </a:extLst>
          </p:cNvPr>
          <p:cNvSpPr/>
          <p:nvPr/>
        </p:nvSpPr>
        <p:spPr>
          <a:xfrm>
            <a:off x="5850673" y="4276589"/>
            <a:ext cx="8195277" cy="1778949"/>
          </a:xfrm>
          <a:prstGeom prst="rect">
            <a:avLst/>
          </a:prstGeom>
        </p:spPr>
        <p:txBody>
          <a:bodyPr wrap="square">
            <a:spAutoFit/>
          </a:bodyPr>
          <a:lstStyle/>
          <a:p>
            <a:endParaRPr lang="es-ES" altLang="zh-TW" sz="1400" dirty="0"/>
          </a:p>
          <a:p>
            <a:endParaRPr lang="es-ES" altLang="zh-TW" sz="1400" dirty="0"/>
          </a:p>
          <a:p>
            <a:endParaRPr lang="es-ES" altLang="zh-TW" sz="1400" dirty="0"/>
          </a:p>
          <a:p>
            <a:r>
              <a:rPr lang="es-ES" altLang="zh-TW" sz="1600" dirty="0"/>
              <a:t>score += </a:t>
            </a:r>
            <a:r>
              <a:rPr lang="es-ES" altLang="zh-TW" sz="1600" dirty="0" err="1"/>
              <a:t>keyword.weight</a:t>
            </a:r>
            <a:r>
              <a:rPr lang="es-ES" altLang="zh-TW" sz="1600" dirty="0"/>
              <a:t> * </a:t>
            </a:r>
            <a:r>
              <a:rPr lang="es-ES" altLang="zh-TW" sz="1600" dirty="0" err="1"/>
              <a:t>wordCounter.countKeyword</a:t>
            </a:r>
            <a:r>
              <a:rPr lang="es-ES" altLang="zh-TW" sz="1600" dirty="0"/>
              <a:t>(</a:t>
            </a:r>
            <a:r>
              <a:rPr lang="es-ES" altLang="zh-TW" sz="1600" dirty="0" err="1"/>
              <a:t>keyword.name</a:t>
            </a:r>
            <a:r>
              <a:rPr lang="es-ES" altLang="zh-TW" sz="1600" dirty="0"/>
              <a:t>);</a:t>
            </a:r>
          </a:p>
          <a:p>
            <a:pPr lvl="0">
              <a:lnSpc>
                <a:spcPct val="200000"/>
              </a:lnSpc>
              <a:spcAft>
                <a:spcPts val="0"/>
              </a:spcAft>
            </a:pPr>
            <a:endParaRPr lang="zh-TW" altLang="zh-TW" sz="3000" kern="100" dirty="0">
              <a:latin typeface="Calibri" panose="020F0502020204030204" pitchFamily="34" charset="0"/>
              <a:cs typeface="Times New Roman" panose="02020603050405020304" pitchFamily="18" charset="0"/>
            </a:endParaRPr>
          </a:p>
        </p:txBody>
      </p:sp>
      <p:graphicFrame>
        <p:nvGraphicFramePr>
          <p:cNvPr id="15" name="內容版面配置區 3">
            <a:extLst>
              <a:ext uri="{FF2B5EF4-FFF2-40B4-BE49-F238E27FC236}">
                <a16:creationId xmlns:a16="http://schemas.microsoft.com/office/drawing/2014/main" id="{503330DF-F6E8-4470-B913-DF1363A8303A}"/>
              </a:ext>
            </a:extLst>
          </p:cNvPr>
          <p:cNvGraphicFramePr>
            <a:graphicFrameLocks/>
          </p:cNvGraphicFramePr>
          <p:nvPr>
            <p:extLst>
              <p:ext uri="{D42A27DB-BD31-4B8C-83A1-F6EECF244321}">
                <p14:modId xmlns:p14="http://schemas.microsoft.com/office/powerpoint/2010/main" val="2819539847"/>
              </p:ext>
            </p:extLst>
          </p:nvPr>
        </p:nvGraphicFramePr>
        <p:xfrm>
          <a:off x="3255335" y="1405091"/>
          <a:ext cx="2406460" cy="2497056"/>
        </p:xfrm>
        <a:graphic>
          <a:graphicData uri="http://schemas.openxmlformats.org/drawingml/2006/table">
            <a:tbl>
              <a:tblPr firstRow="1" firstCol="1" bandRow="1">
                <a:tableStyleId>{5940675A-B579-460E-94D1-54222C63F5DA}</a:tableStyleId>
              </a:tblPr>
              <a:tblGrid>
                <a:gridCol w="1328767">
                  <a:extLst>
                    <a:ext uri="{9D8B030D-6E8A-4147-A177-3AD203B41FA5}">
                      <a16:colId xmlns:a16="http://schemas.microsoft.com/office/drawing/2014/main" val="3020636441"/>
                    </a:ext>
                  </a:extLst>
                </a:gridCol>
                <a:gridCol w="1077693">
                  <a:extLst>
                    <a:ext uri="{9D8B030D-6E8A-4147-A177-3AD203B41FA5}">
                      <a16:colId xmlns:a16="http://schemas.microsoft.com/office/drawing/2014/main" val="3333783238"/>
                    </a:ext>
                  </a:extLst>
                </a:gridCol>
              </a:tblGrid>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陣容</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3.0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64334959"/>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票價</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3.0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88908221"/>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搖滾</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3.0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456559920"/>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龐克</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3.0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367664393"/>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金屬</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3.0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573433777"/>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另類</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dirty="0">
                          <a:effectLst/>
                          <a:latin typeface="微軟正黑體" panose="020B0604030504040204" pitchFamily="34" charset="-120"/>
                          <a:ea typeface="新細明體" panose="02020500000000000000" pitchFamily="18" charset="-120"/>
                          <a:cs typeface="Times New Roman" panose="02020603050405020304" pitchFamily="18" charset="0"/>
                        </a:rPr>
                        <a:t>3.0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765655984"/>
                  </a:ext>
                </a:extLst>
              </a:tr>
            </a:tbl>
          </a:graphicData>
        </a:graphic>
      </p:graphicFrame>
      <p:graphicFrame>
        <p:nvGraphicFramePr>
          <p:cNvPr id="17" name="內容版面配置區 3">
            <a:extLst>
              <a:ext uri="{FF2B5EF4-FFF2-40B4-BE49-F238E27FC236}">
                <a16:creationId xmlns:a16="http://schemas.microsoft.com/office/drawing/2014/main" id="{563B83FA-3A36-4876-B3D5-EF101254E70F}"/>
              </a:ext>
            </a:extLst>
          </p:cNvPr>
          <p:cNvGraphicFramePr>
            <a:graphicFrameLocks/>
          </p:cNvGraphicFramePr>
          <p:nvPr>
            <p:extLst>
              <p:ext uri="{D42A27DB-BD31-4B8C-83A1-F6EECF244321}">
                <p14:modId xmlns:p14="http://schemas.microsoft.com/office/powerpoint/2010/main" val="991958029"/>
              </p:ext>
            </p:extLst>
          </p:nvPr>
        </p:nvGraphicFramePr>
        <p:xfrm>
          <a:off x="5672470" y="1405091"/>
          <a:ext cx="2406460" cy="2497056"/>
        </p:xfrm>
        <a:graphic>
          <a:graphicData uri="http://schemas.openxmlformats.org/drawingml/2006/table">
            <a:tbl>
              <a:tblPr firstRow="1" firstCol="1" bandRow="1">
                <a:tableStyleId>{5940675A-B579-460E-94D1-54222C63F5DA}</a:tableStyleId>
              </a:tblPr>
              <a:tblGrid>
                <a:gridCol w="1328767">
                  <a:extLst>
                    <a:ext uri="{9D8B030D-6E8A-4147-A177-3AD203B41FA5}">
                      <a16:colId xmlns:a16="http://schemas.microsoft.com/office/drawing/2014/main" val="3020636441"/>
                    </a:ext>
                  </a:extLst>
                </a:gridCol>
                <a:gridCol w="1077693">
                  <a:extLst>
                    <a:ext uri="{9D8B030D-6E8A-4147-A177-3AD203B41FA5}">
                      <a16:colId xmlns:a16="http://schemas.microsoft.com/office/drawing/2014/main" val="3333783238"/>
                    </a:ext>
                  </a:extLst>
                </a:gridCol>
              </a:tblGrid>
              <a:tr h="416176">
                <a:tc>
                  <a:txBody>
                    <a:bodyPr/>
                    <a:lstStyle/>
                    <a:p>
                      <a:pPr marL="304800">
                        <a:lnSpc>
                          <a:spcPct val="200000"/>
                        </a:lnSpc>
                        <a:spcAft>
                          <a:spcPts val="0"/>
                        </a:spcAft>
                      </a:pPr>
                      <a:r>
                        <a:rPr lang="zh-TW" sz="1400" kern="100" dirty="0">
                          <a:effectLst/>
                          <a:latin typeface="Calibri" panose="020F0502020204030204" pitchFamily="34" charset="0"/>
                          <a:ea typeface="微軟正黑體" panose="020B0604030504040204" pitchFamily="34" charset="-120"/>
                          <a:cs typeface="Times New Roman" panose="02020603050405020304" pitchFamily="18" charset="0"/>
                        </a:rPr>
                        <a:t>滅火器</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2.0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64334959"/>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怕胖團</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2.0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88908221"/>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血肉</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2.0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456559920"/>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閃靈</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2.0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367664393"/>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美秀</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2.0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573433777"/>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拍謝少年</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dirty="0">
                          <a:effectLst/>
                          <a:latin typeface="微軟正黑體" panose="020B0604030504040204" pitchFamily="34" charset="-120"/>
                          <a:ea typeface="新細明體" panose="02020500000000000000" pitchFamily="18" charset="-120"/>
                          <a:cs typeface="Times New Roman" panose="02020603050405020304" pitchFamily="18" charset="0"/>
                        </a:rPr>
                        <a:t>2.0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765655984"/>
                  </a:ext>
                </a:extLst>
              </a:tr>
            </a:tbl>
          </a:graphicData>
        </a:graphic>
      </p:graphicFrame>
      <p:graphicFrame>
        <p:nvGraphicFramePr>
          <p:cNvPr id="18" name="內容版面配置區 3">
            <a:extLst>
              <a:ext uri="{FF2B5EF4-FFF2-40B4-BE49-F238E27FC236}">
                <a16:creationId xmlns:a16="http://schemas.microsoft.com/office/drawing/2014/main" id="{A140B615-F58B-413F-8EA6-9B1628AC9761}"/>
              </a:ext>
            </a:extLst>
          </p:cNvPr>
          <p:cNvGraphicFramePr>
            <a:graphicFrameLocks/>
          </p:cNvGraphicFramePr>
          <p:nvPr>
            <p:extLst>
              <p:ext uri="{D42A27DB-BD31-4B8C-83A1-F6EECF244321}">
                <p14:modId xmlns:p14="http://schemas.microsoft.com/office/powerpoint/2010/main" val="1959572621"/>
              </p:ext>
            </p:extLst>
          </p:nvPr>
        </p:nvGraphicFramePr>
        <p:xfrm>
          <a:off x="8089605" y="1405091"/>
          <a:ext cx="2517965" cy="2497056"/>
        </p:xfrm>
        <a:graphic>
          <a:graphicData uri="http://schemas.openxmlformats.org/drawingml/2006/table">
            <a:tbl>
              <a:tblPr firstRow="1" firstCol="1" bandRow="1">
                <a:tableStyleId>{5940675A-B579-460E-94D1-54222C63F5DA}</a:tableStyleId>
              </a:tblPr>
              <a:tblGrid>
                <a:gridCol w="1642770">
                  <a:extLst>
                    <a:ext uri="{9D8B030D-6E8A-4147-A177-3AD203B41FA5}">
                      <a16:colId xmlns:a16="http://schemas.microsoft.com/office/drawing/2014/main" val="3020636441"/>
                    </a:ext>
                  </a:extLst>
                </a:gridCol>
                <a:gridCol w="875195">
                  <a:extLst>
                    <a:ext uri="{9D8B030D-6E8A-4147-A177-3AD203B41FA5}">
                      <a16:colId xmlns:a16="http://schemas.microsoft.com/office/drawing/2014/main" val="3333783238"/>
                    </a:ext>
                  </a:extLst>
                </a:gridCol>
              </a:tblGrid>
              <a:tr h="416176">
                <a:tc>
                  <a:txBody>
                    <a:bodyPr/>
                    <a:lstStyle/>
                    <a:p>
                      <a:pPr marL="304800">
                        <a:lnSpc>
                          <a:spcPct val="200000"/>
                        </a:lnSpc>
                        <a:spcAft>
                          <a:spcPts val="0"/>
                        </a:spcAft>
                      </a:pPr>
                      <a:r>
                        <a:rPr lang="zh-TW" sz="1400" kern="100" dirty="0">
                          <a:effectLst/>
                          <a:latin typeface="Calibri" panose="020F0502020204030204" pitchFamily="34" charset="0"/>
                          <a:ea typeface="微軟正黑體" panose="020B0604030504040204" pitchFamily="34" charset="-120"/>
                          <a:cs typeface="Times New Roman" panose="02020603050405020304" pitchFamily="18" charset="0"/>
                        </a:rPr>
                        <a:t>老破麻</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2.0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64334959"/>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荷爾蒙少年</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2.0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88908221"/>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海豚刑警</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dirty="0">
                          <a:effectLst/>
                          <a:latin typeface="微軟正黑體" panose="020B0604030504040204" pitchFamily="34" charset="-120"/>
                          <a:ea typeface="新細明體" panose="02020500000000000000" pitchFamily="18" charset="-120"/>
                          <a:cs typeface="Times New Roman" panose="02020603050405020304" pitchFamily="18" charset="0"/>
                        </a:rPr>
                        <a:t>2.0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456559920"/>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無妄</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2.0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367664393"/>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大港</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1.5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573433777"/>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浪人</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dirty="0">
                          <a:effectLst/>
                          <a:latin typeface="微軟正黑體" panose="020B0604030504040204" pitchFamily="34" charset="-120"/>
                          <a:ea typeface="新細明體" panose="02020500000000000000" pitchFamily="18" charset="-120"/>
                          <a:cs typeface="Times New Roman" panose="02020603050405020304" pitchFamily="18" charset="0"/>
                        </a:rPr>
                        <a:t>1.5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765655984"/>
                  </a:ext>
                </a:extLst>
              </a:tr>
            </a:tbl>
          </a:graphicData>
        </a:graphic>
      </p:graphicFrame>
      <p:graphicFrame>
        <p:nvGraphicFramePr>
          <p:cNvPr id="19" name="內容版面配置區 3">
            <a:extLst>
              <a:ext uri="{FF2B5EF4-FFF2-40B4-BE49-F238E27FC236}">
                <a16:creationId xmlns:a16="http://schemas.microsoft.com/office/drawing/2014/main" id="{6CD081D3-1249-4F81-897E-8CD1197F0771}"/>
              </a:ext>
            </a:extLst>
          </p:cNvPr>
          <p:cNvGraphicFramePr>
            <a:graphicFrameLocks/>
          </p:cNvGraphicFramePr>
          <p:nvPr>
            <p:extLst>
              <p:ext uri="{D42A27DB-BD31-4B8C-83A1-F6EECF244321}">
                <p14:modId xmlns:p14="http://schemas.microsoft.com/office/powerpoint/2010/main" val="3440206998"/>
              </p:ext>
            </p:extLst>
          </p:nvPr>
        </p:nvGraphicFramePr>
        <p:xfrm>
          <a:off x="838200" y="3902147"/>
          <a:ext cx="2406460" cy="2497056"/>
        </p:xfrm>
        <a:graphic>
          <a:graphicData uri="http://schemas.openxmlformats.org/drawingml/2006/table">
            <a:tbl>
              <a:tblPr firstRow="1" firstCol="1" bandRow="1">
                <a:tableStyleId>{5940675A-B579-460E-94D1-54222C63F5DA}</a:tableStyleId>
              </a:tblPr>
              <a:tblGrid>
                <a:gridCol w="1328767">
                  <a:extLst>
                    <a:ext uri="{9D8B030D-6E8A-4147-A177-3AD203B41FA5}">
                      <a16:colId xmlns:a16="http://schemas.microsoft.com/office/drawing/2014/main" val="3020636441"/>
                    </a:ext>
                  </a:extLst>
                </a:gridCol>
                <a:gridCol w="1077693">
                  <a:extLst>
                    <a:ext uri="{9D8B030D-6E8A-4147-A177-3AD203B41FA5}">
                      <a16:colId xmlns:a16="http://schemas.microsoft.com/office/drawing/2014/main" val="3333783238"/>
                    </a:ext>
                  </a:extLst>
                </a:gridCol>
              </a:tblGrid>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漂遊</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1.5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64334959"/>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火球</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1.5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88908221"/>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赤聲</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1.5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456559920"/>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爛泥</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1.5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367664393"/>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山海屯</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1.5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573433777"/>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五月天</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dirty="0">
                          <a:effectLst/>
                          <a:latin typeface="微軟正黑體" panose="020B0604030504040204" pitchFamily="34" charset="-120"/>
                          <a:ea typeface="新細明體" panose="02020500000000000000" pitchFamily="18" charset="-120"/>
                          <a:cs typeface="Times New Roman" panose="02020603050405020304" pitchFamily="18" charset="0"/>
                        </a:rPr>
                        <a:t>-10.0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765655984"/>
                  </a:ext>
                </a:extLst>
              </a:tr>
            </a:tbl>
          </a:graphicData>
        </a:graphic>
      </p:graphicFrame>
      <p:graphicFrame>
        <p:nvGraphicFramePr>
          <p:cNvPr id="20" name="表格 19">
            <a:extLst>
              <a:ext uri="{FF2B5EF4-FFF2-40B4-BE49-F238E27FC236}">
                <a16:creationId xmlns:a16="http://schemas.microsoft.com/office/drawing/2014/main" id="{C6984AEA-9F45-4683-85BB-BFF849761C11}"/>
              </a:ext>
            </a:extLst>
          </p:cNvPr>
          <p:cNvGraphicFramePr>
            <a:graphicFrameLocks noGrp="1"/>
          </p:cNvGraphicFramePr>
          <p:nvPr>
            <p:extLst>
              <p:ext uri="{D42A27DB-BD31-4B8C-83A1-F6EECF244321}">
                <p14:modId xmlns:p14="http://schemas.microsoft.com/office/powerpoint/2010/main" val="316297533"/>
              </p:ext>
            </p:extLst>
          </p:nvPr>
        </p:nvGraphicFramePr>
        <p:xfrm>
          <a:off x="3266010" y="3902147"/>
          <a:ext cx="2406460" cy="2497056"/>
        </p:xfrm>
        <a:graphic>
          <a:graphicData uri="http://schemas.openxmlformats.org/drawingml/2006/table">
            <a:tbl>
              <a:tblPr firstRow="1" firstCol="1" bandRow="1">
                <a:tableStyleId>{5940675A-B579-460E-94D1-54222C63F5DA}</a:tableStyleId>
              </a:tblPr>
              <a:tblGrid>
                <a:gridCol w="1328767">
                  <a:extLst>
                    <a:ext uri="{9D8B030D-6E8A-4147-A177-3AD203B41FA5}">
                      <a16:colId xmlns:a16="http://schemas.microsoft.com/office/drawing/2014/main" val="3970332321"/>
                    </a:ext>
                  </a:extLst>
                </a:gridCol>
                <a:gridCol w="1077693">
                  <a:extLst>
                    <a:ext uri="{9D8B030D-6E8A-4147-A177-3AD203B41FA5}">
                      <a16:colId xmlns:a16="http://schemas.microsoft.com/office/drawing/2014/main" val="3066326265"/>
                    </a:ext>
                  </a:extLst>
                </a:gridCol>
              </a:tblGrid>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周興哲</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-10.0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833021930"/>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盧秀燕</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-10.0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396463316"/>
                  </a:ext>
                </a:extLst>
              </a:tr>
              <a:tr h="416176">
                <a:tc>
                  <a:txBody>
                    <a:bodyPr/>
                    <a:lstStyle/>
                    <a:p>
                      <a:pPr marL="304800">
                        <a:lnSpc>
                          <a:spcPct val="200000"/>
                        </a:lnSpc>
                        <a:spcAft>
                          <a:spcPts val="0"/>
                        </a:spcAft>
                      </a:pPr>
                      <a:r>
                        <a:rPr lang="zh-TW" sz="1400" kern="100">
                          <a:effectLst/>
                          <a:latin typeface="Calibri" panose="020F0502020204030204" pitchFamily="34" charset="0"/>
                          <a:ea typeface="微軟正黑體" panose="020B0604030504040204" pitchFamily="34" charset="-120"/>
                          <a:cs typeface="Times New Roman" panose="02020603050405020304" pitchFamily="18" charset="0"/>
                        </a:rPr>
                        <a:t>流行音樂</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r>
                        <a:rPr lang="en-US" sz="1400" kern="100">
                          <a:effectLst/>
                          <a:latin typeface="微軟正黑體" panose="020B0604030504040204" pitchFamily="34" charset="-120"/>
                          <a:ea typeface="新細明體" panose="02020500000000000000" pitchFamily="18" charset="-120"/>
                          <a:cs typeface="Times New Roman" panose="02020603050405020304" pitchFamily="18" charset="0"/>
                        </a:rPr>
                        <a:t>-20.0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263429705"/>
                  </a:ext>
                </a:extLst>
              </a:tr>
              <a:tr h="416176">
                <a:tc>
                  <a:txBody>
                    <a:bodyPr/>
                    <a:lstStyle/>
                    <a:p>
                      <a:pPr marL="304800">
                        <a:lnSpc>
                          <a:spcPct val="200000"/>
                        </a:lnSpc>
                        <a:spcAft>
                          <a:spcPts val="0"/>
                        </a:spcAft>
                      </a:pP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260788794"/>
                  </a:ext>
                </a:extLst>
              </a:tr>
              <a:tr h="416176">
                <a:tc>
                  <a:txBody>
                    <a:bodyPr/>
                    <a:lstStyle/>
                    <a:p>
                      <a:pPr marL="304800">
                        <a:lnSpc>
                          <a:spcPct val="200000"/>
                        </a:lnSpc>
                        <a:spcAft>
                          <a:spcPts val="0"/>
                        </a:spcAft>
                      </a:pP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199479131"/>
                  </a:ext>
                </a:extLst>
              </a:tr>
              <a:tr h="416176">
                <a:tc>
                  <a:txBody>
                    <a:bodyPr/>
                    <a:lstStyle/>
                    <a:p>
                      <a:pPr marL="304800">
                        <a:lnSpc>
                          <a:spcPct val="200000"/>
                        </a:lnSpc>
                        <a:spcAft>
                          <a:spcPts val="0"/>
                        </a:spcAft>
                      </a:pP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nSpc>
                          <a:spcPct val="200000"/>
                        </a:lnSpc>
                        <a:spcAft>
                          <a:spcPts val="0"/>
                        </a:spcAft>
                      </a:pP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656386673"/>
                  </a:ext>
                </a:extLst>
              </a:tr>
            </a:tbl>
          </a:graphicData>
        </a:graphic>
      </p:graphicFrame>
    </p:spTree>
    <p:extLst>
      <p:ext uri="{BB962C8B-B14F-4D97-AF65-F5344CB8AC3E}">
        <p14:creationId xmlns:p14="http://schemas.microsoft.com/office/powerpoint/2010/main" val="52099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E6A033-8898-471A-90A1-BE9820797826}"/>
              </a:ext>
            </a:extLst>
          </p:cNvPr>
          <p:cNvSpPr>
            <a:spLocks noGrp="1"/>
          </p:cNvSpPr>
          <p:nvPr>
            <p:ph type="title"/>
          </p:nvPr>
        </p:nvSpPr>
        <p:spPr>
          <a:xfrm>
            <a:off x="838200" y="69152"/>
            <a:ext cx="10515600" cy="1325563"/>
          </a:xfrm>
        </p:spPr>
        <p:txBody>
          <a:bodyPr/>
          <a:lstStyle/>
          <a:p>
            <a:r>
              <a:rPr lang="en-US" altLang="zh-TW" dirty="0"/>
              <a:t>GitHub Insights</a:t>
            </a:r>
            <a:endParaRPr lang="zh-TW" altLang="en-US" dirty="0"/>
          </a:p>
        </p:txBody>
      </p:sp>
      <p:pic>
        <p:nvPicPr>
          <p:cNvPr id="5" name="內容版面配置區 4">
            <a:extLst>
              <a:ext uri="{FF2B5EF4-FFF2-40B4-BE49-F238E27FC236}">
                <a16:creationId xmlns:a16="http://schemas.microsoft.com/office/drawing/2014/main" id="{92970356-3ED6-124C-BDD0-6B53022B95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034" y="1109319"/>
            <a:ext cx="9433931" cy="5748681"/>
          </a:xfrm>
        </p:spPr>
      </p:pic>
    </p:spTree>
    <p:extLst>
      <p:ext uri="{BB962C8B-B14F-4D97-AF65-F5344CB8AC3E}">
        <p14:creationId xmlns:p14="http://schemas.microsoft.com/office/powerpoint/2010/main" val="228818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E6A033-8898-471A-90A1-BE9820797826}"/>
              </a:ext>
            </a:extLst>
          </p:cNvPr>
          <p:cNvSpPr>
            <a:spLocks noGrp="1"/>
          </p:cNvSpPr>
          <p:nvPr>
            <p:ph type="title"/>
          </p:nvPr>
        </p:nvSpPr>
        <p:spPr>
          <a:xfrm>
            <a:off x="838200" y="69152"/>
            <a:ext cx="10515600" cy="1325563"/>
          </a:xfrm>
        </p:spPr>
        <p:txBody>
          <a:bodyPr/>
          <a:lstStyle/>
          <a:p>
            <a:r>
              <a:rPr lang="en-US" altLang="zh-TW" dirty="0"/>
              <a:t>GitHub Insights</a:t>
            </a:r>
            <a:endParaRPr lang="zh-TW" altLang="en-US" dirty="0"/>
          </a:p>
        </p:txBody>
      </p:sp>
      <p:pic>
        <p:nvPicPr>
          <p:cNvPr id="7" name="內容版面配置區 6">
            <a:extLst>
              <a:ext uri="{FF2B5EF4-FFF2-40B4-BE49-F238E27FC236}">
                <a16:creationId xmlns:a16="http://schemas.microsoft.com/office/drawing/2014/main" id="{7CA334BC-48A9-FC43-AE29-FE890A58C0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0042" y="1156852"/>
            <a:ext cx="9371245" cy="5631996"/>
          </a:xfrm>
        </p:spPr>
      </p:pic>
    </p:spTree>
    <p:extLst>
      <p:ext uri="{BB962C8B-B14F-4D97-AF65-F5344CB8AC3E}">
        <p14:creationId xmlns:p14="http://schemas.microsoft.com/office/powerpoint/2010/main" val="3845965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E6A033-8898-471A-90A1-BE9820797826}"/>
              </a:ext>
            </a:extLst>
          </p:cNvPr>
          <p:cNvSpPr>
            <a:spLocks noGrp="1"/>
          </p:cNvSpPr>
          <p:nvPr>
            <p:ph type="title"/>
          </p:nvPr>
        </p:nvSpPr>
        <p:spPr/>
        <p:txBody>
          <a:bodyPr/>
          <a:lstStyle/>
          <a:p>
            <a:r>
              <a:rPr lang="en-US" altLang="zh-TW" dirty="0"/>
              <a:t>Work Division &amp; Contributions:</a:t>
            </a:r>
            <a:r>
              <a:rPr lang="zh-TW" altLang="zh-TW" dirty="0"/>
              <a:t> </a:t>
            </a:r>
            <a:endParaRPr lang="zh-TW" altLang="en-US" dirty="0"/>
          </a:p>
        </p:txBody>
      </p:sp>
      <p:graphicFrame>
        <p:nvGraphicFramePr>
          <p:cNvPr id="9" name="內容版面配置區 8">
            <a:extLst>
              <a:ext uri="{FF2B5EF4-FFF2-40B4-BE49-F238E27FC236}">
                <a16:creationId xmlns:a16="http://schemas.microsoft.com/office/drawing/2014/main" id="{47AF2B2C-0BF2-E645-A5DE-6ED30894033B}"/>
              </a:ext>
            </a:extLst>
          </p:cNvPr>
          <p:cNvGraphicFramePr>
            <a:graphicFrameLocks noGrp="1"/>
          </p:cNvGraphicFramePr>
          <p:nvPr>
            <p:ph idx="1"/>
            <p:extLst>
              <p:ext uri="{D42A27DB-BD31-4B8C-83A1-F6EECF244321}">
                <p14:modId xmlns:p14="http://schemas.microsoft.com/office/powerpoint/2010/main" val="1864477087"/>
              </p:ext>
            </p:extLst>
          </p:nvPr>
        </p:nvGraphicFramePr>
        <p:xfrm>
          <a:off x="838200" y="1929160"/>
          <a:ext cx="10803673" cy="4563716"/>
        </p:xfrm>
        <a:graphic>
          <a:graphicData uri="http://schemas.openxmlformats.org/drawingml/2006/table">
            <a:tbl>
              <a:tblPr firstRow="1" firstCol="1" bandRow="1">
                <a:tableStyleId>{5C22544A-7EE6-4342-B048-85BDC9FD1C3A}</a:tableStyleId>
              </a:tblPr>
              <a:tblGrid>
                <a:gridCol w="1824270">
                  <a:extLst>
                    <a:ext uri="{9D8B030D-6E8A-4147-A177-3AD203B41FA5}">
                      <a16:colId xmlns:a16="http://schemas.microsoft.com/office/drawing/2014/main" val="3836454500"/>
                    </a:ext>
                  </a:extLst>
                </a:gridCol>
                <a:gridCol w="8979403">
                  <a:extLst>
                    <a:ext uri="{9D8B030D-6E8A-4147-A177-3AD203B41FA5}">
                      <a16:colId xmlns:a16="http://schemas.microsoft.com/office/drawing/2014/main" val="2406406419"/>
                    </a:ext>
                  </a:extLst>
                </a:gridCol>
              </a:tblGrid>
              <a:tr h="1032644">
                <a:tc>
                  <a:txBody>
                    <a:bodyPr/>
                    <a:lstStyle/>
                    <a:p>
                      <a:pPr algn="ctr">
                        <a:lnSpc>
                          <a:spcPct val="200000"/>
                        </a:lnSpc>
                      </a:pPr>
                      <a:r>
                        <a:rPr lang="en-US" sz="2000" kern="100" dirty="0">
                          <a:effectLst/>
                        </a:rPr>
                        <a:t>Name</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200000"/>
                        </a:lnSpc>
                      </a:pPr>
                      <a:r>
                        <a:rPr lang="en-US" sz="2000" kern="100" dirty="0">
                          <a:effectLst/>
                        </a:rPr>
                        <a:t>Contributions</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770241652"/>
                  </a:ext>
                </a:extLst>
              </a:tr>
              <a:tr h="1177024">
                <a:tc>
                  <a:txBody>
                    <a:bodyPr/>
                    <a:lstStyle/>
                    <a:p>
                      <a:pPr>
                        <a:lnSpc>
                          <a:spcPct val="200000"/>
                        </a:lnSpc>
                      </a:pPr>
                      <a:r>
                        <a:rPr lang="zh-TW" sz="2000" kern="100">
                          <a:effectLst/>
                        </a:rPr>
                        <a:t>呂學柏</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200000"/>
                        </a:lnSpc>
                      </a:pPr>
                      <a:r>
                        <a:rPr lang="en-US" sz="2000" kern="100" dirty="0">
                          <a:effectLst/>
                          <a:latin typeface="Calibri" panose="020F0502020204030204" pitchFamily="34" charset="0"/>
                          <a:ea typeface="新細明體" panose="02020500000000000000" pitchFamily="18" charset="-120"/>
                          <a:cs typeface="Times New Roman" panose="02020603050405020304" pitchFamily="18" charset="0"/>
                        </a:rPr>
                        <a:t>Back-End &amp; Front-End Coding, BE/FE Connection, Debugging, Slides</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415079322"/>
                  </a:ext>
                </a:extLst>
              </a:tr>
              <a:tr h="1177024">
                <a:tc>
                  <a:txBody>
                    <a:bodyPr/>
                    <a:lstStyle/>
                    <a:p>
                      <a:pPr>
                        <a:lnSpc>
                          <a:spcPct val="200000"/>
                        </a:lnSpc>
                      </a:pPr>
                      <a:r>
                        <a:rPr lang="zh-TW" sz="2000" kern="100">
                          <a:effectLst/>
                        </a:rPr>
                        <a:t>黃尹彤</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200000"/>
                        </a:lnSpc>
                      </a:pPr>
                      <a:r>
                        <a:rPr lang="en-US" sz="2000" kern="100" dirty="0">
                          <a:effectLst/>
                        </a:rPr>
                        <a:t>UML Diagram, Proposals</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228226071"/>
                  </a:ext>
                </a:extLst>
              </a:tr>
              <a:tr h="1177024">
                <a:tc>
                  <a:txBody>
                    <a:bodyPr/>
                    <a:lstStyle/>
                    <a:p>
                      <a:pPr>
                        <a:lnSpc>
                          <a:spcPct val="200000"/>
                        </a:lnSpc>
                      </a:pPr>
                      <a:r>
                        <a:rPr lang="zh-TW" sz="2000" kern="100">
                          <a:effectLst/>
                        </a:rPr>
                        <a:t>劉家妤</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200000"/>
                        </a:lnSpc>
                      </a:pPr>
                      <a:r>
                        <a:rPr lang="en-US" sz="2000" kern="100" dirty="0">
                          <a:effectLst/>
                        </a:rPr>
                        <a:t>UML Diagram, Proposals, Slides, </a:t>
                      </a:r>
                      <a:r>
                        <a:rPr lang="en-US" altLang="zh-TW" sz="1800" kern="1200" dirty="0">
                          <a:solidFill>
                            <a:schemeClr val="dk1"/>
                          </a:solidFill>
                          <a:effectLst/>
                          <a:latin typeface="+mn-lt"/>
                          <a:ea typeface="+mn-ea"/>
                          <a:cs typeface="+mn-cs"/>
                        </a:rPr>
                        <a:t>JSP Background Picture</a:t>
                      </a:r>
                      <a:r>
                        <a:rPr lang="zh-TW" altLang="zh-TW" sz="2000">
                          <a:effectLst/>
                        </a:rPr>
                        <a:t> </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937946424"/>
                  </a:ext>
                </a:extLst>
              </a:tr>
            </a:tbl>
          </a:graphicData>
        </a:graphic>
      </p:graphicFrame>
      <p:sp>
        <p:nvSpPr>
          <p:cNvPr id="10" name="Rectangle 2">
            <a:extLst>
              <a:ext uri="{FF2B5EF4-FFF2-40B4-BE49-F238E27FC236}">
                <a16:creationId xmlns:a16="http://schemas.microsoft.com/office/drawing/2014/main" id="{5D1C2971-73B7-754A-A3B4-D5E945F2EA45}"/>
              </a:ext>
            </a:extLst>
          </p:cNvPr>
          <p:cNvSpPr>
            <a:spLocks noChangeArrowheads="1"/>
          </p:cNvSpPr>
          <p:nvPr/>
        </p:nvSpPr>
        <p:spPr bwMode="auto">
          <a:xfrm>
            <a:off x="-4866075" y="-355663"/>
            <a:ext cx="22524760" cy="1286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Tree>
    <p:extLst>
      <p:ext uri="{BB962C8B-B14F-4D97-AF65-F5344CB8AC3E}">
        <p14:creationId xmlns:p14="http://schemas.microsoft.com/office/powerpoint/2010/main" val="379521051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1475</TotalTime>
  <Words>634</Words>
  <Application>Microsoft Macintosh PowerPoint</Application>
  <PresentationFormat>寬螢幕</PresentationFormat>
  <Paragraphs>168</Paragraphs>
  <Slides>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9</vt:i4>
      </vt:variant>
    </vt:vector>
  </HeadingPairs>
  <TitlesOfParts>
    <vt:vector size="14" baseType="lpstr">
      <vt:lpstr>微軟正黑體</vt:lpstr>
      <vt:lpstr>Arial</vt:lpstr>
      <vt:lpstr>Calibri</vt:lpstr>
      <vt:lpstr>Calibri Light</vt:lpstr>
      <vt:lpstr>Office 佈景主題</vt:lpstr>
      <vt:lpstr>Music Festival </vt:lpstr>
      <vt:lpstr>User and Motivation</vt:lpstr>
      <vt:lpstr>Commercial Analysis </vt:lpstr>
      <vt:lpstr>PowerPoint 簡報</vt:lpstr>
      <vt:lpstr>PowerPoint 簡報</vt:lpstr>
      <vt:lpstr>Keywords &amp; weight   </vt:lpstr>
      <vt:lpstr>GitHub Insights</vt:lpstr>
      <vt:lpstr>GitHub Insights</vt:lpstr>
      <vt:lpstr>Work Division &amp; Contributions: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劉家妤</dc:creator>
  <cp:lastModifiedBy>Microsoft Office User</cp:lastModifiedBy>
  <cp:revision>29</cp:revision>
  <dcterms:created xsi:type="dcterms:W3CDTF">2021-11-06T06:47:51Z</dcterms:created>
  <dcterms:modified xsi:type="dcterms:W3CDTF">2022-01-12T19:14:42Z</dcterms:modified>
</cp:coreProperties>
</file>