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7" r:id="rId1"/>
  </p:sldMasterIdLst>
  <p:notesMasterIdLst>
    <p:notesMasterId r:id="rId15"/>
  </p:notesMasterIdLst>
  <p:handoutMasterIdLst>
    <p:handoutMasterId r:id="rId16"/>
  </p:handoutMasterIdLst>
  <p:sldIdLst>
    <p:sldId id="367" r:id="rId2"/>
    <p:sldId id="368" r:id="rId3"/>
    <p:sldId id="369" r:id="rId4"/>
    <p:sldId id="370" r:id="rId5"/>
    <p:sldId id="371" r:id="rId6"/>
    <p:sldId id="372" r:id="rId7"/>
    <p:sldId id="375" r:id="rId8"/>
    <p:sldId id="376" r:id="rId9"/>
    <p:sldId id="377" r:id="rId10"/>
    <p:sldId id="379" r:id="rId11"/>
    <p:sldId id="378" r:id="rId12"/>
    <p:sldId id="381" r:id="rId13"/>
    <p:sldId id="380" r:id="rId14"/>
  </p:sldIdLst>
  <p:sldSz cx="9144000" cy="6858000" type="letter"/>
  <p:notesSz cx="6950075" cy="9236075"/>
  <p:defaultTextStyle>
    <a:defPPr>
      <a:defRPr lang="en-US"/>
    </a:defPPr>
    <a:lvl1pPr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1pPr>
    <a:lvl2pPr marL="457200"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2pPr>
    <a:lvl3pPr marL="914400"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3pPr>
    <a:lvl4pPr marL="1371600"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4pPr>
    <a:lvl5pPr marL="1828800"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5pPr>
    <a:lvl6pPr marL="2286000" algn="l" defTabSz="914400" rtl="0" eaLnBrk="1" latinLnBrk="0" hangingPunct="1">
      <a:defRPr sz="1400" kern="1200">
        <a:solidFill>
          <a:schemeClr val="tx1"/>
        </a:solidFill>
        <a:latin typeface="Arial" pitchFamily="34" charset="0"/>
        <a:ea typeface="Arial Unicode MS" pitchFamily="34" charset="-128"/>
        <a:cs typeface="Arial Unicode MS" pitchFamily="34" charset="-128"/>
      </a:defRPr>
    </a:lvl6pPr>
    <a:lvl7pPr marL="2743200" algn="l" defTabSz="914400" rtl="0" eaLnBrk="1" latinLnBrk="0" hangingPunct="1">
      <a:defRPr sz="1400" kern="1200">
        <a:solidFill>
          <a:schemeClr val="tx1"/>
        </a:solidFill>
        <a:latin typeface="Arial" pitchFamily="34" charset="0"/>
        <a:ea typeface="Arial Unicode MS" pitchFamily="34" charset="-128"/>
        <a:cs typeface="Arial Unicode MS" pitchFamily="34" charset="-128"/>
      </a:defRPr>
    </a:lvl7pPr>
    <a:lvl8pPr marL="3200400" algn="l" defTabSz="914400" rtl="0" eaLnBrk="1" latinLnBrk="0" hangingPunct="1">
      <a:defRPr sz="1400" kern="1200">
        <a:solidFill>
          <a:schemeClr val="tx1"/>
        </a:solidFill>
        <a:latin typeface="Arial" pitchFamily="34" charset="0"/>
        <a:ea typeface="Arial Unicode MS" pitchFamily="34" charset="-128"/>
        <a:cs typeface="Arial Unicode MS" pitchFamily="34" charset="-128"/>
      </a:defRPr>
    </a:lvl8pPr>
    <a:lvl9pPr marL="3657600" algn="l" defTabSz="914400" rtl="0" eaLnBrk="1" latinLnBrk="0" hangingPunct="1">
      <a:defRPr sz="1400" kern="1200">
        <a:solidFill>
          <a:schemeClr val="tx1"/>
        </a:solidFill>
        <a:latin typeface="Arial" pitchFamily="34"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60" autoAdjust="0"/>
    <p:restoredTop sz="69143" autoAdjust="0"/>
  </p:normalViewPr>
  <p:slideViewPr>
    <p:cSldViewPr>
      <p:cViewPr>
        <p:scale>
          <a:sx n="150" d="100"/>
          <a:sy n="150" d="100"/>
        </p:scale>
        <p:origin x="-928" y="-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0" d="100"/>
          <a:sy n="90" d="100"/>
        </p:scale>
        <p:origin x="-4000" y="-12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2329" cy="462120"/>
          </a:xfrm>
          <a:prstGeom prst="rect">
            <a:avLst/>
          </a:prstGeom>
        </p:spPr>
        <p:txBody>
          <a:bodyPr vert="horz" lIns="90763" tIns="45382" rIns="90763" bIns="45382" rtlCol="0"/>
          <a:lstStyle>
            <a:lvl1pPr algn="l">
              <a:defRPr sz="1200"/>
            </a:lvl1pPr>
          </a:lstStyle>
          <a:p>
            <a:endParaRPr lang="en-US"/>
          </a:p>
        </p:txBody>
      </p:sp>
      <p:sp>
        <p:nvSpPr>
          <p:cNvPr id="3" name="Date Placeholder 2"/>
          <p:cNvSpPr>
            <a:spLocks noGrp="1"/>
          </p:cNvSpPr>
          <p:nvPr>
            <p:ph type="dt" sz="quarter" idx="1"/>
          </p:nvPr>
        </p:nvSpPr>
        <p:spPr>
          <a:xfrm>
            <a:off x="3936173" y="0"/>
            <a:ext cx="3012329" cy="462120"/>
          </a:xfrm>
          <a:prstGeom prst="rect">
            <a:avLst/>
          </a:prstGeom>
        </p:spPr>
        <p:txBody>
          <a:bodyPr vert="horz" lIns="90763" tIns="45382" rIns="90763" bIns="45382" rtlCol="0"/>
          <a:lstStyle>
            <a:lvl1pPr algn="r">
              <a:defRPr sz="1200"/>
            </a:lvl1pPr>
          </a:lstStyle>
          <a:p>
            <a:fld id="{D4A1D733-05F0-427A-BB00-1B0160BD5054}" type="datetimeFigureOut">
              <a:rPr lang="en-US" smtClean="0"/>
              <a:pPr/>
              <a:t>6/5/12</a:t>
            </a:fld>
            <a:endParaRPr lang="en-US"/>
          </a:p>
        </p:txBody>
      </p:sp>
      <p:sp>
        <p:nvSpPr>
          <p:cNvPr id="4" name="Footer Placeholder 3"/>
          <p:cNvSpPr>
            <a:spLocks noGrp="1"/>
          </p:cNvSpPr>
          <p:nvPr>
            <p:ph type="ftr" sz="quarter" idx="2"/>
          </p:nvPr>
        </p:nvSpPr>
        <p:spPr>
          <a:xfrm>
            <a:off x="0" y="8772378"/>
            <a:ext cx="3012329" cy="462120"/>
          </a:xfrm>
          <a:prstGeom prst="rect">
            <a:avLst/>
          </a:prstGeom>
        </p:spPr>
        <p:txBody>
          <a:bodyPr vert="horz" lIns="90763" tIns="45382" rIns="90763" bIns="45382" rtlCol="0" anchor="b"/>
          <a:lstStyle>
            <a:lvl1pPr algn="l">
              <a:defRPr sz="1200"/>
            </a:lvl1pPr>
          </a:lstStyle>
          <a:p>
            <a:endParaRPr lang="en-US"/>
          </a:p>
        </p:txBody>
      </p:sp>
      <p:sp>
        <p:nvSpPr>
          <p:cNvPr id="5" name="Slide Number Placeholder 4"/>
          <p:cNvSpPr>
            <a:spLocks noGrp="1"/>
          </p:cNvSpPr>
          <p:nvPr>
            <p:ph type="sldNum" sz="quarter" idx="3"/>
          </p:nvPr>
        </p:nvSpPr>
        <p:spPr>
          <a:xfrm>
            <a:off x="3936173" y="8772378"/>
            <a:ext cx="3012329" cy="462120"/>
          </a:xfrm>
          <a:prstGeom prst="rect">
            <a:avLst/>
          </a:prstGeom>
        </p:spPr>
        <p:txBody>
          <a:bodyPr vert="horz" lIns="90763" tIns="45382" rIns="90763" bIns="45382" rtlCol="0" anchor="b"/>
          <a:lstStyle>
            <a:lvl1pPr algn="r">
              <a:defRPr sz="1200"/>
            </a:lvl1pPr>
          </a:lstStyle>
          <a:p>
            <a:fld id="{4484C865-B989-4429-8748-05D8BA8D1F1C}" type="slidenum">
              <a:rPr lang="en-US" smtClean="0"/>
              <a:pPr/>
              <a:t>‹#›</a:t>
            </a:fld>
            <a:endParaRPr lang="en-US"/>
          </a:p>
        </p:txBody>
      </p:sp>
    </p:spTree>
    <p:extLst>
      <p:ext uri="{BB962C8B-B14F-4D97-AF65-F5344CB8AC3E}">
        <p14:creationId xmlns:p14="http://schemas.microsoft.com/office/powerpoint/2010/main" val="2455742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2329" cy="462120"/>
          </a:xfrm>
          <a:prstGeom prst="rect">
            <a:avLst/>
          </a:prstGeom>
        </p:spPr>
        <p:txBody>
          <a:bodyPr vert="horz" lIns="90763" tIns="45382" rIns="90763" bIns="45382" rtlCol="0"/>
          <a:lstStyle>
            <a:lvl1pPr algn="l">
              <a:defRPr sz="1200"/>
            </a:lvl1pPr>
          </a:lstStyle>
          <a:p>
            <a:endParaRPr lang="en-US"/>
          </a:p>
        </p:txBody>
      </p:sp>
      <p:sp>
        <p:nvSpPr>
          <p:cNvPr id="3" name="Date Placeholder 2"/>
          <p:cNvSpPr>
            <a:spLocks noGrp="1"/>
          </p:cNvSpPr>
          <p:nvPr>
            <p:ph type="dt" idx="1"/>
          </p:nvPr>
        </p:nvSpPr>
        <p:spPr>
          <a:xfrm>
            <a:off x="3936173" y="0"/>
            <a:ext cx="3012329" cy="462120"/>
          </a:xfrm>
          <a:prstGeom prst="rect">
            <a:avLst/>
          </a:prstGeom>
        </p:spPr>
        <p:txBody>
          <a:bodyPr vert="horz" lIns="90763" tIns="45382" rIns="90763" bIns="45382" rtlCol="0"/>
          <a:lstStyle>
            <a:lvl1pPr algn="r">
              <a:defRPr sz="1200"/>
            </a:lvl1pPr>
          </a:lstStyle>
          <a:p>
            <a:fld id="{44016A93-A98D-354F-9CDC-CB7C878AEC78}" type="datetimeFigureOut">
              <a:rPr lang="en-US" smtClean="0"/>
              <a:pPr/>
              <a:t>6/5/12</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0763" tIns="45382" rIns="90763" bIns="45382" rtlCol="0" anchor="ctr"/>
          <a:lstStyle/>
          <a:p>
            <a:endParaRPr lang="en-US"/>
          </a:p>
        </p:txBody>
      </p:sp>
      <p:sp>
        <p:nvSpPr>
          <p:cNvPr id="5" name="Notes Placeholder 4"/>
          <p:cNvSpPr>
            <a:spLocks noGrp="1"/>
          </p:cNvSpPr>
          <p:nvPr>
            <p:ph type="body" sz="quarter" idx="3"/>
          </p:nvPr>
        </p:nvSpPr>
        <p:spPr>
          <a:xfrm>
            <a:off x="695637" y="4387767"/>
            <a:ext cx="5558801" cy="4155919"/>
          </a:xfrm>
          <a:prstGeom prst="rect">
            <a:avLst/>
          </a:prstGeom>
        </p:spPr>
        <p:txBody>
          <a:bodyPr vert="horz" lIns="90763" tIns="45382" rIns="90763" bIns="453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378"/>
            <a:ext cx="3012329" cy="462120"/>
          </a:xfrm>
          <a:prstGeom prst="rect">
            <a:avLst/>
          </a:prstGeom>
        </p:spPr>
        <p:txBody>
          <a:bodyPr vert="horz" lIns="90763" tIns="45382" rIns="90763" bIns="45382" rtlCol="0" anchor="b"/>
          <a:lstStyle>
            <a:lvl1pPr algn="l">
              <a:defRPr sz="1200"/>
            </a:lvl1pPr>
          </a:lstStyle>
          <a:p>
            <a:endParaRPr lang="en-US"/>
          </a:p>
        </p:txBody>
      </p:sp>
      <p:sp>
        <p:nvSpPr>
          <p:cNvPr id="7" name="Slide Number Placeholder 6"/>
          <p:cNvSpPr>
            <a:spLocks noGrp="1"/>
          </p:cNvSpPr>
          <p:nvPr>
            <p:ph type="sldNum" sz="quarter" idx="5"/>
          </p:nvPr>
        </p:nvSpPr>
        <p:spPr>
          <a:xfrm>
            <a:off x="3936173" y="8772378"/>
            <a:ext cx="3012329" cy="462120"/>
          </a:xfrm>
          <a:prstGeom prst="rect">
            <a:avLst/>
          </a:prstGeom>
        </p:spPr>
        <p:txBody>
          <a:bodyPr vert="horz" lIns="90763" tIns="45382" rIns="90763" bIns="45382" rtlCol="0" anchor="b"/>
          <a:lstStyle>
            <a:lvl1pPr algn="r">
              <a:defRPr sz="1200"/>
            </a:lvl1pPr>
          </a:lstStyle>
          <a:p>
            <a:fld id="{7E71426E-5493-D847-9A17-A412A16BE0E0}" type="slidenum">
              <a:rPr lang="en-US" smtClean="0"/>
              <a:pPr/>
              <a:t>‹#›</a:t>
            </a:fld>
            <a:endParaRPr lang="en-US"/>
          </a:p>
        </p:txBody>
      </p:sp>
    </p:spTree>
    <p:extLst>
      <p:ext uri="{BB962C8B-B14F-4D97-AF65-F5344CB8AC3E}">
        <p14:creationId xmlns:p14="http://schemas.microsoft.com/office/powerpoint/2010/main" val="5100245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Myself</a:t>
            </a:r>
          </a:p>
          <a:p>
            <a:endParaRPr lang="en-US" dirty="0"/>
          </a:p>
          <a:p>
            <a:r>
              <a:rPr lang="en-US" dirty="0" smtClean="0"/>
              <a:t>May want to add a disclaimer here about views/opinions expressed primarily being my personal ones and not those of the company a la DVD extras disclaimers ;-)</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1</a:t>
            </a:fld>
            <a:endParaRPr lang="en-US"/>
          </a:p>
        </p:txBody>
      </p:sp>
    </p:spTree>
    <p:extLst>
      <p:ext uri="{BB962C8B-B14F-4D97-AF65-F5344CB8AC3E}">
        <p14:creationId xmlns:p14="http://schemas.microsoft.com/office/powerpoint/2010/main" val="1884040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variation in average runtime – some stores are way ahead of others</a:t>
            </a:r>
          </a:p>
          <a:p>
            <a:endParaRPr lang="en-US" dirty="0"/>
          </a:p>
          <a:p>
            <a:r>
              <a:rPr lang="en-US" dirty="0" smtClean="0"/>
              <a:t>Note that some store’s results are heavily influenced by poor performance on certain queries – see next slide</a:t>
            </a:r>
          </a:p>
          <a:p>
            <a:endParaRPr lang="en-US" dirty="0"/>
          </a:p>
          <a:p>
            <a:r>
              <a:rPr lang="en-US" dirty="0" smtClean="0"/>
              <a:t>Logarithmic Scale</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10</a:t>
            </a:fld>
            <a:endParaRPr lang="en-US"/>
          </a:p>
        </p:txBody>
      </p:sp>
    </p:spTree>
    <p:extLst>
      <p:ext uri="{BB962C8B-B14F-4D97-AF65-F5344CB8AC3E}">
        <p14:creationId xmlns:p14="http://schemas.microsoft.com/office/powerpoint/2010/main" val="286195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the variation in performance both between stores and queries.  Note how certain queries are just fundamentally hard even with clever </a:t>
            </a:r>
            <a:r>
              <a:rPr lang="en-US" dirty="0" err="1" smtClean="0"/>
              <a:t>optimisation</a:t>
            </a:r>
            <a:endParaRPr lang="en-US" dirty="0" smtClean="0"/>
          </a:p>
          <a:p>
            <a:endParaRPr lang="en-US" dirty="0"/>
          </a:p>
          <a:p>
            <a:r>
              <a:rPr lang="en-US" dirty="0" smtClean="0"/>
              <a:t>In-Memory trumps disk for relevant stores in most cases</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11</a:t>
            </a:fld>
            <a:endParaRPr lang="en-US"/>
          </a:p>
        </p:txBody>
      </p:sp>
    </p:spTree>
    <p:extLst>
      <p:ext uri="{BB962C8B-B14F-4D97-AF65-F5344CB8AC3E}">
        <p14:creationId xmlns:p14="http://schemas.microsoft.com/office/powerpoint/2010/main" val="3748984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1426E-5493-D847-9A17-A412A16BE0E0}" type="slidenum">
              <a:rPr lang="en-US" smtClean="0"/>
              <a:pPr/>
              <a:t>12</a:t>
            </a:fld>
            <a:endParaRPr lang="en-US"/>
          </a:p>
        </p:txBody>
      </p:sp>
    </p:spTree>
    <p:extLst>
      <p:ext uri="{BB962C8B-B14F-4D97-AF65-F5344CB8AC3E}">
        <p14:creationId xmlns:p14="http://schemas.microsoft.com/office/powerpoint/2010/main" val="201820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1426E-5493-D847-9A17-A412A16BE0E0}" type="slidenum">
              <a:rPr lang="en-US" smtClean="0"/>
              <a:pPr/>
              <a:t>13</a:t>
            </a:fld>
            <a:endParaRPr lang="en-US"/>
          </a:p>
        </p:txBody>
      </p:sp>
    </p:spTree>
    <p:extLst>
      <p:ext uri="{BB962C8B-B14F-4D97-AF65-F5344CB8AC3E}">
        <p14:creationId xmlns:p14="http://schemas.microsoft.com/office/powerpoint/2010/main" val="27813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says on the slide ;-)</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2</a:t>
            </a:fld>
            <a:endParaRPr lang="en-US"/>
          </a:p>
        </p:txBody>
      </p:sp>
    </p:spTree>
    <p:extLst>
      <p:ext uri="{BB962C8B-B14F-4D97-AF65-F5344CB8AC3E}">
        <p14:creationId xmlns:p14="http://schemas.microsoft.com/office/powerpoint/2010/main" val="3818622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benchmarks – shown on slides</a:t>
            </a:r>
          </a:p>
          <a:p>
            <a:r>
              <a:rPr lang="en-US" dirty="0" smtClean="0"/>
              <a:t>Discuss deficiencies of each benchmark</a:t>
            </a:r>
          </a:p>
          <a:p>
            <a:endParaRPr lang="en-US" dirty="0"/>
          </a:p>
          <a:p>
            <a:r>
              <a:rPr lang="en-US" dirty="0" smtClean="0"/>
              <a:t>BSBM</a:t>
            </a:r>
          </a:p>
          <a:p>
            <a:pPr marL="171450" indent="-171450">
              <a:buFont typeface="Arial"/>
              <a:buChar char="•"/>
            </a:pPr>
            <a:r>
              <a:rPr lang="en-US" dirty="0" smtClean="0"/>
              <a:t>Relational – not really showing off the capabilities of a SPARQL engine</a:t>
            </a:r>
          </a:p>
          <a:p>
            <a:pPr marL="171450" indent="-171450">
              <a:buFont typeface="Arial"/>
              <a:buChar char="•"/>
            </a:pPr>
            <a:endParaRPr lang="en-US" dirty="0"/>
          </a:p>
          <a:p>
            <a:r>
              <a:rPr lang="en-US" dirty="0" smtClean="0"/>
              <a:t>LUBM</a:t>
            </a:r>
          </a:p>
          <a:p>
            <a:pPr marL="171450" indent="-171450">
              <a:buFont typeface="Arial"/>
              <a:buChar char="•"/>
            </a:pPr>
            <a:r>
              <a:rPr lang="en-US" dirty="0" smtClean="0"/>
              <a:t>Need for reasoning – implementation thereof can make a huge difference in performance</a:t>
            </a:r>
          </a:p>
          <a:p>
            <a:pPr marL="171450" indent="-171450">
              <a:buFont typeface="Arial"/>
              <a:buChar char="•"/>
            </a:pPr>
            <a:r>
              <a:rPr lang="en-US" dirty="0" smtClean="0"/>
              <a:t>Forward </a:t>
            </a:r>
            <a:r>
              <a:rPr lang="en-US" dirty="0" err="1" smtClean="0"/>
              <a:t>vs</a:t>
            </a:r>
            <a:r>
              <a:rPr lang="en-US" dirty="0" smtClean="0"/>
              <a:t> Backward Chaining Reasoning</a:t>
            </a:r>
          </a:p>
          <a:p>
            <a:pPr marL="171450" indent="-171450">
              <a:buFont typeface="Arial"/>
              <a:buChar char="•"/>
            </a:pPr>
            <a:endParaRPr lang="en-US" dirty="0"/>
          </a:p>
          <a:p>
            <a:r>
              <a:rPr lang="en-US" dirty="0" smtClean="0"/>
              <a:t>SP2B</a:t>
            </a:r>
          </a:p>
          <a:p>
            <a:pPr marL="171450" indent="-171450">
              <a:buFont typeface="Arial"/>
              <a:buChar char="•"/>
            </a:pPr>
            <a:r>
              <a:rPr lang="en-US" dirty="0" smtClean="0"/>
              <a:t>Queries are unrealistic</a:t>
            </a:r>
          </a:p>
          <a:p>
            <a:pPr marL="171450" indent="-171450">
              <a:buFont typeface="Arial"/>
              <a:buChar char="•"/>
            </a:pPr>
            <a:r>
              <a:rPr lang="en-US" dirty="0" smtClean="0"/>
              <a:t>Focuses on optimization</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3</a:t>
            </a:fld>
            <a:endParaRPr lang="en-US"/>
          </a:p>
        </p:txBody>
      </p:sp>
    </p:spTree>
    <p:extLst>
      <p:ext uri="{BB962C8B-B14F-4D97-AF65-F5344CB8AC3E}">
        <p14:creationId xmlns:p14="http://schemas.microsoft.com/office/powerpoint/2010/main" val="444691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explanatory slide for the most part</a:t>
            </a:r>
          </a:p>
          <a:p>
            <a:endParaRPr lang="en-US" dirty="0"/>
          </a:p>
          <a:p>
            <a:r>
              <a:rPr lang="en-US" dirty="0" smtClean="0"/>
              <a:t>Highlight that just because the store you are interested in is good/bad at a particular benchmark doesn’t tell you whether the store is good/bad for your use case</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4</a:t>
            </a:fld>
            <a:endParaRPr lang="en-US"/>
          </a:p>
        </p:txBody>
      </p:sp>
    </p:spTree>
    <p:extLst>
      <p:ext uri="{BB962C8B-B14F-4D97-AF65-F5344CB8AC3E}">
        <p14:creationId xmlns:p14="http://schemas.microsoft.com/office/powerpoint/2010/main" val="30790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methodology in detail</a:t>
            </a:r>
          </a:p>
          <a:p>
            <a:endParaRPr lang="en-US" dirty="0"/>
          </a:p>
          <a:p>
            <a:r>
              <a:rPr lang="en-US" dirty="0" smtClean="0"/>
              <a:t>Note that this is based on an amalgamation of the BSBM style and </a:t>
            </a:r>
            <a:r>
              <a:rPr lang="en-US" dirty="0" err="1" smtClean="0"/>
              <a:t>Revelytix</a:t>
            </a:r>
            <a:r>
              <a:rPr lang="en-US" dirty="0" smtClean="0"/>
              <a:t> SP2B methodologies</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5</a:t>
            </a:fld>
            <a:endParaRPr lang="en-US"/>
          </a:p>
        </p:txBody>
      </p:sp>
    </p:spTree>
    <p:extLst>
      <p:ext uri="{BB962C8B-B14F-4D97-AF65-F5344CB8AC3E}">
        <p14:creationId xmlns:p14="http://schemas.microsoft.com/office/powerpoint/2010/main" val="323512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 is to cover difference between Response Time and Runtime</a:t>
            </a:r>
          </a:p>
          <a:p>
            <a:endParaRPr lang="en-US" dirty="0"/>
          </a:p>
          <a:p>
            <a:r>
              <a:rPr lang="en-US" dirty="0" smtClean="0"/>
              <a:t>Note that this stat can give some interesting information about how stores execute queries – almost instant response time but much longer runtime indicates streaming execution.  Long response time with small difference to runtime indicates a batch execution.</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6</a:t>
            </a:fld>
            <a:endParaRPr lang="en-US"/>
          </a:p>
        </p:txBody>
      </p:sp>
    </p:spTree>
    <p:extLst>
      <p:ext uri="{BB962C8B-B14F-4D97-AF65-F5344CB8AC3E}">
        <p14:creationId xmlns:p14="http://schemas.microsoft.com/office/powerpoint/2010/main" val="279507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through a brief demo of the command line tool – make sure to have a running </a:t>
            </a:r>
            <a:r>
              <a:rPr lang="en-US" dirty="0" err="1" smtClean="0"/>
              <a:t>Stardog</a:t>
            </a:r>
            <a:r>
              <a:rPr lang="en-US" dirty="0" smtClean="0"/>
              <a:t>/</a:t>
            </a:r>
            <a:r>
              <a:rPr lang="en-US" dirty="0" err="1" smtClean="0"/>
              <a:t>Fuseki</a:t>
            </a:r>
            <a:r>
              <a:rPr lang="en-US" dirty="0" smtClean="0"/>
              <a:t> instance to run against – likely safer to use </a:t>
            </a:r>
            <a:r>
              <a:rPr lang="en-US" dirty="0" err="1" smtClean="0"/>
              <a:t>Fuseki</a:t>
            </a:r>
            <a:r>
              <a:rPr lang="en-US" dirty="0" smtClean="0"/>
              <a:t> as easier to ensure running and open source so no appearance of bias to a commercial product</a:t>
            </a:r>
          </a:p>
          <a:p>
            <a:endParaRPr lang="en-US" dirty="0"/>
          </a:p>
          <a:p>
            <a:r>
              <a:rPr lang="en-US" dirty="0" smtClean="0"/>
              <a:t>Run on SP2B 10k – will complete in reasonable time while I’m talking – suggest using a limited number of runs for demo purposes.</a:t>
            </a:r>
          </a:p>
          <a:p>
            <a:endParaRPr lang="en-US" dirty="0"/>
          </a:p>
          <a:p>
            <a:r>
              <a:rPr lang="en-US" dirty="0" smtClean="0"/>
              <a:t>Show the output data (CSV and XML)</a:t>
            </a:r>
          </a:p>
          <a:p>
            <a:pPr marL="171450" indent="-171450">
              <a:buFont typeface="Arial"/>
              <a:buChar char="•"/>
            </a:pPr>
            <a:r>
              <a:rPr lang="en-US" dirty="0" smtClean="0"/>
              <a:t>Key difference is CSV converts to seconds while XML uses raw nanoseconds</a:t>
            </a:r>
          </a:p>
          <a:p>
            <a:pPr marL="171450" indent="-171450">
              <a:buFont typeface="Arial"/>
              <a:buChar char="•"/>
            </a:pPr>
            <a:r>
              <a:rPr lang="en-US" dirty="0" smtClean="0"/>
              <a:t>XML is better for post processing</a:t>
            </a:r>
          </a:p>
          <a:p>
            <a:pPr marL="171450" indent="-171450">
              <a:buFont typeface="Arial"/>
              <a:buChar char="•"/>
            </a:pPr>
            <a:r>
              <a:rPr lang="en-US" dirty="0" smtClean="0"/>
              <a:t>CSV useful for quick import into Spreadsheet tools</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7</a:t>
            </a:fld>
            <a:endParaRPr lang="en-US"/>
          </a:p>
        </p:txBody>
      </p:sp>
    </p:spTree>
    <p:extLst>
      <p:ext uri="{BB962C8B-B14F-4D97-AF65-F5344CB8AC3E}">
        <p14:creationId xmlns:p14="http://schemas.microsoft.com/office/powerpoint/2010/main" val="3365774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setup for the example results – why the stores were chosen?</a:t>
            </a:r>
          </a:p>
          <a:p>
            <a:pPr marL="171450" indent="-171450">
              <a:buFont typeface="Arial"/>
              <a:buChar char="•"/>
            </a:pPr>
            <a:r>
              <a:rPr lang="en-US" dirty="0" smtClean="0"/>
              <a:t>Ease of availability (open source, runnable on *nix, personal interest </a:t>
            </a:r>
            <a:r>
              <a:rPr lang="en-US" dirty="0" err="1" smtClean="0"/>
              <a:t>etc</a:t>
            </a:r>
            <a:r>
              <a:rPr lang="en-US" dirty="0" smtClean="0"/>
              <a:t>)</a:t>
            </a:r>
          </a:p>
          <a:p>
            <a:endParaRPr lang="en-US" dirty="0"/>
          </a:p>
          <a:p>
            <a:r>
              <a:rPr lang="en-US" dirty="0" smtClean="0"/>
              <a:t>Ensure to highlight YMMV</a:t>
            </a:r>
          </a:p>
          <a:p>
            <a:endParaRPr lang="en-US" dirty="0"/>
          </a:p>
          <a:p>
            <a:r>
              <a:rPr lang="en-US" b="1" dirty="0" smtClean="0"/>
              <a:t>Disclaimer</a:t>
            </a:r>
            <a:r>
              <a:rPr lang="en-US" dirty="0" smtClean="0"/>
              <a:t> – Be sure to state that this is just a arbitrarily selected sample of stores and that performance indicated here may not be representative of the true performance of any store. </a:t>
            </a:r>
            <a:r>
              <a:rPr lang="en-US" dirty="0"/>
              <a:t> </a:t>
            </a:r>
            <a:r>
              <a:rPr lang="en-US" dirty="0" smtClean="0"/>
              <a:t>Most importantly Cray/</a:t>
            </a:r>
            <a:r>
              <a:rPr lang="en-US" dirty="0" err="1" smtClean="0"/>
              <a:t>YarcData</a:t>
            </a:r>
            <a:r>
              <a:rPr lang="en-US" dirty="0" smtClean="0"/>
              <a:t> is not endorsing any specific store.</a:t>
            </a:r>
          </a:p>
          <a:p>
            <a:endParaRPr lang="en-US" b="1" dirty="0"/>
          </a:p>
          <a:p>
            <a:r>
              <a:rPr lang="en-US" dirty="0" smtClean="0"/>
              <a:t>Again point out the importance of people running their own benchmarks</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8</a:t>
            </a:fld>
            <a:endParaRPr lang="en-US"/>
          </a:p>
        </p:txBody>
      </p:sp>
    </p:spTree>
    <p:extLst>
      <p:ext uri="{BB962C8B-B14F-4D97-AF65-F5344CB8AC3E}">
        <p14:creationId xmlns:p14="http://schemas.microsoft.com/office/powerpoint/2010/main" val="1481298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as dataset size increases many stores can’t complete within reasonable time on the machines we used</a:t>
            </a:r>
          </a:p>
          <a:p>
            <a:endParaRPr lang="en-US" dirty="0"/>
          </a:p>
          <a:p>
            <a:r>
              <a:rPr lang="en-US" dirty="0" smtClean="0"/>
              <a:t>Logarithmic Scale</a:t>
            </a:r>
          </a:p>
          <a:p>
            <a:endParaRPr lang="en-US" dirty="0"/>
          </a:p>
          <a:p>
            <a:r>
              <a:rPr lang="en-US" dirty="0" smtClean="0"/>
              <a:t>Make sure to mention that the fact that many stores did not complete on the 50k and 250k sizes doesn’t mean they are defective, merely that with the machine resources available they couldn’t run in a timely fashion.  This leads nicely to the point that it is important to benchmark on the hardware you actually intend to use.</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9</a:t>
            </a:fld>
            <a:endParaRPr lang="en-US"/>
          </a:p>
        </p:txBody>
      </p:sp>
    </p:spTree>
    <p:extLst>
      <p:ext uri="{BB962C8B-B14F-4D97-AF65-F5344CB8AC3E}">
        <p14:creationId xmlns:p14="http://schemas.microsoft.com/office/powerpoint/2010/main" val="43216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0" y="2790635"/>
            <a:ext cx="9144000" cy="590931"/>
          </a:xfrm>
        </p:spPr>
        <p:txBody>
          <a:bodyPr>
            <a:spAutoFit/>
          </a:bodyPr>
          <a:lstStyle>
            <a:lvl1pPr algn="ctr">
              <a:defRPr sz="3600"/>
            </a:lvl1pPr>
          </a:lstStyle>
          <a:p>
            <a:r>
              <a:rPr lang="en-US" smtClean="0"/>
              <a:t>Click to edit Master title style</a:t>
            </a:r>
            <a:endParaRPr lang="en-US" dirty="0"/>
          </a:p>
        </p:txBody>
      </p:sp>
    </p:spTree>
  </p:cSld>
  <p:clrMapOvr>
    <a:masterClrMapping/>
  </p:clrMapOvr>
  <p:transition xmlns:p14="http://schemas.microsoft.com/office/powerpoint/2010/mai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8"/>
          <p:cNvSpPr>
            <a:spLocks noGrp="1"/>
          </p:cNvSpPr>
          <p:nvPr>
            <p:ph idx="1" hasCustomPrompt="1"/>
          </p:nvPr>
        </p:nvSpPr>
        <p:spPr>
          <a:xfrm>
            <a:off x="182880" y="1066800"/>
            <a:ext cx="8778240" cy="5120640"/>
          </a:xfrm>
        </p:spPr>
        <p:txBody>
          <a:bodyPr/>
          <a:lstStyle>
            <a:lvl1pPr>
              <a:lnSpc>
                <a:spcPct val="80000"/>
              </a:lnSpc>
              <a:defRPr/>
            </a:lvl1pPr>
            <a:lvl2pPr>
              <a:lnSpc>
                <a:spcPct val="80000"/>
              </a:lnSpc>
              <a:spcBef>
                <a:spcPts val="0"/>
              </a:spcBef>
              <a:defRPr sz="2400"/>
            </a:lvl2pPr>
            <a:lvl3pPr>
              <a:lnSpc>
                <a:spcPct val="80000"/>
              </a:lnSpc>
              <a:defRPr/>
            </a:lvl3pPr>
            <a:lvl4pPr>
              <a:lnSpc>
                <a:spcPct val="80000"/>
              </a:lnSpc>
              <a:defRPr/>
            </a:lvl4pPr>
            <a:lvl5pPr>
              <a:lnSpc>
                <a:spcPct val="8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45697"/>
            <a:ext cx="8763000" cy="616303"/>
          </a:xfrm>
        </p:spPr>
        <p:txBody>
          <a:bodyPr/>
          <a:lstStyle/>
          <a:p>
            <a:r>
              <a:rPr lang="en-US"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0" y="6172200"/>
            <a:ext cx="9144001" cy="685800"/>
          </a:xfrm>
          <a:prstGeom prst="rect">
            <a:avLst/>
          </a:prstGeom>
          <a:solidFill>
            <a:schemeClr val="accent2"/>
          </a:solidFill>
          <a:ln>
            <a:noFill/>
          </a:ln>
          <a:effectLst>
            <a:innerShdw blurRad="63500" dist="25400" dir="16200000">
              <a:prstClr val="black">
                <a:alpha val="50000"/>
              </a:prstClr>
            </a:innerShdw>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ea typeface="ＭＳ Ｐゴシック" charset="0"/>
            </a:endParaRPr>
          </a:p>
        </p:txBody>
      </p:sp>
      <p:sp>
        <p:nvSpPr>
          <p:cNvPr id="25" name="Freeform 24"/>
          <p:cNvSpPr/>
          <p:nvPr/>
        </p:nvSpPr>
        <p:spPr bwMode="auto">
          <a:xfrm>
            <a:off x="-1" y="6172200"/>
            <a:ext cx="2362200" cy="685800"/>
          </a:xfrm>
          <a:custGeom>
            <a:avLst/>
            <a:gdLst>
              <a:gd name="connsiteX0" fmla="*/ 0 w 9144001"/>
              <a:gd name="connsiteY0" fmla="*/ 0 h 685800"/>
              <a:gd name="connsiteX1" fmla="*/ 9144001 w 9144001"/>
              <a:gd name="connsiteY1" fmla="*/ 0 h 685800"/>
              <a:gd name="connsiteX2" fmla="*/ 9144001 w 9144001"/>
              <a:gd name="connsiteY2" fmla="*/ 685800 h 685800"/>
              <a:gd name="connsiteX3" fmla="*/ 0 w 9144001"/>
              <a:gd name="connsiteY3" fmla="*/ 685800 h 685800"/>
              <a:gd name="connsiteX4" fmla="*/ 0 w 9144001"/>
              <a:gd name="connsiteY4" fmla="*/ 0 h 685800"/>
              <a:gd name="connsiteX0" fmla="*/ 0 w 9144001"/>
              <a:gd name="connsiteY0" fmla="*/ 0 h 685800"/>
              <a:gd name="connsiteX1" fmla="*/ 6194321 w 9144001"/>
              <a:gd name="connsiteY1" fmla="*/ 0 h 685800"/>
              <a:gd name="connsiteX2" fmla="*/ 9144001 w 9144001"/>
              <a:gd name="connsiteY2" fmla="*/ 685800 h 685800"/>
              <a:gd name="connsiteX3" fmla="*/ 0 w 9144001"/>
              <a:gd name="connsiteY3" fmla="*/ 685800 h 685800"/>
              <a:gd name="connsiteX4" fmla="*/ 0 w 9144001"/>
              <a:gd name="connsiteY4" fmla="*/ 0 h 685800"/>
              <a:gd name="connsiteX0" fmla="*/ 0 w 11798706"/>
              <a:gd name="connsiteY0" fmla="*/ 0 h 685800"/>
              <a:gd name="connsiteX1" fmla="*/ 6194321 w 11798706"/>
              <a:gd name="connsiteY1" fmla="*/ 0 h 685800"/>
              <a:gd name="connsiteX2" fmla="*/ 11798706 w 11798706"/>
              <a:gd name="connsiteY2" fmla="*/ 685800 h 685800"/>
              <a:gd name="connsiteX3" fmla="*/ 0 w 11798706"/>
              <a:gd name="connsiteY3" fmla="*/ 685800 h 685800"/>
              <a:gd name="connsiteX4" fmla="*/ 0 w 11798706"/>
              <a:gd name="connsiteY4" fmla="*/ 0 h 685800"/>
              <a:gd name="connsiteX0" fmla="*/ 0 w 11798706"/>
              <a:gd name="connsiteY0" fmla="*/ 0 h 685800"/>
              <a:gd name="connsiteX1" fmla="*/ 9733929 w 11798706"/>
              <a:gd name="connsiteY1" fmla="*/ 0 h 685800"/>
              <a:gd name="connsiteX2" fmla="*/ 11798706 w 11798706"/>
              <a:gd name="connsiteY2" fmla="*/ 685800 h 685800"/>
              <a:gd name="connsiteX3" fmla="*/ 0 w 11798706"/>
              <a:gd name="connsiteY3" fmla="*/ 685800 h 685800"/>
              <a:gd name="connsiteX4" fmla="*/ 0 w 11798706"/>
              <a:gd name="connsiteY4" fmla="*/ 0 h 685800"/>
              <a:gd name="connsiteX0" fmla="*/ 0 w 9733929"/>
              <a:gd name="connsiteY0" fmla="*/ 0 h 685800"/>
              <a:gd name="connsiteX1" fmla="*/ 9733929 w 9733929"/>
              <a:gd name="connsiteY1" fmla="*/ 0 h 685800"/>
              <a:gd name="connsiteX2" fmla="*/ 9143997 w 9733929"/>
              <a:gd name="connsiteY2" fmla="*/ 685800 h 685800"/>
              <a:gd name="connsiteX3" fmla="*/ 0 w 9733929"/>
              <a:gd name="connsiteY3" fmla="*/ 685800 h 685800"/>
              <a:gd name="connsiteX4" fmla="*/ 0 w 9733929"/>
              <a:gd name="connsiteY4" fmla="*/ 0 h 685800"/>
              <a:gd name="connsiteX0" fmla="*/ 0 w 9143998"/>
              <a:gd name="connsiteY0" fmla="*/ 0 h 685800"/>
              <a:gd name="connsiteX1" fmla="*/ 7374195 w 9143998"/>
              <a:gd name="connsiteY1" fmla="*/ 0 h 685800"/>
              <a:gd name="connsiteX2" fmla="*/ 9143997 w 9143998"/>
              <a:gd name="connsiteY2" fmla="*/ 685800 h 685800"/>
              <a:gd name="connsiteX3" fmla="*/ 0 w 9143998"/>
              <a:gd name="connsiteY3" fmla="*/ 685800 h 685800"/>
              <a:gd name="connsiteX4" fmla="*/ 0 w 9143998"/>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98" h="685800">
                <a:moveTo>
                  <a:pt x="0" y="0"/>
                </a:moveTo>
                <a:lnTo>
                  <a:pt x="7374195" y="0"/>
                </a:lnTo>
                <a:lnTo>
                  <a:pt x="9143997" y="685800"/>
                </a:lnTo>
                <a:lnTo>
                  <a:pt x="0" y="685800"/>
                </a:lnTo>
                <a:lnTo>
                  <a:pt x="0" y="0"/>
                </a:lnTo>
                <a:close/>
              </a:path>
            </a:pathLst>
          </a:custGeom>
          <a:solidFill>
            <a:schemeClr val="tx1"/>
          </a:solidFill>
          <a:ln>
            <a:noFill/>
          </a:ln>
          <a:effectLst>
            <a:innerShdw blurRad="63500" dist="25400" dir="16200000">
              <a:prstClr val="black">
                <a:alpha val="50000"/>
              </a:prstClr>
            </a:innerShdw>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ea typeface="ＭＳ Ｐゴシック" charset="0"/>
            </a:endParaRPr>
          </a:p>
        </p:txBody>
      </p:sp>
      <p:pic>
        <p:nvPicPr>
          <p:cNvPr id="1031" name="Picture 7" descr="C:\Users\jcissell\Desktop\dots-b-ppt2.png"/>
          <p:cNvPicPr>
            <a:picLocks noChangeAspect="1" noChangeArrowheads="1"/>
          </p:cNvPicPr>
          <p:nvPr/>
        </p:nvPicPr>
        <p:blipFill>
          <a:blip r:embed="rId6" cstate="print"/>
          <a:srcRect/>
          <a:stretch>
            <a:fillRect/>
          </a:stretch>
        </p:blipFill>
        <p:spPr bwMode="auto">
          <a:xfrm>
            <a:off x="6858000" y="6188066"/>
            <a:ext cx="2286000" cy="669933"/>
          </a:xfrm>
          <a:prstGeom prst="rect">
            <a:avLst/>
          </a:prstGeom>
          <a:noFill/>
        </p:spPr>
      </p:pic>
      <p:sp>
        <p:nvSpPr>
          <p:cNvPr id="1026" name="Text Placeholder 8"/>
          <p:cNvSpPr>
            <a:spLocks noGrp="1"/>
          </p:cNvSpPr>
          <p:nvPr>
            <p:ph type="body" idx="1"/>
          </p:nvPr>
        </p:nvSpPr>
        <p:spPr bwMode="auto">
          <a:xfrm>
            <a:off x="182880" y="1066800"/>
            <a:ext cx="8778240" cy="512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4"/>
          <p:cNvSpPr>
            <a:spLocks noGrp="1"/>
          </p:cNvSpPr>
          <p:nvPr>
            <p:ph type="title"/>
          </p:nvPr>
        </p:nvSpPr>
        <p:spPr>
          <a:xfrm>
            <a:off x="0" y="76200"/>
            <a:ext cx="8763000" cy="616303"/>
          </a:xfrm>
          <a:prstGeom prst="rect">
            <a:avLst/>
          </a:prstGeom>
          <a:ln w="6350" cap="rnd">
            <a:noFill/>
          </a:ln>
        </p:spPr>
        <p:txBody>
          <a:bodyPr vert="horz" anchor="ctr" anchorCtr="0">
            <a:normAutofit/>
          </a:bodyPr>
          <a:lstStyle/>
          <a:p>
            <a:r>
              <a:rPr lang="en-US" smtClean="0"/>
              <a:t>Click to edit Master title style</a:t>
            </a:r>
            <a:endParaRPr lang="en-US" dirty="0"/>
          </a:p>
        </p:txBody>
      </p:sp>
      <p:pic>
        <p:nvPicPr>
          <p:cNvPr id="1028" name="Picture 4" descr="C:\Users\jcissell\Desktop\yd-logo-ppt.png"/>
          <p:cNvPicPr>
            <a:picLocks noChangeAspect="1" noChangeArrowheads="1"/>
          </p:cNvPicPr>
          <p:nvPr/>
        </p:nvPicPr>
        <p:blipFill>
          <a:blip r:embed="rId7" cstate="print"/>
          <a:srcRect/>
          <a:stretch>
            <a:fillRect/>
          </a:stretch>
        </p:blipFill>
        <p:spPr bwMode="auto">
          <a:xfrm>
            <a:off x="152399" y="6355080"/>
            <a:ext cx="1463041" cy="365760"/>
          </a:xfrm>
          <a:prstGeom prst="rect">
            <a:avLst/>
          </a:prstGeom>
          <a:noFill/>
        </p:spPr>
      </p:pic>
      <p:sp>
        <p:nvSpPr>
          <p:cNvPr id="42" name="Slide Number Placeholder 39"/>
          <p:cNvSpPr txBox="1">
            <a:spLocks/>
          </p:cNvSpPr>
          <p:nvPr/>
        </p:nvSpPr>
        <p:spPr>
          <a:xfrm>
            <a:off x="8382000" y="6400800"/>
            <a:ext cx="381000" cy="381000"/>
          </a:xfrm>
          <a:prstGeom prst="ellipse">
            <a:avLst/>
          </a:prstGeom>
          <a:ln w="19050"/>
          <a:effectLst/>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lstStyle>
            <a:lvl1pPr algn="ctr">
              <a:defRPr sz="1000" b="1">
                <a:solidFill>
                  <a:schemeClr val="accent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28A0D5C3-669F-401C-94A6-2070CF9F0B03}" type="slidenum">
              <a:rPr kumimoji="0" lang="en-US" sz="1000" b="1" i="0" u="none" strike="noStrike" kern="1200" cap="none" spc="0" normalizeH="0" baseline="0" noProof="0" smtClean="0">
                <a:ln>
                  <a:noFill/>
                </a:ln>
                <a:solidFill>
                  <a:schemeClr val="tx1"/>
                </a:solidFill>
                <a:effectLst/>
                <a:uLnTx/>
                <a:uFillTx/>
                <a:latin typeface="Arial" pitchFamily="34" charset="0"/>
                <a:ea typeface="Arial Unicode MS" pitchFamily="34" charset="-128"/>
                <a:cs typeface="Arial Unicode MS"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000" b="1" i="0" u="none" strike="noStrike" kern="1200" cap="none" spc="0" normalizeH="0" baseline="0" noProof="0" dirty="0">
              <a:ln>
                <a:noFill/>
              </a:ln>
              <a:solidFill>
                <a:schemeClr val="tx1"/>
              </a:solidFill>
              <a:effectLst/>
              <a:uLnTx/>
              <a:uFillTx/>
              <a:latin typeface="Arial" pitchFamily="34" charset="0"/>
              <a:ea typeface="Arial Unicode MS" pitchFamily="34" charset="-128"/>
              <a:cs typeface="Arial Unicode MS" pitchFamily="34" charset="-128"/>
            </a:endParaRPr>
          </a:p>
        </p:txBody>
      </p:sp>
    </p:spTree>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marL="182880" algn="l" rtl="0" eaLnBrk="1" fontAlgn="base" hangingPunct="1">
        <a:lnSpc>
          <a:spcPct val="90000"/>
        </a:lnSpc>
        <a:spcBef>
          <a:spcPct val="0"/>
        </a:spcBef>
        <a:spcAft>
          <a:spcPct val="0"/>
        </a:spcAft>
        <a:defRPr lang="en-US" sz="2800" b="1" kern="1200" spc="0" dirty="0">
          <a:ln w="3200">
            <a:solidFill>
              <a:schemeClr val="bg2">
                <a:shade val="75000"/>
                <a:alpha val="25000"/>
              </a:schemeClr>
            </a:solidFill>
            <a:prstDash val="solid"/>
            <a:round/>
          </a:ln>
          <a:solidFill>
            <a:schemeClr val="accent5"/>
          </a:solidFill>
          <a:effectLst/>
          <a:latin typeface="Century Gothic" pitchFamily="34" charset="0"/>
          <a:ea typeface="+mj-ea"/>
          <a:cs typeface="Arial" pitchFamily="34" charset="0"/>
        </a:defRPr>
      </a:lvl1pPr>
      <a:lvl2pPr algn="l" rtl="0" eaLnBrk="1" fontAlgn="base" hangingPunct="1">
        <a:lnSpc>
          <a:spcPts val="1800"/>
        </a:lnSpc>
        <a:spcBef>
          <a:spcPct val="0"/>
        </a:spcBef>
        <a:spcAft>
          <a:spcPct val="0"/>
        </a:spcAft>
        <a:defRPr sz="2000">
          <a:solidFill>
            <a:srgbClr val="344E6D"/>
          </a:solidFill>
          <a:latin typeface="Calibri" pitchFamily="34" charset="0"/>
        </a:defRPr>
      </a:lvl2pPr>
      <a:lvl3pPr algn="l" rtl="0" eaLnBrk="1" fontAlgn="base" hangingPunct="1">
        <a:lnSpc>
          <a:spcPts val="1800"/>
        </a:lnSpc>
        <a:spcBef>
          <a:spcPct val="0"/>
        </a:spcBef>
        <a:spcAft>
          <a:spcPct val="0"/>
        </a:spcAft>
        <a:defRPr sz="2000">
          <a:solidFill>
            <a:srgbClr val="344E6D"/>
          </a:solidFill>
          <a:latin typeface="Calibri" pitchFamily="34" charset="0"/>
        </a:defRPr>
      </a:lvl3pPr>
      <a:lvl4pPr algn="l" rtl="0" eaLnBrk="1" fontAlgn="base" hangingPunct="1">
        <a:lnSpc>
          <a:spcPts val="1800"/>
        </a:lnSpc>
        <a:spcBef>
          <a:spcPct val="0"/>
        </a:spcBef>
        <a:spcAft>
          <a:spcPct val="0"/>
        </a:spcAft>
        <a:defRPr sz="2000">
          <a:solidFill>
            <a:srgbClr val="344E6D"/>
          </a:solidFill>
          <a:latin typeface="Calibri" pitchFamily="34" charset="0"/>
        </a:defRPr>
      </a:lvl4pPr>
      <a:lvl5pPr algn="l" rtl="0" eaLnBrk="1" fontAlgn="base" hangingPunct="1">
        <a:lnSpc>
          <a:spcPts val="1800"/>
        </a:lnSpc>
        <a:spcBef>
          <a:spcPct val="0"/>
        </a:spcBef>
        <a:spcAft>
          <a:spcPct val="0"/>
        </a:spcAft>
        <a:defRPr sz="2000">
          <a:solidFill>
            <a:srgbClr val="344E6D"/>
          </a:solidFill>
          <a:latin typeface="Calibri" pitchFamily="34" charset="0"/>
        </a:defRPr>
      </a:lvl5pPr>
      <a:lvl6pPr marL="457200" algn="l" rtl="0" eaLnBrk="1" fontAlgn="base" hangingPunct="1">
        <a:lnSpc>
          <a:spcPts val="1800"/>
        </a:lnSpc>
        <a:spcBef>
          <a:spcPct val="0"/>
        </a:spcBef>
        <a:spcAft>
          <a:spcPct val="0"/>
        </a:spcAft>
        <a:defRPr sz="2000">
          <a:solidFill>
            <a:srgbClr val="344E6D"/>
          </a:solidFill>
          <a:latin typeface="Calibri" pitchFamily="34" charset="0"/>
        </a:defRPr>
      </a:lvl6pPr>
      <a:lvl7pPr marL="914400" algn="l" rtl="0" eaLnBrk="1" fontAlgn="base" hangingPunct="1">
        <a:lnSpc>
          <a:spcPts val="1800"/>
        </a:lnSpc>
        <a:spcBef>
          <a:spcPct val="0"/>
        </a:spcBef>
        <a:spcAft>
          <a:spcPct val="0"/>
        </a:spcAft>
        <a:defRPr sz="2000">
          <a:solidFill>
            <a:srgbClr val="344E6D"/>
          </a:solidFill>
          <a:latin typeface="Calibri" pitchFamily="34" charset="0"/>
        </a:defRPr>
      </a:lvl7pPr>
      <a:lvl8pPr marL="1371600" algn="l" rtl="0" eaLnBrk="1" fontAlgn="base" hangingPunct="1">
        <a:lnSpc>
          <a:spcPts val="1800"/>
        </a:lnSpc>
        <a:spcBef>
          <a:spcPct val="0"/>
        </a:spcBef>
        <a:spcAft>
          <a:spcPct val="0"/>
        </a:spcAft>
        <a:defRPr sz="2000">
          <a:solidFill>
            <a:srgbClr val="344E6D"/>
          </a:solidFill>
          <a:latin typeface="Calibri" pitchFamily="34" charset="0"/>
        </a:defRPr>
      </a:lvl8pPr>
      <a:lvl9pPr marL="1828800" algn="l" rtl="0" eaLnBrk="1" fontAlgn="base" hangingPunct="1">
        <a:lnSpc>
          <a:spcPts val="1800"/>
        </a:lnSpc>
        <a:spcBef>
          <a:spcPct val="0"/>
        </a:spcBef>
        <a:spcAft>
          <a:spcPct val="0"/>
        </a:spcAft>
        <a:defRPr sz="2000">
          <a:solidFill>
            <a:srgbClr val="344E6D"/>
          </a:solidFill>
          <a:latin typeface="Calibri" pitchFamily="34" charset="0"/>
        </a:defRPr>
      </a:lvl9pPr>
    </p:titleStyle>
    <p:bodyStyle>
      <a:lvl1pPr marL="273050" indent="-273050" algn="l" rtl="0" eaLnBrk="1" fontAlgn="base" hangingPunct="1">
        <a:lnSpc>
          <a:spcPct val="80000"/>
        </a:lnSpc>
        <a:spcBef>
          <a:spcPts val="600"/>
        </a:spcBef>
        <a:spcAft>
          <a:spcPct val="0"/>
        </a:spcAft>
        <a:buClr>
          <a:schemeClr val="accent2"/>
        </a:buClr>
        <a:buSzPct val="65000"/>
        <a:buFont typeface="Wingdings 2" pitchFamily="18" charset="2"/>
        <a:buChar char=""/>
        <a:defRPr sz="2800" b="1" kern="1000" spc="-70" baseline="0">
          <a:solidFill>
            <a:srgbClr val="595959"/>
          </a:solidFill>
          <a:latin typeface="+mj-lt"/>
          <a:ea typeface="+mn-ea"/>
          <a:cs typeface="+mn-cs"/>
        </a:defRPr>
      </a:lvl1pPr>
      <a:lvl2pPr marL="639763" indent="-273050" algn="l" rtl="0" eaLnBrk="1" fontAlgn="base" hangingPunct="1">
        <a:lnSpc>
          <a:spcPct val="80000"/>
        </a:lnSpc>
        <a:spcBef>
          <a:spcPts val="300"/>
        </a:spcBef>
        <a:spcAft>
          <a:spcPct val="0"/>
        </a:spcAft>
        <a:buClr>
          <a:srgbClr val="D6903D"/>
        </a:buClr>
        <a:buSzPct val="85000"/>
        <a:buFont typeface="Wingdings 2" pitchFamily="18" charset="2"/>
        <a:buChar char=""/>
        <a:defRPr sz="2800" kern="1000" spc="-70" baseline="0">
          <a:solidFill>
            <a:srgbClr val="595959"/>
          </a:solidFill>
          <a:latin typeface="+mj-lt"/>
          <a:ea typeface="+mn-ea"/>
          <a:cs typeface="+mn-cs"/>
        </a:defRPr>
      </a:lvl2pPr>
      <a:lvl3pPr marL="1004888" indent="-228600" algn="l" rtl="0" eaLnBrk="1" fontAlgn="base" hangingPunct="1">
        <a:lnSpc>
          <a:spcPct val="80000"/>
        </a:lnSpc>
        <a:spcBef>
          <a:spcPts val="300"/>
        </a:spcBef>
        <a:spcAft>
          <a:spcPct val="0"/>
        </a:spcAft>
        <a:buClr>
          <a:srgbClr val="B37732"/>
        </a:buClr>
        <a:buSzPct val="85000"/>
        <a:buFont typeface="Wingdings 2" pitchFamily="18" charset="2"/>
        <a:buChar char=""/>
        <a:defRPr sz="1800" kern="1000" spc="-70" baseline="0">
          <a:solidFill>
            <a:srgbClr val="595959"/>
          </a:solidFill>
          <a:latin typeface="+mj-lt"/>
          <a:ea typeface="+mn-ea"/>
          <a:cs typeface="+mn-cs"/>
        </a:defRPr>
      </a:lvl3pPr>
      <a:lvl4pPr marL="1279525" indent="-228600" algn="l" rtl="0" eaLnBrk="1" fontAlgn="base" hangingPunct="1">
        <a:lnSpc>
          <a:spcPct val="80000"/>
        </a:lnSpc>
        <a:spcBef>
          <a:spcPts val="300"/>
        </a:spcBef>
        <a:spcAft>
          <a:spcPct val="0"/>
        </a:spcAft>
        <a:buClr>
          <a:srgbClr val="D6903D"/>
        </a:buClr>
        <a:buSzPct val="85000"/>
        <a:buFont typeface="Wingdings 2" pitchFamily="18" charset="2"/>
        <a:buChar char=""/>
        <a:defRPr sz="1800" kern="1000" spc="-70" baseline="0">
          <a:solidFill>
            <a:srgbClr val="595959"/>
          </a:solidFill>
          <a:latin typeface="+mj-lt"/>
          <a:ea typeface="+mn-ea"/>
          <a:cs typeface="+mn-cs"/>
        </a:defRPr>
      </a:lvl4pPr>
      <a:lvl5pPr marL="1554163" indent="-228600" algn="l" rtl="0" eaLnBrk="1" fontAlgn="base" hangingPunct="1">
        <a:lnSpc>
          <a:spcPct val="80000"/>
        </a:lnSpc>
        <a:spcBef>
          <a:spcPts val="338"/>
        </a:spcBef>
        <a:spcAft>
          <a:spcPct val="0"/>
        </a:spcAft>
        <a:buClr>
          <a:srgbClr val="D6903D"/>
        </a:buClr>
        <a:buSzPct val="85000"/>
        <a:buFont typeface="Wingdings 2" pitchFamily="18" charset="2"/>
        <a:buChar char=""/>
        <a:defRPr sz="1800" kern="1000" spc="-70" baseline="0">
          <a:solidFill>
            <a:srgbClr val="595959"/>
          </a:solidFill>
          <a:latin typeface="+mj-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vesse@yarcdat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Practical SPARQL Benchmarking</a:t>
            </a:r>
            <a:endParaRPr lang="en-US" dirty="0"/>
          </a:p>
        </p:txBody>
      </p:sp>
      <p:sp>
        <p:nvSpPr>
          <p:cNvPr id="4" name="TextBox 3"/>
          <p:cNvSpPr txBox="1"/>
          <p:nvPr/>
        </p:nvSpPr>
        <p:spPr>
          <a:xfrm>
            <a:off x="3330314" y="3886200"/>
            <a:ext cx="2483373" cy="923330"/>
          </a:xfrm>
          <a:prstGeom prst="rect">
            <a:avLst/>
          </a:prstGeom>
          <a:noFill/>
        </p:spPr>
        <p:txBody>
          <a:bodyPr wrap="none" rtlCol="0">
            <a:spAutoFit/>
          </a:bodyPr>
          <a:lstStyle/>
          <a:p>
            <a:pPr algn="ctr"/>
            <a:r>
              <a:rPr lang="en-US" sz="1800" dirty="0" smtClean="0">
                <a:solidFill>
                  <a:schemeClr val="accent5"/>
                </a:solidFill>
              </a:rPr>
              <a:t>Rob </a:t>
            </a:r>
            <a:r>
              <a:rPr lang="en-US" sz="1800" dirty="0" err="1" smtClean="0">
                <a:solidFill>
                  <a:schemeClr val="accent5"/>
                </a:solidFill>
              </a:rPr>
              <a:t>Vesse</a:t>
            </a:r>
            <a:endParaRPr lang="en-US" sz="1800" dirty="0" smtClean="0">
              <a:solidFill>
                <a:schemeClr val="accent5"/>
              </a:solidFill>
            </a:endParaRPr>
          </a:p>
          <a:p>
            <a:pPr algn="ctr"/>
            <a:r>
              <a:rPr lang="en-US" sz="1800" dirty="0" smtClean="0">
                <a:solidFill>
                  <a:schemeClr val="accent5"/>
                </a:solidFill>
                <a:hlinkClick r:id="rId3"/>
              </a:rPr>
              <a:t>rvesse@yarcdata.com</a:t>
            </a:r>
            <a:endParaRPr lang="en-US" sz="1800" dirty="0" smtClean="0">
              <a:solidFill>
                <a:schemeClr val="accent5"/>
              </a:solidFill>
            </a:endParaRPr>
          </a:p>
          <a:p>
            <a:pPr algn="ctr"/>
            <a:r>
              <a:rPr lang="en-US" sz="1800" dirty="0" smtClean="0">
                <a:solidFill>
                  <a:schemeClr val="accent5"/>
                </a:solidFill>
              </a:rPr>
              <a:t>@</a:t>
            </a:r>
            <a:r>
              <a:rPr lang="en-US" sz="1800" dirty="0" err="1" smtClean="0">
                <a:solidFill>
                  <a:schemeClr val="accent5"/>
                </a:solidFill>
              </a:rPr>
              <a:t>RobVesse</a:t>
            </a:r>
            <a:endParaRPr lang="en-US" sz="1800" dirty="0">
              <a:solidFill>
                <a:schemeClr val="accent5"/>
              </a:solidFill>
            </a:endParaRPr>
          </a:p>
        </p:txBody>
      </p:sp>
    </p:spTree>
    <p:extLst>
      <p:ext uri="{BB962C8B-B14F-4D97-AF65-F5344CB8AC3E}">
        <p14:creationId xmlns:p14="http://schemas.microsoft.com/office/powerpoint/2010/main" val="2069270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Results – Average Mix Runtime</a:t>
            </a:r>
            <a:endParaRPr lang="en-US" dirty="0"/>
          </a:p>
        </p:txBody>
      </p:sp>
      <p:pic>
        <p:nvPicPr>
          <p:cNvPr id="7" name="Content Placeholder 6" descr="Screen Shot 2012-05-22 at 11.50.29 AM.png"/>
          <p:cNvPicPr>
            <a:picLocks noGrp="1" noChangeAspect="1"/>
          </p:cNvPicPr>
          <p:nvPr>
            <p:ph idx="1"/>
          </p:nvPr>
        </p:nvPicPr>
        <p:blipFill>
          <a:blip r:embed="rId3">
            <a:extLst>
              <a:ext uri="{28A0092B-C50C-407E-A947-70E740481C1C}">
                <a14:useLocalDpi xmlns:a14="http://schemas.microsoft.com/office/drawing/2010/main" val="0"/>
              </a:ext>
            </a:extLst>
          </a:blip>
          <a:srcRect l="783" r="783"/>
          <a:stretch>
            <a:fillRect/>
          </a:stretch>
        </p:blipFill>
        <p:spPr/>
      </p:pic>
    </p:spTree>
    <p:extLst>
      <p:ext uri="{BB962C8B-B14F-4D97-AF65-F5344CB8AC3E}">
        <p14:creationId xmlns:p14="http://schemas.microsoft.com/office/powerpoint/2010/main" val="2174680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Results – Query Runtimes</a:t>
            </a:r>
            <a:endParaRPr lang="en-US" dirty="0"/>
          </a:p>
        </p:txBody>
      </p:sp>
      <p:pic>
        <p:nvPicPr>
          <p:cNvPr id="9" name="Content Placeholder 8" descr="Screen Shot 2012-05-22 at 11.55.24 AM.png"/>
          <p:cNvPicPr>
            <a:picLocks noGrp="1" noChangeAspect="1"/>
          </p:cNvPicPr>
          <p:nvPr>
            <p:ph idx="1"/>
          </p:nvPr>
        </p:nvPicPr>
        <p:blipFill>
          <a:blip r:embed="rId3">
            <a:extLst>
              <a:ext uri="{28A0092B-C50C-407E-A947-70E740481C1C}">
                <a14:useLocalDpi xmlns:a14="http://schemas.microsoft.com/office/drawing/2010/main" val="0"/>
              </a:ext>
            </a:extLst>
          </a:blip>
          <a:srcRect t="-2285" b="-2285"/>
          <a:stretch>
            <a:fillRect/>
          </a:stretch>
        </p:blipFill>
        <p:spPr/>
      </p:pic>
    </p:spTree>
    <p:extLst>
      <p:ext uri="{BB962C8B-B14F-4D97-AF65-F5344CB8AC3E}">
        <p14:creationId xmlns:p14="http://schemas.microsoft.com/office/powerpoint/2010/main" val="7972671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&amp; Example Results</a:t>
            </a:r>
            <a:endParaRPr lang="en-US" dirty="0"/>
          </a:p>
        </p:txBody>
      </p:sp>
      <p:sp>
        <p:nvSpPr>
          <p:cNvPr id="3" name="Content Placeholder 2"/>
          <p:cNvSpPr>
            <a:spLocks noGrp="1"/>
          </p:cNvSpPr>
          <p:nvPr>
            <p:ph idx="1"/>
          </p:nvPr>
        </p:nvSpPr>
        <p:spPr/>
        <p:txBody>
          <a:bodyPr/>
          <a:lstStyle/>
          <a:p>
            <a:r>
              <a:rPr lang="en-US" dirty="0" smtClean="0"/>
              <a:t>Code Release is </a:t>
            </a:r>
            <a:r>
              <a:rPr lang="en-US" dirty="0" smtClean="0"/>
              <a:t>management </a:t>
            </a:r>
            <a:r>
              <a:rPr lang="en-US" dirty="0" smtClean="0"/>
              <a:t>Approved</a:t>
            </a:r>
          </a:p>
          <a:p>
            <a:pPr lvl="1"/>
            <a:r>
              <a:rPr lang="en-US" dirty="0" smtClean="0"/>
              <a:t>Currently undergoing Legal and IP Clearance</a:t>
            </a:r>
          </a:p>
          <a:p>
            <a:pPr lvl="1"/>
            <a:r>
              <a:rPr lang="en-US" dirty="0" smtClean="0"/>
              <a:t>Should be open sourced shortly under a BSD license</a:t>
            </a:r>
          </a:p>
          <a:p>
            <a:pPr lvl="1"/>
            <a:r>
              <a:rPr lang="en-US" dirty="0" smtClean="0"/>
              <a:t>Will be available </a:t>
            </a:r>
            <a:r>
              <a:rPr lang="en-US" dirty="0"/>
              <a:t>from https://</a:t>
            </a:r>
            <a:r>
              <a:rPr lang="en-US" dirty="0" err="1"/>
              <a:t>sourceforge.net</a:t>
            </a:r>
            <a:r>
              <a:rPr lang="en-US" dirty="0"/>
              <a:t>/p/</a:t>
            </a:r>
            <a:r>
              <a:rPr lang="en-US" dirty="0" err="1"/>
              <a:t>sparql</a:t>
            </a:r>
            <a:r>
              <a:rPr lang="en-US" dirty="0"/>
              <a:t>-query-</a:t>
            </a:r>
            <a:r>
              <a:rPr lang="en-US" dirty="0" err="1" smtClean="0"/>
              <a:t>bm</a:t>
            </a:r>
            <a:endParaRPr lang="en-US" dirty="0" smtClean="0"/>
          </a:p>
          <a:p>
            <a:pPr lvl="1"/>
            <a:r>
              <a:rPr lang="en-US" dirty="0" smtClean="0"/>
              <a:t>Apologies this isn’t yet available at time of writing</a:t>
            </a:r>
          </a:p>
          <a:p>
            <a:r>
              <a:rPr lang="en-US" dirty="0" smtClean="0"/>
              <a:t>Example Results data available from:</a:t>
            </a:r>
          </a:p>
          <a:p>
            <a:pPr lvl="1"/>
            <a:r>
              <a:rPr lang="en-US" dirty="0"/>
              <a:t>https://</a:t>
            </a:r>
            <a:r>
              <a:rPr lang="en-US" dirty="0" err="1"/>
              <a:t>dl.dropbox.com</a:t>
            </a:r>
            <a:r>
              <a:rPr lang="en-US" dirty="0"/>
              <a:t>/u/590790/semtech2012.tar.gz</a:t>
            </a:r>
            <a:endParaRPr lang="en-US" dirty="0"/>
          </a:p>
        </p:txBody>
      </p:sp>
    </p:spTree>
    <p:extLst>
      <p:ext uri="{BB962C8B-B14F-4D97-AF65-F5344CB8AC3E}">
        <p14:creationId xmlns:p14="http://schemas.microsoft.com/office/powerpoint/2010/main" val="370084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536720"/>
            <a:ext cx="9144000" cy="1098762"/>
          </a:xfrm>
        </p:spPr>
        <p:txBody>
          <a:bodyPr/>
          <a:lstStyle/>
          <a:p>
            <a:r>
              <a:rPr lang="en-US" dirty="0" smtClean="0"/>
              <a:t>Go forth and benchmark…</a:t>
            </a:r>
            <a:br>
              <a:rPr lang="en-US" dirty="0" smtClean="0"/>
            </a:br>
            <a:r>
              <a:rPr lang="en-US" dirty="0" smtClean="0"/>
              <a:t>Questions</a:t>
            </a:r>
            <a:r>
              <a:rPr lang="en-US" dirty="0" smtClean="0"/>
              <a:t>?</a:t>
            </a:r>
            <a:endParaRPr lang="en-US" dirty="0"/>
          </a:p>
        </p:txBody>
      </p:sp>
    </p:spTree>
    <p:extLst>
      <p:ext uri="{BB962C8B-B14F-4D97-AF65-F5344CB8AC3E}">
        <p14:creationId xmlns:p14="http://schemas.microsoft.com/office/powerpoint/2010/main" val="28293554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Benchmark?</a:t>
            </a:r>
            <a:endParaRPr lang="en-US" dirty="0"/>
          </a:p>
        </p:txBody>
      </p:sp>
      <p:sp>
        <p:nvSpPr>
          <p:cNvPr id="3" name="Content Placeholder 2"/>
          <p:cNvSpPr>
            <a:spLocks noGrp="1"/>
          </p:cNvSpPr>
          <p:nvPr>
            <p:ph idx="1"/>
          </p:nvPr>
        </p:nvSpPr>
        <p:spPr/>
        <p:txBody>
          <a:bodyPr/>
          <a:lstStyle/>
          <a:p>
            <a:r>
              <a:rPr lang="en-US" dirty="0" smtClean="0"/>
              <a:t>Regardless of what technology your solution will be built on (RDBMS, RDF + SPARQL, </a:t>
            </a:r>
            <a:r>
              <a:rPr lang="en-US" dirty="0" err="1" smtClean="0"/>
              <a:t>NoSQL</a:t>
            </a:r>
            <a:r>
              <a:rPr lang="en-US" dirty="0" smtClean="0"/>
              <a:t> </a:t>
            </a:r>
            <a:r>
              <a:rPr lang="en-US" dirty="0" err="1" smtClean="0"/>
              <a:t>etc</a:t>
            </a:r>
            <a:r>
              <a:rPr lang="en-US" dirty="0" smtClean="0"/>
              <a:t>) you need to know it performs sufficiently to meet your goals</a:t>
            </a:r>
          </a:p>
          <a:p>
            <a:r>
              <a:rPr lang="en-US" dirty="0" smtClean="0"/>
              <a:t>You need to justify option X over option Y</a:t>
            </a:r>
          </a:p>
          <a:p>
            <a:pPr lvl="1"/>
            <a:r>
              <a:rPr lang="en-US" dirty="0" smtClean="0"/>
              <a:t>Business – Price </a:t>
            </a:r>
            <a:r>
              <a:rPr lang="en-US" dirty="0" err="1" smtClean="0"/>
              <a:t>vs</a:t>
            </a:r>
            <a:r>
              <a:rPr lang="en-US" dirty="0" smtClean="0"/>
              <a:t> Performance</a:t>
            </a:r>
          </a:p>
          <a:p>
            <a:pPr lvl="1"/>
            <a:r>
              <a:rPr lang="en-US" dirty="0" smtClean="0"/>
              <a:t>Technical – Does it perform sufficiently?</a:t>
            </a:r>
          </a:p>
          <a:p>
            <a:r>
              <a:rPr lang="en-US" dirty="0" smtClean="0"/>
              <a:t>No guarantee that a standard benchmark accurately models your usage</a:t>
            </a:r>
          </a:p>
        </p:txBody>
      </p:sp>
    </p:spTree>
    <p:extLst>
      <p:ext uri="{BB962C8B-B14F-4D97-AF65-F5344CB8AC3E}">
        <p14:creationId xmlns:p14="http://schemas.microsoft.com/office/powerpoint/2010/main" val="6460837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Standard Benchmarks</a:t>
            </a:r>
            <a:endParaRPr lang="en-US" dirty="0"/>
          </a:p>
        </p:txBody>
      </p:sp>
      <p:sp>
        <p:nvSpPr>
          <p:cNvPr id="3" name="Content Placeholder 2"/>
          <p:cNvSpPr>
            <a:spLocks noGrp="1"/>
          </p:cNvSpPr>
          <p:nvPr>
            <p:ph idx="1"/>
          </p:nvPr>
        </p:nvSpPr>
        <p:spPr/>
        <p:txBody>
          <a:bodyPr/>
          <a:lstStyle/>
          <a:p>
            <a:r>
              <a:rPr lang="en-US" dirty="0" smtClean="0"/>
              <a:t>Berlin SPARQL Benchmark (BSBM)</a:t>
            </a:r>
          </a:p>
          <a:p>
            <a:pPr lvl="1"/>
            <a:r>
              <a:rPr lang="en-US" dirty="0" smtClean="0"/>
              <a:t>Relational style data model</a:t>
            </a:r>
          </a:p>
          <a:p>
            <a:pPr lvl="1"/>
            <a:r>
              <a:rPr lang="en-US" dirty="0" smtClean="0"/>
              <a:t>Access pattern simulates replacing a traditional RDBMS with a Triple Store</a:t>
            </a:r>
          </a:p>
          <a:p>
            <a:r>
              <a:rPr lang="en-US" dirty="0" smtClean="0"/>
              <a:t>Lehigh University Benchmark (LUBM)</a:t>
            </a:r>
          </a:p>
          <a:p>
            <a:pPr lvl="1"/>
            <a:r>
              <a:rPr lang="en-US" dirty="0" smtClean="0"/>
              <a:t>More typical RDF data model</a:t>
            </a:r>
          </a:p>
          <a:p>
            <a:pPr lvl="1"/>
            <a:r>
              <a:rPr lang="en-US" dirty="0" smtClean="0"/>
              <a:t>Stores require reasoning to answer the queries correctly</a:t>
            </a:r>
          </a:p>
          <a:p>
            <a:r>
              <a:rPr lang="en-US" dirty="0" smtClean="0"/>
              <a:t>SPARQL</a:t>
            </a:r>
            <a:r>
              <a:rPr lang="en-US" baseline="30000" dirty="0" smtClean="0"/>
              <a:t>2</a:t>
            </a:r>
            <a:r>
              <a:rPr lang="en-US" dirty="0" smtClean="0"/>
              <a:t>Bench (SP2B)</a:t>
            </a:r>
          </a:p>
          <a:p>
            <a:pPr lvl="1"/>
            <a:r>
              <a:rPr lang="en-US" dirty="0" smtClean="0"/>
              <a:t>Again typical  RDF data model</a:t>
            </a:r>
          </a:p>
          <a:p>
            <a:pPr lvl="1"/>
            <a:r>
              <a:rPr lang="en-US" dirty="0" smtClean="0"/>
              <a:t>Queries designed to be hard – cross products, filters, etc.</a:t>
            </a:r>
          </a:p>
          <a:p>
            <a:pPr lvl="1"/>
            <a:r>
              <a:rPr lang="en-US" dirty="0" smtClean="0"/>
              <a:t>Generates artificially massive unrealistic results</a:t>
            </a:r>
          </a:p>
          <a:p>
            <a:pPr lvl="1"/>
            <a:r>
              <a:rPr lang="en-US" dirty="0" smtClean="0"/>
              <a:t>Tests clever optimization and join performance</a:t>
            </a:r>
          </a:p>
          <a:p>
            <a:endParaRPr lang="en-US" dirty="0"/>
          </a:p>
        </p:txBody>
      </p:sp>
    </p:spTree>
    <p:extLst>
      <p:ext uri="{BB962C8B-B14F-4D97-AF65-F5344CB8AC3E}">
        <p14:creationId xmlns:p14="http://schemas.microsoft.com/office/powerpoint/2010/main" val="35285707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Benchmarking</a:t>
            </a:r>
            <a:endParaRPr lang="en-US" dirty="0"/>
          </a:p>
        </p:txBody>
      </p:sp>
      <p:sp>
        <p:nvSpPr>
          <p:cNvPr id="3" name="Content Placeholder 2"/>
          <p:cNvSpPr>
            <a:spLocks noGrp="1"/>
          </p:cNvSpPr>
          <p:nvPr>
            <p:ph idx="1"/>
          </p:nvPr>
        </p:nvSpPr>
        <p:spPr/>
        <p:txBody>
          <a:bodyPr/>
          <a:lstStyle/>
          <a:p>
            <a:r>
              <a:rPr lang="en-US" dirty="0" smtClean="0"/>
              <a:t>Often no standardized methodology</a:t>
            </a:r>
          </a:p>
          <a:p>
            <a:pPr lvl="1"/>
            <a:r>
              <a:rPr lang="en-US" dirty="0" smtClean="0"/>
              <a:t>E.g. only BSBM provides a test harness</a:t>
            </a:r>
          </a:p>
          <a:p>
            <a:r>
              <a:rPr lang="en-US" dirty="0" smtClean="0"/>
              <a:t>Lack of transparency as a result</a:t>
            </a:r>
          </a:p>
          <a:p>
            <a:pPr lvl="1"/>
            <a:r>
              <a:rPr lang="en-US" dirty="0" smtClean="0"/>
              <a:t>If I say I’m 10x faster than you is that really true or did I measure differently</a:t>
            </a:r>
            <a:r>
              <a:rPr lang="en-US" dirty="0" smtClean="0"/>
              <a:t>?</a:t>
            </a:r>
          </a:p>
          <a:p>
            <a:pPr lvl="1"/>
            <a:r>
              <a:rPr lang="en-US" dirty="0" smtClean="0"/>
              <a:t>Are the figures you’re comparing with even current?</a:t>
            </a:r>
            <a:endParaRPr lang="en-US" dirty="0" smtClean="0"/>
          </a:p>
          <a:p>
            <a:r>
              <a:rPr lang="en-US" dirty="0" smtClean="0"/>
              <a:t>What actually got measured?</a:t>
            </a:r>
          </a:p>
          <a:p>
            <a:pPr lvl="1"/>
            <a:r>
              <a:rPr lang="en-US" dirty="0" smtClean="0"/>
              <a:t>Time to start responding</a:t>
            </a:r>
          </a:p>
          <a:p>
            <a:pPr lvl="1"/>
            <a:r>
              <a:rPr lang="en-US" dirty="0" smtClean="0"/>
              <a:t>Time to count all results</a:t>
            </a:r>
          </a:p>
          <a:p>
            <a:pPr lvl="1"/>
            <a:r>
              <a:rPr lang="en-US" dirty="0" smtClean="0"/>
              <a:t>Something else?</a:t>
            </a:r>
          </a:p>
          <a:p>
            <a:r>
              <a:rPr lang="en-US" dirty="0" smtClean="0"/>
              <a:t>Even if you run a benchmark does it actually tell you anything useful?</a:t>
            </a:r>
          </a:p>
        </p:txBody>
      </p:sp>
    </p:spTree>
    <p:extLst>
      <p:ext uri="{BB962C8B-B14F-4D97-AF65-F5344CB8AC3E}">
        <p14:creationId xmlns:p14="http://schemas.microsoft.com/office/powerpoint/2010/main" val="9005407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a:t>
            </a:r>
            <a:r>
              <a:rPr lang="en-US" dirty="0" err="1" smtClean="0"/>
              <a:t>Benchmarker</a:t>
            </a:r>
            <a:r>
              <a:rPr lang="en-US" dirty="0" smtClean="0"/>
              <a:t> - Overview</a:t>
            </a:r>
            <a:endParaRPr lang="en-US" dirty="0"/>
          </a:p>
        </p:txBody>
      </p:sp>
      <p:sp>
        <p:nvSpPr>
          <p:cNvPr id="3" name="Content Placeholder 2"/>
          <p:cNvSpPr>
            <a:spLocks noGrp="1"/>
          </p:cNvSpPr>
          <p:nvPr>
            <p:ph idx="1"/>
          </p:nvPr>
        </p:nvSpPr>
        <p:spPr/>
        <p:txBody>
          <a:bodyPr/>
          <a:lstStyle/>
          <a:p>
            <a:r>
              <a:rPr lang="en-US" dirty="0" smtClean="0"/>
              <a:t>Java command line tool (and API) for benchmarking</a:t>
            </a:r>
          </a:p>
          <a:p>
            <a:r>
              <a:rPr lang="en-US" dirty="0" smtClean="0"/>
              <a:t>Designed to be highly configurable</a:t>
            </a:r>
          </a:p>
          <a:p>
            <a:pPr lvl="1"/>
            <a:r>
              <a:rPr lang="en-US" dirty="0" smtClean="0"/>
              <a:t>Runs any set of SPARQL queries you can devise against any HTTP based SPARQL endpoint</a:t>
            </a:r>
          </a:p>
          <a:p>
            <a:pPr lvl="1"/>
            <a:r>
              <a:rPr lang="en-US" dirty="0" smtClean="0"/>
              <a:t>Run single and multi-threaded benchmarks</a:t>
            </a:r>
          </a:p>
          <a:p>
            <a:pPr lvl="1"/>
            <a:r>
              <a:rPr lang="en-US" dirty="0" smtClean="0"/>
              <a:t>Generates a variety of statistics</a:t>
            </a:r>
          </a:p>
          <a:p>
            <a:r>
              <a:rPr lang="en-US" dirty="0" smtClean="0"/>
              <a:t>Methodology</a:t>
            </a:r>
          </a:p>
          <a:p>
            <a:pPr lvl="1"/>
            <a:r>
              <a:rPr lang="en-US" dirty="0" smtClean="0"/>
              <a:t>Runs some quick sanity tests to check the provided endpoint is up and working</a:t>
            </a:r>
          </a:p>
          <a:p>
            <a:pPr lvl="1"/>
            <a:r>
              <a:rPr lang="en-US" dirty="0" smtClean="0"/>
              <a:t>Optionally </a:t>
            </a:r>
            <a:r>
              <a:rPr lang="en-US" dirty="0"/>
              <a:t>runs </a:t>
            </a:r>
            <a:r>
              <a:rPr lang="en-US" i="1" dirty="0" smtClean="0"/>
              <a:t>W </a:t>
            </a:r>
            <a:r>
              <a:rPr lang="en-US" dirty="0" smtClean="0"/>
              <a:t>warm </a:t>
            </a:r>
            <a:r>
              <a:rPr lang="en-US" dirty="0"/>
              <a:t>up runs </a:t>
            </a:r>
            <a:r>
              <a:rPr lang="en-US" dirty="0" smtClean="0"/>
              <a:t>prior to actual benchmarking</a:t>
            </a:r>
          </a:p>
          <a:p>
            <a:pPr lvl="1"/>
            <a:r>
              <a:rPr lang="en-US" dirty="0" smtClean="0"/>
              <a:t>Runs a Query Mix </a:t>
            </a:r>
            <a:r>
              <a:rPr lang="en-US" i="1" dirty="0" smtClean="0"/>
              <a:t>N</a:t>
            </a:r>
            <a:r>
              <a:rPr lang="en-US" dirty="0" smtClean="0"/>
              <a:t> times</a:t>
            </a:r>
          </a:p>
          <a:p>
            <a:pPr lvl="2"/>
            <a:r>
              <a:rPr lang="en-US" dirty="0" smtClean="0"/>
              <a:t>Randomizes query order for each run</a:t>
            </a:r>
          </a:p>
          <a:p>
            <a:pPr lvl="2"/>
            <a:r>
              <a:rPr lang="en-US" dirty="0" smtClean="0"/>
              <a:t>Discards outliers (best and worst  runs)</a:t>
            </a:r>
          </a:p>
          <a:p>
            <a:pPr lvl="1"/>
            <a:r>
              <a:rPr lang="en-US" dirty="0" smtClean="0"/>
              <a:t>Calculates averages, variances and standard deviations over the runs</a:t>
            </a:r>
          </a:p>
          <a:p>
            <a:pPr lvl="1"/>
            <a:r>
              <a:rPr lang="en-US" dirty="0" smtClean="0"/>
              <a:t>Generates reports as CSV and XML</a:t>
            </a:r>
          </a:p>
          <a:p>
            <a:pPr lvl="1"/>
            <a:endParaRPr lang="en-US" dirty="0"/>
          </a:p>
        </p:txBody>
      </p:sp>
    </p:spTree>
    <p:extLst>
      <p:ext uri="{BB962C8B-B14F-4D97-AF65-F5344CB8AC3E}">
        <p14:creationId xmlns:p14="http://schemas.microsoft.com/office/powerpoint/2010/main" val="3621462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a:t>
            </a:r>
            <a:r>
              <a:rPr lang="en-US" dirty="0" err="1" smtClean="0"/>
              <a:t>Benchmarker</a:t>
            </a:r>
            <a:r>
              <a:rPr lang="en-US" dirty="0" smtClean="0"/>
              <a:t> – Key Statistics</a:t>
            </a:r>
            <a:endParaRPr lang="en-US" dirty="0"/>
          </a:p>
        </p:txBody>
      </p:sp>
      <p:sp>
        <p:nvSpPr>
          <p:cNvPr id="3" name="Content Placeholder 2"/>
          <p:cNvSpPr>
            <a:spLocks noGrp="1"/>
          </p:cNvSpPr>
          <p:nvPr>
            <p:ph idx="1"/>
          </p:nvPr>
        </p:nvSpPr>
        <p:spPr/>
        <p:txBody>
          <a:bodyPr/>
          <a:lstStyle/>
          <a:p>
            <a:r>
              <a:rPr lang="en-US" dirty="0" smtClean="0"/>
              <a:t>Response Time</a:t>
            </a:r>
          </a:p>
          <a:p>
            <a:pPr lvl="1"/>
            <a:r>
              <a:rPr lang="en-US" dirty="0" smtClean="0"/>
              <a:t>Time from when query is issued to when results </a:t>
            </a:r>
            <a:r>
              <a:rPr lang="en-US" b="1" dirty="0" smtClean="0"/>
              <a:t>start</a:t>
            </a:r>
            <a:r>
              <a:rPr lang="en-US" b="1" i="1" dirty="0" smtClean="0"/>
              <a:t> </a:t>
            </a:r>
            <a:r>
              <a:rPr lang="en-US" dirty="0" smtClean="0"/>
              <a:t>being received</a:t>
            </a:r>
          </a:p>
          <a:p>
            <a:r>
              <a:rPr lang="en-US" dirty="0" smtClean="0"/>
              <a:t>Runtime</a:t>
            </a:r>
          </a:p>
          <a:p>
            <a:pPr lvl="1"/>
            <a:r>
              <a:rPr lang="en-US" dirty="0" smtClean="0"/>
              <a:t>Time from when query is issued to all results being received and counted</a:t>
            </a:r>
          </a:p>
          <a:p>
            <a:pPr lvl="1"/>
            <a:r>
              <a:rPr lang="en-US" dirty="0" smtClean="0"/>
              <a:t>Exact definition may vary according to configuration</a:t>
            </a:r>
          </a:p>
          <a:p>
            <a:r>
              <a:rPr lang="en-US" dirty="0" smtClean="0"/>
              <a:t>Queries per Second</a:t>
            </a:r>
          </a:p>
          <a:p>
            <a:pPr lvl="1"/>
            <a:r>
              <a:rPr lang="en-US" dirty="0" smtClean="0"/>
              <a:t>How many times a given query can be executed per second</a:t>
            </a:r>
          </a:p>
          <a:p>
            <a:r>
              <a:rPr lang="en-US" dirty="0" smtClean="0"/>
              <a:t>Query Mixed per Hour</a:t>
            </a:r>
          </a:p>
          <a:p>
            <a:pPr lvl="1"/>
            <a:r>
              <a:rPr lang="en-US" dirty="0" smtClean="0"/>
              <a:t>How many times a query mix can be executed </a:t>
            </a:r>
            <a:r>
              <a:rPr lang="en-US" smtClean="0"/>
              <a:t>per hour</a:t>
            </a:r>
            <a:endParaRPr lang="en-US" dirty="0" smtClean="0"/>
          </a:p>
        </p:txBody>
      </p:sp>
    </p:spTree>
    <p:extLst>
      <p:ext uri="{BB962C8B-B14F-4D97-AF65-F5344CB8AC3E}">
        <p14:creationId xmlns:p14="http://schemas.microsoft.com/office/powerpoint/2010/main" val="35369776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3452140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Results - Configuration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SP2B at 10k, 50k and 250k run with 5 warm-ups and 25 runs </a:t>
            </a:r>
          </a:p>
          <a:p>
            <a:pPr lvl="1"/>
            <a:r>
              <a:rPr lang="en-US" dirty="0" smtClean="0"/>
              <a:t>All options left as defaults i.e. full result counting</a:t>
            </a:r>
          </a:p>
          <a:p>
            <a:pPr lvl="1"/>
            <a:r>
              <a:rPr lang="en-US" dirty="0" smtClean="0"/>
              <a:t>Runs for 50k and 250k skipped if store was incapable of performing the run in reasonable time</a:t>
            </a:r>
          </a:p>
          <a:p>
            <a:r>
              <a:rPr lang="en-US" dirty="0" smtClean="0"/>
              <a:t>Run on following systems</a:t>
            </a:r>
          </a:p>
          <a:p>
            <a:pPr lvl="1"/>
            <a:r>
              <a:rPr lang="en-US" dirty="0" smtClean="0"/>
              <a:t>*nix based stores run on late 2011 Mac Book Pro (quad core, 8GB RAM, SSD)</a:t>
            </a:r>
          </a:p>
          <a:p>
            <a:pPr lvl="2"/>
            <a:r>
              <a:rPr lang="en-US" dirty="0" smtClean="0"/>
              <a:t>Java heap space set to 4GB</a:t>
            </a:r>
          </a:p>
          <a:p>
            <a:pPr lvl="1"/>
            <a:r>
              <a:rPr lang="en-US" dirty="0" smtClean="0"/>
              <a:t>Windows based stores run on HP Laptop (dual core, 4GB RAM, HDD)</a:t>
            </a:r>
          </a:p>
          <a:p>
            <a:pPr lvl="1"/>
            <a:r>
              <a:rPr lang="en-US" dirty="0" smtClean="0"/>
              <a:t>Both low powered systems compared to servers</a:t>
            </a:r>
            <a:endParaRPr lang="en-US" dirty="0"/>
          </a:p>
          <a:p>
            <a:r>
              <a:rPr lang="en-US" dirty="0" smtClean="0"/>
              <a:t>Benchmarked Stores</a:t>
            </a:r>
          </a:p>
          <a:p>
            <a:pPr lvl="1"/>
            <a:r>
              <a:rPr lang="en-US" dirty="0" smtClean="0"/>
              <a:t>Jena TDB 0.9.1</a:t>
            </a:r>
          </a:p>
          <a:p>
            <a:pPr lvl="1"/>
            <a:r>
              <a:rPr lang="en-US" dirty="0" smtClean="0"/>
              <a:t>Sesame 2.6.5 (Memory and Native Stores)</a:t>
            </a:r>
          </a:p>
          <a:p>
            <a:pPr lvl="1"/>
            <a:r>
              <a:rPr lang="en-US" dirty="0" err="1" smtClean="0"/>
              <a:t>Bigdata</a:t>
            </a:r>
            <a:r>
              <a:rPr lang="en-US" dirty="0" smtClean="0"/>
              <a:t> 1.2 (WORM Store)</a:t>
            </a:r>
          </a:p>
          <a:p>
            <a:pPr lvl="1"/>
            <a:r>
              <a:rPr lang="en-US" dirty="0" err="1" smtClean="0"/>
              <a:t>Dydra</a:t>
            </a:r>
            <a:endParaRPr lang="en-US" dirty="0" smtClean="0"/>
          </a:p>
          <a:p>
            <a:pPr lvl="1"/>
            <a:r>
              <a:rPr lang="en-US" dirty="0" smtClean="0"/>
              <a:t>Virtuoso 6.1.3 (Open Source Edition)</a:t>
            </a:r>
          </a:p>
          <a:p>
            <a:pPr lvl="1"/>
            <a:r>
              <a:rPr lang="en-US" dirty="0" err="1" smtClean="0"/>
              <a:t>dotNetRDF</a:t>
            </a:r>
            <a:r>
              <a:rPr lang="en-US" dirty="0" smtClean="0"/>
              <a:t> (In-Memory Store)</a:t>
            </a:r>
          </a:p>
          <a:p>
            <a:pPr lvl="1"/>
            <a:r>
              <a:rPr lang="en-US" dirty="0" err="1" smtClean="0"/>
              <a:t>Stardog</a:t>
            </a:r>
            <a:r>
              <a:rPr lang="en-US" dirty="0" smtClean="0"/>
              <a:t> 0.9.4 (In-Memory and Disk Stores)</a:t>
            </a:r>
          </a:p>
          <a:p>
            <a:pPr lvl="1"/>
            <a:r>
              <a:rPr lang="en-US" dirty="0" smtClean="0"/>
              <a:t>OWLIM </a:t>
            </a:r>
          </a:p>
        </p:txBody>
      </p:sp>
    </p:spTree>
    <p:extLst>
      <p:ext uri="{BB962C8B-B14F-4D97-AF65-F5344CB8AC3E}">
        <p14:creationId xmlns:p14="http://schemas.microsoft.com/office/powerpoint/2010/main" val="10791052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Results – </a:t>
            </a:r>
            <a:r>
              <a:rPr lang="en-US" dirty="0" err="1" smtClean="0"/>
              <a:t>QMpH</a:t>
            </a:r>
            <a:endParaRPr lang="en-US" dirty="0"/>
          </a:p>
        </p:txBody>
      </p:sp>
      <p:pic>
        <p:nvPicPr>
          <p:cNvPr id="6" name="Picture 5" descr="Screen Shot 2012-05-22 at 11.50.4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3300"/>
            <a:ext cx="9144000" cy="4847805"/>
          </a:xfrm>
          <a:prstGeom prst="rect">
            <a:avLst/>
          </a:prstGeom>
        </p:spPr>
      </p:pic>
    </p:spTree>
    <p:extLst>
      <p:ext uri="{BB962C8B-B14F-4D97-AF65-F5344CB8AC3E}">
        <p14:creationId xmlns:p14="http://schemas.microsoft.com/office/powerpoint/2010/main" val="17212288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YarcData External Template">
  <a:themeElements>
    <a:clrScheme name="YarcData &amp; Cray 2012_02_16">
      <a:dk1>
        <a:sysClr val="windowText" lastClr="000000"/>
      </a:dk1>
      <a:lt1>
        <a:srgbClr val="FFFFFF"/>
      </a:lt1>
      <a:dk2>
        <a:srgbClr val="2D393F"/>
      </a:dk2>
      <a:lt2>
        <a:srgbClr val="FFFFFF"/>
      </a:lt2>
      <a:accent1>
        <a:srgbClr val="8D941E"/>
      </a:accent1>
      <a:accent2>
        <a:srgbClr val="DD7E0E"/>
      </a:accent2>
      <a:accent3>
        <a:srgbClr val="E5B02B"/>
      </a:accent3>
      <a:accent4>
        <a:srgbClr val="A03722"/>
      </a:accent4>
      <a:accent5>
        <a:srgbClr val="005596"/>
      </a:accent5>
      <a:accent6>
        <a:srgbClr val="B6B491"/>
      </a:accent6>
      <a:hlink>
        <a:srgbClr val="0070C0"/>
      </a:hlink>
      <a:folHlink>
        <a:srgbClr val="3A577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YarcData External Template</Template>
  <TotalTime>383</TotalTime>
  <Words>1204</Words>
  <Application>Microsoft Macintosh PowerPoint</Application>
  <PresentationFormat>Letter Paper (8.5x11 in)</PresentationFormat>
  <Paragraphs>156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YarcData External Template</vt:lpstr>
      <vt:lpstr>Practical SPARQL Benchmarking</vt:lpstr>
      <vt:lpstr>Why Benchmark?</vt:lpstr>
      <vt:lpstr>The Standard Benchmarks</vt:lpstr>
      <vt:lpstr>Problems with Benchmarking</vt:lpstr>
      <vt:lpstr>Query Benchmarker - Overview</vt:lpstr>
      <vt:lpstr>Query Benchmarker – Key Statistics</vt:lpstr>
      <vt:lpstr>Demo</vt:lpstr>
      <vt:lpstr>Example Results - Configuration</vt:lpstr>
      <vt:lpstr>Example Results – QMpH</vt:lpstr>
      <vt:lpstr>Example Results – Average Mix Runtime</vt:lpstr>
      <vt:lpstr>Example Results – Query Runtimes</vt:lpstr>
      <vt:lpstr>Code &amp; Example Results</vt:lpstr>
      <vt:lpstr>Go forth and benchmark… Questions?</vt:lpstr>
    </vt:vector>
  </TitlesOfParts>
  <Company>Cray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SPARQL Benchmarking</dc:title>
  <dc:creator>Robert Vesse</dc:creator>
  <cp:lastModifiedBy>Cray Employee</cp:lastModifiedBy>
  <cp:revision>37</cp:revision>
  <cp:lastPrinted>2012-02-23T19:51:23Z</cp:lastPrinted>
  <dcterms:created xsi:type="dcterms:W3CDTF">2012-04-15T16:10:05Z</dcterms:created>
  <dcterms:modified xsi:type="dcterms:W3CDTF">2012-06-05T20:48:02Z</dcterms:modified>
</cp:coreProperties>
</file>