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72" r:id="rId2"/>
    <p:sldId id="474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1" r:id="rId13"/>
    <p:sldId id="492" r:id="rId14"/>
    <p:sldId id="495" r:id="rId15"/>
    <p:sldId id="493" r:id="rId16"/>
    <p:sldId id="496" r:id="rId17"/>
    <p:sldId id="497" r:id="rId18"/>
    <p:sldId id="507" r:id="rId19"/>
    <p:sldId id="498" r:id="rId20"/>
    <p:sldId id="499" r:id="rId21"/>
    <p:sldId id="500" r:id="rId22"/>
    <p:sldId id="501" r:id="rId23"/>
    <p:sldId id="503" r:id="rId24"/>
    <p:sldId id="502" r:id="rId25"/>
    <p:sldId id="504" r:id="rId26"/>
    <p:sldId id="505" r:id="rId27"/>
    <p:sldId id="506" r:id="rId28"/>
    <p:sldId id="508" r:id="rId29"/>
    <p:sldId id="510" r:id="rId30"/>
    <p:sldId id="511" r:id="rId31"/>
    <p:sldId id="512" r:id="rId32"/>
    <p:sldId id="51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6EAFE"/>
    <a:srgbClr val="A8EE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ABEA0033-CC7D-44B2-AFBE-ECF5B3B83AF6}" type="datetimeFigureOut">
              <a:rPr lang="en-US"/>
              <a:pPr>
                <a:defRPr/>
              </a:pPr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89E2D281-7AA6-4EAA-B082-70622FC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4965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9A10E6DF-05DD-4917-9378-E2006E5A2E39}" type="datetimeFigureOut">
              <a:rPr lang="en-US"/>
              <a:pPr>
                <a:defRPr/>
              </a:pPr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F0F4EC81-2763-475E-95BF-F57F12E7A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313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643920-782A-4D2B-9166-BA56BDB8BE75}" type="slidenum">
              <a:rPr lang="zh-TW" altLang="en-US">
                <a:cs typeface="Arial" charset="0"/>
              </a:rPr>
              <a:pPr/>
              <a:t>1</a:t>
            </a:fld>
            <a:endParaRPr lang="en-US" altLang="zh-TW">
              <a:cs typeface="Arial" charset="0"/>
            </a:endParaRPr>
          </a:p>
        </p:txBody>
      </p:sp>
      <p:sp>
        <p:nvSpPr>
          <p:cNvPr id="236547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3654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8627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51C38C-99AE-4123-B478-F04D286EE3B6}" type="slidenum">
              <a:rPr lang="zh-TW" altLang="en-US">
                <a:cs typeface="Arial" charset="0"/>
              </a:rPr>
              <a:pPr/>
              <a:t>10</a:t>
            </a:fld>
            <a:endParaRPr lang="en-US" altLang="zh-TW">
              <a:cs typeface="Arial" charset="0"/>
            </a:endParaRPr>
          </a:p>
        </p:txBody>
      </p:sp>
      <p:sp>
        <p:nvSpPr>
          <p:cNvPr id="269315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59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46D105-AED0-4191-9A02-FDAC2BB67C3C}" type="slidenum">
              <a:rPr lang="zh-TW" altLang="en-US">
                <a:cs typeface="Arial" charset="0"/>
              </a:rPr>
              <a:pPr/>
              <a:t>11</a:t>
            </a:fld>
            <a:endParaRPr lang="en-US" altLang="zh-TW">
              <a:cs typeface="Arial" charset="0"/>
            </a:endParaRPr>
          </a:p>
        </p:txBody>
      </p:sp>
      <p:sp>
        <p:nvSpPr>
          <p:cNvPr id="271363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136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035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12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2793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13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4139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14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48310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15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43283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16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92106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17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57672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18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20119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19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6315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8D1185-62FF-438F-B8C5-8E928B503835}" type="slidenum">
              <a:rPr lang="zh-TW" altLang="en-US">
                <a:cs typeface="Arial" charset="0"/>
              </a:rPr>
              <a:pPr/>
              <a:t>2</a:t>
            </a:fld>
            <a:endParaRPr lang="en-US" altLang="zh-TW">
              <a:cs typeface="Arial" charset="0"/>
            </a:endParaRPr>
          </a:p>
        </p:txBody>
      </p:sp>
      <p:sp>
        <p:nvSpPr>
          <p:cNvPr id="240643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4064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8279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20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44030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21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5918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22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5769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23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59937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24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4050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25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7226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26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82874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27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11039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28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39887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29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5777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F895DB-D5F2-4FB7-8D5E-401FD64585BA}" type="slidenum">
              <a:rPr lang="zh-TW" altLang="en-US">
                <a:cs typeface="Arial" charset="0"/>
              </a:rPr>
              <a:pPr/>
              <a:t>3</a:t>
            </a:fld>
            <a:endParaRPr lang="en-US" altLang="zh-TW">
              <a:cs typeface="Arial" charset="0"/>
            </a:endParaRPr>
          </a:p>
        </p:txBody>
      </p:sp>
      <p:sp>
        <p:nvSpPr>
          <p:cNvPr id="25497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5498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79690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30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91940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31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71382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F7A74-9DC0-4017-9CD0-A5E2B2252033}" type="slidenum">
              <a:rPr lang="zh-TW" altLang="en-US">
                <a:cs typeface="Arial" charset="0"/>
              </a:rPr>
              <a:pPr/>
              <a:t>32</a:t>
            </a:fld>
            <a:endParaRPr lang="en-US" altLang="zh-TW">
              <a:cs typeface="Arial" charset="0"/>
            </a:endParaRPr>
          </a:p>
        </p:txBody>
      </p:sp>
      <p:sp>
        <p:nvSpPr>
          <p:cNvPr id="2754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81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927032-D4CB-4733-903A-587D75BDBB50}" type="slidenum">
              <a:rPr lang="zh-TW" altLang="en-US">
                <a:cs typeface="Arial" charset="0"/>
              </a:rPr>
              <a:pPr/>
              <a:t>4</a:t>
            </a:fld>
            <a:endParaRPr lang="en-US" altLang="zh-TW">
              <a:cs typeface="Arial" charset="0"/>
            </a:endParaRPr>
          </a:p>
        </p:txBody>
      </p:sp>
      <p:sp>
        <p:nvSpPr>
          <p:cNvPr id="257027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5702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595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67CA3A-C434-4B37-87F8-0778BB6739B8}" type="slidenum">
              <a:rPr lang="zh-TW" altLang="en-US">
                <a:cs typeface="Arial" charset="0"/>
              </a:rPr>
              <a:pPr/>
              <a:t>5</a:t>
            </a:fld>
            <a:endParaRPr lang="en-US" altLang="zh-TW">
              <a:cs typeface="Arial" charset="0"/>
            </a:endParaRPr>
          </a:p>
        </p:txBody>
      </p:sp>
      <p:sp>
        <p:nvSpPr>
          <p:cNvPr id="259075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5907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9104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0FFDFA-6300-4F50-94F7-AA98D9309521}" type="slidenum">
              <a:rPr lang="zh-TW" altLang="en-US">
                <a:cs typeface="Arial" charset="0"/>
              </a:rPr>
              <a:pPr/>
              <a:t>6</a:t>
            </a:fld>
            <a:endParaRPr lang="en-US" altLang="zh-TW">
              <a:cs typeface="Arial" charset="0"/>
            </a:endParaRPr>
          </a:p>
        </p:txBody>
      </p:sp>
      <p:sp>
        <p:nvSpPr>
          <p:cNvPr id="261123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61124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4772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13AFE0-FF0C-4416-88C3-E08F7A26F8D2}" type="slidenum">
              <a:rPr lang="zh-TW" altLang="en-US">
                <a:cs typeface="Arial" charset="0"/>
              </a:rPr>
              <a:pPr/>
              <a:t>7</a:t>
            </a:fld>
            <a:endParaRPr lang="en-US" altLang="zh-TW">
              <a:cs typeface="Arial" charset="0"/>
            </a:endParaRPr>
          </a:p>
        </p:txBody>
      </p:sp>
      <p:sp>
        <p:nvSpPr>
          <p:cNvPr id="263171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6317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9924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944EA3-86B9-4650-AA6E-DB01121283F0}" type="slidenum">
              <a:rPr lang="zh-TW" altLang="en-US">
                <a:cs typeface="Arial" charset="0"/>
              </a:rPr>
              <a:pPr/>
              <a:t>8</a:t>
            </a:fld>
            <a:endParaRPr lang="en-US" altLang="zh-TW">
              <a:cs typeface="Arial" charset="0"/>
            </a:endParaRPr>
          </a:p>
        </p:txBody>
      </p:sp>
      <p:sp>
        <p:nvSpPr>
          <p:cNvPr id="26521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6522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9340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99E3DF-A90C-45DC-BC56-C676FD2A3951}" type="slidenum">
              <a:rPr lang="zh-TW" altLang="en-US">
                <a:cs typeface="Arial" charset="0"/>
              </a:rPr>
              <a:pPr/>
              <a:t>9</a:t>
            </a:fld>
            <a:endParaRPr lang="en-US" altLang="zh-TW">
              <a:cs typeface="Arial" charset="0"/>
            </a:endParaRPr>
          </a:p>
        </p:txBody>
      </p:sp>
      <p:sp>
        <p:nvSpPr>
          <p:cNvPr id="267267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/>
          </a:p>
        </p:txBody>
      </p:sp>
      <p:sp>
        <p:nvSpPr>
          <p:cNvPr id="26726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4856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59814-91A7-43F2-845E-DC73DC501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9E73E-A6F5-4A98-9051-145F77B11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AE07D-4308-44FD-AA2B-BA50D333F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6FCA8-7D1B-4589-BD53-F615F5AA4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992-6756-4504-A608-3A86831F3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6297-89B8-45DC-B85B-13CE2E556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579BE-8748-4823-9C58-D8B6FF267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F1E6-616D-4D7F-98FB-1824C14F4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042DF-3AF2-4B6D-864B-6F3BFB5A5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6488"/>
            <a:ext cx="8686800" cy="74612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pic>
        <p:nvPicPr>
          <p:cNvPr id="152581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lang="en-US" sz="1200" b="1" smtClean="0">
                <a:cs typeface="+mn-cs"/>
              </a:defRPr>
            </a:lvl1pPr>
          </a:lstStyle>
          <a:p>
            <a:pPr>
              <a:defRPr/>
            </a:pPr>
            <a:r>
              <a:rPr/>
              <a:t>@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b="1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D9B2C-21D6-4E0C-9A56-3D5D99D1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2585" name="Picture 1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58578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TW" sz="3200" smtClean="0">
                <a:ea typeface="新細明體" pitchFamily="18" charset="-120"/>
              </a:rPr>
              <a:t>Layout of the Detail in GPU Techniques</a:t>
            </a:r>
            <a:endParaRPr lang="en-GB" sz="3200" smtClean="0"/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03763"/>
          </a:xfrm>
        </p:spPr>
        <p:txBody>
          <a:bodyPr lIns="90000" tIns="46800" rIns="90000" bIns="46800"/>
          <a:lstStyle/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OpenGL Pipeline</a:t>
            </a:r>
          </a:p>
          <a:p>
            <a:pPr marL="339725" indent="-339725" defTabSz="457200">
              <a:buFont typeface="Tahoma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Vertex and Fragment </a:t>
            </a:r>
            <a:r>
              <a:rPr lang="en-GB" smtClean="0"/>
              <a:t>Shaders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AutoShape 2"/>
          <p:cNvSpPr>
            <a:spLocks noChangeArrowheads="1"/>
          </p:cNvSpPr>
          <p:nvPr/>
        </p:nvSpPr>
        <p:spPr bwMode="auto">
          <a:xfrm>
            <a:off x="4114800" y="3068638"/>
            <a:ext cx="2667000" cy="1905000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68290" name="Text Box 3"/>
          <p:cNvSpPr txBox="1">
            <a:spLocks noChangeArrowheads="1"/>
          </p:cNvSpPr>
          <p:nvPr/>
        </p:nvSpPr>
        <p:spPr bwMode="auto">
          <a:xfrm>
            <a:off x="2971800" y="1219200"/>
            <a:ext cx="5257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Vertex shader runs once per vertex</a:t>
            </a:r>
          </a:p>
        </p:txBody>
      </p:sp>
      <p:sp>
        <p:nvSpPr>
          <p:cNvPr id="268291" name="Line 4"/>
          <p:cNvSpPr>
            <a:spLocks noChangeShapeType="1"/>
          </p:cNvSpPr>
          <p:nvPr/>
        </p:nvSpPr>
        <p:spPr bwMode="auto">
          <a:xfrm>
            <a:off x="6172200" y="1620838"/>
            <a:ext cx="533400" cy="3124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8292" name="Line 5"/>
          <p:cNvSpPr>
            <a:spLocks noChangeShapeType="1"/>
          </p:cNvSpPr>
          <p:nvPr/>
        </p:nvSpPr>
        <p:spPr bwMode="auto">
          <a:xfrm flipH="1">
            <a:off x="4187825" y="1620838"/>
            <a:ext cx="612775" cy="3124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8293" name="Line 6"/>
          <p:cNvSpPr>
            <a:spLocks noChangeShapeType="1"/>
          </p:cNvSpPr>
          <p:nvPr/>
        </p:nvSpPr>
        <p:spPr bwMode="auto">
          <a:xfrm>
            <a:off x="5487988" y="1697038"/>
            <a:ext cx="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82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smtClean="0">
                <a:ea typeface="新細明體" pitchFamily="18" charset="-120"/>
              </a:rPr>
              <a:t>Examples (Vertex Shader)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AutoShape 2"/>
          <p:cNvSpPr>
            <a:spLocks noChangeArrowheads="1"/>
          </p:cNvSpPr>
          <p:nvPr/>
        </p:nvSpPr>
        <p:spPr bwMode="auto">
          <a:xfrm>
            <a:off x="4114800" y="3200400"/>
            <a:ext cx="2667000" cy="1905000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70338" name="Text Box 3"/>
          <p:cNvSpPr txBox="1">
            <a:spLocks noChangeArrowheads="1"/>
          </p:cNvSpPr>
          <p:nvPr/>
        </p:nvSpPr>
        <p:spPr bwMode="auto">
          <a:xfrm>
            <a:off x="2971800" y="1371600"/>
            <a:ext cx="5257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808080"/>
                </a:solidFill>
              </a:rPr>
              <a:t>Vertex shader runs once per vertex</a:t>
            </a:r>
          </a:p>
        </p:txBody>
      </p:sp>
      <p:sp>
        <p:nvSpPr>
          <p:cNvPr id="270339" name="Line 4"/>
          <p:cNvSpPr>
            <a:spLocks noChangeShapeType="1"/>
          </p:cNvSpPr>
          <p:nvPr/>
        </p:nvSpPr>
        <p:spPr bwMode="auto">
          <a:xfrm>
            <a:off x="6172200" y="1773238"/>
            <a:ext cx="533400" cy="3103562"/>
          </a:xfrm>
          <a:prstGeom prst="line">
            <a:avLst/>
          </a:prstGeom>
          <a:noFill/>
          <a:ln w="936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0340" name="Line 5"/>
          <p:cNvSpPr>
            <a:spLocks noChangeShapeType="1"/>
          </p:cNvSpPr>
          <p:nvPr/>
        </p:nvSpPr>
        <p:spPr bwMode="auto">
          <a:xfrm flipH="1">
            <a:off x="4187825" y="1773238"/>
            <a:ext cx="612775" cy="3103562"/>
          </a:xfrm>
          <a:prstGeom prst="line">
            <a:avLst/>
          </a:prstGeom>
          <a:noFill/>
          <a:ln w="936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0341" name="Line 6"/>
          <p:cNvSpPr>
            <a:spLocks noChangeShapeType="1"/>
          </p:cNvSpPr>
          <p:nvPr/>
        </p:nvSpPr>
        <p:spPr bwMode="auto">
          <a:xfrm>
            <a:off x="5486400" y="1773238"/>
            <a:ext cx="1588" cy="1350962"/>
          </a:xfrm>
          <a:prstGeom prst="line">
            <a:avLst/>
          </a:prstGeom>
          <a:noFill/>
          <a:ln w="9360">
            <a:solidFill>
              <a:srgbClr val="C0C0C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0342" name="Text Box 7"/>
          <p:cNvSpPr txBox="1">
            <a:spLocks noChangeArrowheads="1"/>
          </p:cNvSpPr>
          <p:nvPr/>
        </p:nvSpPr>
        <p:spPr bwMode="auto">
          <a:xfrm>
            <a:off x="228600" y="2971800"/>
            <a:ext cx="31242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Fragment shader runs once per pixel</a:t>
            </a:r>
          </a:p>
        </p:txBody>
      </p:sp>
      <p:sp>
        <p:nvSpPr>
          <p:cNvPr id="270343" name="Line 8"/>
          <p:cNvSpPr>
            <a:spLocks noChangeShapeType="1"/>
          </p:cNvSpPr>
          <p:nvPr/>
        </p:nvSpPr>
        <p:spPr bwMode="auto">
          <a:xfrm>
            <a:off x="3048000" y="3429000"/>
            <a:ext cx="2362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03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smtClean="0">
                <a:ea typeface="新細明體" pitchFamily="18" charset="-120"/>
              </a:rPr>
              <a:t>Examples (Fragment Shader)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5715000" cy="3023521"/>
          </a:xfrm>
          <a:prstGeom prst="rect">
            <a:avLst/>
          </a:prstGeom>
          <a:solidFill>
            <a:schemeClr val="bg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defTabSz="457200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>
                <a:solidFill>
                  <a:srgbClr val="000000"/>
                </a:solidFill>
              </a:rPr>
              <a:t>Vertex </a:t>
            </a:r>
            <a:r>
              <a:rPr lang="en-GB" sz="2000" b="1" dirty="0" err="1">
                <a:solidFill>
                  <a:srgbClr val="000000"/>
                </a:solidFill>
              </a:rPr>
              <a:t>Shader</a:t>
            </a:r>
            <a:endParaRPr lang="en-GB" sz="2000" b="1" dirty="0">
              <a:solidFill>
                <a:srgbClr val="000000"/>
              </a:solidFill>
            </a:endParaRP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main_vp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		float4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			: POSITION,</a:t>
            </a: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		out float4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oPos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		: POSITION,</a:t>
            </a: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		uniform float4x4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worldViewProjMatrix</a:t>
            </a:r>
            <a:endParaRPr lang="en-GB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){</a:t>
            </a:r>
            <a:endParaRPr lang="en-GB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oPos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mul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worldViewProjMatrix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GB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4434" name="Text Box 3"/>
          <p:cNvSpPr txBox="1">
            <a:spLocks noChangeArrowheads="1"/>
          </p:cNvSpPr>
          <p:nvPr/>
        </p:nvSpPr>
        <p:spPr bwMode="auto">
          <a:xfrm>
            <a:off x="4572000" y="3904140"/>
            <a:ext cx="4419600" cy="2649060"/>
          </a:xfrm>
          <a:prstGeom prst="rect">
            <a:avLst/>
          </a:prstGeom>
          <a:solidFill>
            <a:schemeClr val="bg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defTabSz="457200" eaLnBrk="0" hangingPunct="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>
                <a:solidFill>
                  <a:srgbClr val="000000"/>
                </a:solidFill>
              </a:rPr>
              <a:t>Fragment </a:t>
            </a:r>
            <a:r>
              <a:rPr lang="en-GB" sz="2000" b="1" dirty="0" err="1" smtClean="0">
                <a:solidFill>
                  <a:srgbClr val="000000"/>
                </a:solidFill>
              </a:rPr>
              <a:t>Shader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main_fp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float4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: POSITION,</a:t>
            </a: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out float4 col		: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COLOR</a:t>
            </a: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){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col = float4(0, 1, 0, 1);</a:t>
            </a:r>
          </a:p>
          <a:p>
            <a:pPr defTabSz="457200" eaLnBrk="0" hangingPunct="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smtClean="0">
                <a:ea typeface="新細明體" pitchFamily="18" charset="-120"/>
              </a:rPr>
              <a:t>Examples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err="1" smtClean="0">
                <a:ea typeface="新細明體" pitchFamily="18" charset="-120"/>
              </a:rPr>
              <a:t>Shader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Examples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539037" cy="37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9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Program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VBO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VAO</a:t>
            </a:r>
            <a:endParaRPr lang="en-GB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57200" y="1828800"/>
            <a:ext cx="8416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Program:</a:t>
            </a:r>
            <a:r>
              <a:rPr lang="zh-TW" altLang="en-US" sz="2400" dirty="0" smtClean="0"/>
              <a:t> 儲存</a:t>
            </a:r>
            <a:r>
              <a:rPr lang="en-US" altLang="zh-TW" sz="2400" dirty="0" err="1" smtClean="0"/>
              <a:t>shader</a:t>
            </a:r>
            <a:r>
              <a:rPr lang="zh-TW" altLang="en-US" sz="2400" dirty="0" smtClean="0"/>
              <a:t>的容器</a:t>
            </a:r>
            <a:r>
              <a:rPr lang="en-US" altLang="zh-TW" sz="2400" dirty="0" smtClean="0"/>
              <a:t>(vertex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 fragment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VBO:</a:t>
            </a:r>
            <a:r>
              <a:rPr lang="zh-TW" altLang="en-US" sz="2400" dirty="0" smtClean="0"/>
              <a:t> 顯卡儲存空間的一塊暫存區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VAO:</a:t>
            </a:r>
            <a:r>
              <a:rPr lang="zh-TW" altLang="en-US" sz="2400" dirty="0" smtClean="0"/>
              <a:t> 紀錄渲染對象的完整資訊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7987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err="1">
                <a:ea typeface="新細明體" pitchFamily="18" charset="-120"/>
              </a:rPr>
              <a:t>Square.h</a:t>
            </a:r>
            <a:endParaRPr lang="en-GB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02" y="1143000"/>
            <a:ext cx="779539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9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 smtClean="0"/>
              <a:t>InitShader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19200"/>
            <a:ext cx="6581775" cy="48392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2490788" y="1447800"/>
            <a:ext cx="5638800" cy="2286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90788" y="3841012"/>
            <a:ext cx="5638800" cy="18739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2438400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Vertex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643" y="459334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553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smtClean="0">
                <a:ea typeface="新細明體" pitchFamily="18" charset="-120"/>
              </a:rPr>
              <a:t>Include files</a:t>
            </a:r>
            <a:endParaRPr lang="en-GB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928812"/>
            <a:ext cx="6724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75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err="1">
                <a:ea typeface="新細明體" pitchFamily="18" charset="-120"/>
              </a:rPr>
              <a:t>InitVAO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" y="2438400"/>
            <a:ext cx="8060055" cy="16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18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err="1" smtClean="0">
                <a:ea typeface="新細明體" pitchFamily="18" charset="-120"/>
              </a:rPr>
              <a:t>InitVBO</a:t>
            </a:r>
            <a:endParaRPr lang="en-GB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47800"/>
            <a:ext cx="7615237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8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3025"/>
            <a:ext cx="6784975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OpenGL Pipeline</a:t>
            </a:r>
          </a:p>
        </p:txBody>
      </p:sp>
      <p:sp>
        <p:nvSpPr>
          <p:cNvPr id="239618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590800" cy="341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dirty="0" err="1">
                <a:solidFill>
                  <a:srgbClr val="000000"/>
                </a:solidFill>
              </a:rPr>
              <a:t>Modelview</a:t>
            </a:r>
            <a:r>
              <a:rPr lang="en-GB" sz="1600" dirty="0">
                <a:solidFill>
                  <a:srgbClr val="000000"/>
                </a:solidFill>
              </a:rPr>
              <a:t> Transform</a:t>
            </a:r>
          </a:p>
        </p:txBody>
      </p:sp>
      <p:sp>
        <p:nvSpPr>
          <p:cNvPr id="239619" name="Text Box 4"/>
          <p:cNvSpPr txBox="1">
            <a:spLocks noChangeArrowheads="1"/>
          </p:cNvSpPr>
          <p:nvPr/>
        </p:nvSpPr>
        <p:spPr bwMode="auto">
          <a:xfrm>
            <a:off x="3200400" y="2519363"/>
            <a:ext cx="2590800" cy="3413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Lighting</a:t>
            </a:r>
          </a:p>
        </p:txBody>
      </p:sp>
      <p:sp>
        <p:nvSpPr>
          <p:cNvPr id="239620" name="Text Box 5"/>
          <p:cNvSpPr txBox="1">
            <a:spLocks noChangeArrowheads="1"/>
          </p:cNvSpPr>
          <p:nvPr/>
        </p:nvSpPr>
        <p:spPr bwMode="auto">
          <a:xfrm>
            <a:off x="3200400" y="3357563"/>
            <a:ext cx="2590800" cy="3413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Perspective Transform</a:t>
            </a:r>
          </a:p>
        </p:txBody>
      </p:sp>
      <p:sp>
        <p:nvSpPr>
          <p:cNvPr id="239621" name="Text Box 6"/>
          <p:cNvSpPr txBox="1">
            <a:spLocks noChangeArrowheads="1"/>
          </p:cNvSpPr>
          <p:nvPr/>
        </p:nvSpPr>
        <p:spPr bwMode="auto">
          <a:xfrm>
            <a:off x="3200400" y="4195763"/>
            <a:ext cx="2590800" cy="3413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Rasterization</a:t>
            </a:r>
          </a:p>
        </p:txBody>
      </p:sp>
      <p:sp>
        <p:nvSpPr>
          <p:cNvPr id="239622" name="Text Box 7"/>
          <p:cNvSpPr txBox="1">
            <a:spLocks noChangeArrowheads="1"/>
          </p:cNvSpPr>
          <p:nvPr/>
        </p:nvSpPr>
        <p:spPr bwMode="auto">
          <a:xfrm>
            <a:off x="3200400" y="5033963"/>
            <a:ext cx="2590800" cy="3413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Texturing</a:t>
            </a:r>
          </a:p>
        </p:txBody>
      </p:sp>
      <p:sp>
        <p:nvSpPr>
          <p:cNvPr id="239623" name="Line 8"/>
          <p:cNvSpPr>
            <a:spLocks noChangeShapeType="1"/>
          </p:cNvSpPr>
          <p:nvPr/>
        </p:nvSpPr>
        <p:spPr bwMode="auto">
          <a:xfrm>
            <a:off x="4495800" y="20574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24" name="Line 9"/>
          <p:cNvSpPr>
            <a:spLocks noChangeShapeType="1"/>
          </p:cNvSpPr>
          <p:nvPr/>
        </p:nvSpPr>
        <p:spPr bwMode="auto">
          <a:xfrm>
            <a:off x="4495800" y="28956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25" name="Line 10"/>
          <p:cNvSpPr>
            <a:spLocks noChangeShapeType="1"/>
          </p:cNvSpPr>
          <p:nvPr/>
        </p:nvSpPr>
        <p:spPr bwMode="auto">
          <a:xfrm>
            <a:off x="4495800" y="3733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26" name="Line 11"/>
          <p:cNvSpPr>
            <a:spLocks noChangeShapeType="1"/>
          </p:cNvSpPr>
          <p:nvPr/>
        </p:nvSpPr>
        <p:spPr bwMode="auto">
          <a:xfrm>
            <a:off x="4495800" y="45720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27" name="Line 12"/>
          <p:cNvSpPr>
            <a:spLocks noChangeShapeType="1"/>
          </p:cNvSpPr>
          <p:nvPr/>
        </p:nvSpPr>
        <p:spPr bwMode="auto">
          <a:xfrm>
            <a:off x="4495800" y="54102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628" name="Line 13"/>
          <p:cNvSpPr>
            <a:spLocks noChangeShapeType="1"/>
          </p:cNvSpPr>
          <p:nvPr/>
        </p:nvSpPr>
        <p:spPr bwMode="auto">
          <a:xfrm>
            <a:off x="4495800" y="1295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Render Begin</a:t>
            </a:r>
            <a:endParaRPr lang="en-GB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86000"/>
            <a:ext cx="6581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5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Render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1295400"/>
            <a:ext cx="58674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17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Render End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28825"/>
            <a:ext cx="7010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56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Render End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28825"/>
            <a:ext cx="7010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14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ea typeface="新細明體" pitchFamily="18" charset="-120"/>
              </a:rPr>
              <a:t>Square.vs</a:t>
            </a:r>
            <a:endParaRPr lang="en-GB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752600"/>
            <a:ext cx="7953375" cy="34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2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ea typeface="新細明體" pitchFamily="18" charset="-120"/>
              </a:rPr>
              <a:t>Square.fs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524000"/>
            <a:ext cx="6238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7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Initialization </a:t>
            </a:r>
            <a:r>
              <a:rPr lang="en-US" dirty="0" smtClean="0">
                <a:ea typeface="新細明體" pitchFamily="18" charset="-120"/>
              </a:rPr>
              <a:t>in </a:t>
            </a:r>
            <a:r>
              <a:rPr lang="en-US" dirty="0" err="1" smtClean="0">
                <a:ea typeface="新細明體" pitchFamily="18" charset="-120"/>
              </a:rPr>
              <a:t>Trainview</a:t>
            </a:r>
            <a:endParaRPr lang="en-GB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2" y="1447800"/>
            <a:ext cx="82647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Paint in </a:t>
            </a:r>
            <a:r>
              <a:rPr lang="en-US" dirty="0" err="1" smtClean="0">
                <a:ea typeface="新細明體" pitchFamily="18" charset="-120"/>
              </a:rPr>
              <a:t>Trainview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7" y="1524000"/>
            <a:ext cx="7981950" cy="40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4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err="1">
                <a:ea typeface="新細明體" pitchFamily="18" charset="-120"/>
              </a:rPr>
              <a:t>Triangle.h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1371600"/>
            <a:ext cx="7672387" cy="44662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600200" y="3505200"/>
            <a:ext cx="19050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err="1" smtClean="0">
                <a:ea typeface="新細明體" pitchFamily="18" charset="-120"/>
              </a:rPr>
              <a:t>InitVBO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28800"/>
            <a:ext cx="7720012" cy="37678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295400" y="3886200"/>
            <a:ext cx="2209800" cy="457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80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962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The OpenGL Pipeline with </a:t>
            </a:r>
            <a:r>
              <a:rPr lang="en-GB" dirty="0" err="1" smtClean="0"/>
              <a:t>Shaders</a:t>
            </a:r>
            <a:endParaRPr lang="en-GB" dirty="0" smtClean="0"/>
          </a:p>
        </p:txBody>
      </p:sp>
      <p:sp>
        <p:nvSpPr>
          <p:cNvPr id="253954" name="Text Box 3"/>
          <p:cNvSpPr txBox="1">
            <a:spLocks noChangeArrowheads="1"/>
          </p:cNvSpPr>
          <p:nvPr/>
        </p:nvSpPr>
        <p:spPr bwMode="auto">
          <a:xfrm>
            <a:off x="4114800" y="1524000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Vertex Shader</a:t>
            </a:r>
          </a:p>
        </p:txBody>
      </p:sp>
      <p:sp>
        <p:nvSpPr>
          <p:cNvPr id="253955" name="Text Box 4"/>
          <p:cNvSpPr txBox="1">
            <a:spLocks noChangeArrowheads="1"/>
          </p:cNvSpPr>
          <p:nvPr/>
        </p:nvSpPr>
        <p:spPr bwMode="auto">
          <a:xfrm>
            <a:off x="4495800" y="3200400"/>
            <a:ext cx="2590800" cy="341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Rasterize + Interpolate</a:t>
            </a:r>
          </a:p>
        </p:txBody>
      </p:sp>
      <p:sp>
        <p:nvSpPr>
          <p:cNvPr id="253956" name="Text Box 5"/>
          <p:cNvSpPr txBox="1">
            <a:spLocks noChangeArrowheads="1"/>
          </p:cNvSpPr>
          <p:nvPr/>
        </p:nvSpPr>
        <p:spPr bwMode="auto">
          <a:xfrm>
            <a:off x="4114800" y="4729163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Fragment Shader</a:t>
            </a:r>
          </a:p>
        </p:txBody>
      </p:sp>
      <p:sp>
        <p:nvSpPr>
          <p:cNvPr id="253957" name="Line 6"/>
          <p:cNvSpPr>
            <a:spLocks noChangeShapeType="1"/>
          </p:cNvSpPr>
          <p:nvPr/>
        </p:nvSpPr>
        <p:spPr bwMode="auto">
          <a:xfrm>
            <a:off x="5791200" y="2057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958" name="Line 7"/>
          <p:cNvSpPr>
            <a:spLocks noChangeShapeType="1"/>
          </p:cNvSpPr>
          <p:nvPr/>
        </p:nvSpPr>
        <p:spPr bwMode="auto">
          <a:xfrm>
            <a:off x="5791200" y="5257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959" name="Line 8"/>
          <p:cNvSpPr>
            <a:spLocks noChangeShapeType="1"/>
          </p:cNvSpPr>
          <p:nvPr/>
        </p:nvSpPr>
        <p:spPr bwMode="auto">
          <a:xfrm>
            <a:off x="5791200" y="1143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960" name="Line 9"/>
          <p:cNvSpPr>
            <a:spLocks noChangeShapeType="1"/>
          </p:cNvSpPr>
          <p:nvPr/>
        </p:nvSpPr>
        <p:spPr bwMode="auto">
          <a:xfrm>
            <a:off x="5791200" y="3581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ea typeface="新細明體" pitchFamily="18" charset="-120"/>
              </a:rPr>
              <a:t>Render</a:t>
            </a:r>
            <a:endParaRPr lang="en-GB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838200"/>
            <a:ext cx="5748337" cy="50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56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ea typeface="新細明體" pitchFamily="18" charset="-120"/>
              </a:rPr>
              <a:t>Traingle.vs</a:t>
            </a:r>
            <a:endParaRPr lang="en-GB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1637"/>
            <a:ext cx="8686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31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dirty="0" err="1" smtClean="0">
                <a:ea typeface="新細明體" pitchFamily="18" charset="-120"/>
              </a:rPr>
              <a:t>Traingle.fs</a:t>
            </a:r>
            <a:endParaRPr lang="en-GB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7" y="2324100"/>
            <a:ext cx="3552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77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3025"/>
            <a:ext cx="76962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OpenGL Pipeline with Shaders</a:t>
            </a:r>
          </a:p>
        </p:txBody>
      </p:sp>
      <p:sp>
        <p:nvSpPr>
          <p:cNvPr id="256002" name="Text Box 3"/>
          <p:cNvSpPr txBox="1">
            <a:spLocks noChangeArrowheads="1"/>
          </p:cNvSpPr>
          <p:nvPr/>
        </p:nvSpPr>
        <p:spPr bwMode="auto">
          <a:xfrm>
            <a:off x="4114800" y="1905000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Vertex Shader</a:t>
            </a:r>
          </a:p>
        </p:txBody>
      </p:sp>
      <p:sp>
        <p:nvSpPr>
          <p:cNvPr id="256003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2590800" cy="341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Rasterize + Interpolate</a:t>
            </a:r>
          </a:p>
        </p:txBody>
      </p:sp>
      <p:sp>
        <p:nvSpPr>
          <p:cNvPr id="256004" name="Text Box 5"/>
          <p:cNvSpPr txBox="1">
            <a:spLocks noChangeArrowheads="1"/>
          </p:cNvSpPr>
          <p:nvPr/>
        </p:nvSpPr>
        <p:spPr bwMode="auto">
          <a:xfrm>
            <a:off x="4114800" y="5110163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Fragment Shader</a:t>
            </a:r>
          </a:p>
        </p:txBody>
      </p:sp>
      <p:sp>
        <p:nvSpPr>
          <p:cNvPr id="256005" name="Line 6"/>
          <p:cNvSpPr>
            <a:spLocks noChangeShapeType="1"/>
          </p:cNvSpPr>
          <p:nvPr/>
        </p:nvSpPr>
        <p:spPr bwMode="auto">
          <a:xfrm>
            <a:off x="5791200" y="2438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06" name="Line 7"/>
          <p:cNvSpPr>
            <a:spLocks noChangeShapeType="1"/>
          </p:cNvSpPr>
          <p:nvPr/>
        </p:nvSpPr>
        <p:spPr bwMode="auto">
          <a:xfrm>
            <a:off x="5791200" y="5638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07" name="Line 8"/>
          <p:cNvSpPr>
            <a:spLocks noChangeShapeType="1"/>
          </p:cNvSpPr>
          <p:nvPr/>
        </p:nvSpPr>
        <p:spPr bwMode="auto">
          <a:xfrm>
            <a:off x="5791200" y="1524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08" name="Line 9"/>
          <p:cNvSpPr>
            <a:spLocks noChangeShapeType="1"/>
          </p:cNvSpPr>
          <p:nvPr/>
        </p:nvSpPr>
        <p:spPr bwMode="auto">
          <a:xfrm>
            <a:off x="5791200" y="3962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09" name="Text Box 10"/>
          <p:cNvSpPr txBox="1">
            <a:spLocks noChangeArrowheads="1"/>
          </p:cNvSpPr>
          <p:nvPr/>
        </p:nvSpPr>
        <p:spPr bwMode="auto">
          <a:xfrm>
            <a:off x="381000" y="3244850"/>
            <a:ext cx="3048000" cy="6429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Small programs that run on the graphics card</a:t>
            </a:r>
          </a:p>
        </p:txBody>
      </p:sp>
      <p:sp>
        <p:nvSpPr>
          <p:cNvPr id="256010" name="Line 11"/>
          <p:cNvSpPr>
            <a:spLocks noChangeShapeType="1"/>
          </p:cNvSpPr>
          <p:nvPr/>
        </p:nvSpPr>
        <p:spPr bwMode="auto">
          <a:xfrm flipV="1">
            <a:off x="3200400" y="2511425"/>
            <a:ext cx="685800" cy="615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11" name="Line 12"/>
          <p:cNvSpPr>
            <a:spLocks noChangeShapeType="1"/>
          </p:cNvSpPr>
          <p:nvPr/>
        </p:nvSpPr>
        <p:spPr bwMode="auto">
          <a:xfrm>
            <a:off x="3048000" y="4038600"/>
            <a:ext cx="9144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3025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OpenGL Pipeline with Shaders</a:t>
            </a:r>
          </a:p>
        </p:txBody>
      </p:sp>
      <p:sp>
        <p:nvSpPr>
          <p:cNvPr id="258050" name="Text Box 3"/>
          <p:cNvSpPr txBox="1">
            <a:spLocks noChangeArrowheads="1"/>
          </p:cNvSpPr>
          <p:nvPr/>
        </p:nvSpPr>
        <p:spPr bwMode="auto">
          <a:xfrm>
            <a:off x="4114800" y="1676400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Vertex Shader</a:t>
            </a:r>
          </a:p>
        </p:txBody>
      </p:sp>
      <p:sp>
        <p:nvSpPr>
          <p:cNvPr id="258051" name="Text Box 4"/>
          <p:cNvSpPr txBox="1">
            <a:spLocks noChangeArrowheads="1"/>
          </p:cNvSpPr>
          <p:nvPr/>
        </p:nvSpPr>
        <p:spPr bwMode="auto">
          <a:xfrm>
            <a:off x="4495800" y="3352800"/>
            <a:ext cx="2590800" cy="341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Rasterize + Interpolate</a:t>
            </a:r>
          </a:p>
        </p:txBody>
      </p:sp>
      <p:sp>
        <p:nvSpPr>
          <p:cNvPr id="258052" name="Text Box 5"/>
          <p:cNvSpPr txBox="1">
            <a:spLocks noChangeArrowheads="1"/>
          </p:cNvSpPr>
          <p:nvPr/>
        </p:nvSpPr>
        <p:spPr bwMode="auto">
          <a:xfrm>
            <a:off x="4114800" y="4881563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Fragment Shader</a:t>
            </a:r>
          </a:p>
        </p:txBody>
      </p:sp>
      <p:sp>
        <p:nvSpPr>
          <p:cNvPr id="258053" name="Line 6"/>
          <p:cNvSpPr>
            <a:spLocks noChangeShapeType="1"/>
          </p:cNvSpPr>
          <p:nvPr/>
        </p:nvSpPr>
        <p:spPr bwMode="auto">
          <a:xfrm>
            <a:off x="5791200" y="22098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054" name="Line 7"/>
          <p:cNvSpPr>
            <a:spLocks noChangeShapeType="1"/>
          </p:cNvSpPr>
          <p:nvPr/>
        </p:nvSpPr>
        <p:spPr bwMode="auto">
          <a:xfrm>
            <a:off x="5791200" y="54102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055" name="Line 8"/>
          <p:cNvSpPr>
            <a:spLocks noChangeShapeType="1"/>
          </p:cNvSpPr>
          <p:nvPr/>
        </p:nvSpPr>
        <p:spPr bwMode="auto">
          <a:xfrm>
            <a:off x="5791200" y="1295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056" name="Line 9"/>
          <p:cNvSpPr>
            <a:spLocks noChangeShapeType="1"/>
          </p:cNvSpPr>
          <p:nvPr/>
        </p:nvSpPr>
        <p:spPr bwMode="auto">
          <a:xfrm>
            <a:off x="5791200" y="37338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057" name="Line 10"/>
          <p:cNvSpPr>
            <a:spLocks noChangeShapeType="1"/>
          </p:cNvSpPr>
          <p:nvPr/>
        </p:nvSpPr>
        <p:spPr bwMode="auto">
          <a:xfrm>
            <a:off x="3962400" y="1447800"/>
            <a:ext cx="1828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058" name="Text Box 11"/>
          <p:cNvSpPr txBox="1">
            <a:spLocks noChangeArrowheads="1"/>
          </p:cNvSpPr>
          <p:nvPr/>
        </p:nvSpPr>
        <p:spPr bwMode="auto">
          <a:xfrm>
            <a:off x="1676400" y="1219200"/>
            <a:ext cx="2286000" cy="13398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Vertices with:</a:t>
            </a:r>
          </a:p>
          <a:p>
            <a:pPr algn="ctr" defTabSz="457200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Colors</a:t>
            </a:r>
          </a:p>
          <a:p>
            <a:pPr algn="ctr" defTabSz="457200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Texture coords</a:t>
            </a:r>
          </a:p>
          <a:p>
            <a:pPr algn="ctr" defTabSz="457200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Normals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OpenGL Pipeline with Shaders</a:t>
            </a:r>
          </a:p>
        </p:txBody>
      </p:sp>
      <p:sp>
        <p:nvSpPr>
          <p:cNvPr id="260098" name="Text Box 3"/>
          <p:cNvSpPr txBox="1">
            <a:spLocks noChangeArrowheads="1"/>
          </p:cNvSpPr>
          <p:nvPr/>
        </p:nvSpPr>
        <p:spPr bwMode="auto">
          <a:xfrm>
            <a:off x="4114800" y="1524000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Vertex Shader</a:t>
            </a:r>
          </a:p>
        </p:txBody>
      </p:sp>
      <p:sp>
        <p:nvSpPr>
          <p:cNvPr id="260099" name="Text Box 4"/>
          <p:cNvSpPr txBox="1">
            <a:spLocks noChangeArrowheads="1"/>
          </p:cNvSpPr>
          <p:nvPr/>
        </p:nvSpPr>
        <p:spPr bwMode="auto">
          <a:xfrm>
            <a:off x="4495800" y="3200400"/>
            <a:ext cx="2590800" cy="341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Rasterize + Interpolate</a:t>
            </a:r>
          </a:p>
        </p:txBody>
      </p:sp>
      <p:sp>
        <p:nvSpPr>
          <p:cNvPr id="260100" name="Text Box 5"/>
          <p:cNvSpPr txBox="1">
            <a:spLocks noChangeArrowheads="1"/>
          </p:cNvSpPr>
          <p:nvPr/>
        </p:nvSpPr>
        <p:spPr bwMode="auto">
          <a:xfrm>
            <a:off x="4114800" y="4729163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Fragment Shader</a:t>
            </a:r>
          </a:p>
        </p:txBody>
      </p:sp>
      <p:sp>
        <p:nvSpPr>
          <p:cNvPr id="260101" name="Line 6"/>
          <p:cNvSpPr>
            <a:spLocks noChangeShapeType="1"/>
          </p:cNvSpPr>
          <p:nvPr/>
        </p:nvSpPr>
        <p:spPr bwMode="auto">
          <a:xfrm>
            <a:off x="5791200" y="2057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0102" name="Line 7"/>
          <p:cNvSpPr>
            <a:spLocks noChangeShapeType="1"/>
          </p:cNvSpPr>
          <p:nvPr/>
        </p:nvSpPr>
        <p:spPr bwMode="auto">
          <a:xfrm>
            <a:off x="5791200" y="5257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0103" name="Line 8"/>
          <p:cNvSpPr>
            <a:spLocks noChangeShapeType="1"/>
          </p:cNvSpPr>
          <p:nvPr/>
        </p:nvSpPr>
        <p:spPr bwMode="auto">
          <a:xfrm>
            <a:off x="5791200" y="1143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0104" name="Line 9"/>
          <p:cNvSpPr>
            <a:spLocks noChangeShapeType="1"/>
          </p:cNvSpPr>
          <p:nvPr/>
        </p:nvSpPr>
        <p:spPr bwMode="auto">
          <a:xfrm>
            <a:off x="5791200" y="3581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0105" name="Line 10"/>
          <p:cNvSpPr>
            <a:spLocks noChangeShapeType="1"/>
          </p:cNvSpPr>
          <p:nvPr/>
        </p:nvSpPr>
        <p:spPr bwMode="auto">
          <a:xfrm>
            <a:off x="3962400" y="2590800"/>
            <a:ext cx="1828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0106" name="Text Box 11"/>
          <p:cNvSpPr txBox="1">
            <a:spLocks noChangeArrowheads="1"/>
          </p:cNvSpPr>
          <p:nvPr/>
        </p:nvSpPr>
        <p:spPr bwMode="auto">
          <a:xfrm>
            <a:off x="1219200" y="1943100"/>
            <a:ext cx="2743200" cy="1179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Transformed Vertices with:</a:t>
            </a:r>
          </a:p>
          <a:p>
            <a:pPr algn="ctr" defTabSz="457200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(Anything you want here, eg normals, colors, texture coords)</a:t>
            </a:r>
          </a:p>
        </p:txBody>
      </p:sp>
      <p:sp>
        <p:nvSpPr>
          <p:cNvPr id="260107" name="Text Box 12"/>
          <p:cNvSpPr txBox="1">
            <a:spLocks noChangeArrowheads="1"/>
          </p:cNvSpPr>
          <p:nvPr/>
        </p:nvSpPr>
        <p:spPr bwMode="auto">
          <a:xfrm>
            <a:off x="7543800" y="3048000"/>
            <a:ext cx="1371600" cy="5873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Texture Memory</a:t>
            </a:r>
          </a:p>
        </p:txBody>
      </p:sp>
      <p:sp>
        <p:nvSpPr>
          <p:cNvPr id="260108" name="Line 13"/>
          <p:cNvSpPr>
            <a:spLocks noChangeShapeType="1"/>
          </p:cNvSpPr>
          <p:nvPr/>
        </p:nvSpPr>
        <p:spPr bwMode="auto">
          <a:xfrm flipH="1" flipV="1">
            <a:off x="7235825" y="2054225"/>
            <a:ext cx="463550" cy="99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OpenGL Pipeline with Shaders</a:t>
            </a:r>
          </a:p>
        </p:txBody>
      </p:sp>
      <p:sp>
        <p:nvSpPr>
          <p:cNvPr id="262146" name="Text Box 3"/>
          <p:cNvSpPr txBox="1">
            <a:spLocks noChangeArrowheads="1"/>
          </p:cNvSpPr>
          <p:nvPr/>
        </p:nvSpPr>
        <p:spPr bwMode="auto">
          <a:xfrm>
            <a:off x="4114800" y="1524000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Vertex Shader</a:t>
            </a:r>
          </a:p>
        </p:txBody>
      </p:sp>
      <p:sp>
        <p:nvSpPr>
          <p:cNvPr id="262147" name="Text Box 4"/>
          <p:cNvSpPr txBox="1">
            <a:spLocks noChangeArrowheads="1"/>
          </p:cNvSpPr>
          <p:nvPr/>
        </p:nvSpPr>
        <p:spPr bwMode="auto">
          <a:xfrm>
            <a:off x="4495800" y="3200400"/>
            <a:ext cx="2590800" cy="341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Rasterize + Interpolate</a:t>
            </a:r>
          </a:p>
        </p:txBody>
      </p:sp>
      <p:sp>
        <p:nvSpPr>
          <p:cNvPr id="262148" name="Text Box 5"/>
          <p:cNvSpPr txBox="1">
            <a:spLocks noChangeArrowheads="1"/>
          </p:cNvSpPr>
          <p:nvPr/>
        </p:nvSpPr>
        <p:spPr bwMode="auto">
          <a:xfrm>
            <a:off x="4114800" y="4729163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Fragment Shader</a:t>
            </a:r>
          </a:p>
        </p:txBody>
      </p:sp>
      <p:sp>
        <p:nvSpPr>
          <p:cNvPr id="262149" name="Line 6"/>
          <p:cNvSpPr>
            <a:spLocks noChangeShapeType="1"/>
          </p:cNvSpPr>
          <p:nvPr/>
        </p:nvSpPr>
        <p:spPr bwMode="auto">
          <a:xfrm>
            <a:off x="5791200" y="2057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2150" name="Line 7"/>
          <p:cNvSpPr>
            <a:spLocks noChangeShapeType="1"/>
          </p:cNvSpPr>
          <p:nvPr/>
        </p:nvSpPr>
        <p:spPr bwMode="auto">
          <a:xfrm>
            <a:off x="5791200" y="5257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2151" name="Line 8"/>
          <p:cNvSpPr>
            <a:spLocks noChangeShapeType="1"/>
          </p:cNvSpPr>
          <p:nvPr/>
        </p:nvSpPr>
        <p:spPr bwMode="auto">
          <a:xfrm>
            <a:off x="5791200" y="1143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2152" name="Line 9"/>
          <p:cNvSpPr>
            <a:spLocks noChangeShapeType="1"/>
          </p:cNvSpPr>
          <p:nvPr/>
        </p:nvSpPr>
        <p:spPr bwMode="auto">
          <a:xfrm>
            <a:off x="5791200" y="3581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2153" name="Line 10"/>
          <p:cNvSpPr>
            <a:spLocks noChangeShapeType="1"/>
          </p:cNvSpPr>
          <p:nvPr/>
        </p:nvSpPr>
        <p:spPr bwMode="auto">
          <a:xfrm>
            <a:off x="3962400" y="4114800"/>
            <a:ext cx="1828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2154" name="Text Box 11"/>
          <p:cNvSpPr txBox="1">
            <a:spLocks noChangeArrowheads="1"/>
          </p:cNvSpPr>
          <p:nvPr/>
        </p:nvSpPr>
        <p:spPr bwMode="auto">
          <a:xfrm>
            <a:off x="1219200" y="3602038"/>
            <a:ext cx="2743200" cy="9048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Fragments with:</a:t>
            </a:r>
          </a:p>
          <a:p>
            <a:pPr algn="ctr" defTabSz="457200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(Interpolated values from previous stage)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OpenGL Pipeline with Shaders</a:t>
            </a:r>
          </a:p>
        </p:txBody>
      </p:sp>
      <p:sp>
        <p:nvSpPr>
          <p:cNvPr id="264194" name="Text Box 3"/>
          <p:cNvSpPr txBox="1">
            <a:spLocks noChangeArrowheads="1"/>
          </p:cNvSpPr>
          <p:nvPr/>
        </p:nvSpPr>
        <p:spPr bwMode="auto">
          <a:xfrm>
            <a:off x="4114800" y="1524000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Vertex Shader</a:t>
            </a:r>
          </a:p>
        </p:txBody>
      </p:sp>
      <p:sp>
        <p:nvSpPr>
          <p:cNvPr id="264195" name="Text Box 4"/>
          <p:cNvSpPr txBox="1">
            <a:spLocks noChangeArrowheads="1"/>
          </p:cNvSpPr>
          <p:nvPr/>
        </p:nvSpPr>
        <p:spPr bwMode="auto">
          <a:xfrm>
            <a:off x="4495800" y="3200400"/>
            <a:ext cx="2590800" cy="341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Rasterize + Interpolate</a:t>
            </a:r>
          </a:p>
        </p:txBody>
      </p:sp>
      <p:sp>
        <p:nvSpPr>
          <p:cNvPr id="264196" name="Text Box 5"/>
          <p:cNvSpPr txBox="1">
            <a:spLocks noChangeArrowheads="1"/>
          </p:cNvSpPr>
          <p:nvPr/>
        </p:nvSpPr>
        <p:spPr bwMode="auto">
          <a:xfrm>
            <a:off x="4114800" y="4729163"/>
            <a:ext cx="3352800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>
                <a:solidFill>
                  <a:srgbClr val="000000"/>
                </a:solidFill>
              </a:rPr>
              <a:t>Fragment Shader</a:t>
            </a:r>
          </a:p>
        </p:txBody>
      </p:sp>
      <p:sp>
        <p:nvSpPr>
          <p:cNvPr id="264197" name="Line 6"/>
          <p:cNvSpPr>
            <a:spLocks noChangeShapeType="1"/>
          </p:cNvSpPr>
          <p:nvPr/>
        </p:nvSpPr>
        <p:spPr bwMode="auto">
          <a:xfrm>
            <a:off x="5791200" y="2057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4198" name="Line 7"/>
          <p:cNvSpPr>
            <a:spLocks noChangeShapeType="1"/>
          </p:cNvSpPr>
          <p:nvPr/>
        </p:nvSpPr>
        <p:spPr bwMode="auto">
          <a:xfrm>
            <a:off x="5791200" y="52578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4199" name="Line 8"/>
          <p:cNvSpPr>
            <a:spLocks noChangeShapeType="1"/>
          </p:cNvSpPr>
          <p:nvPr/>
        </p:nvSpPr>
        <p:spPr bwMode="auto">
          <a:xfrm>
            <a:off x="5791200" y="11430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4200" name="Line 9"/>
          <p:cNvSpPr>
            <a:spLocks noChangeShapeType="1"/>
          </p:cNvSpPr>
          <p:nvPr/>
        </p:nvSpPr>
        <p:spPr bwMode="auto">
          <a:xfrm>
            <a:off x="5791200" y="35814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4201" name="Line 10"/>
          <p:cNvSpPr>
            <a:spLocks noChangeShapeType="1"/>
          </p:cNvSpPr>
          <p:nvPr/>
        </p:nvSpPr>
        <p:spPr bwMode="auto">
          <a:xfrm>
            <a:off x="3962400" y="5532438"/>
            <a:ext cx="1828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4202" name="Text Box 11"/>
          <p:cNvSpPr txBox="1">
            <a:spLocks noChangeArrowheads="1"/>
          </p:cNvSpPr>
          <p:nvPr/>
        </p:nvSpPr>
        <p:spPr bwMode="auto">
          <a:xfrm>
            <a:off x="1219200" y="4876800"/>
            <a:ext cx="2743200" cy="6921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Fragments with:</a:t>
            </a:r>
          </a:p>
          <a:p>
            <a:pPr algn="ctr" defTabSz="457200"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Colors</a:t>
            </a:r>
          </a:p>
        </p:txBody>
      </p:sp>
      <p:sp>
        <p:nvSpPr>
          <p:cNvPr id="264203" name="Text Box 12"/>
          <p:cNvSpPr txBox="1">
            <a:spLocks noChangeArrowheads="1"/>
          </p:cNvSpPr>
          <p:nvPr/>
        </p:nvSpPr>
        <p:spPr bwMode="auto">
          <a:xfrm>
            <a:off x="7543800" y="3048000"/>
            <a:ext cx="1371600" cy="5873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457200" eaLnBrk="0" hangingPunct="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Texture Memory</a:t>
            </a:r>
          </a:p>
        </p:txBody>
      </p:sp>
      <p:sp>
        <p:nvSpPr>
          <p:cNvPr id="264204" name="Line 13"/>
          <p:cNvSpPr>
            <a:spLocks noChangeShapeType="1"/>
          </p:cNvSpPr>
          <p:nvPr/>
        </p:nvSpPr>
        <p:spPr bwMode="auto">
          <a:xfrm flipH="1">
            <a:off x="7312025" y="3733800"/>
            <a:ext cx="4635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AutoShape 2"/>
          <p:cNvSpPr>
            <a:spLocks noChangeArrowheads="1"/>
          </p:cNvSpPr>
          <p:nvPr/>
        </p:nvSpPr>
        <p:spPr bwMode="auto">
          <a:xfrm>
            <a:off x="4114800" y="2438400"/>
            <a:ext cx="2667000" cy="1905000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66242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62484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How many times are the fragment and vertex shaders executed on this scene</a:t>
            </a:r>
          </a:p>
        </p:txBody>
      </p:sp>
      <p:sp>
        <p:nvSpPr>
          <p:cNvPr id="266243" name="Line 4"/>
          <p:cNvSpPr>
            <a:spLocks noChangeShapeType="1"/>
          </p:cNvSpPr>
          <p:nvPr/>
        </p:nvSpPr>
        <p:spPr bwMode="auto">
          <a:xfrm>
            <a:off x="3124200" y="1928813"/>
            <a:ext cx="1905000" cy="814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993775"/>
          </a:xfrm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TW" smtClean="0">
                <a:ea typeface="新細明體" pitchFamily="18" charset="-120"/>
              </a:rPr>
              <a:t>Examples (Vertex Shader)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8200</TotalTime>
  <Words>304</Words>
  <Application>Microsoft Office PowerPoint</Application>
  <PresentationFormat>如螢幕大小 (4:3)</PresentationFormat>
  <Paragraphs>128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新細明體</vt:lpstr>
      <vt:lpstr>標楷體</vt:lpstr>
      <vt:lpstr>Arial</vt:lpstr>
      <vt:lpstr>Arial Narrow</vt:lpstr>
      <vt:lpstr>Calibri</vt:lpstr>
      <vt:lpstr>Courier New</vt:lpstr>
      <vt:lpstr>Tahoma</vt:lpstr>
      <vt:lpstr>Times New Roman</vt:lpstr>
      <vt:lpstr>TS006256058</vt:lpstr>
      <vt:lpstr>Layout of the Detail in GPU Techniques</vt:lpstr>
      <vt:lpstr>The OpenGL Pipeline</vt:lpstr>
      <vt:lpstr>The OpenGL Pipeline with Shaders</vt:lpstr>
      <vt:lpstr>The OpenGL Pipeline with Shaders</vt:lpstr>
      <vt:lpstr>The OpenGL Pipeline with Shaders</vt:lpstr>
      <vt:lpstr>The OpenGL Pipeline with Shaders</vt:lpstr>
      <vt:lpstr>The OpenGL Pipeline with Shaders</vt:lpstr>
      <vt:lpstr>The OpenGL Pipeline with Shaders</vt:lpstr>
      <vt:lpstr>Examples (Vertex Shader)</vt:lpstr>
      <vt:lpstr>Examples (Vertex Shader)</vt:lpstr>
      <vt:lpstr>Examples (Fragment Shader)</vt:lpstr>
      <vt:lpstr>Examples</vt:lpstr>
      <vt:lpstr>Shader Examples</vt:lpstr>
      <vt:lpstr>Program、VBO、VAO</vt:lpstr>
      <vt:lpstr>Square.h</vt:lpstr>
      <vt:lpstr>InitShader</vt:lpstr>
      <vt:lpstr>Include files</vt:lpstr>
      <vt:lpstr>InitVAO</vt:lpstr>
      <vt:lpstr>InitVBO</vt:lpstr>
      <vt:lpstr>Render Begin</vt:lpstr>
      <vt:lpstr>Render</vt:lpstr>
      <vt:lpstr>Render End</vt:lpstr>
      <vt:lpstr>Render End</vt:lpstr>
      <vt:lpstr>Square.vs</vt:lpstr>
      <vt:lpstr>Square.fs</vt:lpstr>
      <vt:lpstr>Initialization in Trainview</vt:lpstr>
      <vt:lpstr>Paint in Trainview</vt:lpstr>
      <vt:lpstr>Triangle.h</vt:lpstr>
      <vt:lpstr>InitVBO</vt:lpstr>
      <vt:lpstr>Render</vt:lpstr>
      <vt:lpstr>Traingle.vs</vt:lpstr>
      <vt:lpstr>Traingle.fs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Ambersook</cp:lastModifiedBy>
  <cp:revision>147</cp:revision>
  <cp:lastPrinted>1601-01-01T00:00:00Z</cp:lastPrinted>
  <dcterms:created xsi:type="dcterms:W3CDTF">2011-08-24T02:40:02Z</dcterms:created>
  <dcterms:modified xsi:type="dcterms:W3CDTF">2016-05-12T14:35:55Z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