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72" r:id="rId2"/>
    <p:sldId id="588" r:id="rId3"/>
    <p:sldId id="595" r:id="rId4"/>
    <p:sldId id="592" r:id="rId5"/>
    <p:sldId id="604" r:id="rId6"/>
    <p:sldId id="605" r:id="rId7"/>
    <p:sldId id="606" r:id="rId8"/>
    <p:sldId id="607" r:id="rId9"/>
    <p:sldId id="608" r:id="rId10"/>
    <p:sldId id="610" r:id="rId11"/>
    <p:sldId id="611" r:id="rId12"/>
    <p:sldId id="593" r:id="rId13"/>
    <p:sldId id="596" r:id="rId14"/>
    <p:sldId id="601" r:id="rId15"/>
    <p:sldId id="602" r:id="rId16"/>
    <p:sldId id="603" r:id="rId17"/>
    <p:sldId id="612" r:id="rId18"/>
    <p:sldId id="61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6EAFE"/>
    <a:srgbClr val="A8EEFE"/>
    <a:srgbClr val="7C5989"/>
    <a:srgbClr val="000066"/>
    <a:srgbClr val="4D6B89"/>
    <a:srgbClr val="384E64"/>
    <a:srgbClr val="274E75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4" autoAdjust="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 smtClean="0">
                <a:cs typeface="+mn-cs"/>
              </a:defRPr>
            </a:lvl1pPr>
          </a:lstStyle>
          <a:p>
            <a:pPr>
              <a:defRPr/>
            </a:pPr>
            <a:fld id="{ABEA0033-CC7D-44B2-AFBE-ECF5B3B83AF6}" type="datetimeFigureOut">
              <a:rPr lang="en-US"/>
              <a:pPr>
                <a:defRPr/>
              </a:pPr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 smtClean="0">
                <a:cs typeface="+mn-cs"/>
              </a:defRPr>
            </a:lvl1pPr>
          </a:lstStyle>
          <a:p>
            <a:pPr>
              <a:defRPr/>
            </a:pPr>
            <a:fld id="{89E2D281-7AA6-4EAA-B082-70622FC711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04965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 smtClean="0">
                <a:cs typeface="+mn-cs"/>
              </a:defRPr>
            </a:lvl1pPr>
          </a:lstStyle>
          <a:p>
            <a:pPr>
              <a:defRPr/>
            </a:pPr>
            <a:fld id="{9A10E6DF-05DD-4917-9378-E2006E5A2E39}" type="datetimeFigureOut">
              <a:rPr lang="en-US"/>
              <a:pPr>
                <a:defRPr/>
              </a:pPr>
              <a:t>5/27/2016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 smtClean="0">
                <a:cs typeface="+mn-cs"/>
              </a:defRPr>
            </a:lvl1pPr>
          </a:lstStyle>
          <a:p>
            <a:pPr>
              <a:defRPr/>
            </a:pPr>
            <a:fld id="{F0F4EC81-2763-475E-95BF-F57F12E7A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3139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9643920-782A-4D2B-9166-BA56BDB8BE75}" type="slidenum">
              <a:rPr lang="zh-TW" altLang="en-US">
                <a:cs typeface="Arial" charset="0"/>
              </a:rPr>
              <a:pPr/>
              <a:t>1</a:t>
            </a:fld>
            <a:endParaRPr lang="en-US" altLang="zh-TW">
              <a:cs typeface="Arial" charset="0"/>
            </a:endParaRPr>
          </a:p>
        </p:txBody>
      </p:sp>
      <p:sp>
        <p:nvSpPr>
          <p:cNvPr id="236547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36548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586278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@ NTUST CSIE 2011</a:t>
            </a: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59814-91A7-43F2-845E-DC73DC501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@ NTUST CSIE 2011</a:t>
            </a: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9E73E-A6F5-4A98-9051-145F77B11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@ NTUST CSIE 2011</a:t>
            </a: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AE07D-4308-44FD-AA2B-BA50D333F8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@ NTUST CSIE 2011</a:t>
            </a:r>
            <a:endParaRPr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6FCA8-7D1B-4589-BD53-F615F5AA4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@ NTUST CSIE 2011</a:t>
            </a: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CF992-6756-4504-A608-3A86831F3F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@ NTUST CSIE 2011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A6297-89B8-45DC-B85B-13CE2E556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@ NTUST CSIE 2011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579BE-8748-4823-9C58-D8B6FF267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@ NTUST CSIE 2011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8F1E6-616D-4D7F-98FB-1824C14F46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@ NTUST CSIE 2011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042DF-3AF2-4B6D-864B-6F3BFB5A5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381000" y="1106488"/>
            <a:ext cx="8686800" cy="74612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pic>
        <p:nvPicPr>
          <p:cNvPr id="152581" name="Picture 7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 sz="1200" b="1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 eaLnBrk="0" hangingPunct="0">
              <a:defRPr lang="en-US" sz="1200" b="1" smtClean="0">
                <a:cs typeface="+mn-cs"/>
              </a:defRPr>
            </a:lvl1pPr>
          </a:lstStyle>
          <a:p>
            <a:pPr>
              <a:defRPr/>
            </a:pPr>
            <a:r>
              <a:rPr/>
              <a:t>@ NTUST CSIE 2011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 eaLnBrk="0" hangingPunct="0">
              <a:defRPr b="1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A9D9B2C-21D6-4E0C-9A56-3D5D99D13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52585" name="Picture 12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857875"/>
            <a:ext cx="4572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dgmm.pc-lab.csie.ntust.edu.tw/?ac1=courprojdetail_CG2012F_3&amp;id=52dc82d7ef2b7&amp;sid=52dc834a1fc7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848600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err="1" smtClean="0"/>
              <a:t>Shader</a:t>
            </a:r>
            <a:r>
              <a:rPr lang="en-GB" sz="3200" dirty="0" smtClean="0"/>
              <a:t> </a:t>
            </a:r>
            <a:r>
              <a:rPr lang="zh-TW" altLang="en-US" sz="3200" dirty="0" smtClean="0"/>
              <a:t>應用</a:t>
            </a:r>
            <a:endParaRPr lang="en-GB" sz="3200" dirty="0" smtClean="0"/>
          </a:p>
        </p:txBody>
      </p:sp>
      <p:sp>
        <p:nvSpPr>
          <p:cNvPr id="235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03763"/>
          </a:xfrm>
        </p:spPr>
        <p:txBody>
          <a:bodyPr lIns="90000" tIns="46800" rIns="90000" bIns="46800"/>
          <a:lstStyle/>
          <a:p>
            <a:pPr marL="339725" indent="-339725" defTabSz="457200">
              <a:buFont typeface="Tahoma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TW" altLang="en-US" dirty="0" smtClean="0"/>
              <a:t>打光</a:t>
            </a:r>
            <a:endParaRPr lang="en-US" altLang="zh-TW" dirty="0" smtClean="0"/>
          </a:p>
          <a:p>
            <a:pPr marL="339725" indent="-339725" defTabSz="457200">
              <a:buFont typeface="Tahoma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TW" altLang="en-US" dirty="0" smtClean="0"/>
              <a:t>水面</a:t>
            </a:r>
            <a:endParaRPr lang="en-US" altLang="zh-TW" dirty="0" smtClean="0"/>
          </a:p>
          <a:p>
            <a:pPr marL="339725" indent="-339725" defTabSz="457200">
              <a:buFont typeface="Tahoma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TW" altLang="en-US" dirty="0" smtClean="0"/>
              <a:t>波浪</a:t>
            </a:r>
            <a:endParaRPr lang="en-US" altLang="zh-TW" dirty="0" smtClean="0"/>
          </a:p>
          <a:p>
            <a:pPr marL="339725" indent="-339725" defTabSz="457200">
              <a:buFont typeface="Tahoma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TW" dirty="0"/>
              <a:t>sin </a:t>
            </a:r>
            <a:r>
              <a:rPr lang="zh-TW" altLang="en-US" dirty="0" smtClean="0"/>
              <a:t>波</a:t>
            </a:r>
            <a:endParaRPr lang="en-US" altLang="zh-TW" dirty="0" smtClean="0"/>
          </a:p>
          <a:p>
            <a:pPr marL="339725" indent="-339725" defTabSz="457200">
              <a:buFont typeface="Tahoma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TW" dirty="0"/>
              <a:t>Height </a:t>
            </a:r>
            <a:r>
              <a:rPr lang="en-US" altLang="zh-TW" dirty="0" smtClean="0"/>
              <a:t>maps</a:t>
            </a:r>
          </a:p>
          <a:p>
            <a:pPr marL="339725" indent="-339725" defTabSz="457200">
              <a:buFont typeface="Tahoma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TW" dirty="0"/>
              <a:t>Wave </a:t>
            </a:r>
            <a:r>
              <a:rPr lang="en-US" altLang="zh-TW" dirty="0" smtClean="0"/>
              <a:t>equation</a:t>
            </a:r>
          </a:p>
          <a:p>
            <a:pPr marL="339725" indent="-339725" defTabSz="457200">
              <a:buFont typeface="Tahoma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TW" dirty="0"/>
              <a:t>Water Surface Rendering</a:t>
            </a:r>
            <a:endParaRPr lang="en-US" altLang="zh-TW" dirty="0" smtClean="0"/>
          </a:p>
          <a:p>
            <a:pPr marL="339725" indent="-339725" defTabSz="457200">
              <a:buFont typeface="Tahoma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Vertex </a:t>
            </a:r>
            <a:r>
              <a:rPr lang="en-US" altLang="zh-TW" dirty="0" err="1"/>
              <a:t>Shader</a:t>
            </a:r>
            <a:endParaRPr lang="zh-TW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7722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266101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Fragment</a:t>
            </a:r>
            <a:r>
              <a:rPr lang="en-US" altLang="zh-TW" dirty="0" smtClean="0"/>
              <a:t> </a:t>
            </a:r>
            <a:r>
              <a:rPr lang="en-US" altLang="zh-TW" dirty="0" err="1"/>
              <a:t>Shader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91" y="1447800"/>
            <a:ext cx="7334616" cy="421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197267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波浪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簡易版一：使用 </a:t>
            </a:r>
            <a:r>
              <a:rPr lang="en-US" altLang="zh-TW" dirty="0" smtClean="0"/>
              <a:t>sin </a:t>
            </a:r>
            <a:r>
              <a:rPr lang="zh-TW" altLang="en-US" dirty="0" smtClean="0"/>
              <a:t>波</a:t>
            </a:r>
            <a:endParaRPr lang="en-US" altLang="zh-TW" dirty="0" smtClean="0"/>
          </a:p>
          <a:p>
            <a:r>
              <a:rPr lang="en-US" altLang="zh-TW" sz="1200" dirty="0">
                <a:hlinkClick r:id="rId2"/>
              </a:rPr>
              <a:t>http://dgmm.pc-lab.csie.ntust.edu.tw/?</a:t>
            </a:r>
            <a:r>
              <a:rPr lang="en-US" altLang="zh-TW" sz="1200" dirty="0" smtClean="0">
                <a:hlinkClick r:id="rId2"/>
              </a:rPr>
              <a:t>ac1=courprojdetail_CG2012F_3&amp;id=52dc82d7ef2b7&amp;sid=52dc834a1fc77</a:t>
            </a:r>
            <a:endParaRPr lang="en-US" altLang="zh-TW" sz="1200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簡易版二：將現有的波浪圖拿來用，在 </a:t>
            </a:r>
            <a:r>
              <a:rPr lang="en-US" altLang="zh-TW" dirty="0" smtClean="0"/>
              <a:t>CPU</a:t>
            </a:r>
            <a:r>
              <a:rPr lang="zh-TW" altLang="en-US" dirty="0" smtClean="0"/>
              <a:t> 將其當作 </a:t>
            </a:r>
            <a:r>
              <a:rPr lang="en-US" altLang="zh-TW" dirty="0" smtClean="0"/>
              <a:t>height map </a:t>
            </a:r>
            <a:r>
              <a:rPr lang="zh-TW" altLang="en-US" dirty="0" smtClean="0"/>
              <a:t>計算頂點高度，隨時間平移 </a:t>
            </a:r>
            <a:r>
              <a:rPr lang="en-US" altLang="zh-TW" dirty="0" smtClean="0"/>
              <a:t>sample </a:t>
            </a:r>
            <a:r>
              <a:rPr lang="zh-TW" altLang="en-US" dirty="0" smtClean="0"/>
              <a:t>點</a:t>
            </a: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981200"/>
            <a:ext cx="4410075" cy="6858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1638" y="3810000"/>
            <a:ext cx="2158797" cy="215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481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sin </a:t>
            </a:r>
            <a:r>
              <a:rPr lang="zh-TW" altLang="en-US" dirty="0" smtClean="0"/>
              <a:t>波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Wavelength </a:t>
            </a:r>
            <a:r>
              <a:rPr lang="en-US" altLang="zh-TW" dirty="0"/>
              <a:t>(L</a:t>
            </a:r>
            <a:r>
              <a:rPr lang="en-US" altLang="zh-TW" dirty="0" smtClean="0"/>
              <a:t>): </a:t>
            </a:r>
            <a:r>
              <a:rPr lang="zh-TW" altLang="zh-TW" dirty="0" smtClean="0"/>
              <a:t>波長</a:t>
            </a:r>
            <a:r>
              <a:rPr lang="en-US" altLang="zh-TW" dirty="0" smtClean="0"/>
              <a:t>, </a:t>
            </a:r>
            <a:r>
              <a:rPr lang="en-US" altLang="zh-TW" i="1" dirty="0"/>
              <a:t>w</a:t>
            </a:r>
            <a:r>
              <a:rPr lang="en-US" altLang="zh-TW" dirty="0"/>
              <a:t> = </a:t>
            </a:r>
            <a:r>
              <a:rPr lang="en-US" altLang="zh-TW" dirty="0" smtClean="0"/>
              <a:t>2</a:t>
            </a:r>
            <a:r>
              <a:rPr lang="zh-TW" altLang="zh-TW" i="1" dirty="0" smtClean="0">
                <a:latin typeface="Symbol" panose="05050102010706020507" pitchFamily="18" charset="2"/>
              </a:rPr>
              <a:t>p </a:t>
            </a:r>
            <a:r>
              <a:rPr lang="en-US" altLang="zh-TW" dirty="0" smtClean="0"/>
              <a:t>/</a:t>
            </a:r>
            <a:r>
              <a:rPr lang="en-US" altLang="zh-TW" i="1" dirty="0"/>
              <a:t>L.</a:t>
            </a:r>
            <a:endParaRPr lang="en-US" altLang="zh-TW" dirty="0" smtClean="0"/>
          </a:p>
          <a:p>
            <a:r>
              <a:rPr lang="en-US" altLang="zh-TW" dirty="0"/>
              <a:t>Amplitude (A</a:t>
            </a:r>
            <a:r>
              <a:rPr lang="en-US" altLang="zh-TW" dirty="0" smtClean="0"/>
              <a:t>): </a:t>
            </a:r>
            <a:r>
              <a:rPr lang="zh-TW" altLang="zh-TW" dirty="0" smtClean="0"/>
              <a:t>振幅</a:t>
            </a:r>
            <a:endParaRPr lang="en-US" altLang="zh-TW" dirty="0" smtClean="0"/>
          </a:p>
          <a:p>
            <a:r>
              <a:rPr lang="en-US" altLang="zh-TW" dirty="0" smtClean="0"/>
              <a:t>Speed </a:t>
            </a:r>
            <a:r>
              <a:rPr lang="en-US" altLang="zh-TW" dirty="0"/>
              <a:t>(S</a:t>
            </a:r>
            <a:r>
              <a:rPr lang="en-US" altLang="zh-TW" dirty="0" smtClean="0"/>
              <a:t>): </a:t>
            </a:r>
            <a:r>
              <a:rPr lang="zh-TW" altLang="en-US" dirty="0" smtClean="0"/>
              <a:t>速度  </a:t>
            </a:r>
            <a:r>
              <a:rPr lang="zh-TW" altLang="zh-TW" sz="1800" i="1" dirty="0">
                <a:latin typeface="Arial" panose="020B0604020202020204" pitchFamily="34" charset="0"/>
              </a:rPr>
              <a:t> </a:t>
            </a:r>
            <a:r>
              <a:rPr lang="el-GR" altLang="zh-TW" sz="1800" i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φ</a:t>
            </a:r>
            <a:r>
              <a:rPr lang="zh-TW" altLang="zh-TW" dirty="0" smtClean="0">
                <a:latin typeface="Arial" panose="020B0604020202020204" pitchFamily="34" charset="0"/>
              </a:rPr>
              <a:t>= </a:t>
            </a:r>
            <a:r>
              <a:rPr lang="zh-TW" altLang="zh-TW" i="1" dirty="0">
                <a:latin typeface="Arial" panose="020B0604020202020204" pitchFamily="34" charset="0"/>
              </a:rPr>
              <a:t>S</a:t>
            </a:r>
            <a:r>
              <a:rPr lang="zh-TW" altLang="zh-TW" dirty="0">
                <a:latin typeface="Arial" panose="020B0604020202020204" pitchFamily="34" charset="0"/>
              </a:rPr>
              <a:t> x 2</a:t>
            </a:r>
            <a:r>
              <a:rPr lang="zh-TW" altLang="zh-TW" i="1" dirty="0">
                <a:latin typeface="Symbol" panose="05050102010706020507" pitchFamily="18" charset="2"/>
              </a:rPr>
              <a:t>p</a:t>
            </a:r>
            <a:r>
              <a:rPr lang="zh-TW" altLang="zh-TW" dirty="0"/>
              <a:t>/</a:t>
            </a:r>
            <a:r>
              <a:rPr lang="zh-TW" altLang="zh-TW" i="1" dirty="0">
                <a:latin typeface="Arial" panose="020B0604020202020204" pitchFamily="34" charset="0"/>
              </a:rPr>
              <a:t>L</a:t>
            </a:r>
            <a:r>
              <a:rPr lang="zh-TW" altLang="zh-TW" dirty="0">
                <a:latin typeface="Arial" panose="020B0604020202020204" pitchFamily="34" charset="0"/>
              </a:rPr>
              <a:t>. </a:t>
            </a:r>
            <a:endParaRPr lang="en-US" altLang="zh-TW" dirty="0" smtClean="0"/>
          </a:p>
          <a:p>
            <a:r>
              <a:rPr lang="en-US" altLang="zh-TW" dirty="0"/>
              <a:t>Direction (D </a:t>
            </a:r>
            <a:r>
              <a:rPr lang="en-US" altLang="zh-TW" dirty="0" smtClean="0"/>
              <a:t>):</a:t>
            </a:r>
            <a:r>
              <a:rPr lang="zh-TW" altLang="en-US" dirty="0" smtClean="0"/>
              <a:t> 方向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71600"/>
            <a:ext cx="6370108" cy="990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853" y="4394200"/>
            <a:ext cx="4717143" cy="2311400"/>
          </a:xfrm>
          <a:prstGeom prst="rect">
            <a:avLst/>
          </a:prstGeom>
        </p:spPr>
      </p:pic>
      <p:pic>
        <p:nvPicPr>
          <p:cNvPr id="17" name="Picture 2" descr="ch01_eqn00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9006" y="3223069"/>
            <a:ext cx="3609979" cy="40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033698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Water Surface Rendering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Reflection</a:t>
            </a:r>
          </a:p>
          <a:p>
            <a:r>
              <a:rPr lang="en-US" altLang="zh-TW" dirty="0" smtClean="0"/>
              <a:t>Refraction</a:t>
            </a:r>
          </a:p>
          <a:p>
            <a:endParaRPr lang="en-US" altLang="zh-TW" dirty="0"/>
          </a:p>
          <a:p>
            <a:r>
              <a:rPr lang="en-US" altLang="zh-TW" dirty="0"/>
              <a:t>Combination of refraction and reflection with an environment map for the sky and a set of texture map for the box. </a:t>
            </a:r>
            <a:endParaRPr lang="en-US" altLang="zh-TW" dirty="0" smtClean="0"/>
          </a:p>
          <a:p>
            <a:r>
              <a:rPr lang="en-US" altLang="zh-TW" dirty="0"/>
              <a:t>Using the refraction map and reflection map to simulate the possible viewing condition from above the water to simulate the refraction and reflection </a:t>
            </a:r>
            <a:r>
              <a:rPr lang="en-US" altLang="zh-TW" dirty="0" smtClean="0"/>
              <a:t>effects.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2544063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Water Surface Rendering</a:t>
            </a:r>
            <a:endParaRPr lang="zh-TW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5400" y="2209800"/>
            <a:ext cx="66960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04675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Water Surface Rendering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7800" y="1981200"/>
            <a:ext cx="650875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50901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Vertex </a:t>
            </a:r>
            <a:r>
              <a:rPr lang="en-US" altLang="zh-TW" dirty="0" err="1"/>
              <a:t>Shader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4876800"/>
          </a:xfrm>
        </p:spPr>
        <p:txBody>
          <a:bodyPr/>
          <a:lstStyle/>
          <a:p>
            <a:r>
              <a:rPr lang="en-US" altLang="zh-TW" dirty="0"/>
              <a:t>vec4 </a:t>
            </a:r>
            <a:r>
              <a:rPr lang="en-US" altLang="zh-TW" dirty="0" err="1"/>
              <a:t>Vpos</a:t>
            </a:r>
            <a:r>
              <a:rPr lang="en-US" altLang="zh-TW" dirty="0"/>
              <a:t> = </a:t>
            </a:r>
            <a:r>
              <a:rPr lang="en-US" altLang="zh-TW" dirty="0" err="1"/>
              <a:t>gl_ModelViewMatrix</a:t>
            </a:r>
            <a:r>
              <a:rPr lang="en-US" altLang="zh-TW" dirty="0"/>
              <a:t> * </a:t>
            </a:r>
            <a:r>
              <a:rPr lang="en-US" altLang="zh-TW" dirty="0" err="1"/>
              <a:t>gl_Vertex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vec3 </a:t>
            </a:r>
            <a:r>
              <a:rPr lang="en-US" altLang="zh-TW" dirty="0" err="1"/>
              <a:t>pos</a:t>
            </a:r>
            <a:r>
              <a:rPr lang="en-US" altLang="zh-TW" dirty="0"/>
              <a:t> = </a:t>
            </a:r>
            <a:r>
              <a:rPr lang="en-US" altLang="zh-TW" dirty="0" err="1"/>
              <a:t>Vpos.xyz</a:t>
            </a:r>
            <a:r>
              <a:rPr lang="en-US" altLang="zh-TW" dirty="0"/>
              <a:t> / </a:t>
            </a:r>
            <a:r>
              <a:rPr lang="en-US" altLang="zh-TW" dirty="0" err="1"/>
              <a:t>Vpos.w</a:t>
            </a:r>
            <a:r>
              <a:rPr lang="en-US" altLang="zh-TW" dirty="0"/>
              <a:t>; </a:t>
            </a:r>
            <a:endParaRPr lang="en-US" altLang="zh-TW" dirty="0" smtClean="0"/>
          </a:p>
          <a:p>
            <a:r>
              <a:rPr lang="en-US" altLang="zh-TW" dirty="0" smtClean="0"/>
              <a:t>//</a:t>
            </a:r>
            <a:r>
              <a:rPr lang="zh-TW" altLang="en-US" dirty="0"/>
              <a:t>在視圖空間下的</a:t>
            </a:r>
            <a:r>
              <a:rPr lang="en-US" altLang="zh-TW" dirty="0"/>
              <a:t>w</a:t>
            </a:r>
            <a:r>
              <a:rPr lang="zh-TW" altLang="en-US" dirty="0"/>
              <a:t>矯正的湖面（各頂點）坐標</a:t>
            </a:r>
          </a:p>
          <a:p>
            <a:r>
              <a:rPr lang="zh-TW" altLang="en-US" dirty="0"/>
              <a:t> </a:t>
            </a:r>
          </a:p>
          <a:p>
            <a:r>
              <a:rPr lang="en-US" altLang="zh-TW" dirty="0"/>
              <a:t>vec3 norm = normalize(</a:t>
            </a:r>
            <a:r>
              <a:rPr lang="en-US" altLang="zh-TW" dirty="0" err="1"/>
              <a:t>gl_NormalMatrix</a:t>
            </a:r>
            <a:r>
              <a:rPr lang="en-US" altLang="zh-TW" dirty="0"/>
              <a:t> * </a:t>
            </a:r>
            <a:r>
              <a:rPr lang="en-US" altLang="zh-TW" dirty="0" err="1"/>
              <a:t>gl_Normal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</a:t>
            </a:r>
          </a:p>
          <a:p>
            <a:r>
              <a:rPr lang="en-US" altLang="zh-TW" dirty="0"/>
              <a:t>vec3 </a:t>
            </a:r>
            <a:r>
              <a:rPr lang="en-US" altLang="zh-TW" dirty="0" err="1"/>
              <a:t>InVec</a:t>
            </a:r>
            <a:r>
              <a:rPr lang="en-US" altLang="zh-TW" dirty="0"/>
              <a:t> = normalize(</a:t>
            </a:r>
            <a:r>
              <a:rPr lang="en-US" altLang="zh-TW" dirty="0" err="1"/>
              <a:t>pos</a:t>
            </a:r>
            <a:r>
              <a:rPr lang="en-US" altLang="zh-TW" dirty="0"/>
              <a:t> - </a:t>
            </a:r>
            <a:r>
              <a:rPr lang="en-US" altLang="zh-TW" dirty="0" err="1"/>
              <a:t>eyepos.xyz</a:t>
            </a:r>
            <a:r>
              <a:rPr lang="en-US" altLang="zh-TW" dirty="0"/>
              <a:t>); </a:t>
            </a:r>
            <a:endParaRPr lang="en-US" altLang="zh-TW" dirty="0" smtClean="0"/>
          </a:p>
          <a:p>
            <a:r>
              <a:rPr lang="en-US" altLang="zh-TW" dirty="0" smtClean="0"/>
              <a:t>//</a:t>
            </a:r>
            <a:r>
              <a:rPr lang="zh-TW" altLang="en-US" dirty="0"/>
              <a:t>湖面（各頂點）到眼睛的入射向量</a:t>
            </a:r>
          </a:p>
          <a:p>
            <a:r>
              <a:rPr lang="zh-TW" altLang="en-US" dirty="0"/>
              <a:t> </a:t>
            </a:r>
          </a:p>
          <a:p>
            <a:r>
              <a:rPr lang="en-US" altLang="zh-TW" dirty="0" err="1"/>
              <a:t>RefractVec</a:t>
            </a:r>
            <a:r>
              <a:rPr lang="en-US" altLang="zh-TW" dirty="0"/>
              <a:t> = refract(</a:t>
            </a:r>
            <a:r>
              <a:rPr lang="en-US" altLang="zh-TW" dirty="0" err="1"/>
              <a:t>InVec</a:t>
            </a:r>
            <a:r>
              <a:rPr lang="en-US" altLang="zh-TW" dirty="0"/>
              <a:t>, norm, Eta);//Eta</a:t>
            </a:r>
            <a:r>
              <a:rPr lang="zh-TW" altLang="en-US" dirty="0"/>
              <a:t>，折射率，</a:t>
            </a:r>
            <a:r>
              <a:rPr lang="en-US" altLang="zh-TW" dirty="0"/>
              <a:t>0.66</a:t>
            </a:r>
          </a:p>
          <a:p>
            <a:r>
              <a:rPr lang="en-US" altLang="zh-TW" dirty="0" err="1"/>
              <a:t>ReflectVec</a:t>
            </a:r>
            <a:r>
              <a:rPr lang="en-US" altLang="zh-TW" dirty="0"/>
              <a:t> = reflect(</a:t>
            </a:r>
            <a:r>
              <a:rPr lang="en-US" altLang="zh-TW" dirty="0" err="1"/>
              <a:t>InVec</a:t>
            </a:r>
            <a:r>
              <a:rPr lang="en-US" altLang="zh-TW" dirty="0"/>
              <a:t>, norm);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4753364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Fragment </a:t>
            </a:r>
            <a:r>
              <a:rPr lang="en-US" altLang="zh-TW" dirty="0" err="1"/>
              <a:t>Shader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4876800"/>
          </a:xfrm>
        </p:spPr>
        <p:txBody>
          <a:bodyPr/>
          <a:lstStyle/>
          <a:p>
            <a:r>
              <a:rPr lang="en-US" altLang="zh-TW" dirty="0"/>
              <a:t>vec4 </a:t>
            </a:r>
            <a:r>
              <a:rPr lang="en-US" altLang="zh-TW" dirty="0" err="1"/>
              <a:t>basecolor</a:t>
            </a:r>
            <a:r>
              <a:rPr lang="en-US" altLang="zh-TW" dirty="0"/>
              <a:t> = tex2D(</a:t>
            </a:r>
            <a:r>
              <a:rPr lang="en-US" altLang="zh-TW" dirty="0" err="1"/>
              <a:t>WaterTex,gl_TexCoord</a:t>
            </a:r>
            <a:r>
              <a:rPr lang="en-US" altLang="zh-TW" dirty="0"/>
              <a:t>[1].</a:t>
            </a:r>
            <a:r>
              <a:rPr lang="en-US" altLang="zh-TW" dirty="0" err="1"/>
              <a:t>xy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 </a:t>
            </a:r>
            <a:r>
              <a:rPr lang="en-US" altLang="zh-TW" dirty="0" smtClean="0"/>
              <a:t>vec3 </a:t>
            </a:r>
            <a:r>
              <a:rPr lang="en-US" altLang="zh-TW" dirty="0" err="1"/>
              <a:t>ReflectColor</a:t>
            </a:r>
            <a:r>
              <a:rPr lang="en-US" altLang="zh-TW" dirty="0"/>
              <a:t> = vec3(</a:t>
            </a:r>
            <a:r>
              <a:rPr lang="en-US" altLang="zh-TW" dirty="0" err="1"/>
              <a:t>textureCube</a:t>
            </a:r>
            <a:r>
              <a:rPr lang="en-US" altLang="zh-TW" dirty="0"/>
              <a:t>(</a:t>
            </a:r>
            <a:r>
              <a:rPr lang="en-US" altLang="zh-TW" dirty="0" err="1"/>
              <a:t>WaterCube</a:t>
            </a:r>
            <a:r>
              <a:rPr lang="en-US" altLang="zh-TW" dirty="0"/>
              <a:t>, </a:t>
            </a:r>
            <a:r>
              <a:rPr lang="en-US" altLang="zh-TW" dirty="0" err="1"/>
              <a:t>ReflectVec</a:t>
            </a:r>
            <a:r>
              <a:rPr lang="en-US" altLang="zh-TW" dirty="0"/>
              <a:t>));</a:t>
            </a:r>
          </a:p>
          <a:p>
            <a:r>
              <a:rPr lang="en-US" altLang="zh-TW" dirty="0"/>
              <a:t>   vec3 </a:t>
            </a:r>
            <a:r>
              <a:rPr lang="en-US" altLang="zh-TW" dirty="0" err="1"/>
              <a:t>RefractColor</a:t>
            </a:r>
            <a:r>
              <a:rPr lang="en-US" altLang="zh-TW" dirty="0"/>
              <a:t> = vec3(</a:t>
            </a:r>
            <a:r>
              <a:rPr lang="en-US" altLang="zh-TW" dirty="0" err="1"/>
              <a:t>textureCube</a:t>
            </a:r>
            <a:r>
              <a:rPr lang="en-US" altLang="zh-TW" dirty="0"/>
              <a:t>(</a:t>
            </a:r>
            <a:r>
              <a:rPr lang="en-US" altLang="zh-TW" dirty="0" err="1"/>
              <a:t>WaterCube</a:t>
            </a:r>
            <a:r>
              <a:rPr lang="en-US" altLang="zh-TW" dirty="0"/>
              <a:t>, </a:t>
            </a:r>
            <a:r>
              <a:rPr lang="en-US" altLang="zh-TW" dirty="0" err="1"/>
              <a:t>RefractVec</a:t>
            </a:r>
            <a:r>
              <a:rPr lang="en-US" altLang="zh-TW" dirty="0"/>
              <a:t>)); </a:t>
            </a:r>
          </a:p>
          <a:p>
            <a:r>
              <a:rPr lang="en-US" altLang="zh-TW" dirty="0"/>
              <a:t> </a:t>
            </a:r>
          </a:p>
          <a:p>
            <a:r>
              <a:rPr lang="en-US" altLang="zh-TW" dirty="0"/>
              <a:t>   vec3 </a:t>
            </a:r>
            <a:r>
              <a:rPr lang="en-US" altLang="zh-TW" dirty="0" err="1"/>
              <a:t>outputCol</a:t>
            </a:r>
            <a:r>
              <a:rPr lang="en-US" altLang="zh-TW" dirty="0"/>
              <a:t> = mix(</a:t>
            </a:r>
            <a:r>
              <a:rPr lang="en-US" altLang="zh-TW" dirty="0" err="1"/>
              <a:t>RefractColor</a:t>
            </a:r>
            <a:r>
              <a:rPr lang="en-US" altLang="zh-TW" dirty="0"/>
              <a:t>, </a:t>
            </a:r>
            <a:r>
              <a:rPr lang="en-US" altLang="zh-TW" dirty="0" err="1"/>
              <a:t>ReflectColor</a:t>
            </a:r>
            <a:r>
              <a:rPr lang="en-US" altLang="zh-TW" dirty="0"/>
              <a:t>, Ratio); </a:t>
            </a:r>
          </a:p>
          <a:p>
            <a:r>
              <a:rPr lang="en-US" altLang="zh-TW" dirty="0"/>
              <a:t> </a:t>
            </a:r>
          </a:p>
          <a:p>
            <a:r>
              <a:rPr lang="en-US" altLang="zh-TW" dirty="0"/>
              <a:t>   </a:t>
            </a:r>
            <a:r>
              <a:rPr lang="en-US" altLang="zh-TW" dirty="0" err="1"/>
              <a:t>gl_FragColor</a:t>
            </a:r>
            <a:r>
              <a:rPr lang="en-US" altLang="zh-TW" dirty="0"/>
              <a:t> = vec4( </a:t>
            </a:r>
            <a:r>
              <a:rPr lang="en-US" altLang="zh-TW" dirty="0" err="1"/>
              <a:t>outputCol</a:t>
            </a:r>
            <a:r>
              <a:rPr lang="en-US" altLang="zh-TW" dirty="0"/>
              <a:t> * </a:t>
            </a:r>
            <a:r>
              <a:rPr lang="en-US" altLang="zh-TW" dirty="0" err="1"/>
              <a:t>basecolor</a:t>
            </a:r>
            <a:r>
              <a:rPr lang="en-US" altLang="zh-TW" dirty="0"/>
              <a:t> , 1.0 );</a:t>
            </a:r>
          </a:p>
        </p:txBody>
      </p:sp>
    </p:spTree>
    <p:extLst>
      <p:ext uri="{BB962C8B-B14F-4D97-AF65-F5344CB8AC3E}">
        <p14:creationId xmlns:p14="http://schemas.microsoft.com/office/powerpoint/2010/main" val="1319548726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打光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取得光源位置就可以在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 </a:t>
            </a:r>
            <a:r>
              <a:rPr lang="zh-TW" altLang="en-US" dirty="0" smtClean="0"/>
              <a:t>算亮度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4500" y="1905000"/>
            <a:ext cx="5867400" cy="387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13807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水面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4876800"/>
          </a:xfrm>
        </p:spPr>
        <p:txBody>
          <a:bodyPr/>
          <a:lstStyle/>
          <a:p>
            <a:r>
              <a:rPr lang="en-US" altLang="zh-TW" dirty="0" smtClean="0"/>
              <a:t>High-level </a:t>
            </a:r>
            <a:r>
              <a:rPr lang="en-US" altLang="zh-TW" dirty="0"/>
              <a:t>surface structure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large </a:t>
            </a:r>
            <a:r>
              <a:rPr lang="en-US" altLang="zh-TW" dirty="0"/>
              <a:t>scales of the wave </a:t>
            </a:r>
            <a:r>
              <a:rPr lang="en-US" altLang="zh-TW" dirty="0" smtClean="0"/>
              <a:t>movement</a:t>
            </a:r>
          </a:p>
          <a:p>
            <a:pPr lvl="1"/>
            <a:r>
              <a:rPr lang="en-US" altLang="zh-TW" dirty="0"/>
              <a:t>a set of 2D grid with the y </a:t>
            </a:r>
            <a:r>
              <a:rPr lang="en-US" altLang="zh-TW" dirty="0" smtClean="0"/>
              <a:t>direction</a:t>
            </a:r>
          </a:p>
          <a:p>
            <a:pPr lvl="1"/>
            <a:r>
              <a:rPr lang="en-US" altLang="zh-TW" dirty="0"/>
              <a:t>vertex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change </a:t>
            </a:r>
            <a:r>
              <a:rPr lang="en-US" altLang="zh-TW" dirty="0"/>
              <a:t>the normal and the y position of the </a:t>
            </a:r>
            <a:r>
              <a:rPr lang="en-US" altLang="zh-TW" dirty="0" smtClean="0"/>
              <a:t>vertex</a:t>
            </a:r>
            <a:endParaRPr lang="en-US" altLang="zh-TW" dirty="0"/>
          </a:p>
          <a:p>
            <a:r>
              <a:rPr lang="en-US" altLang="zh-TW" dirty="0" smtClean="0"/>
              <a:t>Low-level </a:t>
            </a:r>
            <a:r>
              <a:rPr lang="en-US" altLang="zh-TW" dirty="0"/>
              <a:t>surface </a:t>
            </a:r>
            <a:r>
              <a:rPr lang="en-US" altLang="zh-TW" dirty="0" smtClean="0"/>
              <a:t>details</a:t>
            </a:r>
          </a:p>
          <a:p>
            <a:pPr lvl="1"/>
            <a:r>
              <a:rPr lang="en-US" altLang="zh-TW" dirty="0"/>
              <a:t>small scale </a:t>
            </a:r>
            <a:r>
              <a:rPr lang="en-US" altLang="zh-TW" dirty="0" smtClean="0"/>
              <a:t>perturbation</a:t>
            </a:r>
          </a:p>
          <a:p>
            <a:pPr lvl="1"/>
            <a:r>
              <a:rPr lang="en-US" altLang="zh-TW" dirty="0"/>
              <a:t>normal </a:t>
            </a:r>
            <a:r>
              <a:rPr lang="en-US" altLang="zh-TW" dirty="0" smtClean="0"/>
              <a:t>map</a:t>
            </a:r>
          </a:p>
          <a:p>
            <a:pPr lvl="1"/>
            <a:r>
              <a:rPr lang="en-US" altLang="zh-TW" dirty="0"/>
              <a:t>pixel </a:t>
            </a:r>
            <a:r>
              <a:rPr lang="en-US" altLang="zh-TW" dirty="0" err="1"/>
              <a:t>shader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7520844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波</a:t>
            </a:r>
            <a:r>
              <a:rPr lang="zh-TW" altLang="en-US" dirty="0" smtClean="0"/>
              <a:t>浪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Height map </a:t>
            </a:r>
            <a:r>
              <a:rPr lang="zh-TW" altLang="en-US" dirty="0" smtClean="0"/>
              <a:t>不能在 </a:t>
            </a:r>
            <a:r>
              <a:rPr lang="en-US" altLang="zh-TW" dirty="0" smtClean="0"/>
              <a:t>CG </a:t>
            </a:r>
            <a:r>
              <a:rPr lang="zh-TW" altLang="en-US" dirty="0" smtClean="0"/>
              <a:t>使用，因為其 </a:t>
            </a:r>
            <a:r>
              <a:rPr lang="en-US" altLang="zh-TW" dirty="0" smtClean="0"/>
              <a:t>vertex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 </a:t>
            </a:r>
            <a:r>
              <a:rPr lang="zh-TW" altLang="en-US" dirty="0" smtClean="0"/>
              <a:t>不能呼叫 </a:t>
            </a:r>
            <a:r>
              <a:rPr lang="en-US" altLang="zh-TW" dirty="0" smtClean="0"/>
              <a:t>tex2D()</a:t>
            </a:r>
          </a:p>
          <a:p>
            <a:r>
              <a:rPr lang="zh-TW" altLang="en-US" dirty="0" smtClean="0"/>
              <a:t>自己計算各 </a:t>
            </a:r>
            <a:r>
              <a:rPr lang="en-US" altLang="zh-TW" dirty="0" smtClean="0"/>
              <a:t>vertex </a:t>
            </a:r>
            <a:r>
              <a:rPr lang="zh-TW" altLang="en-US" dirty="0" smtClean="0"/>
              <a:t>的位置，直接計算各點的 </a:t>
            </a:r>
            <a:r>
              <a:rPr lang="en-US" altLang="zh-TW" dirty="0" smtClean="0"/>
              <a:t>y </a:t>
            </a:r>
          </a:p>
          <a:p>
            <a:r>
              <a:rPr lang="zh-TW" altLang="en-US" dirty="0" smtClean="0"/>
              <a:t>用網格畫平面，以微調平面內部點的高度達成波浪，例：</a:t>
            </a:r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440215"/>
              </p:ext>
            </p:extLst>
          </p:nvPr>
        </p:nvGraphicFramePr>
        <p:xfrm>
          <a:off x="2743200" y="3505200"/>
          <a:ext cx="1800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＼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solidFill>
                            <a:schemeClr val="tx1"/>
                          </a:solidFill>
                        </a:rPr>
                        <a:t>＼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solidFill>
                            <a:schemeClr val="tx1"/>
                          </a:solidFill>
                        </a:rPr>
                        <a:t>＼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solidFill>
                            <a:schemeClr val="tx1"/>
                          </a:solidFill>
                        </a:rPr>
                        <a:t>＼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solidFill>
                            <a:schemeClr val="tx1"/>
                          </a:solidFill>
                        </a:rPr>
                        <a:t>＼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zh-TW" altLang="en-US" smtClean="0">
                          <a:solidFill>
                            <a:schemeClr val="tx1"/>
                          </a:solidFill>
                        </a:rPr>
                        <a:t>＼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solidFill>
                            <a:schemeClr val="tx1"/>
                          </a:solidFill>
                        </a:rPr>
                        <a:t>＼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solidFill>
                            <a:schemeClr val="tx1"/>
                          </a:solidFill>
                        </a:rPr>
                        <a:t>＼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solidFill>
                            <a:schemeClr val="tx1"/>
                          </a:solidFill>
                        </a:rPr>
                        <a:t>＼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solidFill>
                            <a:schemeClr val="tx1"/>
                          </a:solidFill>
                        </a:rPr>
                        <a:t>＼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zh-TW" altLang="en-US" smtClean="0">
                          <a:solidFill>
                            <a:schemeClr val="tx1"/>
                          </a:solidFill>
                        </a:rPr>
                        <a:t>＼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solidFill>
                            <a:schemeClr val="tx1"/>
                          </a:solidFill>
                        </a:rPr>
                        <a:t>＼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solidFill>
                            <a:schemeClr val="tx1"/>
                          </a:solidFill>
                        </a:rPr>
                        <a:t>＼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＼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solidFill>
                            <a:schemeClr val="tx1"/>
                          </a:solidFill>
                        </a:rPr>
                        <a:t>＼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zh-TW" altLang="en-US" smtClean="0">
                          <a:solidFill>
                            <a:schemeClr val="tx1"/>
                          </a:solidFill>
                        </a:rPr>
                        <a:t>＼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＼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solidFill>
                            <a:schemeClr val="tx1"/>
                          </a:solidFill>
                        </a:rPr>
                        <a:t>＼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solidFill>
                            <a:schemeClr val="tx1"/>
                          </a:solidFill>
                        </a:rPr>
                        <a:t>＼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solidFill>
                            <a:schemeClr val="tx1"/>
                          </a:solidFill>
                        </a:rPr>
                        <a:t>＼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＼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＼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solidFill>
                            <a:schemeClr val="tx1"/>
                          </a:solidFill>
                        </a:rPr>
                        <a:t>＼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solidFill>
                            <a:schemeClr val="tx1"/>
                          </a:solidFill>
                        </a:rPr>
                        <a:t>＼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＼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21903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lighting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在舊的</a:t>
            </a:r>
            <a:r>
              <a:rPr lang="en-US" altLang="zh-TW" dirty="0">
                <a:latin typeface="+mn-ea"/>
              </a:rPr>
              <a:t>fixed-functionality pipeline</a:t>
            </a:r>
            <a:r>
              <a:rPr lang="zh-TW" altLang="en-US" dirty="0">
                <a:latin typeface="+mn-ea"/>
              </a:rPr>
              <a:t>實作</a:t>
            </a:r>
            <a:r>
              <a:rPr lang="en-US" altLang="zh-TW" dirty="0">
                <a:latin typeface="+mn-ea"/>
              </a:rPr>
              <a:t>Lighting</a:t>
            </a:r>
            <a:r>
              <a:rPr lang="zh-TW" altLang="en-US" dirty="0">
                <a:latin typeface="+mn-ea"/>
              </a:rPr>
              <a:t>的時候，由於是在</a:t>
            </a:r>
            <a:r>
              <a:rPr lang="en-US" altLang="zh-TW" dirty="0">
                <a:latin typeface="+mn-ea"/>
              </a:rPr>
              <a:t>CPU</a:t>
            </a:r>
            <a:r>
              <a:rPr lang="zh-TW" altLang="en-US" dirty="0">
                <a:latin typeface="+mn-ea"/>
              </a:rPr>
              <a:t>上進行運算，所以非常消耗資源以及效能，並缺乏了一些真實感和效能上的平衡。</a:t>
            </a:r>
            <a:endParaRPr lang="en-US" altLang="zh-TW" dirty="0">
              <a:latin typeface="+mn-ea"/>
            </a:endParaRPr>
          </a:p>
          <a:p>
            <a:r>
              <a:rPr lang="en-US" altLang="zh-TW" dirty="0" err="1">
                <a:latin typeface="+mn-ea"/>
              </a:rPr>
              <a:t>Shader</a:t>
            </a:r>
            <a:r>
              <a:rPr lang="zh-TW" altLang="en-US" dirty="0">
                <a:latin typeface="+mn-ea"/>
              </a:rPr>
              <a:t>可以提供優良的效果，並提高真實性。</a:t>
            </a:r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1.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Shader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是在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GPU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上進行運算並非在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CPU</a:t>
            </a:r>
          </a:p>
          <a:p>
            <a:r>
              <a:rPr lang="en-US" altLang="zh-TW" dirty="0">
                <a:latin typeface="+mn-ea"/>
              </a:rPr>
              <a:t>2.</a:t>
            </a:r>
            <a:r>
              <a:rPr lang="zh-TW" altLang="en-US" dirty="0">
                <a:solidFill>
                  <a:srgbClr val="002060"/>
                </a:solidFill>
                <a:latin typeface="+mn-ea"/>
              </a:rPr>
              <a:t>舊的方式是</a:t>
            </a:r>
            <a:r>
              <a:rPr lang="en-US" altLang="zh-TW" dirty="0">
                <a:solidFill>
                  <a:srgbClr val="002060"/>
                </a:solidFill>
                <a:latin typeface="+mn-ea"/>
              </a:rPr>
              <a:t>CPU</a:t>
            </a:r>
            <a:r>
              <a:rPr lang="zh-TW" altLang="en-US" dirty="0">
                <a:solidFill>
                  <a:srgbClr val="002060"/>
                </a:solidFill>
                <a:latin typeface="+mn-ea"/>
              </a:rPr>
              <a:t>對頂點進行運算公式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zh-TW" dirty="0">
                <a:solidFill>
                  <a:srgbClr val="FF0000"/>
                </a:solidFill>
                <a:latin typeface="+mn-ea"/>
              </a:rPr>
            </a:br>
            <a:r>
              <a:rPr lang="zh-TW" altLang="en-US" dirty="0">
                <a:solidFill>
                  <a:srgbClr val="FF0000"/>
                </a:solidFill>
                <a:latin typeface="+mn-ea"/>
              </a:rPr>
              <a:t>  新的方式是</a:t>
            </a:r>
            <a:r>
              <a:rPr lang="en-US" altLang="zh-TW" dirty="0" err="1">
                <a:solidFill>
                  <a:srgbClr val="FF0000"/>
                </a:solidFill>
                <a:latin typeface="+mn-ea"/>
              </a:rPr>
              <a:t>Shader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會針對每個像素</a:t>
            </a:r>
            <a:endParaRPr lang="en-US" altLang="zh-TW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5927456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Classic Lighting Model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Clssic</a:t>
            </a:r>
            <a:r>
              <a:rPr lang="en-US" altLang="zh-TW" dirty="0">
                <a:latin typeface="+mn-ea"/>
              </a:rPr>
              <a:t> Lighting Model</a:t>
            </a:r>
            <a:r>
              <a:rPr lang="zh-TW" altLang="en-US" dirty="0">
                <a:latin typeface="+mn-ea"/>
              </a:rPr>
              <a:t>是一套獨立計算的</a:t>
            </a:r>
            <a:r>
              <a:rPr lang="en-US" altLang="zh-TW" dirty="0">
                <a:latin typeface="+mn-ea"/>
              </a:rPr>
              <a:t>Model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Lighting</a:t>
            </a:r>
            <a:r>
              <a:rPr lang="zh-TW" altLang="en-US" dirty="0">
                <a:latin typeface="+mn-ea"/>
              </a:rPr>
              <a:t>組件，</a:t>
            </a:r>
            <a:r>
              <a:rPr lang="en-US" altLang="zh-TW" dirty="0">
                <a:latin typeface="+mn-ea"/>
              </a:rPr>
              <a:t/>
            </a:r>
            <a:br>
              <a:rPr lang="en-US" altLang="zh-TW" dirty="0">
                <a:latin typeface="+mn-ea"/>
              </a:rPr>
            </a:br>
            <a:r>
              <a:rPr lang="zh-TW" altLang="en-US" dirty="0">
                <a:latin typeface="+mn-ea"/>
              </a:rPr>
              <a:t>去取得特定點上的</a:t>
            </a:r>
            <a:r>
              <a:rPr lang="en-US" altLang="zh-TW" dirty="0">
                <a:latin typeface="+mn-ea"/>
              </a:rPr>
              <a:t>Lighting</a:t>
            </a:r>
            <a:r>
              <a:rPr lang="zh-TW" altLang="en-US" dirty="0">
                <a:latin typeface="+mn-ea"/>
              </a:rPr>
              <a:t>效果。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這些組件是由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Ambient</a:t>
            </a:r>
            <a:r>
              <a:rPr lang="en-US" altLang="zh-TW" dirty="0">
                <a:latin typeface="+mn-ea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Diffuse</a:t>
            </a:r>
            <a:r>
              <a:rPr lang="en-US" altLang="zh-TW" dirty="0">
                <a:latin typeface="+mn-ea"/>
              </a:rPr>
              <a:t>,</a:t>
            </a:r>
            <a:r>
              <a:rPr lang="zh-TW" altLang="en-US" dirty="0">
                <a:latin typeface="+mn-ea"/>
              </a:rPr>
              <a:t> 以及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Specular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light</a:t>
            </a:r>
            <a:r>
              <a:rPr lang="zh-TW" altLang="en-US" dirty="0">
                <a:latin typeface="+mn-ea"/>
              </a:rPr>
              <a:t>集合而成</a:t>
            </a:r>
            <a:endParaRPr lang="en-US" altLang="zh-TW" dirty="0">
              <a:latin typeface="+mn-ea"/>
            </a:endParaRPr>
          </a:p>
          <a:p>
            <a:r>
              <a:rPr lang="en-US" altLang="zh-TW" i="1" dirty="0">
                <a:latin typeface="+mn-ea"/>
              </a:rPr>
              <a:t>Color</a:t>
            </a:r>
            <a:r>
              <a:rPr lang="en-US" altLang="zh-TW" dirty="0">
                <a:latin typeface="+mn-ea"/>
              </a:rPr>
              <a:t> =  </a:t>
            </a:r>
            <a:r>
              <a:rPr lang="en-US" altLang="zh-TW" i="1" dirty="0">
                <a:latin typeface="+mn-ea"/>
              </a:rPr>
              <a:t>ambient</a:t>
            </a:r>
            <a:r>
              <a:rPr lang="en-US" altLang="zh-TW" dirty="0">
                <a:latin typeface="+mn-ea"/>
              </a:rPr>
              <a:t> + </a:t>
            </a:r>
            <a:r>
              <a:rPr lang="en-US" altLang="zh-TW" i="1" dirty="0">
                <a:latin typeface="+mn-ea"/>
              </a:rPr>
              <a:t>diffuse</a:t>
            </a:r>
            <a:r>
              <a:rPr lang="en-US" altLang="zh-TW" dirty="0">
                <a:latin typeface="+mn-ea"/>
              </a:rPr>
              <a:t> + </a:t>
            </a:r>
            <a:r>
              <a:rPr lang="en-US" altLang="zh-TW" i="1" dirty="0">
                <a:latin typeface="+mn-ea"/>
              </a:rPr>
              <a:t>specular</a:t>
            </a:r>
            <a:endParaRPr lang="zh-TW" altLang="en-US" dirty="0">
              <a:latin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622" y="3745094"/>
            <a:ext cx="3660530" cy="2594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://www.imobilebbs.com/wordpress/wp-content/uploads/2011/07/20110725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45094"/>
            <a:ext cx="3884946" cy="221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579866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Diffuse</a:t>
            </a:r>
            <a:r>
              <a:rPr lang="zh-TW" altLang="en-US" dirty="0" smtClean="0"/>
              <a:t> </a:t>
            </a:r>
            <a:r>
              <a:rPr lang="en-US" altLang="zh-TW" dirty="0"/>
              <a:t>Term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Diffuse(</a:t>
            </a:r>
            <a:r>
              <a:rPr lang="zh-TW" altLang="en-US" dirty="0">
                <a:latin typeface="+mn-ea"/>
              </a:rPr>
              <a:t>漫射光</a:t>
            </a:r>
            <a:r>
              <a:rPr lang="en-US" altLang="zh-TW" dirty="0">
                <a:latin typeface="+mn-ea"/>
              </a:rPr>
              <a:t>):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漫射光只依賴光源和法線的方向</a:t>
            </a:r>
            <a:r>
              <a:rPr lang="zh-TW" altLang="en-US" dirty="0">
                <a:latin typeface="+mn-ea"/>
              </a:rPr>
              <a:t>。它垂直於物體時比傾斜時更明亮。</a:t>
            </a:r>
            <a:endParaRPr lang="en-US" altLang="zh-TW" dirty="0">
              <a:latin typeface="+mn-ea"/>
            </a:endParaRPr>
          </a:p>
          <a:p>
            <a:r>
              <a:rPr lang="en-US" altLang="zh-TW" i="1" dirty="0">
                <a:latin typeface="+mn-ea"/>
              </a:rPr>
              <a:t>diffuse</a:t>
            </a:r>
            <a:r>
              <a:rPr lang="en-US" altLang="zh-TW" dirty="0">
                <a:latin typeface="+mn-ea"/>
              </a:rPr>
              <a:t> = </a:t>
            </a:r>
            <a:r>
              <a:rPr lang="en-US" altLang="zh-TW" i="1" dirty="0" err="1">
                <a:latin typeface="+mn-ea"/>
              </a:rPr>
              <a:t>K</a:t>
            </a:r>
            <a:r>
              <a:rPr lang="en-US" altLang="zh-TW" i="1" baseline="-25000" dirty="0" err="1">
                <a:latin typeface="+mn-ea"/>
              </a:rPr>
              <a:t>d</a:t>
            </a:r>
            <a:r>
              <a:rPr lang="en-US" altLang="zh-TW" i="1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x </a:t>
            </a:r>
            <a:r>
              <a:rPr lang="en-US" altLang="zh-TW" i="1" dirty="0" err="1">
                <a:latin typeface="+mn-ea"/>
              </a:rPr>
              <a:t>lightColor</a:t>
            </a:r>
            <a:r>
              <a:rPr lang="en-US" altLang="zh-TW" dirty="0">
                <a:latin typeface="+mn-ea"/>
              </a:rPr>
              <a:t> x max(</a:t>
            </a:r>
            <a:r>
              <a:rPr lang="en-US" altLang="zh-TW" i="1" dirty="0">
                <a:latin typeface="+mn-ea"/>
              </a:rPr>
              <a:t>N</a:t>
            </a:r>
            <a:r>
              <a:rPr lang="en-US" altLang="zh-TW" dirty="0">
                <a:latin typeface="+mn-ea"/>
              </a:rPr>
              <a:t> · </a:t>
            </a:r>
            <a:r>
              <a:rPr lang="en-US" altLang="zh-TW" i="1" dirty="0">
                <a:latin typeface="+mn-ea"/>
              </a:rPr>
              <a:t>L</a:t>
            </a:r>
            <a:r>
              <a:rPr lang="en-US" altLang="zh-TW" dirty="0">
                <a:latin typeface="+mn-ea"/>
              </a:rPr>
              <a:t>, 0)</a:t>
            </a:r>
            <a:br>
              <a:rPr lang="en-US" altLang="zh-TW" dirty="0">
                <a:latin typeface="+mn-ea"/>
              </a:rPr>
            </a:br>
            <a:r>
              <a:rPr lang="en-US" altLang="zh-TW" dirty="0">
                <a:latin typeface="+mn-ea"/>
              </a:rPr>
              <a:t>where:</a:t>
            </a:r>
            <a:br>
              <a:rPr lang="en-US" altLang="zh-TW" dirty="0">
                <a:latin typeface="+mn-ea"/>
              </a:rPr>
            </a:br>
            <a:r>
              <a:rPr lang="en-US" altLang="zh-TW" i="1" dirty="0" err="1">
                <a:latin typeface="+mn-ea"/>
              </a:rPr>
              <a:t>K</a:t>
            </a:r>
            <a:r>
              <a:rPr lang="en-US" altLang="zh-TW" i="1" baseline="-25000" dirty="0" err="1">
                <a:latin typeface="+mn-ea"/>
              </a:rPr>
              <a:t>d</a:t>
            </a:r>
            <a:r>
              <a:rPr lang="en-US" altLang="zh-TW" i="1" dirty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材質的</a:t>
            </a:r>
            <a:r>
              <a:rPr lang="en-US" altLang="zh-TW" dirty="0">
                <a:latin typeface="+mn-ea"/>
              </a:rPr>
              <a:t>Diffuse</a:t>
            </a:r>
            <a:r>
              <a:rPr lang="zh-TW" altLang="en-US" dirty="0">
                <a:latin typeface="+mn-ea"/>
              </a:rPr>
              <a:t>係數</a:t>
            </a:r>
            <a:r>
              <a:rPr lang="en-US" altLang="zh-TW" dirty="0">
                <a:latin typeface="+mn-ea"/>
              </a:rPr>
              <a:t/>
            </a:r>
            <a:br>
              <a:rPr lang="en-US" altLang="zh-TW" dirty="0">
                <a:latin typeface="+mn-ea"/>
              </a:rPr>
            </a:br>
            <a:r>
              <a:rPr lang="en-US" altLang="zh-TW" i="1" dirty="0" err="1">
                <a:latin typeface="+mn-ea"/>
              </a:rPr>
              <a:t>lightColor</a:t>
            </a:r>
            <a:r>
              <a:rPr lang="en-US" altLang="zh-TW" dirty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是</a:t>
            </a:r>
            <a:r>
              <a:rPr lang="en-US" altLang="zh-TW" dirty="0">
                <a:latin typeface="+mn-ea"/>
              </a:rPr>
              <a:t>Diffuse Light</a:t>
            </a:r>
            <a:r>
              <a:rPr lang="zh-TW" altLang="en-US" dirty="0">
                <a:latin typeface="+mn-ea"/>
              </a:rPr>
              <a:t>的顏色</a:t>
            </a:r>
            <a:r>
              <a:rPr lang="en-US" altLang="zh-TW" dirty="0">
                <a:latin typeface="+mn-ea"/>
              </a:rPr>
              <a:t/>
            </a:r>
            <a:br>
              <a:rPr lang="en-US" altLang="zh-TW" dirty="0">
                <a:latin typeface="+mn-ea"/>
              </a:rPr>
            </a:br>
            <a:r>
              <a:rPr lang="en-US" altLang="zh-TW" i="1" dirty="0">
                <a:latin typeface="+mn-ea"/>
              </a:rPr>
              <a:t>N</a:t>
            </a:r>
            <a:r>
              <a:rPr lang="en-US" altLang="zh-TW" dirty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該點的法線</a:t>
            </a:r>
            <a:r>
              <a:rPr lang="en-US" altLang="zh-TW" dirty="0">
                <a:latin typeface="+mn-ea"/>
              </a:rPr>
              <a:t/>
            </a:r>
            <a:br>
              <a:rPr lang="en-US" altLang="zh-TW" dirty="0">
                <a:latin typeface="+mn-ea"/>
              </a:rPr>
            </a:br>
            <a:r>
              <a:rPr lang="en-US" altLang="zh-TW" i="1" dirty="0">
                <a:latin typeface="+mn-ea"/>
              </a:rPr>
              <a:t>L</a:t>
            </a:r>
            <a:r>
              <a:rPr lang="en-US" altLang="zh-TW" dirty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該點對於光的位置的向量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需</a:t>
            </a:r>
            <a:r>
              <a:rPr lang="en-US" altLang="zh-TW" dirty="0">
                <a:latin typeface="+mn-ea"/>
              </a:rPr>
              <a:t>Normalize)</a:t>
            </a:r>
            <a:br>
              <a:rPr lang="en-US" altLang="zh-TW" dirty="0">
                <a:latin typeface="+mn-ea"/>
              </a:rPr>
            </a:br>
            <a:r>
              <a:rPr lang="en-US" altLang="zh-TW" i="1" dirty="0">
                <a:latin typeface="+mn-ea"/>
              </a:rPr>
              <a:t>P</a:t>
            </a:r>
            <a:r>
              <a:rPr lang="en-US" altLang="zh-TW" dirty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該點位置</a:t>
            </a:r>
            <a:endParaRPr lang="en-US" altLang="zh-TW" dirty="0">
              <a:latin typeface="+mn-ea"/>
            </a:endParaRPr>
          </a:p>
        </p:txBody>
      </p:sp>
      <p:pic>
        <p:nvPicPr>
          <p:cNvPr id="12" name="Picture 2" descr="fig5_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762" y="2895600"/>
            <a:ext cx="1908776" cy="96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http.developer.nvidia.com/CgTutorial/elementLinks/fig5_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83" y="4776295"/>
            <a:ext cx="3853717" cy="10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fig5_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535" y="4569308"/>
            <a:ext cx="11906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990" y="4273026"/>
            <a:ext cx="2031548" cy="158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5519392" y="6002856"/>
            <a:ext cx="2749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Rendering the Diffuse Term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952593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Specular</a:t>
            </a:r>
            <a:r>
              <a:rPr lang="zh-TW" altLang="en-US" dirty="0"/>
              <a:t> </a:t>
            </a:r>
            <a:r>
              <a:rPr lang="en-US" altLang="zh-TW" dirty="0"/>
              <a:t>Term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Specular(</a:t>
            </a:r>
            <a:r>
              <a:rPr lang="zh-TW" altLang="en-US" dirty="0">
                <a:latin typeface="+mn-ea"/>
              </a:rPr>
              <a:t>鏡面光</a:t>
            </a:r>
            <a:r>
              <a:rPr lang="en-US" altLang="zh-TW" dirty="0">
                <a:latin typeface="+mn-ea"/>
              </a:rPr>
              <a:t>):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鏡面光依賴光源的方向以及法線的方向</a:t>
            </a:r>
            <a:r>
              <a:rPr lang="zh-TW" altLang="en-US" dirty="0">
                <a:latin typeface="+mn-ea"/>
              </a:rPr>
              <a:t>。它來自特定方向並沿另一方向反射出去</a:t>
            </a:r>
            <a:endParaRPr lang="en-US" altLang="zh-TW" dirty="0">
              <a:latin typeface="+mn-ea"/>
            </a:endParaRPr>
          </a:p>
          <a:p>
            <a:r>
              <a:rPr lang="en-US" altLang="zh-TW" i="1" dirty="0">
                <a:latin typeface="+mn-ea"/>
              </a:rPr>
              <a:t>specular</a:t>
            </a:r>
            <a:r>
              <a:rPr lang="en-US" altLang="zh-TW" dirty="0">
                <a:latin typeface="+mn-ea"/>
              </a:rPr>
              <a:t> = </a:t>
            </a:r>
            <a:r>
              <a:rPr lang="en-US" altLang="zh-TW" i="1" dirty="0">
                <a:latin typeface="+mn-ea"/>
              </a:rPr>
              <a:t>K</a:t>
            </a:r>
            <a:r>
              <a:rPr lang="en-US" altLang="zh-TW" i="1" baseline="-25000" dirty="0">
                <a:latin typeface="+mn-ea"/>
              </a:rPr>
              <a:t>s</a:t>
            </a:r>
            <a:r>
              <a:rPr lang="en-US" altLang="zh-TW" i="1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x </a:t>
            </a:r>
            <a:r>
              <a:rPr lang="en-US" altLang="zh-TW" i="1" dirty="0" err="1">
                <a:latin typeface="+mn-ea"/>
              </a:rPr>
              <a:t>lightColor</a:t>
            </a:r>
            <a:r>
              <a:rPr lang="en-US" altLang="zh-TW" dirty="0">
                <a:latin typeface="+mn-ea"/>
              </a:rPr>
              <a:t> x </a:t>
            </a:r>
            <a:r>
              <a:rPr lang="en-US" altLang="zh-TW" i="1" dirty="0">
                <a:latin typeface="+mn-ea"/>
              </a:rPr>
              <a:t>facing</a:t>
            </a:r>
            <a:r>
              <a:rPr lang="en-US" altLang="zh-TW" dirty="0">
                <a:latin typeface="+mn-ea"/>
              </a:rPr>
              <a:t> x (max(</a:t>
            </a:r>
            <a:r>
              <a:rPr lang="en-US" altLang="zh-TW" i="1" dirty="0">
                <a:latin typeface="+mn-ea"/>
              </a:rPr>
              <a:t>N</a:t>
            </a:r>
            <a:r>
              <a:rPr lang="en-US" altLang="zh-TW" dirty="0">
                <a:latin typeface="+mn-ea"/>
              </a:rPr>
              <a:t> · </a:t>
            </a:r>
            <a:r>
              <a:rPr lang="en-US" altLang="zh-TW" i="1" dirty="0">
                <a:latin typeface="+mn-ea"/>
              </a:rPr>
              <a:t>H</a:t>
            </a:r>
            <a:r>
              <a:rPr lang="en-US" altLang="zh-TW" dirty="0">
                <a:latin typeface="+mn-ea"/>
              </a:rPr>
              <a:t>, 0)) </a:t>
            </a:r>
            <a:r>
              <a:rPr lang="en-US" altLang="zh-TW" i="1" baseline="30000" dirty="0">
                <a:latin typeface="+mn-ea"/>
              </a:rPr>
              <a:t>shininess</a:t>
            </a:r>
            <a:r>
              <a:rPr lang="en-US" altLang="zh-TW" i="1" dirty="0">
                <a:latin typeface="+mn-ea"/>
              </a:rPr>
              <a:t> </a:t>
            </a:r>
            <a:br>
              <a:rPr lang="en-US" altLang="zh-TW" i="1" dirty="0">
                <a:latin typeface="+mn-ea"/>
              </a:rPr>
            </a:br>
            <a:r>
              <a:rPr lang="en-US" altLang="zh-TW" dirty="0">
                <a:latin typeface="+mn-ea"/>
              </a:rPr>
              <a:t>where:</a:t>
            </a:r>
            <a:br>
              <a:rPr lang="en-US" altLang="zh-TW" dirty="0">
                <a:latin typeface="+mn-ea"/>
              </a:rPr>
            </a:br>
            <a:r>
              <a:rPr lang="en-US" altLang="zh-TW" i="1" dirty="0">
                <a:latin typeface="+mn-ea"/>
              </a:rPr>
              <a:t>K</a:t>
            </a:r>
            <a:r>
              <a:rPr lang="en-US" altLang="zh-TW" i="1" baseline="-25000" dirty="0">
                <a:latin typeface="+mn-ea"/>
              </a:rPr>
              <a:t>s</a:t>
            </a:r>
            <a:r>
              <a:rPr lang="en-US" altLang="zh-TW" i="1" dirty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材質的</a:t>
            </a:r>
            <a:r>
              <a:rPr lang="en-US" altLang="zh-TW" dirty="0">
                <a:latin typeface="+mn-ea"/>
              </a:rPr>
              <a:t>Specular</a:t>
            </a:r>
            <a:r>
              <a:rPr lang="zh-TW" altLang="en-US" dirty="0">
                <a:latin typeface="+mn-ea"/>
              </a:rPr>
              <a:t>係數</a:t>
            </a:r>
            <a:r>
              <a:rPr lang="en-US" altLang="zh-TW" dirty="0">
                <a:latin typeface="+mn-ea"/>
              </a:rPr>
              <a:t/>
            </a:r>
            <a:br>
              <a:rPr lang="en-US" altLang="zh-TW" dirty="0">
                <a:latin typeface="+mn-ea"/>
              </a:rPr>
            </a:br>
            <a:r>
              <a:rPr lang="en-US" altLang="zh-TW" i="1" dirty="0" err="1">
                <a:latin typeface="+mn-ea"/>
              </a:rPr>
              <a:t>lightColor</a:t>
            </a:r>
            <a:r>
              <a:rPr lang="en-US" altLang="zh-TW" dirty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是</a:t>
            </a:r>
            <a:r>
              <a:rPr lang="en-US" altLang="zh-TW" dirty="0">
                <a:latin typeface="+mn-ea"/>
              </a:rPr>
              <a:t>Specular Light</a:t>
            </a:r>
            <a:r>
              <a:rPr lang="zh-TW" altLang="en-US" dirty="0">
                <a:latin typeface="+mn-ea"/>
              </a:rPr>
              <a:t>的顏色</a:t>
            </a:r>
            <a:r>
              <a:rPr lang="en-US" altLang="zh-TW" dirty="0">
                <a:latin typeface="+mn-ea"/>
              </a:rPr>
              <a:t/>
            </a:r>
            <a:br>
              <a:rPr lang="en-US" altLang="zh-TW" dirty="0">
                <a:latin typeface="+mn-ea"/>
              </a:rPr>
            </a:br>
            <a:r>
              <a:rPr lang="en-US" altLang="zh-TW" i="1" dirty="0">
                <a:latin typeface="+mn-ea"/>
              </a:rPr>
              <a:t>N </a:t>
            </a:r>
            <a:r>
              <a:rPr lang="zh-TW" altLang="en-US" dirty="0">
                <a:latin typeface="+mn-ea"/>
              </a:rPr>
              <a:t>該點的法線</a:t>
            </a:r>
            <a:r>
              <a:rPr lang="en-US" altLang="zh-TW" dirty="0">
                <a:latin typeface="+mn-ea"/>
              </a:rPr>
              <a:t/>
            </a:r>
            <a:br>
              <a:rPr lang="en-US" altLang="zh-TW" dirty="0">
                <a:latin typeface="+mn-ea"/>
              </a:rPr>
            </a:br>
            <a:r>
              <a:rPr lang="en-US" altLang="zh-TW" i="1" dirty="0">
                <a:latin typeface="+mn-ea"/>
              </a:rPr>
              <a:t>V </a:t>
            </a:r>
            <a:r>
              <a:rPr lang="zh-TW" altLang="en-US" dirty="0">
                <a:latin typeface="+mn-ea"/>
              </a:rPr>
              <a:t>該點對於視角的向量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需</a:t>
            </a:r>
            <a:r>
              <a:rPr lang="en-US" altLang="zh-TW" dirty="0">
                <a:latin typeface="+mn-ea"/>
              </a:rPr>
              <a:t>Normalize)</a:t>
            </a:r>
            <a:br>
              <a:rPr lang="en-US" altLang="zh-TW" dirty="0">
                <a:latin typeface="+mn-ea"/>
              </a:rPr>
            </a:br>
            <a:r>
              <a:rPr lang="en-US" altLang="zh-TW" i="1" dirty="0">
                <a:latin typeface="+mn-ea"/>
              </a:rPr>
              <a:t>L</a:t>
            </a:r>
            <a:r>
              <a:rPr lang="zh-TW" altLang="en-US" i="1" dirty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該點對於光的位置的向量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需</a:t>
            </a:r>
            <a:r>
              <a:rPr lang="en-US" altLang="zh-TW" dirty="0">
                <a:latin typeface="+mn-ea"/>
              </a:rPr>
              <a:t>Normalize)</a:t>
            </a:r>
            <a:br>
              <a:rPr lang="en-US" altLang="zh-TW" dirty="0">
                <a:latin typeface="+mn-ea"/>
              </a:rPr>
            </a:br>
            <a:r>
              <a:rPr lang="en-US" altLang="zh-TW" i="1" dirty="0">
                <a:latin typeface="+mn-ea"/>
              </a:rPr>
              <a:t>H</a:t>
            </a:r>
            <a:r>
              <a:rPr lang="zh-TW" altLang="en-US" dirty="0">
                <a:latin typeface="+mn-ea"/>
              </a:rPr>
              <a:t>是</a:t>
            </a:r>
            <a:r>
              <a:rPr lang="en-US" altLang="zh-TW" dirty="0">
                <a:latin typeface="+mn-ea"/>
              </a:rPr>
              <a:t>V</a:t>
            </a:r>
            <a:r>
              <a:rPr lang="zh-TW" altLang="en-US" dirty="0">
                <a:latin typeface="+mn-ea"/>
              </a:rPr>
              <a:t>和</a:t>
            </a:r>
            <a:r>
              <a:rPr lang="en-US" altLang="zh-TW" dirty="0">
                <a:latin typeface="+mn-ea"/>
              </a:rPr>
              <a:t>L</a:t>
            </a:r>
            <a:r>
              <a:rPr lang="zh-TW" altLang="en-US" dirty="0">
                <a:latin typeface="+mn-ea"/>
              </a:rPr>
              <a:t>的</a:t>
            </a:r>
            <a:r>
              <a:rPr lang="en-US" altLang="zh-TW" dirty="0">
                <a:latin typeface="+mn-ea"/>
              </a:rPr>
              <a:t>half vector</a:t>
            </a:r>
            <a:br>
              <a:rPr lang="en-US" altLang="zh-TW" dirty="0">
                <a:latin typeface="+mn-ea"/>
              </a:rPr>
            </a:br>
            <a:r>
              <a:rPr lang="en-US" altLang="zh-TW" i="1" dirty="0">
                <a:latin typeface="+mn-ea"/>
              </a:rPr>
              <a:t>P</a:t>
            </a:r>
            <a:r>
              <a:rPr lang="en-US" altLang="zh-TW" dirty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該點位置</a:t>
            </a:r>
            <a:endParaRPr lang="en-US" altLang="zh-TW" dirty="0">
              <a:latin typeface="+mn-ea"/>
            </a:endParaRPr>
          </a:p>
        </p:txBody>
      </p:sp>
      <p:pic>
        <p:nvPicPr>
          <p:cNvPr id="8" name="Picture 2" descr="fig5_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460" y="2724681"/>
            <a:ext cx="2438523" cy="122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ig5_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362521"/>
            <a:ext cx="2667000" cy="75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fig5_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08" y="4671808"/>
            <a:ext cx="11906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5990089" y="5936511"/>
            <a:ext cx="2894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Rendering the Specular Term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2975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ADS model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65377" y="4382589"/>
            <a:ext cx="2722469" cy="545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000" dirty="0" smtClean="0"/>
              <a:t>Ambient</a:t>
            </a:r>
            <a:endParaRPr lang="zh-TW" altLang="en-US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8344"/>
            <a:ext cx="3053224" cy="2406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224" y="1981200"/>
            <a:ext cx="3073204" cy="239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892" y="2009296"/>
            <a:ext cx="3120804" cy="239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內容版面配置區 2"/>
          <p:cNvSpPr txBox="1">
            <a:spLocks/>
          </p:cNvSpPr>
          <p:nvPr/>
        </p:nvSpPr>
        <p:spPr>
          <a:xfrm>
            <a:off x="3035807" y="4402922"/>
            <a:ext cx="3008058" cy="545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000" dirty="0" smtClean="0"/>
              <a:t>Ambient + Diffuse</a:t>
            </a:r>
            <a:endParaRPr lang="zh-TW" altLang="en-US" sz="2000" dirty="0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6781800" y="4495800"/>
            <a:ext cx="4469545" cy="545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 smtClean="0"/>
              <a:t>Ambient + Diffuse </a:t>
            </a:r>
            <a:endParaRPr lang="en-US" altLang="zh-TW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 smtClean="0"/>
              <a:t>+ </a:t>
            </a:r>
            <a:r>
              <a:rPr lang="en-US" altLang="zh-TW" sz="2000" dirty="0" smtClean="0"/>
              <a:t>Specular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44131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S006256058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自訂 1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TS006256058</Template>
  <TotalTime>8709</TotalTime>
  <Words>561</Words>
  <Application>Microsoft Office PowerPoint</Application>
  <PresentationFormat>如螢幕大小 (4:3)</PresentationFormat>
  <Paragraphs>115</Paragraphs>
  <Slides>18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新細明體</vt:lpstr>
      <vt:lpstr>標楷體</vt:lpstr>
      <vt:lpstr>Arial</vt:lpstr>
      <vt:lpstr>Arial Narrow</vt:lpstr>
      <vt:lpstr>Calibri</vt:lpstr>
      <vt:lpstr>Symbol</vt:lpstr>
      <vt:lpstr>Tahoma</vt:lpstr>
      <vt:lpstr>Times New Roman</vt:lpstr>
      <vt:lpstr>TS006256058</vt:lpstr>
      <vt:lpstr>Shader 應用</vt:lpstr>
      <vt:lpstr>打光</vt:lpstr>
      <vt:lpstr>水面</vt:lpstr>
      <vt:lpstr>波浪</vt:lpstr>
      <vt:lpstr>lighting</vt:lpstr>
      <vt:lpstr>Classic Lighting Model</vt:lpstr>
      <vt:lpstr>Diffuse Term</vt:lpstr>
      <vt:lpstr>Specular Term</vt:lpstr>
      <vt:lpstr>ADS model</vt:lpstr>
      <vt:lpstr>Vertex Shader</vt:lpstr>
      <vt:lpstr>Fragment Shader</vt:lpstr>
      <vt:lpstr>波浪</vt:lpstr>
      <vt:lpstr>sin 波</vt:lpstr>
      <vt:lpstr>Water Surface Rendering</vt:lpstr>
      <vt:lpstr>Water Surface Rendering</vt:lpstr>
      <vt:lpstr>Water Surface Rendering</vt:lpstr>
      <vt:lpstr>Vertex Shader</vt:lpstr>
      <vt:lpstr>Fragment Shader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Bad News</dc:title>
  <dc:creator>Dobry</dc:creator>
  <cp:lastModifiedBy>CGAL</cp:lastModifiedBy>
  <cp:revision>168</cp:revision>
  <cp:lastPrinted>1601-01-01T00:00:00Z</cp:lastPrinted>
  <dcterms:created xsi:type="dcterms:W3CDTF">2011-08-24T02:40:02Z</dcterms:created>
  <dcterms:modified xsi:type="dcterms:W3CDTF">2016-05-27T06:17:23Z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TC062560581033</vt:lpwstr>
  </property>
</Properties>
</file>