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6EAFE"/>
    <a:srgbClr val="A8EE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401" autoAdjust="0"/>
  </p:normalViewPr>
  <p:slideViewPr>
    <p:cSldViewPr>
      <p:cViewPr varScale="1">
        <p:scale>
          <a:sx n="81" d="100"/>
          <a:sy n="81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ABEA0033-CC7D-44B2-AFBE-ECF5B3B83AF6}" type="datetimeFigureOut">
              <a:rPr lang="en-US"/>
              <a:pPr>
                <a:defRPr/>
              </a:pPr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89E2D281-7AA6-4EAA-B082-70622FC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496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9A10E6DF-05DD-4917-9378-E2006E5A2E39}" type="datetimeFigureOut">
              <a:rPr lang="en-US"/>
              <a:pPr>
                <a:defRPr/>
              </a:pPr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cs typeface="+mn-cs"/>
              </a:defRPr>
            </a:lvl1pPr>
          </a:lstStyle>
          <a:p>
            <a:pPr>
              <a:defRPr/>
            </a:pPr>
            <a:fld id="{F0F4EC81-2763-475E-95BF-F57F12E7A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3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59814-91A7-43F2-845E-DC73DC501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9E73E-A6F5-4A98-9051-145F77B11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AE07D-4308-44FD-AA2B-BA50D333F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FCA8-7D1B-4589-BD53-F615F5AA4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992-6756-4504-A608-3A86831F3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6297-89B8-45DC-B85B-13CE2E556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579BE-8748-4823-9C58-D8B6FF26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8F1E6-616D-4D7F-98FB-1824C14F4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t>@ NTUST CSIE 2011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042DF-3AF2-4B6D-864B-6F3BFB5A5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6488"/>
            <a:ext cx="8686800" cy="74612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/>
            <a:endParaRPr lang="zh-TW" altLang="en-US">
              <a:ea typeface="新細明體" pitchFamily="18" charset="-120"/>
            </a:endParaRPr>
          </a:p>
        </p:txBody>
      </p:sp>
      <p:pic>
        <p:nvPicPr>
          <p:cNvPr id="152581" name="Picture 7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lang="en-US" sz="1200" b="1" smtClean="0">
                <a:cs typeface="+mn-cs"/>
              </a:defRPr>
            </a:lvl1pPr>
          </a:lstStyle>
          <a:p>
            <a:pPr>
              <a:defRPr/>
            </a:pPr>
            <a:r>
              <a:rPr/>
              <a:t>@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 eaLnBrk="0" hangingPunct="0">
              <a:defRPr b="1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D9B2C-21D6-4E0C-9A56-3D5D99D1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52585" name="Picture 1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4572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Cube map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268869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Fragment</a:t>
            </a:r>
            <a:r>
              <a:rPr lang="zh-TW" altLang="en-US" dirty="0"/>
              <a:t>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GulimChe" pitchFamily="49" charset="-127"/>
                <a:ea typeface="GulimChe" pitchFamily="49" charset="-127"/>
              </a:rPr>
              <a:t>。</a:t>
            </a:r>
            <a:endParaRPr lang="zh-TW" altLang="en-US" dirty="0">
              <a:latin typeface="GulimChe" pitchFamily="49" charset="-127"/>
              <a:ea typeface="GulimChe" pitchFamily="49" charset="-127"/>
            </a:endParaRP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5900"/>
            <a:ext cx="72294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1537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GulimChe" pitchFamily="49" charset="-127"/>
                <a:ea typeface="GulimChe" pitchFamily="49" charset="-127"/>
              </a:rPr>
              <a:t>。</a:t>
            </a:r>
            <a:endParaRPr lang="zh-TW" altLang="en-US" dirty="0">
              <a:latin typeface="GulimChe" pitchFamily="49" charset="-127"/>
              <a:ea typeface="GulimChe" pitchFamily="49" charset="-127"/>
            </a:endParaRP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476375"/>
            <a:ext cx="6591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8506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GulimChe" pitchFamily="49" charset="-127"/>
                <a:ea typeface="GulimChe" pitchFamily="49" charset="-127"/>
              </a:rPr>
              <a:t>。</a:t>
            </a:r>
            <a:endParaRPr lang="zh-TW" altLang="en-US" dirty="0">
              <a:latin typeface="GulimChe" pitchFamily="49" charset="-127"/>
              <a:ea typeface="GulimChe" pitchFamily="49" charset="-127"/>
            </a:endParaRP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9715"/>
            <a:ext cx="5997511" cy="468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88255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Cubemap</a:t>
            </a:r>
            <a:endParaRPr lang="en-US" altLang="zh-TW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一旦提供了方向，</a:t>
            </a:r>
            <a:r>
              <a:rPr lang="en-US" altLang="zh-TW" dirty="0"/>
              <a:t>OpenGL</a:t>
            </a:r>
            <a:r>
              <a:rPr lang="zh-TW" altLang="en-US" dirty="0"/>
              <a:t>就會獲取方向向量觸碰上的相應的紋理像素（</a:t>
            </a:r>
            <a:r>
              <a:rPr lang="en-US" altLang="zh-TW" dirty="0" err="1"/>
              <a:t>texel</a:t>
            </a:r>
            <a:r>
              <a:rPr lang="zh-TW" altLang="en-US" dirty="0"/>
              <a:t>），這樣就返回了正確的紋理採樣值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362200"/>
            <a:ext cx="4314825" cy="35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367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</a:t>
            </a:r>
            <a:r>
              <a:rPr lang="en-US" altLang="zh-TW" dirty="0" err="1"/>
              <a:t>cubemap</a:t>
            </a:r>
            <a:endParaRPr lang="en-US" altLang="zh-TW" b="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4" y="1444643"/>
            <a:ext cx="8901830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5" y="2435243"/>
            <a:ext cx="8167687" cy="34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741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Cubemap</a:t>
            </a:r>
            <a:endParaRPr lang="en-US" altLang="zh-TW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4837" cy="199579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00204" y="33673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設定每個面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24200" y="52402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設定放置方式與過濾方式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5" y="4038600"/>
            <a:ext cx="8692013" cy="10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7966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example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" y="2743200"/>
            <a:ext cx="8758237" cy="153416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725008" y="43434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55251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Toon</a:t>
            </a:r>
            <a:r>
              <a:rPr lang="en-US" altLang="zh-TW" dirty="0"/>
              <a:t> Shading(</a:t>
            </a:r>
            <a:r>
              <a:rPr lang="zh-TW" altLang="en-US" dirty="0"/>
              <a:t>卡通</a:t>
            </a:r>
            <a:r>
              <a:rPr lang="zh-TW" altLang="en-US" dirty="0" smtClean="0"/>
              <a:t>渲染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Toon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 Shading(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又稱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Cel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-shading)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，是一種去真實感的渲染方法，用於使電腦生成的圖像呈現出手繪般的效果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Picture 2" descr="http://upload.wikimedia.org/wikipedia/commons/b/b7/Toon-sh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953000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58698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Toon</a:t>
            </a:r>
            <a:r>
              <a:rPr lang="en-US" altLang="zh-TW" dirty="0"/>
              <a:t> Shading(</a:t>
            </a:r>
            <a:r>
              <a:rPr lang="zh-TW" altLang="en-US" dirty="0"/>
              <a:t>卡通渲染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Toon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 Shading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的物體像素之間的顏色過度是一種階梯函數形成的，而一般的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Lighting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的顏色過度則是平滑的連續函數形式。</a:t>
            </a:r>
            <a:endParaRPr lang="en-US" altLang="zh-TW" dirty="0">
              <a:latin typeface="GulimChe" pitchFamily="49" charset="-127"/>
              <a:ea typeface="GulimChe" pitchFamily="49" charset="-127"/>
            </a:endParaRPr>
          </a:p>
          <a:p>
            <a:r>
              <a:rPr lang="zh-TW" altLang="en-US" dirty="0">
                <a:latin typeface="GulimChe" pitchFamily="49" charset="-127"/>
                <a:ea typeface="GulimChe" pitchFamily="49" charset="-127"/>
              </a:rPr>
              <a:t>下圖比較了一般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Shaing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與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Toon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 Shading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，可以明顯的看出中間顏色過度差別。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1" y="3505200"/>
            <a:ext cx="825117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93465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Toon</a:t>
            </a:r>
            <a:r>
              <a:rPr lang="en-US" altLang="zh-TW" dirty="0"/>
              <a:t> Shading(</a:t>
            </a:r>
            <a:r>
              <a:rPr lang="zh-TW" altLang="en-US" dirty="0"/>
              <a:t>卡通渲染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GulimChe" pitchFamily="49" charset="-127"/>
                <a:ea typeface="GulimChe" pitchFamily="49" charset="-127"/>
              </a:rPr>
              <a:t>要實現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Toon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 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Shading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的效果，我們可以在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Fragment 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Shader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中測試每個像素漫射光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(Diffuse)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中的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/>
            </a:r>
            <a:br>
              <a:rPr lang="en-US" altLang="zh-TW" dirty="0">
                <a:latin typeface="GulimChe" pitchFamily="49" charset="-127"/>
                <a:ea typeface="GulimChe" pitchFamily="49" charset="-127"/>
              </a:rPr>
            </a:br>
            <a:r>
              <a:rPr lang="en-US" altLang="zh-TW" dirty="0">
                <a:latin typeface="GulimChe" pitchFamily="49" charset="-127"/>
                <a:ea typeface="GulimChe" pitchFamily="49" charset="-127"/>
              </a:rPr>
              <a:t>N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 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dot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 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L(Normal dot </a:t>
            </a:r>
            <a:r>
              <a:rPr lang="en-US" altLang="zh-TW" dirty="0" err="1">
                <a:latin typeface="GulimChe" pitchFamily="49" charset="-127"/>
                <a:ea typeface="GulimChe" pitchFamily="49" charset="-127"/>
              </a:rPr>
              <a:t>LightDirection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)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的值。使漫射光變成一個階梯函數，不同的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N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 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dot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 </a:t>
            </a:r>
            <a:r>
              <a:rPr lang="en-US" altLang="zh-TW" dirty="0">
                <a:latin typeface="GulimChe" pitchFamily="49" charset="-127"/>
                <a:ea typeface="GulimChe" pitchFamily="49" charset="-127"/>
              </a:rPr>
              <a:t>L</a:t>
            </a:r>
            <a:r>
              <a:rPr lang="zh-TW" altLang="en-US" dirty="0">
                <a:latin typeface="GulimChe" pitchFamily="49" charset="-127"/>
                <a:ea typeface="GulimChe" pitchFamily="49" charset="-127"/>
              </a:rPr>
              <a:t>區域對應不同的顏色。</a:t>
            </a:r>
            <a:endParaRPr lang="en-US" altLang="zh-TW" dirty="0">
              <a:latin typeface="GulimChe" pitchFamily="49" charset="-127"/>
              <a:ea typeface="GulimChe" pitchFamily="49" charset="-127"/>
            </a:endParaRPr>
          </a:p>
          <a:p>
            <a:r>
              <a:rPr lang="zh-TW" altLang="en-US" dirty="0">
                <a:latin typeface="GulimChe" pitchFamily="49" charset="-127"/>
                <a:ea typeface="GulimChe" pitchFamily="49" charset="-127"/>
              </a:rPr>
              <a:t>下圖示意不同部分有不同的漫射光強度值，不同的漫射光值分別指定了不同的像素顏色。</a:t>
            </a:r>
          </a:p>
          <a:p>
            <a:endParaRPr lang="zh-TW" altLang="en-US" dirty="0"/>
          </a:p>
        </p:txBody>
      </p:sp>
      <p:pic>
        <p:nvPicPr>
          <p:cNvPr id="6" name="Picture 2" descr="http://hi.csdn.net/attachment/201005/15/0_1273932433Q9q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7098077" cy="224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5980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Vertex </a:t>
            </a:r>
            <a:r>
              <a:rPr lang="en-US" altLang="zh-TW" dirty="0" err="1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GulimChe" pitchFamily="49" charset="-127"/>
                <a:ea typeface="GulimChe" pitchFamily="49" charset="-127"/>
              </a:rPr>
              <a:t>。</a:t>
            </a:r>
            <a:endParaRPr lang="zh-TW" altLang="en-US" dirty="0">
              <a:latin typeface="GulimChe" pitchFamily="49" charset="-127"/>
              <a:ea typeface="GulimChe" pitchFamily="49" charset="-127"/>
            </a:endParaRPr>
          </a:p>
          <a:p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81150"/>
            <a:ext cx="5715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00423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8495</TotalTime>
  <Words>186</Words>
  <Application>Microsoft Office PowerPoint</Application>
  <PresentationFormat>如螢幕大小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GulimChe</vt:lpstr>
      <vt:lpstr>新細明體</vt:lpstr>
      <vt:lpstr>標楷體</vt:lpstr>
      <vt:lpstr>Arial</vt:lpstr>
      <vt:lpstr>Arial Narrow</vt:lpstr>
      <vt:lpstr>Calibri</vt:lpstr>
      <vt:lpstr>Times New Roman</vt:lpstr>
      <vt:lpstr>TS006256058</vt:lpstr>
      <vt:lpstr>Today</vt:lpstr>
      <vt:lpstr>Cubemap</vt:lpstr>
      <vt:lpstr>創建一個cubemap</vt:lpstr>
      <vt:lpstr>Cubemap</vt:lpstr>
      <vt:lpstr>Fragment shader example</vt:lpstr>
      <vt:lpstr>Toon Shading(卡通渲染)</vt:lpstr>
      <vt:lpstr>Toon Shading(卡通渲染)</vt:lpstr>
      <vt:lpstr>Toon Shading(卡通渲染)</vt:lpstr>
      <vt:lpstr>Vertex Shader</vt:lpstr>
      <vt:lpstr>Fragment Shader</vt:lpstr>
      <vt:lpstr>Textures</vt:lpstr>
      <vt:lpstr>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CGAL</cp:lastModifiedBy>
  <cp:revision>169</cp:revision>
  <cp:lastPrinted>1601-01-01T00:00:00Z</cp:lastPrinted>
  <dcterms:created xsi:type="dcterms:W3CDTF">2011-08-24T02:40:02Z</dcterms:created>
  <dcterms:modified xsi:type="dcterms:W3CDTF">2016-06-03T07:03:28Z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