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2"/>
  </p:notesMasterIdLst>
  <p:sldIdLst>
    <p:sldId id="350" r:id="rId2"/>
    <p:sldId id="351" r:id="rId3"/>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352" r:id="rId37"/>
    <p:sldId id="353"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55" r:id="rId72"/>
    <p:sldId id="356" r:id="rId73"/>
    <p:sldId id="323" r:id="rId74"/>
    <p:sldId id="325" r:id="rId75"/>
    <p:sldId id="326" r:id="rId76"/>
    <p:sldId id="327" r:id="rId77"/>
    <p:sldId id="328" r:id="rId78"/>
    <p:sldId id="329" r:id="rId79"/>
    <p:sldId id="324" r:id="rId80"/>
    <p:sldId id="330" r:id="rId81"/>
    <p:sldId id="331" r:id="rId82"/>
    <p:sldId id="332" r:id="rId83"/>
    <p:sldId id="333" r:id="rId84"/>
    <p:sldId id="334" r:id="rId85"/>
    <p:sldId id="335" r:id="rId86"/>
    <p:sldId id="354"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13" autoAdjust="0"/>
    <p:restoredTop sz="85067" autoAdjust="0"/>
  </p:normalViewPr>
  <p:slideViewPr>
    <p:cSldViewPr snapToGrid="0">
      <p:cViewPr varScale="1">
        <p:scale>
          <a:sx n="67" d="100"/>
          <a:sy n="67" d="100"/>
        </p:scale>
        <p:origin x="10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04E6AD-BE05-4856-A060-A795B38B54BA}" type="datetimeFigureOut">
              <a:rPr lang="en-US" smtClean="0"/>
              <a:t>12/17/2015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73A433-D377-472D-941A-156F3736194F}" type="slidenum">
              <a:rPr lang="en-US" smtClean="0"/>
              <a:t>‹#›</a:t>
            </a:fld>
            <a:endParaRPr lang="en-US"/>
          </a:p>
        </p:txBody>
      </p:sp>
    </p:spTree>
    <p:extLst>
      <p:ext uri="{BB962C8B-B14F-4D97-AF65-F5344CB8AC3E}">
        <p14:creationId xmlns:p14="http://schemas.microsoft.com/office/powerpoint/2010/main" val="1915883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73A433-D377-472D-941A-156F3736194F}" type="slidenum">
              <a:rPr lang="en-US" smtClean="0"/>
              <a:t>41</a:t>
            </a:fld>
            <a:endParaRPr lang="en-US"/>
          </a:p>
        </p:txBody>
      </p:sp>
    </p:spTree>
    <p:extLst>
      <p:ext uri="{BB962C8B-B14F-4D97-AF65-F5344CB8AC3E}">
        <p14:creationId xmlns:p14="http://schemas.microsoft.com/office/powerpoint/2010/main" val="624282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73A433-D377-472D-941A-156F3736194F}" type="slidenum">
              <a:rPr lang="en-US" smtClean="0"/>
              <a:t>44</a:t>
            </a:fld>
            <a:endParaRPr lang="en-US"/>
          </a:p>
        </p:txBody>
      </p:sp>
    </p:spTree>
    <p:extLst>
      <p:ext uri="{BB962C8B-B14F-4D97-AF65-F5344CB8AC3E}">
        <p14:creationId xmlns:p14="http://schemas.microsoft.com/office/powerpoint/2010/main" val="3991999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73A433-D377-472D-941A-156F3736194F}" type="slidenum">
              <a:rPr lang="en-US" smtClean="0"/>
              <a:t>82</a:t>
            </a:fld>
            <a:endParaRPr lang="en-US"/>
          </a:p>
        </p:txBody>
      </p:sp>
    </p:spTree>
    <p:extLst>
      <p:ext uri="{BB962C8B-B14F-4D97-AF65-F5344CB8AC3E}">
        <p14:creationId xmlns:p14="http://schemas.microsoft.com/office/powerpoint/2010/main" val="30211625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12/17/2015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12/17/2015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12/17/2015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12/17/2015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12/17/2015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12/17/2015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12/17/2015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image" Target="../media/image41.jp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HOSPITAL MANAGEMENT SYSTEM</a:t>
            </a:r>
            <a:endParaRPr lang="en-US" dirty="0"/>
          </a:p>
        </p:txBody>
      </p:sp>
      <p:sp>
        <p:nvSpPr>
          <p:cNvPr id="3" name="Content Placeholder 2"/>
          <p:cNvSpPr>
            <a:spLocks noGrp="1"/>
          </p:cNvSpPr>
          <p:nvPr>
            <p:ph idx="1"/>
          </p:nvPr>
        </p:nvSpPr>
        <p:spPr/>
        <p:txBody>
          <a:bodyPr/>
          <a:lstStyle/>
          <a:p>
            <a:pPr marL="457200" lvl="1" indent="0">
              <a:buNone/>
            </a:pPr>
            <a:r>
              <a:rPr lang="en-US" dirty="0" smtClean="0"/>
              <a:t>			DONE BY : PRANAY SAMPAT</a:t>
            </a:r>
          </a:p>
          <a:p>
            <a:pPr marL="457200" lvl="1" indent="0">
              <a:buNone/>
            </a:pPr>
            <a:r>
              <a:rPr lang="en-US" dirty="0"/>
              <a:t>	</a:t>
            </a:r>
            <a:r>
              <a:rPr lang="en-US" dirty="0" smtClean="0"/>
              <a:t>		NU ID  : </a:t>
            </a:r>
            <a:r>
              <a:rPr lang="en-US" dirty="0">
                <a:effectLst/>
              </a:rPr>
              <a:t>001617266</a:t>
            </a:r>
            <a:endParaRPr lang="en-US" dirty="0"/>
          </a:p>
        </p:txBody>
      </p:sp>
    </p:spTree>
    <p:extLst>
      <p:ext uri="{BB962C8B-B14F-4D97-AF65-F5344CB8AC3E}">
        <p14:creationId xmlns:p14="http://schemas.microsoft.com/office/powerpoint/2010/main" val="4000473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TO ORDER BY CLAUSE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7695" y="2458026"/>
            <a:ext cx="8807115" cy="3774332"/>
          </a:xfrm>
        </p:spPr>
      </p:pic>
      <p:sp>
        <p:nvSpPr>
          <p:cNvPr id="5" name="TextBox 4"/>
          <p:cNvSpPr txBox="1"/>
          <p:nvPr/>
        </p:nvSpPr>
        <p:spPr>
          <a:xfrm>
            <a:off x="1576136" y="1723559"/>
            <a:ext cx="6845969" cy="646331"/>
          </a:xfrm>
          <a:prstGeom prst="rect">
            <a:avLst/>
          </a:prstGeom>
          <a:noFill/>
        </p:spPr>
        <p:txBody>
          <a:bodyPr wrap="square" rtlCol="0">
            <a:spAutoFit/>
          </a:bodyPr>
          <a:lstStyle/>
          <a:p>
            <a:r>
              <a:rPr lang="en-US" dirty="0" smtClean="0"/>
              <a:t>HERE IS THE OUTPUT WHICH ORDERS BY DOCTOR CHARGE IN A BILL IN DESCENDING ORDER.</a:t>
            </a:r>
            <a:endParaRPr lang="en-US" dirty="0"/>
          </a:p>
        </p:txBody>
      </p:sp>
    </p:spTree>
    <p:extLst>
      <p:ext uri="{BB962C8B-B14F-4D97-AF65-F5344CB8AC3E}">
        <p14:creationId xmlns:p14="http://schemas.microsoft.com/office/powerpoint/2010/main" val="99191447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38807"/>
          </a:xfrm>
        </p:spPr>
        <p:txBody>
          <a:bodyPr/>
          <a:lstStyle/>
          <a:p>
            <a:r>
              <a:rPr lang="en-US" dirty="0" smtClean="0"/>
              <a:t>Performance tuning </a:t>
            </a:r>
            <a:r>
              <a:rPr lang="en-US" dirty="0" err="1" smtClean="0"/>
              <a:t>cont</a:t>
            </a:r>
            <a:r>
              <a:rPr lang="en-US" dirty="0" smtClean="0"/>
              <a:t>…</a:t>
            </a:r>
            <a:endParaRPr lang="en-US" dirty="0"/>
          </a:p>
        </p:txBody>
      </p:sp>
      <p:sp>
        <p:nvSpPr>
          <p:cNvPr id="3" name="Content Placeholder 2"/>
          <p:cNvSpPr>
            <a:spLocks noGrp="1"/>
          </p:cNvSpPr>
          <p:nvPr>
            <p:ph idx="1"/>
          </p:nvPr>
        </p:nvSpPr>
        <p:spPr>
          <a:xfrm>
            <a:off x="0" y="1614488"/>
            <a:ext cx="11047411" cy="5014912"/>
          </a:xfrm>
        </p:spPr>
        <p:txBody>
          <a:bodyPr>
            <a:normAutofit fontScale="85000" lnSpcReduction="20000"/>
          </a:bodyPr>
          <a:lstStyle/>
          <a:p>
            <a:r>
              <a:rPr lang="en-US" dirty="0" smtClean="0"/>
              <a:t>STEPS NEED TO BE TAKEN FOR PERFORMANCE TUNING</a:t>
            </a:r>
          </a:p>
          <a:p>
            <a:r>
              <a:rPr lang="en-US" dirty="0" smtClean="0"/>
              <a:t>Provide developers with some developer-side database tuning techniques.</a:t>
            </a:r>
          </a:p>
          <a:p>
            <a:r>
              <a:rPr lang="en-US" dirty="0" smtClean="0"/>
              <a:t>Explain how developers and DBA’s can work together effectively</a:t>
            </a:r>
          </a:p>
          <a:p>
            <a:r>
              <a:rPr lang="en-US" dirty="0" smtClean="0"/>
              <a:t>Indexing the critical tables.</a:t>
            </a:r>
          </a:p>
          <a:p>
            <a:r>
              <a:rPr lang="en-US" dirty="0" smtClean="0"/>
              <a:t>Avoiding coding loops </a:t>
            </a:r>
          </a:p>
          <a:p>
            <a:r>
              <a:rPr lang="en-US" dirty="0" smtClean="0"/>
              <a:t>Avoid correlated subqueries.</a:t>
            </a:r>
          </a:p>
          <a:p>
            <a:r>
              <a:rPr lang="en-US" dirty="0" smtClean="0"/>
              <a:t>SELECT SPARINGLY</a:t>
            </a:r>
          </a:p>
          <a:p>
            <a:r>
              <a:rPr lang="en-US" dirty="0" smtClean="0"/>
              <a:t>Locate I/O Bottle Necks</a:t>
            </a:r>
          </a:p>
          <a:p>
            <a:r>
              <a:rPr lang="en-US" dirty="0" smtClean="0"/>
              <a:t>Separate data and log files</a:t>
            </a:r>
          </a:p>
          <a:p>
            <a:r>
              <a:rPr lang="en-US" dirty="0" smtClean="0"/>
              <a:t>Use separate staging database.</a:t>
            </a:r>
          </a:p>
          <a:p>
            <a:r>
              <a:rPr lang="en-US" dirty="0" smtClean="0"/>
              <a:t>Minimize </a:t>
            </a:r>
            <a:r>
              <a:rPr lang="en-US" dirty="0" err="1" smtClean="0"/>
              <a:t>tempdb</a:t>
            </a:r>
            <a:r>
              <a:rPr lang="en-US" dirty="0" smtClean="0"/>
              <a:t> contention.</a:t>
            </a:r>
            <a:endParaRPr lang="en-US" dirty="0"/>
          </a:p>
        </p:txBody>
      </p:sp>
    </p:spTree>
    <p:extLst>
      <p:ext uri="{BB962C8B-B14F-4D97-AF65-F5344CB8AC3E}">
        <p14:creationId xmlns:p14="http://schemas.microsoft.com/office/powerpoint/2010/main" val="2251901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Sql</a:t>
            </a:r>
            <a:r>
              <a:rPr lang="en-US" dirty="0" smtClean="0"/>
              <a:t> FUNCTIONS </a:t>
            </a:r>
            <a:endParaRPr lang="en-US" dirty="0"/>
          </a:p>
        </p:txBody>
      </p:sp>
      <p:sp>
        <p:nvSpPr>
          <p:cNvPr id="3" name="Content Placeholder 2"/>
          <p:cNvSpPr>
            <a:spLocks noGrp="1"/>
          </p:cNvSpPr>
          <p:nvPr>
            <p:ph idx="1"/>
          </p:nvPr>
        </p:nvSpPr>
        <p:spPr/>
        <p:txBody>
          <a:bodyPr>
            <a:normAutofit fontScale="70000" lnSpcReduction="20000"/>
          </a:bodyPr>
          <a:lstStyle/>
          <a:p>
            <a:r>
              <a:rPr lang="en-US" dirty="0">
                <a:effectLst/>
              </a:rPr>
              <a:t>SQL aggregate functions return a single value, calculated from values in a column</a:t>
            </a:r>
            <a:r>
              <a:rPr lang="en-US" dirty="0" smtClean="0">
                <a:effectLst/>
              </a:rPr>
              <a:t>.</a:t>
            </a:r>
          </a:p>
          <a:p>
            <a:pPr marL="0" indent="0">
              <a:buNone/>
            </a:pPr>
            <a:r>
              <a:rPr lang="en-US" dirty="0" smtClean="0">
                <a:effectLst/>
              </a:rPr>
              <a:t>BASICS SQL FUNCTIONS ARE AS FOLLOWS :</a:t>
            </a:r>
          </a:p>
          <a:p>
            <a:r>
              <a:rPr lang="en-US" dirty="0">
                <a:effectLst/>
              </a:rPr>
              <a:t>AVG() - Returns the average value</a:t>
            </a:r>
          </a:p>
          <a:p>
            <a:r>
              <a:rPr lang="en-US" dirty="0">
                <a:effectLst/>
              </a:rPr>
              <a:t>COUNT() - Returns the number of rows</a:t>
            </a:r>
          </a:p>
          <a:p>
            <a:r>
              <a:rPr lang="en-US" dirty="0">
                <a:effectLst/>
              </a:rPr>
              <a:t>FIRST() - Returns the first value</a:t>
            </a:r>
          </a:p>
          <a:p>
            <a:r>
              <a:rPr lang="en-US" dirty="0">
                <a:effectLst/>
              </a:rPr>
              <a:t>LAST() - Returns the last value</a:t>
            </a:r>
          </a:p>
          <a:p>
            <a:r>
              <a:rPr lang="en-US" dirty="0">
                <a:effectLst/>
              </a:rPr>
              <a:t>MAX() - Returns the largest value</a:t>
            </a:r>
          </a:p>
          <a:p>
            <a:r>
              <a:rPr lang="en-US" dirty="0">
                <a:effectLst/>
              </a:rPr>
              <a:t>MIN() - Returns the smallest value</a:t>
            </a:r>
          </a:p>
          <a:p>
            <a:r>
              <a:rPr lang="en-US" dirty="0">
                <a:effectLst/>
              </a:rPr>
              <a:t>SUM() - Returns the sum</a:t>
            </a:r>
          </a:p>
          <a:p>
            <a:pPr marL="0" indent="0">
              <a:buNone/>
            </a:pPr>
            <a:endParaRPr lang="en-US" dirty="0"/>
          </a:p>
        </p:txBody>
      </p:sp>
    </p:spTree>
    <p:extLst>
      <p:ext uri="{BB962C8B-B14F-4D97-AF65-F5344CB8AC3E}">
        <p14:creationId xmlns:p14="http://schemas.microsoft.com/office/powerpoint/2010/main" val="1033198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Avg</a:t>
            </a:r>
            <a:r>
              <a:rPr lang="en-US" dirty="0" smtClean="0"/>
              <a:t>() </a:t>
            </a:r>
            <a:r>
              <a:rPr lang="en-US" dirty="0" err="1" smtClean="0"/>
              <a:t>fUNCTION</a:t>
            </a:r>
            <a:endParaRPr lang="en-US" dirty="0"/>
          </a:p>
        </p:txBody>
      </p:sp>
      <p:sp>
        <p:nvSpPr>
          <p:cNvPr id="3" name="Content Placeholder 2"/>
          <p:cNvSpPr>
            <a:spLocks noGrp="1"/>
          </p:cNvSpPr>
          <p:nvPr>
            <p:ph idx="1"/>
          </p:nvPr>
        </p:nvSpPr>
        <p:spPr/>
        <p:txBody>
          <a:bodyPr/>
          <a:lstStyle/>
          <a:p>
            <a:r>
              <a:rPr lang="en-US" dirty="0">
                <a:effectLst/>
              </a:rPr>
              <a:t>The </a:t>
            </a:r>
            <a:r>
              <a:rPr lang="en-US" dirty="0" smtClean="0">
                <a:effectLst/>
              </a:rPr>
              <a:t>AVG</a:t>
            </a:r>
            <a:r>
              <a:rPr lang="en-US" dirty="0">
                <a:effectLst/>
              </a:rPr>
              <a:t>() function returns the average value of a numeric column</a:t>
            </a:r>
            <a:r>
              <a:rPr lang="en-US" dirty="0" smtClean="0">
                <a:effectLst/>
              </a:rPr>
              <a:t>.</a:t>
            </a:r>
          </a:p>
          <a:p>
            <a:r>
              <a:rPr lang="en-US" dirty="0" smtClean="0">
                <a:effectLst/>
              </a:rPr>
              <a:t>EXAMPLE :</a:t>
            </a:r>
          </a:p>
          <a:p>
            <a:r>
              <a:rPr lang="en-US" dirty="0"/>
              <a:t>SELECT AVG(ROOM_CHARGE) AS AVERAGE_ROOM_COST FROM BILL</a:t>
            </a:r>
          </a:p>
          <a:p>
            <a:r>
              <a:rPr lang="en-US" dirty="0" smtClean="0"/>
              <a:t>OUTPUT : THIS WILL GIVE THE AVERAGE ROOM COST IN AN HOSPITAL</a:t>
            </a:r>
          </a:p>
          <a:p>
            <a:pPr marL="0" indent="0">
              <a:buNone/>
            </a:pPr>
            <a:r>
              <a:rPr lang="en-US" dirty="0"/>
              <a:t>AVERAGE_ROOM_COST</a:t>
            </a:r>
          </a:p>
          <a:p>
            <a:pPr marL="0" indent="0">
              <a:buNone/>
            </a:pPr>
            <a:r>
              <a:rPr lang="en-US" dirty="0"/>
              <a:t>1130</a:t>
            </a:r>
          </a:p>
        </p:txBody>
      </p:sp>
    </p:spTree>
    <p:extLst>
      <p:ext uri="{BB962C8B-B14F-4D97-AF65-F5344CB8AC3E}">
        <p14:creationId xmlns:p14="http://schemas.microsoft.com/office/powerpoint/2010/main" val="1747475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coUNT</a:t>
            </a:r>
            <a:r>
              <a:rPr lang="en-US" dirty="0" smtClean="0"/>
              <a:t>() </a:t>
            </a:r>
            <a:r>
              <a:rPr lang="en-US" dirty="0" err="1" smtClean="0"/>
              <a:t>fUNCTION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a:effectLst/>
              </a:rPr>
              <a:t>The COUNT() function returns the number of rows that matches a specified criteria.</a:t>
            </a:r>
          </a:p>
          <a:p>
            <a:r>
              <a:rPr lang="en-US" dirty="0" smtClean="0"/>
              <a:t>EXAMPLE :</a:t>
            </a:r>
          </a:p>
          <a:p>
            <a:pPr marL="0" indent="0">
              <a:buNone/>
            </a:pPr>
            <a:r>
              <a:rPr lang="en-US" dirty="0"/>
              <a:t>SELECT COUNT(PATIENT_ID) AS NO_OF_PATIENT_PAID_NO_ADVANCE FROM INPATIENT WHERE ADVANCE_AMOUNT = </a:t>
            </a:r>
            <a:r>
              <a:rPr lang="en-US" dirty="0" smtClean="0"/>
              <a:t>0</a:t>
            </a:r>
          </a:p>
          <a:p>
            <a:r>
              <a:rPr lang="en-US" dirty="0" smtClean="0"/>
              <a:t>OUTPUT : RETURNS THE COUNT OF NO OF PATIENTS WHO HAVE PAID NO ADVANCE AMOUNT TO A LAB.</a:t>
            </a:r>
          </a:p>
          <a:p>
            <a:pPr marL="0" indent="0">
              <a:buNone/>
            </a:pPr>
            <a:endParaRPr lang="en-US" dirty="0"/>
          </a:p>
          <a:p>
            <a:pPr marL="0" indent="0">
              <a:buNone/>
            </a:pPr>
            <a:endParaRPr lang="en-US" dirty="0" smtClean="0"/>
          </a:p>
          <a:p>
            <a:pPr marL="0" indent="0">
              <a:buNone/>
            </a:pPr>
            <a:r>
              <a:rPr lang="en-US" dirty="0"/>
              <a:t/>
            </a:r>
            <a:br>
              <a:rPr lang="en-US"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7081" y="4198431"/>
            <a:ext cx="6648139" cy="1276528"/>
          </a:xfrm>
          <a:prstGeom prst="rect">
            <a:avLst/>
          </a:prstGeom>
        </p:spPr>
      </p:pic>
    </p:spTree>
    <p:extLst>
      <p:ext uri="{BB962C8B-B14F-4D97-AF65-F5344CB8AC3E}">
        <p14:creationId xmlns:p14="http://schemas.microsoft.com/office/powerpoint/2010/main" val="2822850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FUNCTION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effectLst/>
              </a:rPr>
              <a:t>The FIRST() function returns the first value of the selected column</a:t>
            </a:r>
            <a:r>
              <a:rPr lang="en-US" dirty="0" smtClean="0">
                <a:effectLst/>
              </a:rPr>
              <a:t>.</a:t>
            </a:r>
          </a:p>
          <a:p>
            <a:r>
              <a:rPr lang="en-US" dirty="0" smtClean="0"/>
              <a:t>EXAMPLE : SELECT </a:t>
            </a:r>
            <a:r>
              <a:rPr lang="en-US" dirty="0"/>
              <a:t>TOP 1 PATIENT.PATIENT_NAME FROM PATIENT,DOCTOR WHERE PATIENT.DOCTOR_ID = </a:t>
            </a:r>
            <a:r>
              <a:rPr lang="en-US" dirty="0" smtClean="0"/>
              <a:t>DOCTOR.DOCTOR_ID</a:t>
            </a:r>
          </a:p>
          <a:p>
            <a:r>
              <a:rPr lang="en-US" dirty="0" smtClean="0"/>
              <a:t>RETURNS THE TOP MEANING FIRST VALUE OF THE COLUMN </a:t>
            </a:r>
          </a:p>
          <a:p>
            <a:r>
              <a:rPr lang="en-US" dirty="0" smtClean="0"/>
              <a:t>OUTPUT :</a:t>
            </a:r>
          </a:p>
          <a:p>
            <a:r>
              <a:rPr lang="en-US" dirty="0" smtClean="0"/>
              <a:t>PATIENT_NAME</a:t>
            </a:r>
          </a:p>
          <a:p>
            <a:pPr marL="0" indent="0">
              <a:buNone/>
            </a:pPr>
            <a:r>
              <a:rPr lang="en-US" dirty="0"/>
              <a:t>  </a:t>
            </a:r>
            <a:r>
              <a:rPr lang="en-US" dirty="0" smtClean="0"/>
              <a:t>  TUCKER WADE</a:t>
            </a:r>
            <a:endParaRPr lang="en-US" dirty="0"/>
          </a:p>
          <a:p>
            <a:endParaRPr lang="en-US" dirty="0"/>
          </a:p>
        </p:txBody>
      </p:sp>
    </p:spTree>
    <p:extLst>
      <p:ext uri="{BB962C8B-B14F-4D97-AF65-F5344CB8AC3E}">
        <p14:creationId xmlns:p14="http://schemas.microsoft.com/office/powerpoint/2010/main" val="4250934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Max() AND min() </a:t>
            </a:r>
            <a:r>
              <a:rPr lang="en-US" dirty="0" err="1" smtClean="0"/>
              <a:t>fUNCTIONS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a:effectLst/>
              </a:rPr>
              <a:t>The MAX() function returns the largest value of the </a:t>
            </a:r>
            <a:r>
              <a:rPr lang="en-US" dirty="0" smtClean="0">
                <a:effectLst/>
              </a:rPr>
              <a:t>selected </a:t>
            </a:r>
            <a:r>
              <a:rPr lang="en-US" dirty="0">
                <a:effectLst/>
              </a:rPr>
              <a:t>column</a:t>
            </a:r>
            <a:r>
              <a:rPr lang="en-US" dirty="0" smtClean="0">
                <a:effectLst/>
              </a:rPr>
              <a:t>.</a:t>
            </a:r>
          </a:p>
          <a:p>
            <a:r>
              <a:rPr lang="en-US" dirty="0" smtClean="0">
                <a:effectLst/>
              </a:rPr>
              <a:t>EXAMPLE : </a:t>
            </a:r>
            <a:r>
              <a:rPr lang="en-US" dirty="0"/>
              <a:t>SELECT MAX(ROOM_CHARGE) AS MAXIMUM_ROOM_CHARGE FROM BILL</a:t>
            </a:r>
          </a:p>
          <a:p>
            <a:r>
              <a:rPr lang="en-US" dirty="0">
                <a:effectLst/>
              </a:rPr>
              <a:t>The MIN() function returns the smallest value of the selected column.</a:t>
            </a:r>
          </a:p>
          <a:p>
            <a:r>
              <a:rPr lang="en-US" dirty="0"/>
              <a:t>SELECT MAX(ROOM_CHARGE) AS MAXIMUM_ROOM_CHARGE, MIN(ROOM_CHARGE) AS MINIMUM_ROOM_CHARGE FROM </a:t>
            </a:r>
            <a:r>
              <a:rPr lang="en-US" dirty="0" smtClean="0"/>
              <a:t>BILL</a:t>
            </a:r>
          </a:p>
          <a:p>
            <a:pPr marL="0" indent="0">
              <a:buNone/>
            </a:pPr>
            <a:r>
              <a:rPr lang="en-US" dirty="0"/>
              <a:t>MAXIMUM_ROOM_CHARGE	MINIMUM_ROOM_CHARGE</a:t>
            </a:r>
          </a:p>
          <a:p>
            <a:pPr marL="0" indent="0">
              <a:buNone/>
            </a:pPr>
            <a:r>
              <a:rPr lang="en-US" dirty="0"/>
              <a:t>1136	</a:t>
            </a:r>
            <a:r>
              <a:rPr lang="en-US" dirty="0" smtClean="0"/>
              <a:t>					1124</a:t>
            </a:r>
            <a:endParaRPr lang="en-US" dirty="0"/>
          </a:p>
          <a:p>
            <a:pPr marL="0" indent="0">
              <a:buNone/>
            </a:pPr>
            <a:endParaRPr lang="en-US" dirty="0"/>
          </a:p>
        </p:txBody>
      </p:sp>
    </p:spTree>
    <p:extLst>
      <p:ext uri="{BB962C8B-B14F-4D97-AF65-F5344CB8AC3E}">
        <p14:creationId xmlns:p14="http://schemas.microsoft.com/office/powerpoint/2010/main" val="869652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or functions</a:t>
            </a:r>
            <a:endParaRPr lang="en-US" dirty="0"/>
          </a:p>
        </p:txBody>
      </p:sp>
      <p:sp>
        <p:nvSpPr>
          <p:cNvPr id="3" name="Content Placeholder 2"/>
          <p:cNvSpPr>
            <a:spLocks noGrp="1"/>
          </p:cNvSpPr>
          <p:nvPr>
            <p:ph idx="1"/>
          </p:nvPr>
        </p:nvSpPr>
        <p:spPr/>
        <p:txBody>
          <a:bodyPr>
            <a:normAutofit fontScale="92500"/>
          </a:bodyPr>
          <a:lstStyle/>
          <a:p>
            <a:r>
              <a:rPr lang="en-US" dirty="0" smtClean="0">
                <a:effectLst/>
              </a:rPr>
              <a:t>OR Function :For </a:t>
            </a:r>
            <a:r>
              <a:rPr lang="en-US" dirty="0">
                <a:effectLst/>
              </a:rPr>
              <a:t>the row to be selected at least one of the conditions must be </a:t>
            </a:r>
            <a:r>
              <a:rPr lang="en-US" dirty="0" smtClean="0">
                <a:effectLst/>
              </a:rPr>
              <a:t>true</a:t>
            </a:r>
          </a:p>
          <a:p>
            <a:r>
              <a:rPr lang="en-US" dirty="0" smtClean="0"/>
              <a:t>Example :</a:t>
            </a:r>
            <a:r>
              <a:rPr lang="en-US" dirty="0"/>
              <a:t>select * from doctor where </a:t>
            </a:r>
            <a:r>
              <a:rPr lang="en-US" dirty="0" err="1"/>
              <a:t>speciality</a:t>
            </a:r>
            <a:r>
              <a:rPr lang="en-US" dirty="0"/>
              <a:t> ='Hematologist' or </a:t>
            </a:r>
            <a:r>
              <a:rPr lang="en-US" dirty="0" err="1"/>
              <a:t>speciality</a:t>
            </a:r>
            <a:r>
              <a:rPr lang="en-US" dirty="0"/>
              <a:t> ='Internists'</a:t>
            </a:r>
          </a:p>
          <a:p>
            <a:r>
              <a:rPr lang="en-US" dirty="0" smtClean="0"/>
              <a:t>OUTPUT :</a:t>
            </a:r>
          </a:p>
          <a:p>
            <a:pPr marL="0" indent="0">
              <a:buNone/>
            </a:pPr>
            <a:endParaRPr lang="en-US" dirty="0" smtClean="0"/>
          </a:p>
          <a:p>
            <a:pPr marL="0" indent="0">
              <a:buNone/>
            </a:pPr>
            <a:r>
              <a:rPr lang="en-US" dirty="0"/>
              <a:t/>
            </a:r>
            <a:br>
              <a:rPr lang="en-US"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0444" y="3877567"/>
            <a:ext cx="6857009" cy="1581371"/>
          </a:xfrm>
          <a:prstGeom prst="rect">
            <a:avLst/>
          </a:prstGeom>
        </p:spPr>
      </p:pic>
    </p:spTree>
    <p:extLst>
      <p:ext uri="{BB962C8B-B14F-4D97-AF65-F5344CB8AC3E}">
        <p14:creationId xmlns:p14="http://schemas.microsoft.com/office/powerpoint/2010/main" val="21211396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Function (CONT)</a:t>
            </a:r>
            <a:endParaRPr lang="en-US" dirty="0"/>
          </a:p>
        </p:txBody>
      </p:sp>
      <p:sp>
        <p:nvSpPr>
          <p:cNvPr id="3" name="Content Placeholder 2"/>
          <p:cNvSpPr>
            <a:spLocks noGrp="1"/>
          </p:cNvSpPr>
          <p:nvPr>
            <p:ph idx="1"/>
          </p:nvPr>
        </p:nvSpPr>
        <p:spPr/>
        <p:txBody>
          <a:bodyPr/>
          <a:lstStyle/>
          <a:p>
            <a:r>
              <a:rPr lang="en-US" dirty="0">
                <a:effectLst/>
              </a:rPr>
              <a:t>The AND operator displays a record if both the first condition AND the second condition are </a:t>
            </a:r>
            <a:r>
              <a:rPr lang="en-US" dirty="0" smtClean="0">
                <a:effectLst/>
              </a:rPr>
              <a:t>true.</a:t>
            </a:r>
          </a:p>
          <a:p>
            <a:r>
              <a:rPr lang="en-US" dirty="0" smtClean="0">
                <a:effectLst/>
              </a:rPr>
              <a:t>Example :</a:t>
            </a:r>
            <a:r>
              <a:rPr lang="en-US" dirty="0"/>
              <a:t>select * from DOCTOR where SPECIALITY like '%Neo%' AND DEPARTMENT ='5'</a:t>
            </a:r>
          </a:p>
          <a:p>
            <a:r>
              <a:rPr lang="en-US" dirty="0" smtClean="0">
                <a:effectLst/>
              </a:rPr>
              <a:t>Output : </a:t>
            </a:r>
          </a:p>
          <a:p>
            <a:pPr marL="0" indent="0">
              <a:buNone/>
            </a:pPr>
            <a:endParaRPr lang="en-US" dirty="0" smtClean="0">
              <a:effectLst/>
            </a:endParaRP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6196" y="4310983"/>
            <a:ext cx="6216088" cy="1171739"/>
          </a:xfrm>
          <a:prstGeom prst="rect">
            <a:avLst/>
          </a:prstGeom>
        </p:spPr>
      </p:pic>
    </p:spTree>
    <p:extLst>
      <p:ext uri="{BB962C8B-B14F-4D97-AF65-F5344CB8AC3E}">
        <p14:creationId xmlns:p14="http://schemas.microsoft.com/office/powerpoint/2010/main" val="1898452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30550"/>
            <a:ext cx="9905998" cy="1478570"/>
          </a:xfrm>
        </p:spPr>
        <p:txBody>
          <a:bodyPr/>
          <a:lstStyle/>
          <a:p>
            <a:r>
              <a:rPr lang="en-US" dirty="0" smtClean="0"/>
              <a:t>HAVING FUNCTION</a:t>
            </a:r>
            <a:endParaRPr lang="en-US" dirty="0"/>
          </a:p>
        </p:txBody>
      </p:sp>
      <p:sp>
        <p:nvSpPr>
          <p:cNvPr id="3" name="Content Placeholder 2"/>
          <p:cNvSpPr>
            <a:spLocks noGrp="1"/>
          </p:cNvSpPr>
          <p:nvPr>
            <p:ph idx="1"/>
          </p:nvPr>
        </p:nvSpPr>
        <p:spPr>
          <a:xfrm>
            <a:off x="1141412" y="2249486"/>
            <a:ext cx="9905999" cy="4199439"/>
          </a:xfrm>
        </p:spPr>
        <p:txBody>
          <a:bodyPr>
            <a:normAutofit/>
          </a:bodyPr>
          <a:lstStyle/>
          <a:p>
            <a:r>
              <a:rPr lang="en-US" dirty="0">
                <a:effectLst/>
              </a:rPr>
              <a:t>The HAVING clause was added to SQL because the WHERE keyword could not be used with aggregate functions.</a:t>
            </a:r>
          </a:p>
          <a:p>
            <a:r>
              <a:rPr lang="en-US" dirty="0" smtClean="0"/>
              <a:t>Example : </a:t>
            </a:r>
            <a:r>
              <a:rPr lang="en-US" dirty="0"/>
              <a:t>SELECT HOSPITAL_NAME FROM DEPARTMENTS INNER JOIN HOSPITAL ON DEPARTMENT_HOSPITAL_ID = HOSPITAL.HOSPITAL_ID WHERE HOSPITAL_NAME LIKE 'M%' GROUP BY HOSPITAL_NAME  HAVING COUNT (DEPARTMENT_ID)&gt;3</a:t>
            </a:r>
          </a:p>
          <a:p>
            <a:r>
              <a:rPr lang="en-US" dirty="0" smtClean="0"/>
              <a:t>OUTPUT :</a:t>
            </a:r>
            <a:r>
              <a:rPr lang="en-US" dirty="0"/>
              <a:t/>
            </a:r>
            <a:br>
              <a:rPr lang="en-US"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2771" y="5200976"/>
            <a:ext cx="7435945" cy="1247949"/>
          </a:xfrm>
          <a:prstGeom prst="rect">
            <a:avLst/>
          </a:prstGeom>
        </p:spPr>
      </p:pic>
    </p:spTree>
    <p:extLst>
      <p:ext uri="{BB962C8B-B14F-4D97-AF65-F5344CB8AC3E}">
        <p14:creationId xmlns:p14="http://schemas.microsoft.com/office/powerpoint/2010/main" val="25388863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Round()</a:t>
            </a:r>
            <a:endParaRPr lang="en-US" dirty="0"/>
          </a:p>
        </p:txBody>
      </p:sp>
      <p:sp>
        <p:nvSpPr>
          <p:cNvPr id="3" name="Content Placeholder 2"/>
          <p:cNvSpPr>
            <a:spLocks noGrp="1"/>
          </p:cNvSpPr>
          <p:nvPr>
            <p:ph idx="1"/>
          </p:nvPr>
        </p:nvSpPr>
        <p:spPr>
          <a:xfrm>
            <a:off x="1141412" y="2249486"/>
            <a:ext cx="9905999" cy="4488197"/>
          </a:xfrm>
        </p:spPr>
        <p:txBody>
          <a:bodyPr/>
          <a:lstStyle/>
          <a:p>
            <a:r>
              <a:rPr lang="en-US" dirty="0">
                <a:effectLst/>
              </a:rPr>
              <a:t>The ROUND() function is used to round a numeric field to the number of decimals specified</a:t>
            </a:r>
            <a:r>
              <a:rPr lang="en-US" dirty="0" smtClean="0">
                <a:effectLst/>
              </a:rPr>
              <a:t>.</a:t>
            </a:r>
          </a:p>
          <a:p>
            <a:r>
              <a:rPr lang="en-US" dirty="0" smtClean="0">
                <a:effectLst/>
              </a:rPr>
              <a:t>EXAMPLE : </a:t>
            </a:r>
            <a:r>
              <a:rPr lang="en-US" dirty="0"/>
              <a:t>SELECT ROUND(AMOUNT,1) AS NEWAMOUNT ,* FROM LAB</a:t>
            </a:r>
          </a:p>
          <a:p>
            <a:r>
              <a:rPr lang="en-US" dirty="0" smtClean="0"/>
              <a:t>OUTPUT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0075" y="3909546"/>
            <a:ext cx="8277336" cy="2623602"/>
          </a:xfrm>
          <a:prstGeom prst="rect">
            <a:avLst/>
          </a:prstGeom>
        </p:spPr>
      </p:pic>
    </p:spTree>
    <p:extLst>
      <p:ext uri="{BB962C8B-B14F-4D97-AF65-F5344CB8AC3E}">
        <p14:creationId xmlns:p14="http://schemas.microsoft.com/office/powerpoint/2010/main" val="2653076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38795"/>
          </a:xfrm>
        </p:spPr>
        <p:txBody>
          <a:bodyPr/>
          <a:lstStyle/>
          <a:p>
            <a:r>
              <a:rPr lang="en-US" dirty="0" smtClean="0"/>
              <a:t>ER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3014" y="1357313"/>
            <a:ext cx="9572624" cy="4433887"/>
          </a:xfrm>
        </p:spPr>
      </p:pic>
    </p:spTree>
    <p:extLst>
      <p:ext uri="{BB962C8B-B14F-4D97-AF65-F5344CB8AC3E}">
        <p14:creationId xmlns:p14="http://schemas.microsoft.com/office/powerpoint/2010/main" val="4170062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Len()</a:t>
            </a:r>
            <a:endParaRPr lang="en-US" dirty="0"/>
          </a:p>
        </p:txBody>
      </p:sp>
      <p:sp>
        <p:nvSpPr>
          <p:cNvPr id="3" name="Content Placeholder 2"/>
          <p:cNvSpPr>
            <a:spLocks noGrp="1"/>
          </p:cNvSpPr>
          <p:nvPr>
            <p:ph idx="1"/>
          </p:nvPr>
        </p:nvSpPr>
        <p:spPr/>
        <p:txBody>
          <a:bodyPr/>
          <a:lstStyle/>
          <a:p>
            <a:r>
              <a:rPr lang="en-US" dirty="0">
                <a:effectLst/>
              </a:rPr>
              <a:t>The LEN() function returns the length of the value in a text field</a:t>
            </a:r>
            <a:r>
              <a:rPr lang="en-US" dirty="0" smtClean="0">
                <a:effectLst/>
              </a:rPr>
              <a:t>.</a:t>
            </a:r>
          </a:p>
          <a:p>
            <a:r>
              <a:rPr lang="en-US" dirty="0" smtClean="0">
                <a:effectLst/>
              </a:rPr>
              <a:t>EXAMPLE : </a:t>
            </a:r>
            <a:r>
              <a:rPr lang="en-US" dirty="0"/>
              <a:t>SELECT LEN(DOCTOR_NAME) AS LENGTHOFDOCTORNAME, DOCTOR_NAME FROM DOCTOR</a:t>
            </a:r>
          </a:p>
          <a:p>
            <a:r>
              <a:rPr lang="en-US" dirty="0" smtClean="0"/>
              <a:t>OUTPUT :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8828" y="3889536"/>
            <a:ext cx="5734067" cy="2495898"/>
          </a:xfrm>
          <a:prstGeom prst="rect">
            <a:avLst/>
          </a:prstGeom>
        </p:spPr>
      </p:pic>
    </p:spTree>
    <p:extLst>
      <p:ext uri="{BB962C8B-B14F-4D97-AF65-F5344CB8AC3E}">
        <p14:creationId xmlns:p14="http://schemas.microsoft.com/office/powerpoint/2010/main" val="19437530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INNER JOIN </a:t>
            </a:r>
            <a:endParaRPr lang="en-US" dirty="0"/>
          </a:p>
        </p:txBody>
      </p:sp>
      <p:sp>
        <p:nvSpPr>
          <p:cNvPr id="3" name="Content Placeholder 2"/>
          <p:cNvSpPr>
            <a:spLocks noGrp="1"/>
          </p:cNvSpPr>
          <p:nvPr>
            <p:ph idx="1"/>
          </p:nvPr>
        </p:nvSpPr>
        <p:spPr>
          <a:xfrm>
            <a:off x="1141412" y="2249487"/>
            <a:ext cx="9905999" cy="4452102"/>
          </a:xfrm>
        </p:spPr>
        <p:txBody>
          <a:bodyPr>
            <a:normAutofit lnSpcReduction="10000"/>
          </a:bodyPr>
          <a:lstStyle/>
          <a:p>
            <a:r>
              <a:rPr lang="en-US" dirty="0">
                <a:effectLst/>
              </a:rPr>
              <a:t>The INNER JOIN keyword selects all rows from both tables as long as there is a match between the columns in both tables</a:t>
            </a:r>
            <a:r>
              <a:rPr lang="en-US" dirty="0" smtClean="0">
                <a:effectLst/>
              </a:rPr>
              <a:t>.</a:t>
            </a:r>
          </a:p>
          <a:p>
            <a:r>
              <a:rPr lang="en-US" dirty="0" smtClean="0">
                <a:effectLst/>
              </a:rPr>
              <a:t>CODE :</a:t>
            </a:r>
            <a:endParaRPr lang="en-US" dirty="0"/>
          </a:p>
          <a:p>
            <a:r>
              <a:rPr lang="en-US" dirty="0"/>
              <a:t>SELECT INPATIENT.PATIENT_ID,PATIENT.PATIENT_NAME,PATIENT_ADDRESS,PATIENT_AGE,ROOM_NO,ROOM_CHARGE,ADMITTED_DATE,DISCHARGE_DATE,BILL_NO,DOCTOR_CHARGE,MEDICINE_CHARGE,DOCTOR_CHARGE,NURSING_CHARGE AS TOTAL_BILL FROM INPATIENT INNER JOIN BILL ON INPATIENT.PATIENT_ID = BILL.PATIENT_ID INNER JOIN PATIENT ON INPATIENT.PATIENT_ID = PATIENT.PATIENT_ID</a:t>
            </a:r>
          </a:p>
          <a:p>
            <a:endParaRPr lang="en-US" dirty="0" smtClean="0">
              <a:effectLst/>
            </a:endParaRPr>
          </a:p>
        </p:txBody>
      </p:sp>
    </p:spTree>
    <p:extLst>
      <p:ext uri="{BB962C8B-B14F-4D97-AF65-F5344CB8AC3E}">
        <p14:creationId xmlns:p14="http://schemas.microsoft.com/office/powerpoint/2010/main" val="16550386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FOR INNER JOIN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3" y="1600201"/>
            <a:ext cx="9906000" cy="4656220"/>
          </a:xfrm>
        </p:spPr>
      </p:pic>
    </p:spTree>
    <p:extLst>
      <p:ext uri="{BB962C8B-B14F-4D97-AF65-F5344CB8AC3E}">
        <p14:creationId xmlns:p14="http://schemas.microsoft.com/office/powerpoint/2010/main" val="34478118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INNER JOIN CONT..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0180" y="1804737"/>
            <a:ext cx="10708104" cy="4054642"/>
          </a:xfrm>
        </p:spPr>
      </p:pic>
    </p:spTree>
    <p:extLst>
      <p:ext uri="{BB962C8B-B14F-4D97-AF65-F5344CB8AC3E}">
        <p14:creationId xmlns:p14="http://schemas.microsoft.com/office/powerpoint/2010/main" val="17607990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LEFT JOIN</a:t>
            </a:r>
            <a:endParaRPr lang="en-US" dirty="0"/>
          </a:p>
        </p:txBody>
      </p:sp>
      <p:sp>
        <p:nvSpPr>
          <p:cNvPr id="3" name="Content Placeholder 2"/>
          <p:cNvSpPr>
            <a:spLocks noGrp="1"/>
          </p:cNvSpPr>
          <p:nvPr>
            <p:ph idx="1"/>
          </p:nvPr>
        </p:nvSpPr>
        <p:spPr/>
        <p:txBody>
          <a:bodyPr/>
          <a:lstStyle/>
          <a:p>
            <a:r>
              <a:rPr lang="en-US" dirty="0">
                <a:effectLst/>
              </a:rPr>
              <a:t>The LEFT JOIN keyword returns all rows from the left table </a:t>
            </a:r>
            <a:r>
              <a:rPr lang="en-US" dirty="0" smtClean="0">
                <a:effectLst/>
              </a:rPr>
              <a:t>(PATIENT), </a:t>
            </a:r>
            <a:r>
              <a:rPr lang="en-US" dirty="0">
                <a:effectLst/>
              </a:rPr>
              <a:t>with the matching rows in the right table </a:t>
            </a:r>
            <a:r>
              <a:rPr lang="en-US" dirty="0" smtClean="0">
                <a:effectLst/>
              </a:rPr>
              <a:t>(INPATIENT). </a:t>
            </a:r>
            <a:r>
              <a:rPr lang="en-US" dirty="0">
                <a:effectLst/>
              </a:rPr>
              <a:t>The result is NULL in the right side when there is no match</a:t>
            </a:r>
            <a:r>
              <a:rPr lang="en-US" dirty="0" smtClean="0">
                <a:effectLst/>
              </a:rPr>
              <a:t>.</a:t>
            </a:r>
          </a:p>
          <a:p>
            <a:r>
              <a:rPr lang="en-US" dirty="0"/>
              <a:t>SELECT PATIENT.PATIENT_ID, PATIENT_NAME,PATIENT.PATIENT_AGE,ADMITTED_DATE,DISCHARGE_DATE,ROOM_NO,LAB_ROOM FROM PATIENT LEFT JOIN INPATIENT ON PATIENT.PATIENT_ID = INPATIENT.PATIENT_ID</a:t>
            </a:r>
          </a:p>
          <a:p>
            <a:pPr marL="0" indent="0">
              <a:buNone/>
            </a:pPr>
            <a:endParaRPr lang="en-US" dirty="0"/>
          </a:p>
        </p:txBody>
      </p:sp>
    </p:spTree>
    <p:extLst>
      <p:ext uri="{BB962C8B-B14F-4D97-AF65-F5344CB8AC3E}">
        <p14:creationId xmlns:p14="http://schemas.microsoft.com/office/powerpoint/2010/main" val="5411210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LEFT JOIN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5347" y="1648325"/>
            <a:ext cx="9192127" cy="4620127"/>
          </a:xfrm>
        </p:spPr>
      </p:pic>
    </p:spTree>
    <p:extLst>
      <p:ext uri="{BB962C8B-B14F-4D97-AF65-F5344CB8AC3E}">
        <p14:creationId xmlns:p14="http://schemas.microsoft.com/office/powerpoint/2010/main" val="5897224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RIGHT JOIN </a:t>
            </a:r>
            <a:endParaRPr lang="en-US" dirty="0"/>
          </a:p>
        </p:txBody>
      </p:sp>
      <p:sp>
        <p:nvSpPr>
          <p:cNvPr id="3" name="Content Placeholder 2"/>
          <p:cNvSpPr>
            <a:spLocks noGrp="1"/>
          </p:cNvSpPr>
          <p:nvPr>
            <p:ph idx="1"/>
          </p:nvPr>
        </p:nvSpPr>
        <p:spPr>
          <a:xfrm>
            <a:off x="1141412" y="2249486"/>
            <a:ext cx="9905999" cy="4199439"/>
          </a:xfrm>
        </p:spPr>
        <p:txBody>
          <a:bodyPr>
            <a:normAutofit/>
          </a:bodyPr>
          <a:lstStyle/>
          <a:p>
            <a:r>
              <a:rPr lang="en-US" dirty="0">
                <a:effectLst/>
              </a:rPr>
              <a:t>The RIGHT JOIN keyword returns all rows from the right table </a:t>
            </a:r>
            <a:r>
              <a:rPr lang="en-US" dirty="0" smtClean="0">
                <a:effectLst/>
              </a:rPr>
              <a:t>(ROOM), </a:t>
            </a:r>
            <a:r>
              <a:rPr lang="en-US" dirty="0">
                <a:effectLst/>
              </a:rPr>
              <a:t>with the matching rows in the left table </a:t>
            </a:r>
            <a:r>
              <a:rPr lang="en-US" dirty="0" smtClean="0">
                <a:effectLst/>
              </a:rPr>
              <a:t>(INPATIENT). </a:t>
            </a:r>
            <a:r>
              <a:rPr lang="en-US" dirty="0">
                <a:effectLst/>
              </a:rPr>
              <a:t>The result is NULL in the left side when </a:t>
            </a:r>
            <a:r>
              <a:rPr lang="en-US" dirty="0" smtClean="0">
                <a:effectLst/>
              </a:rPr>
              <a:t>there </a:t>
            </a:r>
            <a:r>
              <a:rPr lang="en-US" dirty="0">
                <a:effectLst/>
              </a:rPr>
              <a:t>is no match</a:t>
            </a:r>
            <a:r>
              <a:rPr lang="en-US" dirty="0" smtClean="0">
                <a:effectLst/>
              </a:rPr>
              <a:t>.</a:t>
            </a:r>
          </a:p>
          <a:p>
            <a:r>
              <a:rPr lang="en-US" dirty="0"/>
              <a:t>SELECT PATIENT_ID,ROOM.ROOM_NO,ROOM_TYPE,HOSPITAL.HOSPITAL_ID,HOSPITAL_NAME FROM INPATIENT RIGHT JOIN ROOM ON INPATIENT.ROOM_NO = ROOM.ROOM_NO INNER JOIN HOSPITAL ON ROOM.HOSPITAL_ID = HOSPITAL.HOSPITAL_ID</a:t>
            </a:r>
          </a:p>
          <a:p>
            <a:endParaRPr lang="en-US" dirty="0"/>
          </a:p>
        </p:txBody>
      </p:sp>
    </p:spTree>
    <p:extLst>
      <p:ext uri="{BB962C8B-B14F-4D97-AF65-F5344CB8AC3E}">
        <p14:creationId xmlns:p14="http://schemas.microsoft.com/office/powerpoint/2010/main" val="21313337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RIGHT JOIN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7379" y="1684421"/>
            <a:ext cx="8843210" cy="4969042"/>
          </a:xfrm>
        </p:spPr>
      </p:pic>
    </p:spTree>
    <p:extLst>
      <p:ext uri="{BB962C8B-B14F-4D97-AF65-F5344CB8AC3E}">
        <p14:creationId xmlns:p14="http://schemas.microsoft.com/office/powerpoint/2010/main" val="6605097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JOIN</a:t>
            </a:r>
            <a:endParaRPr lang="en-US" dirty="0"/>
          </a:p>
        </p:txBody>
      </p:sp>
      <p:sp>
        <p:nvSpPr>
          <p:cNvPr id="3" name="Content Placeholder 2"/>
          <p:cNvSpPr>
            <a:spLocks noGrp="1"/>
          </p:cNvSpPr>
          <p:nvPr>
            <p:ph idx="1"/>
          </p:nvPr>
        </p:nvSpPr>
        <p:spPr/>
        <p:txBody>
          <a:bodyPr/>
          <a:lstStyle/>
          <a:p>
            <a:r>
              <a:rPr lang="en-US" dirty="0">
                <a:effectLst/>
              </a:rPr>
              <a:t>The FULL OUTER JOIN keyword returns all rows from the left table </a:t>
            </a:r>
            <a:r>
              <a:rPr lang="en-US" dirty="0" smtClean="0">
                <a:effectLst/>
              </a:rPr>
              <a:t>(PATIENT) </a:t>
            </a:r>
            <a:r>
              <a:rPr lang="en-US" dirty="0">
                <a:effectLst/>
              </a:rPr>
              <a:t>and from the right table </a:t>
            </a:r>
            <a:r>
              <a:rPr lang="en-US" dirty="0" smtClean="0">
                <a:effectLst/>
              </a:rPr>
              <a:t>(INPATIENT).</a:t>
            </a:r>
          </a:p>
          <a:p>
            <a:r>
              <a:rPr lang="en-US" dirty="0" smtClean="0">
                <a:effectLst/>
              </a:rPr>
              <a:t>CODE: </a:t>
            </a:r>
            <a:r>
              <a:rPr lang="en-US" dirty="0"/>
              <a:t>SELECT PATIENT.PATIENT_ID,PATIENT.PATIENT_NAME,PATIENT.PATIENT_ADDRESS,DOCTOR_ID,ADMITTED_DATE,DISCHARGE_DATE FROM PATIENT FULL OUTER JOIN INPATIENT ON PATIENT.PATIENT_ID = INPATIENT.PATIENT_ID</a:t>
            </a:r>
          </a:p>
          <a:p>
            <a:endParaRPr lang="en-US" dirty="0"/>
          </a:p>
        </p:txBody>
      </p:sp>
    </p:spTree>
    <p:extLst>
      <p:ext uri="{BB962C8B-B14F-4D97-AF65-F5344CB8AC3E}">
        <p14:creationId xmlns:p14="http://schemas.microsoft.com/office/powerpoint/2010/main" val="3717098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FULL OUTER JOIN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9864" y="1780674"/>
            <a:ext cx="10972800" cy="4439652"/>
          </a:xfrm>
        </p:spPr>
      </p:pic>
    </p:spTree>
    <p:extLst>
      <p:ext uri="{BB962C8B-B14F-4D97-AF65-F5344CB8AC3E}">
        <p14:creationId xmlns:p14="http://schemas.microsoft.com/office/powerpoint/2010/main" val="1569629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1122363"/>
            <a:ext cx="8791575" cy="959100"/>
          </a:xfrm>
        </p:spPr>
        <p:txBody>
          <a:bodyPr>
            <a:normAutofit/>
          </a:bodyPr>
          <a:lstStyle/>
          <a:p>
            <a:r>
              <a:rPr lang="en-US" sz="3600" b="1" u="sng" dirty="0" smtClean="0"/>
              <a:t>SCRIPT FOR CREATING A TABLE</a:t>
            </a:r>
            <a:endParaRPr lang="en-US" sz="3600" b="1" u="sng" dirty="0"/>
          </a:p>
        </p:txBody>
      </p:sp>
      <p:sp>
        <p:nvSpPr>
          <p:cNvPr id="3" name="Subtitle 2"/>
          <p:cNvSpPr>
            <a:spLocks noGrp="1"/>
          </p:cNvSpPr>
          <p:nvPr>
            <p:ph type="subTitle" idx="1"/>
          </p:nvPr>
        </p:nvSpPr>
        <p:spPr>
          <a:xfrm>
            <a:off x="1876424" y="2201779"/>
            <a:ext cx="8791575" cy="3056021"/>
          </a:xfrm>
        </p:spPr>
        <p:txBody>
          <a:bodyPr>
            <a:normAutofit fontScale="92500" lnSpcReduction="20000"/>
          </a:bodyPr>
          <a:lstStyle/>
          <a:p>
            <a:r>
              <a:rPr lang="en-US" dirty="0">
                <a:solidFill>
                  <a:schemeClr val="tx1"/>
                </a:solidFill>
              </a:rPr>
              <a:t>CREATE TABLE HOSPITAL(</a:t>
            </a:r>
          </a:p>
          <a:p>
            <a:r>
              <a:rPr lang="en-US" dirty="0">
                <a:solidFill>
                  <a:schemeClr val="tx1"/>
                </a:solidFill>
              </a:rPr>
              <a:t>HOSPITAL_NAME VARCHAR(40) NOT NULL UNIQUE,</a:t>
            </a:r>
          </a:p>
          <a:p>
            <a:r>
              <a:rPr lang="en-US" dirty="0">
                <a:solidFill>
                  <a:schemeClr val="tx1"/>
                </a:solidFill>
              </a:rPr>
              <a:t>HOSPITAL_ID INT PRIMARY KEY,</a:t>
            </a:r>
          </a:p>
          <a:p>
            <a:r>
              <a:rPr lang="en-US" dirty="0">
                <a:solidFill>
                  <a:schemeClr val="tx1"/>
                </a:solidFill>
              </a:rPr>
              <a:t>HOSPITAL_LOCATION VARCHAR(40) NOT NULL</a:t>
            </a:r>
            <a:r>
              <a:rPr lang="en-US" dirty="0" smtClean="0">
                <a:solidFill>
                  <a:schemeClr val="tx1"/>
                </a:solidFill>
              </a:rPr>
              <a:t>);</a:t>
            </a:r>
          </a:p>
          <a:p>
            <a:r>
              <a:rPr lang="en-US" dirty="0" smtClean="0">
                <a:solidFill>
                  <a:schemeClr val="tx1"/>
                </a:solidFill>
              </a:rPr>
              <a:t>VARCHAR AND INT ARE THE DATATYPE WE NEED TO DEFINE OR ASSIGN TO COLUMNS OF TABLE</a:t>
            </a:r>
          </a:p>
          <a:p>
            <a:r>
              <a:rPr lang="en-US" dirty="0" smtClean="0">
                <a:solidFill>
                  <a:schemeClr val="tx1"/>
                </a:solidFill>
              </a:rPr>
              <a:t>PRIMARY KEY IS NON NULL UNIQUE VALUE OF A COLUMN WHICH IDENTIFIES OR IS BEING USED TO IDENTIFY THE TABLE.</a:t>
            </a:r>
            <a:endParaRPr lang="en-US" dirty="0">
              <a:solidFill>
                <a:schemeClr val="tx1"/>
              </a:solidFill>
            </a:endParaRPr>
          </a:p>
          <a:p>
            <a:endParaRPr lang="en-US" dirty="0"/>
          </a:p>
        </p:txBody>
      </p:sp>
    </p:spTree>
    <p:extLst>
      <p:ext uri="{BB962C8B-B14F-4D97-AF65-F5344CB8AC3E}">
        <p14:creationId xmlns:p14="http://schemas.microsoft.com/office/powerpoint/2010/main" val="37971650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JOIN</a:t>
            </a:r>
            <a:endParaRPr lang="en-US" dirty="0"/>
          </a:p>
        </p:txBody>
      </p:sp>
      <p:sp>
        <p:nvSpPr>
          <p:cNvPr id="3" name="Content Placeholder 2"/>
          <p:cNvSpPr>
            <a:spLocks noGrp="1"/>
          </p:cNvSpPr>
          <p:nvPr>
            <p:ph idx="1"/>
          </p:nvPr>
        </p:nvSpPr>
        <p:spPr/>
        <p:txBody>
          <a:bodyPr>
            <a:normAutofit fontScale="92500"/>
          </a:bodyPr>
          <a:lstStyle/>
          <a:p>
            <a:r>
              <a:rPr lang="en-US" dirty="0">
                <a:effectLst/>
              </a:rPr>
              <a:t>The SQL CROSS JOIN produces a result set which is the number of rows in the first table multiplied by the number of rows in the second table, if no WHERE clause is used along with CROSS JOIN. This kind of result is called as Cartesian Product</a:t>
            </a:r>
            <a:r>
              <a:rPr lang="en-US" dirty="0" smtClean="0">
                <a:effectLst/>
              </a:rPr>
              <a:t>.</a:t>
            </a:r>
          </a:p>
          <a:p>
            <a:r>
              <a:rPr lang="en-US" dirty="0" smtClean="0">
                <a:effectLst/>
              </a:rPr>
              <a:t>CODE :</a:t>
            </a:r>
          </a:p>
          <a:p>
            <a:pPr marL="0" indent="0">
              <a:buNone/>
            </a:pPr>
            <a:r>
              <a:rPr lang="en-US" dirty="0" smtClean="0"/>
              <a:t>SELECT  PATIENT.PATIENT_ID,PATIENT.PATIENT_NAME,PATIENT.DOCTOR_ID,BILL_NO,DISEASE_SUFFERING </a:t>
            </a:r>
            <a:r>
              <a:rPr lang="en-US" dirty="0"/>
              <a:t>FROM PATIENT CROSS JOIN BILL</a:t>
            </a:r>
          </a:p>
          <a:p>
            <a:pPr marL="0" indent="0">
              <a:buNone/>
            </a:pPr>
            <a:endParaRPr lang="en-US" dirty="0"/>
          </a:p>
        </p:txBody>
      </p:sp>
    </p:spTree>
    <p:extLst>
      <p:ext uri="{BB962C8B-B14F-4D97-AF65-F5344CB8AC3E}">
        <p14:creationId xmlns:p14="http://schemas.microsoft.com/office/powerpoint/2010/main" val="7170519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FOR CROSS JOIN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5979" y="1756611"/>
            <a:ext cx="8746958" cy="4487778"/>
          </a:xfrm>
        </p:spPr>
      </p:pic>
    </p:spTree>
    <p:extLst>
      <p:ext uri="{BB962C8B-B14F-4D97-AF65-F5344CB8AC3E}">
        <p14:creationId xmlns:p14="http://schemas.microsoft.com/office/powerpoint/2010/main" val="30916159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QUERIES AND SUBQUERIES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SQL queries is the method to extract data from database.</a:t>
            </a:r>
          </a:p>
          <a:p>
            <a:r>
              <a:rPr lang="en-US" dirty="0">
                <a:effectLst/>
              </a:rPr>
              <a:t>A Subquery or Inner query or Nested query is a query within another SQL query and embedded within the WHERE clause</a:t>
            </a:r>
            <a:r>
              <a:rPr lang="en-US" dirty="0" smtClean="0">
                <a:effectLst/>
              </a:rPr>
              <a:t>.</a:t>
            </a:r>
          </a:p>
          <a:p>
            <a:r>
              <a:rPr lang="en-US" dirty="0">
                <a:effectLst/>
              </a:rPr>
              <a:t>A subquery is used to return data that will be used in the main query as a condition to further restrict the data to be retrieved.</a:t>
            </a:r>
          </a:p>
          <a:p>
            <a:r>
              <a:rPr lang="en-US" dirty="0">
                <a:effectLst/>
              </a:rPr>
              <a:t>Subqueries can be used with the SELECT, INSERT, UPDATE, and DELETE statements along with the operators like =, &lt;, &gt;, &gt;=, &lt;=, IN, BETWEEN etc</a:t>
            </a:r>
            <a:r>
              <a:rPr lang="en-US" dirty="0" smtClean="0">
                <a:effectLst/>
              </a:rPr>
              <a:t>.</a:t>
            </a:r>
          </a:p>
          <a:p>
            <a:r>
              <a:rPr lang="en-US" dirty="0">
                <a:effectLst/>
              </a:rPr>
              <a:t>Subqueries must be enclosed within parentheses</a:t>
            </a:r>
            <a:r>
              <a:rPr lang="en-US" dirty="0" smtClean="0">
                <a:effectLst/>
              </a:rPr>
              <a:t>.</a:t>
            </a:r>
          </a:p>
          <a:p>
            <a:r>
              <a:rPr lang="en-US" dirty="0">
                <a:effectLst/>
              </a:rPr>
              <a:t>A subquery can have only one column in the SELECT clause, unless multiple columns are in the main query for the subquery to compare its selected columns.</a:t>
            </a:r>
          </a:p>
          <a:p>
            <a:endParaRPr lang="en-US" dirty="0"/>
          </a:p>
        </p:txBody>
      </p:sp>
    </p:spTree>
    <p:extLst>
      <p:ext uri="{BB962C8B-B14F-4D97-AF65-F5344CB8AC3E}">
        <p14:creationId xmlns:p14="http://schemas.microsoft.com/office/powerpoint/2010/main" val="37402070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Subqueries</a:t>
            </a:r>
            <a:endParaRPr lang="en-US" dirty="0"/>
          </a:p>
        </p:txBody>
      </p:sp>
      <p:sp>
        <p:nvSpPr>
          <p:cNvPr id="3" name="Content Placeholder 2"/>
          <p:cNvSpPr>
            <a:spLocks noGrp="1"/>
          </p:cNvSpPr>
          <p:nvPr>
            <p:ph idx="1"/>
          </p:nvPr>
        </p:nvSpPr>
        <p:spPr/>
        <p:txBody>
          <a:bodyPr/>
          <a:lstStyle/>
          <a:p>
            <a:r>
              <a:rPr lang="en-US" dirty="0" smtClean="0"/>
              <a:t>CODE : </a:t>
            </a:r>
          </a:p>
          <a:p>
            <a:pPr marL="0" indent="0">
              <a:buNone/>
            </a:pPr>
            <a:r>
              <a:rPr lang="en-US" dirty="0"/>
              <a:t>select PATIENT_ID,BILL_NO,DOCTOR_CHARGE,MEDICINE_CHARGE,ROOM_CHARGE,OPERATION_CHARGE,DOCTOR_ID from Bill where PATIENT_ID in(select PATIENT_ID from BILL where DOCTOR_CHARGE &gt; 500)</a:t>
            </a:r>
          </a:p>
          <a:p>
            <a:pPr marL="0" indent="0">
              <a:buNone/>
            </a:pPr>
            <a:r>
              <a:rPr lang="en-US" dirty="0" smtClean="0"/>
              <a:t>Returns all the patient who have doctor charge which is more than 500.</a:t>
            </a:r>
            <a:endParaRPr lang="en-US" dirty="0"/>
          </a:p>
        </p:txBody>
      </p:sp>
    </p:spTree>
    <p:extLst>
      <p:ext uri="{BB962C8B-B14F-4D97-AF65-F5344CB8AC3E}">
        <p14:creationId xmlns:p14="http://schemas.microsoft.com/office/powerpoint/2010/main" val="20648586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Subqueries output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0007" y="2097087"/>
            <a:ext cx="8332456" cy="3365249"/>
          </a:xfrm>
        </p:spPr>
      </p:pic>
    </p:spTree>
    <p:extLst>
      <p:ext uri="{BB962C8B-B14F-4D97-AF65-F5344CB8AC3E}">
        <p14:creationId xmlns:p14="http://schemas.microsoft.com/office/powerpoint/2010/main" val="27823039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Sql</a:t>
            </a:r>
            <a:r>
              <a:rPr lang="en-US" dirty="0" smtClean="0"/>
              <a:t> complex queries </a:t>
            </a:r>
            <a:endParaRPr lang="en-US" dirty="0"/>
          </a:p>
        </p:txBody>
      </p:sp>
      <p:sp>
        <p:nvSpPr>
          <p:cNvPr id="3" name="Content Placeholder 2"/>
          <p:cNvSpPr>
            <a:spLocks noGrp="1"/>
          </p:cNvSpPr>
          <p:nvPr>
            <p:ph idx="1"/>
          </p:nvPr>
        </p:nvSpPr>
        <p:spPr/>
        <p:txBody>
          <a:bodyPr>
            <a:normAutofit fontScale="85000" lnSpcReduction="10000"/>
          </a:bodyPr>
          <a:lstStyle/>
          <a:p>
            <a:r>
              <a:rPr lang="en-US" dirty="0"/>
              <a:t>select PATIENT.PATIENT_ID,PATIENT.PATIENT_NAME,BILL_NO,DOCTOR_CHARGE,MEDICINE_CHARGE,NURSING_CHARGE,OPERATION_CHARGE,ROOM_CHARGE,DOCTOR.DOCTOR_ID,DOCTOR_NAME,HOSPITAL.HOSPITAL_NAME from PATIENT inner join BILL on PATIENT.PATIENT_ID = BILL.PATIENT_ID inner join DOCTOR on BILL.DOCTOR_ID = DOCTOR.DOCTOR_ID inner join DEPARTMENTS on DOCTOR.DEPARTMENT = DEPARTMENTS.DEPARTMENT_ID inner join HOSPITAL on DEPARTMENTS.DEPARTMENT_HOSPITAL_ID = </a:t>
            </a:r>
            <a:r>
              <a:rPr lang="en-US" dirty="0" smtClean="0"/>
              <a:t>HOSPITAL.HOSPITAL_ID</a:t>
            </a:r>
          </a:p>
          <a:p>
            <a:r>
              <a:rPr lang="en-US" dirty="0" smtClean="0"/>
              <a:t>The above query will equate patient and bill and provide department as well as hospital name.</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3697285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ACCOUNTS AND PRIVELEGES</a:t>
            </a:r>
            <a:endParaRPr lang="en-US" dirty="0"/>
          </a:p>
        </p:txBody>
      </p:sp>
      <p:sp>
        <p:nvSpPr>
          <p:cNvPr id="3" name="Content Placeholder 2"/>
          <p:cNvSpPr>
            <a:spLocks noGrp="1"/>
          </p:cNvSpPr>
          <p:nvPr>
            <p:ph idx="1"/>
          </p:nvPr>
        </p:nvSpPr>
        <p:spPr/>
        <p:txBody>
          <a:bodyPr/>
          <a:lstStyle/>
          <a:p>
            <a:r>
              <a:rPr lang="en-US" dirty="0" smtClean="0"/>
              <a:t>TO CREATE THE USERS WE CAN USE FOLLOWING COMMAND IN SQL SERVER</a:t>
            </a:r>
          </a:p>
          <a:p>
            <a:r>
              <a:rPr lang="en-US" dirty="0"/>
              <a:t>CREATE USER [TESTER] FOR LOGIN [TESTER] WITH DEFAULT_SCHEMA=[</a:t>
            </a:r>
            <a:r>
              <a:rPr lang="en-US" dirty="0" err="1" smtClean="0"/>
              <a:t>dbo</a:t>
            </a:r>
            <a:r>
              <a:rPr lang="en-US" dirty="0" smtClean="0"/>
              <a:t>]</a:t>
            </a:r>
          </a:p>
          <a:p>
            <a:pPr marL="0" indent="0">
              <a:buNone/>
            </a:pPr>
            <a:r>
              <a:rPr lang="en-US" dirty="0" smtClean="0"/>
              <a:t>   GO</a:t>
            </a:r>
            <a:endParaRPr lang="en-US" dirty="0"/>
          </a:p>
          <a:p>
            <a:endParaRPr lang="en-US" dirty="0"/>
          </a:p>
        </p:txBody>
      </p:sp>
    </p:spTree>
    <p:extLst>
      <p:ext uri="{BB962C8B-B14F-4D97-AF65-F5344CB8AC3E}">
        <p14:creationId xmlns:p14="http://schemas.microsoft.com/office/powerpoint/2010/main" val="41835347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PRIVELAGES </a:t>
            </a:r>
            <a:endParaRPr lang="en-US" dirty="0"/>
          </a:p>
        </p:txBody>
      </p:sp>
      <p:sp>
        <p:nvSpPr>
          <p:cNvPr id="3" name="Content Placeholder 2"/>
          <p:cNvSpPr>
            <a:spLocks noGrp="1"/>
          </p:cNvSpPr>
          <p:nvPr>
            <p:ph idx="1"/>
          </p:nvPr>
        </p:nvSpPr>
        <p:spPr>
          <a:xfrm>
            <a:off x="185738" y="1571626"/>
            <a:ext cx="11787187" cy="5129212"/>
          </a:xfrm>
        </p:spPr>
        <p:txBody>
          <a:bodyPr>
            <a:noAutofit/>
          </a:bodyPr>
          <a:lstStyle/>
          <a:p>
            <a:r>
              <a:rPr lang="en-US" sz="1400" dirty="0">
                <a:effectLst/>
              </a:rPr>
              <a:t>CREATE LOGIN ADMIN WITH PASSWORD = 'ADMIN' ; </a:t>
            </a:r>
            <a:r>
              <a:rPr lang="en-US" sz="1400" dirty="0"/>
              <a:t/>
            </a:r>
            <a:br>
              <a:rPr lang="en-US" sz="1400" dirty="0"/>
            </a:br>
            <a:r>
              <a:rPr lang="en-US" sz="1400" dirty="0">
                <a:effectLst/>
              </a:rPr>
              <a:t>CREATE USER ADMIN</a:t>
            </a:r>
            <a:r>
              <a:rPr lang="en-US" sz="1400" i="1" dirty="0">
                <a:effectLst/>
              </a:rPr>
              <a:t/>
            </a:r>
            <a:br>
              <a:rPr lang="en-US" sz="1400" i="1" dirty="0">
                <a:effectLst/>
              </a:rPr>
            </a:br>
            <a:r>
              <a:rPr lang="en-US" sz="1400" dirty="0">
                <a:effectLst/>
              </a:rPr>
              <a:t>CREATE LOGIN USER1 WITH PASSWORD = 'USER1' ; </a:t>
            </a:r>
            <a:r>
              <a:rPr lang="en-US" sz="1400" dirty="0"/>
              <a:t/>
            </a:r>
            <a:br>
              <a:rPr lang="en-US" sz="1400" dirty="0"/>
            </a:br>
            <a:r>
              <a:rPr lang="en-US" sz="1400" dirty="0">
                <a:effectLst/>
              </a:rPr>
              <a:t>CREATE USER USER1</a:t>
            </a:r>
            <a:r>
              <a:rPr lang="en-US" sz="1400" i="1" dirty="0">
                <a:effectLst/>
              </a:rPr>
              <a:t/>
            </a:r>
            <a:br>
              <a:rPr lang="en-US" sz="1400" i="1" dirty="0">
                <a:effectLst/>
              </a:rPr>
            </a:br>
            <a:r>
              <a:rPr lang="en-US" sz="1400" dirty="0">
                <a:effectLst/>
              </a:rPr>
              <a:t>CREATE LOGIN DEVELOPER WITH PASSWORD = 'DEVELOPER' ; </a:t>
            </a:r>
            <a:r>
              <a:rPr lang="en-US" sz="1400" dirty="0"/>
              <a:t/>
            </a:r>
            <a:br>
              <a:rPr lang="en-US" sz="1400" dirty="0"/>
            </a:br>
            <a:r>
              <a:rPr lang="en-US" sz="1400" dirty="0">
                <a:effectLst/>
              </a:rPr>
              <a:t>CREATE USER DEVELOPER</a:t>
            </a:r>
            <a:r>
              <a:rPr lang="en-US" sz="1400" i="1" dirty="0">
                <a:effectLst/>
              </a:rPr>
              <a:t/>
            </a:r>
            <a:br>
              <a:rPr lang="en-US" sz="1400" i="1" dirty="0">
                <a:effectLst/>
              </a:rPr>
            </a:br>
            <a:r>
              <a:rPr lang="en-US" sz="1400" dirty="0">
                <a:effectLst/>
              </a:rPr>
              <a:t>CREATE LOGIN TESTER WITH PASSWORD = 'TESTER' ; </a:t>
            </a:r>
            <a:r>
              <a:rPr lang="en-US" sz="1400" dirty="0"/>
              <a:t/>
            </a:r>
            <a:br>
              <a:rPr lang="en-US" sz="1400" dirty="0"/>
            </a:br>
            <a:r>
              <a:rPr lang="en-US" sz="1400" dirty="0">
                <a:effectLst/>
              </a:rPr>
              <a:t>CREATE USER TESTER</a:t>
            </a:r>
            <a:r>
              <a:rPr lang="en-US" sz="1400" i="1" dirty="0">
                <a:effectLst/>
              </a:rPr>
              <a:t/>
            </a:r>
            <a:br>
              <a:rPr lang="en-US" sz="1400" i="1" dirty="0">
                <a:effectLst/>
              </a:rPr>
            </a:br>
            <a:r>
              <a:rPr lang="en-US" sz="1400" dirty="0">
                <a:effectLst/>
              </a:rPr>
              <a:t>--to get all users</a:t>
            </a:r>
            <a:r>
              <a:rPr lang="en-US" sz="1400" dirty="0"/>
              <a:t/>
            </a:r>
            <a:br>
              <a:rPr lang="en-US" sz="1400" dirty="0"/>
            </a:br>
            <a:r>
              <a:rPr lang="en-US" sz="1400" dirty="0">
                <a:effectLst/>
              </a:rPr>
              <a:t>SELECT * FROM </a:t>
            </a:r>
            <a:r>
              <a:rPr lang="en-US" sz="1400" dirty="0" err="1">
                <a:effectLst/>
              </a:rPr>
              <a:t>sys.database_principals</a:t>
            </a:r>
            <a:r>
              <a:rPr lang="en-US" sz="1400" i="1" dirty="0">
                <a:effectLst/>
              </a:rPr>
              <a:t/>
            </a:r>
            <a:br>
              <a:rPr lang="en-US" sz="1400" i="1" dirty="0">
                <a:effectLst/>
              </a:rPr>
            </a:br>
            <a:r>
              <a:rPr lang="en-US" sz="1400" dirty="0">
                <a:effectLst/>
              </a:rPr>
              <a:t>--to grant all access</a:t>
            </a:r>
            <a:r>
              <a:rPr lang="en-US" sz="1400" dirty="0"/>
              <a:t/>
            </a:r>
            <a:br>
              <a:rPr lang="en-US" sz="1400" dirty="0"/>
            </a:br>
            <a:r>
              <a:rPr lang="en-US" sz="1400" dirty="0"/>
              <a:t>GRANT ALL ON BILL TO ADMIN</a:t>
            </a:r>
          </a:p>
          <a:p>
            <a:r>
              <a:rPr lang="en-US" sz="1400" dirty="0"/>
              <a:t>GRANT SELECT, INSERT, UPDATE ON BILL TO USER1    </a:t>
            </a:r>
          </a:p>
          <a:p>
            <a:r>
              <a:rPr lang="en-US" sz="1400" dirty="0"/>
              <a:t>GRANT SELECT, INSERT, UPDATE, DELETE,ALTER ON BILL TO DEVELOPER    </a:t>
            </a:r>
          </a:p>
          <a:p>
            <a:r>
              <a:rPr lang="en-US" sz="1400" dirty="0"/>
              <a:t>GRANT SELECT ON BILL TO TESTER   </a:t>
            </a:r>
            <a:endParaRPr lang="en-US" sz="1400" dirty="0" smtClean="0"/>
          </a:p>
          <a:p>
            <a:r>
              <a:rPr lang="en-US" sz="1400" dirty="0">
                <a:effectLst/>
              </a:rPr>
              <a:t>REVOKE INSERT,UPDATE ON CUSTOMER FROM USER1;</a:t>
            </a:r>
            <a:endParaRPr lang="en-US" sz="1400" dirty="0" smtClean="0"/>
          </a:p>
          <a:p>
            <a:endParaRPr lang="en-US" sz="1400" dirty="0"/>
          </a:p>
          <a:p>
            <a:endParaRPr lang="en-US" sz="1400" dirty="0"/>
          </a:p>
          <a:p>
            <a:endParaRPr lang="en-US" sz="1400" dirty="0"/>
          </a:p>
          <a:p>
            <a:r>
              <a:rPr lang="en-US" sz="1400" dirty="0"/>
              <a:t>REVOKE INSERT,UPDATE ON BILL FROM USER1;</a:t>
            </a:r>
          </a:p>
          <a:p>
            <a:r>
              <a:rPr lang="en-US" sz="1400" dirty="0">
                <a:effectLst/>
              </a:rPr>
              <a:t> </a:t>
            </a:r>
            <a:endParaRPr lang="en-US" sz="1400" dirty="0"/>
          </a:p>
        </p:txBody>
      </p:sp>
    </p:spTree>
    <p:extLst>
      <p:ext uri="{BB962C8B-B14F-4D97-AF65-F5344CB8AC3E}">
        <p14:creationId xmlns:p14="http://schemas.microsoft.com/office/powerpoint/2010/main" val="2827709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Stored procedures</a:t>
            </a:r>
            <a:endParaRPr lang="en-US" dirty="0"/>
          </a:p>
        </p:txBody>
      </p:sp>
      <p:sp>
        <p:nvSpPr>
          <p:cNvPr id="3" name="Content Placeholder 2"/>
          <p:cNvSpPr>
            <a:spLocks noGrp="1"/>
          </p:cNvSpPr>
          <p:nvPr>
            <p:ph idx="1"/>
          </p:nvPr>
        </p:nvSpPr>
        <p:spPr>
          <a:xfrm>
            <a:off x="371476" y="2249487"/>
            <a:ext cx="10675936" cy="4351338"/>
          </a:xfrm>
        </p:spPr>
        <p:txBody>
          <a:bodyPr>
            <a:normAutofit fontScale="55000" lnSpcReduction="20000"/>
          </a:bodyPr>
          <a:lstStyle/>
          <a:p>
            <a:pPr lvl="1"/>
            <a:r>
              <a:rPr lang="en-US" sz="2900" dirty="0">
                <a:effectLst/>
              </a:rPr>
              <a:t>Stored Procedure in SQL Server can be defined as the set of logical group of SQL statements which are grouped to perform a specific task. There are many benefits of using a stored procedure. The main benefit of using a stored procedure is that it increases the performance of the </a:t>
            </a:r>
            <a:r>
              <a:rPr lang="en-US" sz="2900" dirty="0" err="1">
                <a:effectLst/>
              </a:rPr>
              <a:t>database.The</a:t>
            </a:r>
            <a:r>
              <a:rPr lang="en-US" sz="2900" dirty="0">
                <a:effectLst/>
              </a:rPr>
              <a:t> other benefits of using the Stored Procedure are given below</a:t>
            </a:r>
            <a:r>
              <a:rPr lang="en-US" sz="2900" dirty="0" smtClean="0">
                <a:effectLst/>
              </a:rPr>
              <a:t>.</a:t>
            </a:r>
          </a:p>
          <a:p>
            <a:pPr lvl="1"/>
            <a:r>
              <a:rPr lang="en-US" sz="2900" dirty="0" smtClean="0">
                <a:effectLst/>
              </a:rPr>
              <a:t>Basic checklist while creating stored procedure :</a:t>
            </a:r>
          </a:p>
          <a:p>
            <a:pPr marL="457200" lvl="1" indent="0">
              <a:buNone/>
            </a:pPr>
            <a:r>
              <a:rPr lang="en-US" sz="2900" dirty="0" smtClean="0">
                <a:effectLst/>
              </a:rPr>
              <a:t>	CREATE </a:t>
            </a:r>
            <a:r>
              <a:rPr lang="en-US" sz="2900" dirty="0">
                <a:effectLst/>
              </a:rPr>
              <a:t>PROCEDURE statements cannot be combined with other SQL statements in a single batch</a:t>
            </a:r>
            <a:r>
              <a:rPr lang="en-US" sz="2900" dirty="0" smtClean="0">
                <a:effectLst/>
              </a:rPr>
              <a:t>.</a:t>
            </a:r>
          </a:p>
          <a:p>
            <a:pPr marL="0" indent="0">
              <a:buNone/>
            </a:pPr>
            <a:r>
              <a:rPr lang="en-US" sz="2900" dirty="0" smtClean="0">
                <a:effectLst/>
              </a:rPr>
              <a:t>	To </a:t>
            </a:r>
            <a:r>
              <a:rPr lang="en-US" sz="2900" dirty="0">
                <a:effectLst/>
              </a:rPr>
              <a:t>create procedures, you must have CREATE PROCEDURE permission in the database and ALTER </a:t>
            </a:r>
            <a:r>
              <a:rPr lang="en-US" sz="2900" dirty="0" smtClean="0">
                <a:effectLst/>
              </a:rPr>
              <a:t>	permission </a:t>
            </a:r>
            <a:r>
              <a:rPr lang="en-US" sz="2900" dirty="0">
                <a:effectLst/>
              </a:rPr>
              <a:t>on </a:t>
            </a:r>
            <a:r>
              <a:rPr lang="en-US" sz="2900" dirty="0" smtClean="0">
                <a:effectLst/>
              </a:rPr>
              <a:t>	the </a:t>
            </a:r>
            <a:r>
              <a:rPr lang="en-US" sz="2900" dirty="0" smtClean="0">
                <a:effectLst/>
              </a:rPr>
              <a:t>	schema </a:t>
            </a:r>
            <a:r>
              <a:rPr lang="en-US" sz="2900" dirty="0">
                <a:effectLst/>
              </a:rPr>
              <a:t>in which the procedure is being created. For CLR stored procedures, you must either own the </a:t>
            </a:r>
            <a:r>
              <a:rPr lang="en-US" sz="2900" dirty="0" smtClean="0">
                <a:effectLst/>
              </a:rPr>
              <a:t>	assembly </a:t>
            </a:r>
            <a:r>
              <a:rPr lang="en-US" sz="2900" dirty="0" smtClean="0">
                <a:effectLst/>
              </a:rPr>
              <a:t>	referenced </a:t>
            </a:r>
            <a:r>
              <a:rPr lang="en-US" sz="2900" dirty="0">
                <a:effectLst/>
              </a:rPr>
              <a:t>in &lt;</a:t>
            </a:r>
            <a:r>
              <a:rPr lang="en-US" sz="2900" dirty="0" err="1">
                <a:effectLst/>
              </a:rPr>
              <a:t>method_specifier</a:t>
            </a:r>
            <a:r>
              <a:rPr lang="en-US" sz="2900" dirty="0">
                <a:effectLst/>
              </a:rPr>
              <a:t>&gt;, or have REFERENCES permission on that assembly.</a:t>
            </a:r>
          </a:p>
          <a:p>
            <a:pPr marL="0" indent="0">
              <a:buNone/>
            </a:pPr>
            <a:r>
              <a:rPr lang="en-US" sz="2900" dirty="0" smtClean="0">
                <a:effectLst/>
              </a:rPr>
              <a:t>	Stored </a:t>
            </a:r>
            <a:r>
              <a:rPr lang="en-US" sz="2900" dirty="0">
                <a:effectLst/>
              </a:rPr>
              <a:t>procedures are schema-scoped objects, and their names must follow the rules for identifiers.</a:t>
            </a:r>
          </a:p>
          <a:p>
            <a:pPr marL="0" indent="0">
              <a:buNone/>
            </a:pPr>
            <a:r>
              <a:rPr lang="en-US" sz="2900" dirty="0" smtClean="0">
                <a:effectLst/>
              </a:rPr>
              <a:t>	You </a:t>
            </a:r>
            <a:r>
              <a:rPr lang="en-US" sz="2900" dirty="0">
                <a:effectLst/>
              </a:rPr>
              <a:t>can create a stored procedure only in the current database.</a:t>
            </a:r>
          </a:p>
          <a:p>
            <a:pPr marL="0" indent="0">
              <a:buNone/>
            </a:pPr>
            <a:r>
              <a:rPr lang="en-US" dirty="0"/>
              <a:t/>
            </a:r>
            <a:br>
              <a:rPr lang="en-US" dirty="0"/>
            </a:br>
            <a:endParaRPr lang="en-US" dirty="0"/>
          </a:p>
        </p:txBody>
      </p:sp>
    </p:spTree>
    <p:extLst>
      <p:ext uri="{BB962C8B-B14F-4D97-AF65-F5344CB8AC3E}">
        <p14:creationId xmlns:p14="http://schemas.microsoft.com/office/powerpoint/2010/main" val="40468849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Store procedure code : DATA ENTRY STORED PROCEDURE</a:t>
            </a:r>
            <a:endParaRPr lang="en-US" sz="3200" dirty="0"/>
          </a:p>
        </p:txBody>
      </p:sp>
      <p:sp>
        <p:nvSpPr>
          <p:cNvPr id="3" name="Content Placeholder 2"/>
          <p:cNvSpPr>
            <a:spLocks noGrp="1"/>
          </p:cNvSpPr>
          <p:nvPr>
            <p:ph idx="1"/>
          </p:nvPr>
        </p:nvSpPr>
        <p:spPr>
          <a:xfrm>
            <a:off x="1141412" y="1756612"/>
            <a:ext cx="9905999" cy="5101388"/>
          </a:xfrm>
        </p:spPr>
        <p:txBody>
          <a:bodyPr>
            <a:normAutofit fontScale="40000" lnSpcReduction="20000"/>
          </a:bodyPr>
          <a:lstStyle/>
          <a:p>
            <a:pPr marL="0" indent="0">
              <a:buNone/>
            </a:pPr>
            <a:r>
              <a:rPr lang="en-US" sz="3500" dirty="0"/>
              <a:t>use </a:t>
            </a:r>
            <a:r>
              <a:rPr lang="en-US" sz="3500" dirty="0" err="1"/>
              <a:t>HospitalManagement</a:t>
            </a:r>
            <a:endParaRPr lang="en-US" sz="3500" dirty="0"/>
          </a:p>
          <a:p>
            <a:pPr marL="0" indent="0">
              <a:buNone/>
            </a:pPr>
            <a:r>
              <a:rPr lang="en-US" sz="3500" dirty="0"/>
              <a:t>GO</a:t>
            </a:r>
          </a:p>
          <a:p>
            <a:pPr marL="0" indent="0">
              <a:buNone/>
            </a:pPr>
            <a:r>
              <a:rPr lang="en-US" sz="3500" dirty="0"/>
              <a:t>create procedure </a:t>
            </a:r>
            <a:r>
              <a:rPr lang="en-US" sz="3500" dirty="0" err="1"/>
              <a:t>dbo.create_hospital</a:t>
            </a:r>
            <a:endParaRPr lang="en-US" sz="3500" dirty="0"/>
          </a:p>
          <a:p>
            <a:pPr marL="0" indent="0">
              <a:buNone/>
            </a:pPr>
            <a:r>
              <a:rPr lang="en-US" sz="3500" dirty="0" smtClean="0"/>
              <a:t>@</a:t>
            </a:r>
            <a:r>
              <a:rPr lang="en-US" sz="3500" dirty="0" err="1"/>
              <a:t>hospital_name</a:t>
            </a:r>
            <a:r>
              <a:rPr lang="en-US" sz="3500" dirty="0"/>
              <a:t> varchar(40),</a:t>
            </a:r>
          </a:p>
          <a:p>
            <a:pPr marL="0" indent="0">
              <a:buNone/>
            </a:pPr>
            <a:r>
              <a:rPr lang="en-US" sz="3500" dirty="0"/>
              <a:t>@</a:t>
            </a:r>
            <a:r>
              <a:rPr lang="en-US" sz="3500" dirty="0" err="1"/>
              <a:t>hospital_id</a:t>
            </a:r>
            <a:r>
              <a:rPr lang="en-US" sz="3500" dirty="0"/>
              <a:t> </a:t>
            </a:r>
            <a:r>
              <a:rPr lang="en-US" sz="3500" dirty="0" err="1"/>
              <a:t>int</a:t>
            </a:r>
            <a:r>
              <a:rPr lang="en-US" sz="3500" dirty="0"/>
              <a:t>,</a:t>
            </a:r>
          </a:p>
          <a:p>
            <a:pPr marL="0" indent="0">
              <a:buNone/>
            </a:pPr>
            <a:r>
              <a:rPr lang="en-US" sz="3500" dirty="0"/>
              <a:t>@</a:t>
            </a:r>
            <a:r>
              <a:rPr lang="en-US" sz="3500" dirty="0" err="1"/>
              <a:t>hospital_location</a:t>
            </a:r>
            <a:r>
              <a:rPr lang="en-US" sz="3500" dirty="0"/>
              <a:t> varchar(40</a:t>
            </a:r>
            <a:r>
              <a:rPr lang="en-US" sz="3500" dirty="0" smtClean="0"/>
              <a:t>)</a:t>
            </a:r>
            <a:endParaRPr lang="en-US" sz="3500" dirty="0"/>
          </a:p>
          <a:p>
            <a:pPr marL="0" indent="0">
              <a:buNone/>
            </a:pPr>
            <a:r>
              <a:rPr lang="en-US" sz="3500" dirty="0" smtClean="0"/>
              <a:t>AS BEGIN </a:t>
            </a:r>
            <a:r>
              <a:rPr lang="en-US" sz="3500" dirty="0"/>
              <a:t>TRY</a:t>
            </a:r>
          </a:p>
          <a:p>
            <a:pPr marL="0" indent="0">
              <a:buNone/>
            </a:pPr>
            <a:r>
              <a:rPr lang="en-US" sz="3500" dirty="0" smtClean="0"/>
              <a:t>insert </a:t>
            </a:r>
            <a:r>
              <a:rPr lang="en-US" sz="3500" dirty="0"/>
              <a:t>into HOSPITAL</a:t>
            </a:r>
          </a:p>
          <a:p>
            <a:pPr marL="0" indent="0">
              <a:buNone/>
            </a:pPr>
            <a:r>
              <a:rPr lang="en-US" sz="3500" dirty="0"/>
              <a:t>values (@hospital_name</a:t>
            </a:r>
            <a:r>
              <a:rPr lang="en-US" sz="3500" dirty="0" smtClean="0"/>
              <a:t>,@</a:t>
            </a:r>
            <a:r>
              <a:rPr lang="en-US" sz="3500" dirty="0" err="1"/>
              <a:t>hospital_id</a:t>
            </a:r>
            <a:r>
              <a:rPr lang="en-US" sz="3500" dirty="0"/>
              <a:t>,</a:t>
            </a:r>
          </a:p>
          <a:p>
            <a:pPr marL="0" indent="0">
              <a:buNone/>
            </a:pPr>
            <a:r>
              <a:rPr lang="en-US" sz="3500" dirty="0"/>
              <a:t>@</a:t>
            </a:r>
            <a:r>
              <a:rPr lang="en-US" sz="3500" dirty="0" err="1"/>
              <a:t>hospital_location</a:t>
            </a:r>
            <a:r>
              <a:rPr lang="en-US" sz="3500" dirty="0" smtClean="0"/>
              <a:t>);END </a:t>
            </a:r>
            <a:r>
              <a:rPr lang="en-US" sz="3500" dirty="0"/>
              <a:t>TRY</a:t>
            </a:r>
          </a:p>
          <a:p>
            <a:pPr marL="0" indent="0">
              <a:buNone/>
            </a:pPr>
            <a:r>
              <a:rPr lang="en-US" sz="3500" dirty="0"/>
              <a:t>BEGIN CATCH </a:t>
            </a:r>
            <a:endParaRPr lang="en-US" sz="3500" dirty="0" smtClean="0"/>
          </a:p>
          <a:p>
            <a:pPr marL="0" indent="0">
              <a:buNone/>
            </a:pPr>
            <a:r>
              <a:rPr lang="en-US" sz="3500" dirty="0" smtClean="0"/>
              <a:t>PRINT </a:t>
            </a:r>
            <a:r>
              <a:rPr lang="en-US" sz="3500" dirty="0"/>
              <a:t>'This is the error: ' + </a:t>
            </a:r>
            <a:r>
              <a:rPr lang="en-US" sz="3500" dirty="0" err="1"/>
              <a:t>error_message</a:t>
            </a:r>
            <a:r>
              <a:rPr lang="en-US" sz="3500" dirty="0"/>
              <a:t>()</a:t>
            </a:r>
          </a:p>
          <a:p>
            <a:pPr marL="0" indent="0">
              <a:buNone/>
            </a:pPr>
            <a:r>
              <a:rPr lang="en-US" sz="3500" dirty="0"/>
              <a:t>END CATCH</a:t>
            </a:r>
          </a:p>
          <a:p>
            <a:endParaRPr lang="en-US" dirty="0"/>
          </a:p>
          <a:p>
            <a:r>
              <a:rPr lang="en-US" dirty="0"/>
              <a:t>GO</a:t>
            </a:r>
          </a:p>
          <a:p>
            <a:pPr marL="0" indent="0">
              <a:buNone/>
            </a:pPr>
            <a:endParaRPr lang="en-US" dirty="0"/>
          </a:p>
        </p:txBody>
      </p:sp>
    </p:spTree>
    <p:extLst>
      <p:ext uri="{BB962C8B-B14F-4D97-AF65-F5344CB8AC3E}">
        <p14:creationId xmlns:p14="http://schemas.microsoft.com/office/powerpoint/2010/main" val="3176430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1122363"/>
            <a:ext cx="8791575" cy="1115511"/>
          </a:xfrm>
        </p:spPr>
        <p:txBody>
          <a:bodyPr>
            <a:normAutofit/>
          </a:bodyPr>
          <a:lstStyle/>
          <a:p>
            <a:r>
              <a:rPr lang="en-US" sz="3600" b="1" u="sng" dirty="0" smtClean="0"/>
              <a:t>SCRIPT FOR CREATING TABLE AND ADDING FOREIGN KEY CONSTRAINT</a:t>
            </a:r>
            <a:endParaRPr lang="en-US" sz="3600" b="1" u="sng" dirty="0"/>
          </a:p>
        </p:txBody>
      </p:sp>
      <p:sp>
        <p:nvSpPr>
          <p:cNvPr id="3" name="Subtitle 2"/>
          <p:cNvSpPr>
            <a:spLocks noGrp="1"/>
          </p:cNvSpPr>
          <p:nvPr>
            <p:ph type="subTitle" idx="1"/>
          </p:nvPr>
        </p:nvSpPr>
        <p:spPr>
          <a:xfrm>
            <a:off x="1876424" y="2237874"/>
            <a:ext cx="8791575" cy="4271210"/>
          </a:xfrm>
        </p:spPr>
        <p:txBody>
          <a:bodyPr>
            <a:normAutofit/>
          </a:bodyPr>
          <a:lstStyle/>
          <a:p>
            <a:r>
              <a:rPr lang="en-US" dirty="0">
                <a:solidFill>
                  <a:schemeClr val="tx1"/>
                </a:solidFill>
              </a:rPr>
              <a:t>CREATE TABLE DEPARTMENTS</a:t>
            </a:r>
            <a:r>
              <a:rPr lang="en-US" dirty="0" smtClean="0">
                <a:solidFill>
                  <a:schemeClr val="tx1"/>
                </a:solidFill>
              </a:rPr>
              <a:t>(</a:t>
            </a:r>
            <a:endParaRPr lang="en-US" dirty="0">
              <a:solidFill>
                <a:schemeClr val="tx1"/>
              </a:solidFill>
            </a:endParaRPr>
          </a:p>
          <a:p>
            <a:r>
              <a:rPr lang="en-US" dirty="0">
                <a:solidFill>
                  <a:schemeClr val="tx1"/>
                </a:solidFill>
              </a:rPr>
              <a:t>DEPARTMENT_ID INT PRIMARY KEY,</a:t>
            </a:r>
          </a:p>
          <a:p>
            <a:r>
              <a:rPr lang="en-US" dirty="0">
                <a:solidFill>
                  <a:schemeClr val="tx1"/>
                </a:solidFill>
              </a:rPr>
              <a:t>DEPARTMENT_NAME VARCHAR(40) NOT NULL,</a:t>
            </a:r>
          </a:p>
          <a:p>
            <a:r>
              <a:rPr lang="en-US" dirty="0">
                <a:solidFill>
                  <a:schemeClr val="tx1"/>
                </a:solidFill>
              </a:rPr>
              <a:t>DEPARTMENT_DESCRIPTION VARCHAR(40),</a:t>
            </a:r>
          </a:p>
          <a:p>
            <a:r>
              <a:rPr lang="en-US" dirty="0">
                <a:solidFill>
                  <a:schemeClr val="tx1"/>
                </a:solidFill>
              </a:rPr>
              <a:t>DEPARTMENT_HOSPITAL_ID INT,</a:t>
            </a:r>
          </a:p>
          <a:p>
            <a:r>
              <a:rPr lang="en-US" dirty="0">
                <a:solidFill>
                  <a:schemeClr val="tx1"/>
                </a:solidFill>
              </a:rPr>
              <a:t>FOREIGN KEY (DEPARTMENT_HOSPITAL_ID) REFERENCES HOSPITAL(HOSPITAL_ID</a:t>
            </a:r>
            <a:r>
              <a:rPr lang="en-US" dirty="0" smtClean="0">
                <a:solidFill>
                  <a:schemeClr val="tx1"/>
                </a:solidFill>
              </a:rPr>
              <a:t>));</a:t>
            </a:r>
          </a:p>
          <a:p>
            <a:r>
              <a:rPr lang="en-US" dirty="0" smtClean="0">
                <a:solidFill>
                  <a:schemeClr val="tx1"/>
                </a:solidFill>
              </a:rPr>
              <a:t>HERE DEPARTMENT_HOSPITAL_ID IS FOREIGN KEY FOR HOSPITAL_ID OF HOSPITAL</a:t>
            </a:r>
          </a:p>
          <a:p>
            <a:r>
              <a:rPr lang="en-US" dirty="0" smtClean="0">
                <a:solidFill>
                  <a:schemeClr val="tx1"/>
                </a:solidFill>
              </a:rPr>
              <a:t>AND IS USED BY USING REFERENCES WORD</a:t>
            </a:r>
          </a:p>
          <a:p>
            <a:endParaRPr lang="en-US" dirty="0" smtClean="0">
              <a:solidFill>
                <a:schemeClr val="tx1"/>
              </a:solidFill>
            </a:endParaRPr>
          </a:p>
          <a:p>
            <a:endParaRPr lang="en-US" dirty="0" smtClean="0">
              <a:solidFill>
                <a:schemeClr val="tx1"/>
              </a:solidFill>
            </a:endParaRPr>
          </a:p>
          <a:p>
            <a:endParaRPr lang="en-US" dirty="0">
              <a:solidFill>
                <a:schemeClr val="tx1"/>
              </a:solidFill>
            </a:endParaRPr>
          </a:p>
          <a:p>
            <a:endParaRPr lang="en-US" dirty="0"/>
          </a:p>
          <a:p>
            <a:endParaRPr lang="en-US" dirty="0"/>
          </a:p>
        </p:txBody>
      </p:sp>
    </p:spTree>
    <p:extLst>
      <p:ext uri="{BB962C8B-B14F-4D97-AF65-F5344CB8AC3E}">
        <p14:creationId xmlns:p14="http://schemas.microsoft.com/office/powerpoint/2010/main" val="38581993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Execution code and output</a:t>
            </a:r>
            <a:endParaRPr lang="en-US" dirty="0"/>
          </a:p>
        </p:txBody>
      </p:sp>
      <p:sp>
        <p:nvSpPr>
          <p:cNvPr id="3" name="Content Placeholder 2"/>
          <p:cNvSpPr>
            <a:spLocks noGrp="1"/>
          </p:cNvSpPr>
          <p:nvPr>
            <p:ph idx="1"/>
          </p:nvPr>
        </p:nvSpPr>
        <p:spPr/>
        <p:txBody>
          <a:bodyPr/>
          <a:lstStyle/>
          <a:p>
            <a:pPr marL="0" indent="0">
              <a:buNone/>
            </a:pPr>
            <a:r>
              <a:rPr lang="en-US" dirty="0" smtClean="0"/>
              <a:t>Execute </a:t>
            </a:r>
            <a:r>
              <a:rPr lang="en-US" dirty="0" err="1"/>
              <a:t>dbo.create_hospital</a:t>
            </a:r>
            <a:endParaRPr lang="en-US" dirty="0"/>
          </a:p>
          <a:p>
            <a:pPr marL="0" indent="0">
              <a:buNone/>
            </a:pPr>
            <a:r>
              <a:rPr lang="en-US" dirty="0"/>
              <a:t>@</a:t>
            </a:r>
            <a:r>
              <a:rPr lang="en-US" dirty="0" err="1"/>
              <a:t>hospital_name</a:t>
            </a:r>
            <a:r>
              <a:rPr lang="en-US" dirty="0"/>
              <a:t> = 'ANKIT HEALTH CARE',</a:t>
            </a:r>
          </a:p>
          <a:p>
            <a:pPr marL="0" indent="0">
              <a:buNone/>
            </a:pPr>
            <a:r>
              <a:rPr lang="en-US" dirty="0"/>
              <a:t> @</a:t>
            </a:r>
            <a:r>
              <a:rPr lang="en-US" dirty="0" err="1"/>
              <a:t>hospital_id</a:t>
            </a:r>
            <a:r>
              <a:rPr lang="en-US" dirty="0"/>
              <a:t> ='255555',</a:t>
            </a:r>
          </a:p>
          <a:p>
            <a:pPr marL="0" indent="0">
              <a:buNone/>
            </a:pPr>
            <a:r>
              <a:rPr lang="en-US" dirty="0"/>
              <a:t>@</a:t>
            </a:r>
            <a:r>
              <a:rPr lang="en-US" dirty="0" err="1"/>
              <a:t>hospital_location</a:t>
            </a:r>
            <a:r>
              <a:rPr lang="en-US" dirty="0"/>
              <a:t> ='</a:t>
            </a:r>
            <a:r>
              <a:rPr lang="en-US" dirty="0" err="1"/>
              <a:t>Pheonix</a:t>
            </a:r>
            <a:r>
              <a:rPr lang="en-US" dirty="0"/>
              <a:t>, </a:t>
            </a:r>
            <a:r>
              <a:rPr lang="en-US" dirty="0" smtClean="0"/>
              <a:t>Arizona‘</a:t>
            </a:r>
          </a:p>
          <a:p>
            <a:pPr marL="0" indent="0">
              <a:buNone/>
            </a:pPr>
            <a:r>
              <a:rPr lang="en-US" dirty="0" smtClean="0"/>
              <a:t>Output :</a:t>
            </a:r>
            <a:endParaRPr lang="en-US" dirty="0"/>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6575" y="4562904"/>
            <a:ext cx="6346951" cy="1380696"/>
          </a:xfrm>
          <a:prstGeom prst="rect">
            <a:avLst/>
          </a:prstGeom>
        </p:spPr>
      </p:pic>
    </p:spTree>
    <p:extLst>
      <p:ext uri="{BB962C8B-B14F-4D97-AF65-F5344CB8AC3E}">
        <p14:creationId xmlns:p14="http://schemas.microsoft.com/office/powerpoint/2010/main" val="29820767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6987"/>
          </a:xfrm>
        </p:spPr>
        <p:txBody>
          <a:bodyPr/>
          <a:lstStyle/>
          <a:p>
            <a:r>
              <a:rPr lang="en-US" dirty="0" smtClean="0"/>
              <a:t>Stored procedure example 2</a:t>
            </a:r>
            <a:endParaRPr lang="en-US" dirty="0"/>
          </a:p>
        </p:txBody>
      </p:sp>
      <p:sp>
        <p:nvSpPr>
          <p:cNvPr id="3" name="Content Placeholder 2"/>
          <p:cNvSpPr>
            <a:spLocks noGrp="1"/>
          </p:cNvSpPr>
          <p:nvPr>
            <p:ph idx="1"/>
          </p:nvPr>
        </p:nvSpPr>
        <p:spPr>
          <a:xfrm>
            <a:off x="1141412" y="1251285"/>
            <a:ext cx="9905999" cy="5459004"/>
          </a:xfrm>
        </p:spPr>
        <p:txBody>
          <a:bodyPr>
            <a:normAutofit fontScale="25000" lnSpcReduction="20000"/>
          </a:bodyPr>
          <a:lstStyle/>
          <a:p>
            <a:pPr marL="0" indent="0">
              <a:buNone/>
            </a:pPr>
            <a:r>
              <a:rPr lang="en-US" sz="6400" dirty="0"/>
              <a:t>use </a:t>
            </a:r>
            <a:r>
              <a:rPr lang="en-US" sz="6400" dirty="0" err="1" smtClean="0"/>
              <a:t>HospitalManagement</a:t>
            </a:r>
            <a:endParaRPr lang="en-US" sz="6400" dirty="0"/>
          </a:p>
          <a:p>
            <a:pPr marL="0" indent="0">
              <a:buNone/>
            </a:pPr>
            <a:r>
              <a:rPr lang="en-US" sz="6400" dirty="0" smtClean="0"/>
              <a:t>Go</a:t>
            </a:r>
            <a:endParaRPr lang="en-US" sz="6400" dirty="0"/>
          </a:p>
          <a:p>
            <a:pPr marL="0" indent="0">
              <a:buNone/>
            </a:pPr>
            <a:r>
              <a:rPr lang="en-US" sz="6400" dirty="0" smtClean="0"/>
              <a:t>create </a:t>
            </a:r>
            <a:r>
              <a:rPr lang="en-US" sz="6400" dirty="0"/>
              <a:t>procedure </a:t>
            </a:r>
            <a:r>
              <a:rPr lang="en-US" sz="6400" dirty="0" err="1"/>
              <a:t>dbo.patient_details</a:t>
            </a:r>
            <a:endParaRPr lang="en-US" sz="6400" dirty="0"/>
          </a:p>
          <a:p>
            <a:pPr marL="0" indent="0">
              <a:buNone/>
            </a:pPr>
            <a:r>
              <a:rPr lang="en-US" sz="6400" dirty="0"/>
              <a:t>@</a:t>
            </a:r>
            <a:r>
              <a:rPr lang="en-US" sz="6400" dirty="0" err="1"/>
              <a:t>patient_id</a:t>
            </a:r>
            <a:r>
              <a:rPr lang="en-US" sz="6400" dirty="0"/>
              <a:t> </a:t>
            </a:r>
            <a:r>
              <a:rPr lang="en-US" sz="6400" dirty="0" err="1"/>
              <a:t>int</a:t>
            </a:r>
            <a:endParaRPr lang="en-US" sz="6400" dirty="0"/>
          </a:p>
          <a:p>
            <a:pPr marL="0" indent="0">
              <a:buNone/>
            </a:pPr>
            <a:r>
              <a:rPr lang="en-US" sz="6400" dirty="0" smtClean="0"/>
              <a:t>AS</a:t>
            </a:r>
            <a:endParaRPr lang="en-US" sz="6400" dirty="0"/>
          </a:p>
          <a:p>
            <a:pPr marL="0" indent="0">
              <a:buNone/>
            </a:pPr>
            <a:r>
              <a:rPr lang="en-US" sz="6400" dirty="0" smtClean="0"/>
              <a:t>BEGIN </a:t>
            </a:r>
            <a:r>
              <a:rPr lang="en-US" sz="6400" dirty="0"/>
              <a:t>TRY</a:t>
            </a:r>
          </a:p>
          <a:p>
            <a:pPr marL="0" indent="0">
              <a:buNone/>
            </a:pPr>
            <a:r>
              <a:rPr lang="en-US" sz="6400" dirty="0" smtClean="0"/>
              <a:t>SELECT PATIENT.PATIENT_ID,PATIENT_NAME,PATIENT.DISEASE_SUFFERING,DOCTOR.DOCTOR_ID,DOCTOR.DOCTOR_NAME,DOCTOR.SPECIALITY,HOSPITAL.HOSPITAL_NAME,HOSPITAL_LOCATION,DOCTOR_CHARGE,ROOM_NO,ROOM_CHARGE FROM </a:t>
            </a:r>
            <a:r>
              <a:rPr lang="en-US" sz="6400" dirty="0"/>
              <a:t>PATIENT,INPATIENT,BILL,DOCTOR,DEPARTMENTS,HOSPITAL where PATIENT.PATIENT_ID </a:t>
            </a:r>
            <a:r>
              <a:rPr lang="en-US" sz="6400" dirty="0" smtClean="0"/>
              <a:t>ISNULL</a:t>
            </a:r>
            <a:r>
              <a:rPr lang="en-US" sz="6400" dirty="0"/>
              <a:t>(@</a:t>
            </a:r>
            <a:r>
              <a:rPr lang="en-US" sz="6400" dirty="0" err="1"/>
              <a:t>patient_id,PATIENT.PATIENT_ID</a:t>
            </a:r>
            <a:r>
              <a:rPr lang="en-US" sz="6400" dirty="0"/>
              <a:t>) </a:t>
            </a:r>
            <a:r>
              <a:rPr lang="en-US" sz="6400" dirty="0" smtClean="0"/>
              <a:t>and PATIENT.PATIENT_ID </a:t>
            </a:r>
            <a:r>
              <a:rPr lang="en-US" sz="6400" dirty="0"/>
              <a:t>= INPATIENT.PATIENT_ID AND INPATIENT.PATIENT_ID = BILL.PATIENT_ID AND </a:t>
            </a:r>
            <a:r>
              <a:rPr lang="en-US" sz="6400" dirty="0" smtClean="0"/>
              <a:t> </a:t>
            </a:r>
            <a:r>
              <a:rPr lang="en-US" sz="6400" dirty="0"/>
              <a:t>BILL.DOCTOR_ID = DOCTOR.DOCTOR_ID AND DOCTOR.DEPARTMENT = DEPARTMENTS.DEPARTMENT_ID AND </a:t>
            </a:r>
            <a:r>
              <a:rPr lang="en-US" sz="6400" dirty="0" smtClean="0"/>
              <a:t>DEPARTMENT_HOSPITAL_ID </a:t>
            </a:r>
            <a:r>
              <a:rPr lang="en-US" sz="6400" dirty="0"/>
              <a:t>= </a:t>
            </a:r>
            <a:r>
              <a:rPr lang="en-US" sz="6400" dirty="0" smtClean="0"/>
              <a:t>HOSPITAL.HOSPITAL_IDEND </a:t>
            </a:r>
            <a:r>
              <a:rPr lang="en-US" sz="6400" dirty="0"/>
              <a:t>TRY</a:t>
            </a:r>
          </a:p>
          <a:p>
            <a:pPr marL="0" indent="0">
              <a:buNone/>
            </a:pPr>
            <a:r>
              <a:rPr lang="en-US" sz="6400" dirty="0"/>
              <a:t>BEGIN CATCH </a:t>
            </a:r>
            <a:endParaRPr lang="en-US" sz="6400" dirty="0" smtClean="0"/>
          </a:p>
          <a:p>
            <a:pPr marL="0" indent="0">
              <a:buNone/>
            </a:pPr>
            <a:r>
              <a:rPr lang="en-US" sz="6400" dirty="0" smtClean="0"/>
              <a:t>PRINT </a:t>
            </a:r>
            <a:r>
              <a:rPr lang="en-US" sz="6400" dirty="0"/>
              <a:t>'This is the error: ' + </a:t>
            </a:r>
            <a:r>
              <a:rPr lang="en-US" sz="6400" dirty="0" err="1"/>
              <a:t>error_message</a:t>
            </a:r>
            <a:r>
              <a:rPr lang="en-US" sz="6400" dirty="0" smtClean="0"/>
              <a:t>()</a:t>
            </a:r>
          </a:p>
          <a:p>
            <a:pPr marL="0" indent="0">
              <a:buNone/>
            </a:pPr>
            <a:r>
              <a:rPr lang="en-US" sz="6400" dirty="0" smtClean="0"/>
              <a:t>END CATCH</a:t>
            </a:r>
            <a:endParaRPr lang="en-US" sz="6400" dirty="0"/>
          </a:p>
          <a:p>
            <a:pPr marL="0" indent="0">
              <a:buNone/>
            </a:pPr>
            <a:r>
              <a:rPr lang="en-US" sz="6400" dirty="0" smtClean="0"/>
              <a:t>GO</a:t>
            </a:r>
            <a:endParaRPr lang="en-US" sz="6400" dirty="0"/>
          </a:p>
          <a:p>
            <a:pPr marL="0" indent="0">
              <a:buNone/>
            </a:pPr>
            <a:endParaRPr lang="en-US" sz="6400" dirty="0"/>
          </a:p>
        </p:txBody>
      </p:sp>
    </p:spTree>
    <p:extLst>
      <p:ext uri="{BB962C8B-B14F-4D97-AF65-F5344CB8AC3E}">
        <p14:creationId xmlns:p14="http://schemas.microsoft.com/office/powerpoint/2010/main" val="6402707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Stored procedure 2 process</a:t>
            </a:r>
            <a:endParaRPr lang="en-US" dirty="0"/>
          </a:p>
        </p:txBody>
      </p:sp>
      <p:sp>
        <p:nvSpPr>
          <p:cNvPr id="3" name="Content Placeholder 2"/>
          <p:cNvSpPr>
            <a:spLocks noGrp="1"/>
          </p:cNvSpPr>
          <p:nvPr>
            <p:ph idx="1"/>
          </p:nvPr>
        </p:nvSpPr>
        <p:spPr/>
        <p:txBody>
          <a:bodyPr/>
          <a:lstStyle/>
          <a:p>
            <a:r>
              <a:rPr lang="en-US" dirty="0" smtClean="0"/>
              <a:t>Stored procedure take patients id and provides with all the details about the bill hospital admitted.</a:t>
            </a:r>
          </a:p>
          <a:p>
            <a:r>
              <a:rPr lang="en-US" dirty="0"/>
              <a:t>exec </a:t>
            </a:r>
            <a:r>
              <a:rPr lang="en-US" dirty="0" err="1"/>
              <a:t>dbo.patient_details</a:t>
            </a:r>
            <a:r>
              <a:rPr lang="en-US" dirty="0"/>
              <a:t> @</a:t>
            </a:r>
            <a:r>
              <a:rPr lang="en-US" dirty="0" err="1"/>
              <a:t>patient_id</a:t>
            </a:r>
            <a:r>
              <a:rPr lang="en-US" dirty="0"/>
              <a:t> =</a:t>
            </a:r>
            <a:r>
              <a:rPr lang="en-US" dirty="0" smtClean="0"/>
              <a:t>'24757‘</a:t>
            </a:r>
          </a:p>
          <a:p>
            <a:r>
              <a:rPr lang="en-US" dirty="0" smtClean="0"/>
              <a:t>Output :</a:t>
            </a:r>
          </a:p>
          <a:p>
            <a:pPr marL="0" indent="0">
              <a:buNone/>
            </a:pPr>
            <a:endParaRPr lang="en-US" dirty="0"/>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388" y="4418299"/>
            <a:ext cx="10517424" cy="1144122"/>
          </a:xfrm>
          <a:prstGeom prst="rect">
            <a:avLst/>
          </a:prstGeom>
        </p:spPr>
      </p:pic>
    </p:spTree>
    <p:extLst>
      <p:ext uri="{BB962C8B-B14F-4D97-AF65-F5344CB8AC3E}">
        <p14:creationId xmlns:p14="http://schemas.microsoft.com/office/powerpoint/2010/main" val="37835572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Commit transactions</a:t>
            </a:r>
            <a:endParaRPr lang="en-US" dirty="0"/>
          </a:p>
        </p:txBody>
      </p:sp>
      <p:sp>
        <p:nvSpPr>
          <p:cNvPr id="3" name="Content Placeholder 2"/>
          <p:cNvSpPr>
            <a:spLocks noGrp="1"/>
          </p:cNvSpPr>
          <p:nvPr>
            <p:ph idx="1"/>
          </p:nvPr>
        </p:nvSpPr>
        <p:spPr/>
        <p:txBody>
          <a:bodyPr/>
          <a:lstStyle/>
          <a:p>
            <a:r>
              <a:rPr lang="en-US" dirty="0">
                <a:effectLst/>
              </a:rPr>
              <a:t>As a SQL language we use transaction control language very frequently. Committing a transaction means making permanent the changes performed by the SQL statements within the transaction. A transaction is a sequence of SQL statements that Oracle Database treats as a single unit. This statement also erases all save points in the transaction and releases transaction locks</a:t>
            </a:r>
            <a:r>
              <a:rPr lang="en-US" dirty="0" smtClean="0">
                <a:effectLst/>
              </a:rPr>
              <a:t>.</a:t>
            </a:r>
          </a:p>
          <a:p>
            <a:pPr marL="0" indent="0">
              <a:buNone/>
            </a:pPr>
            <a:endParaRPr lang="en-US" dirty="0"/>
          </a:p>
        </p:txBody>
      </p:sp>
    </p:spTree>
    <p:extLst>
      <p:ext uri="{BB962C8B-B14F-4D97-AF65-F5344CB8AC3E}">
        <p14:creationId xmlns:p14="http://schemas.microsoft.com/office/powerpoint/2010/main" val="9619923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for commit transaction</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t>USE </a:t>
            </a:r>
            <a:r>
              <a:rPr lang="en-US" dirty="0" err="1"/>
              <a:t>HospitalManagement</a:t>
            </a:r>
            <a:r>
              <a:rPr lang="en-US" dirty="0"/>
              <a:t>;</a:t>
            </a:r>
          </a:p>
          <a:p>
            <a:pPr marL="0" indent="0">
              <a:buNone/>
            </a:pPr>
            <a:r>
              <a:rPr lang="en-US" dirty="0"/>
              <a:t>GO</a:t>
            </a:r>
          </a:p>
          <a:p>
            <a:pPr marL="0" indent="0">
              <a:buNone/>
            </a:pPr>
            <a:r>
              <a:rPr lang="en-US" dirty="0"/>
              <a:t>BEGIN TRANSACTION;</a:t>
            </a:r>
          </a:p>
          <a:p>
            <a:pPr marL="0" indent="0">
              <a:buNone/>
            </a:pPr>
            <a:r>
              <a:rPr lang="en-US" dirty="0"/>
              <a:t>GO</a:t>
            </a:r>
          </a:p>
          <a:p>
            <a:pPr marL="0" indent="0">
              <a:buNone/>
            </a:pPr>
            <a:r>
              <a:rPr lang="en-US" dirty="0"/>
              <a:t>DELETE FROM </a:t>
            </a:r>
            <a:r>
              <a:rPr lang="en-US" dirty="0" err="1"/>
              <a:t>HospitalManagement.dbo.BILL</a:t>
            </a:r>
            <a:endParaRPr lang="en-US" dirty="0"/>
          </a:p>
          <a:p>
            <a:pPr marL="0" indent="0">
              <a:buNone/>
            </a:pPr>
            <a:r>
              <a:rPr lang="en-US" dirty="0"/>
              <a:t>    WHERE BILL_NO = 109;</a:t>
            </a:r>
          </a:p>
          <a:p>
            <a:pPr marL="0" indent="0">
              <a:buNone/>
            </a:pPr>
            <a:r>
              <a:rPr lang="en-US" dirty="0"/>
              <a:t>GO</a:t>
            </a:r>
          </a:p>
          <a:p>
            <a:pPr marL="0" indent="0">
              <a:buNone/>
            </a:pPr>
            <a:r>
              <a:rPr lang="en-US" dirty="0"/>
              <a:t>COMMIT TRANSACTION;</a:t>
            </a:r>
          </a:p>
          <a:p>
            <a:pPr marL="0" indent="0">
              <a:buNone/>
            </a:pPr>
            <a:r>
              <a:rPr lang="en-US" dirty="0" smtClean="0"/>
              <a:t>GO</a:t>
            </a:r>
          </a:p>
          <a:p>
            <a:pPr marL="0" indent="0">
              <a:buNone/>
            </a:pPr>
            <a:r>
              <a:rPr lang="en-US" sz="3200" dirty="0" smtClean="0"/>
              <a:t>The following commit transaction will delete from table bill where bill no is 109</a:t>
            </a:r>
            <a:endParaRPr lang="en-US" sz="3200" dirty="0"/>
          </a:p>
          <a:p>
            <a:endParaRPr lang="en-US" dirty="0"/>
          </a:p>
        </p:txBody>
      </p:sp>
    </p:spTree>
    <p:extLst>
      <p:ext uri="{BB962C8B-B14F-4D97-AF65-F5344CB8AC3E}">
        <p14:creationId xmlns:p14="http://schemas.microsoft.com/office/powerpoint/2010/main" val="37482574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after commit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3" y="2866841"/>
            <a:ext cx="9906000" cy="2524025"/>
          </a:xfrm>
        </p:spPr>
      </p:pic>
      <p:sp>
        <p:nvSpPr>
          <p:cNvPr id="5" name="TextBox 4"/>
          <p:cNvSpPr txBox="1"/>
          <p:nvPr/>
        </p:nvSpPr>
        <p:spPr>
          <a:xfrm>
            <a:off x="1569493" y="2097088"/>
            <a:ext cx="7182159" cy="369332"/>
          </a:xfrm>
          <a:prstGeom prst="rect">
            <a:avLst/>
          </a:prstGeom>
          <a:noFill/>
        </p:spPr>
        <p:txBody>
          <a:bodyPr wrap="none" rtlCol="0">
            <a:spAutoFit/>
          </a:bodyPr>
          <a:lstStyle/>
          <a:p>
            <a:r>
              <a:rPr lang="en-US" dirty="0" smtClean="0"/>
              <a:t>Here we can see that currently bill no with 109 has been deleted from table</a:t>
            </a:r>
            <a:endParaRPr lang="en-US" dirty="0"/>
          </a:p>
        </p:txBody>
      </p:sp>
    </p:spTree>
    <p:extLst>
      <p:ext uri="{BB962C8B-B14F-4D97-AF65-F5344CB8AC3E}">
        <p14:creationId xmlns:p14="http://schemas.microsoft.com/office/powerpoint/2010/main" val="23228710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Roll Back Transactions</a:t>
            </a:r>
            <a:endParaRPr lang="en-US" dirty="0"/>
          </a:p>
        </p:txBody>
      </p:sp>
      <p:sp>
        <p:nvSpPr>
          <p:cNvPr id="3" name="Content Placeholder 2"/>
          <p:cNvSpPr>
            <a:spLocks noGrp="1"/>
          </p:cNvSpPr>
          <p:nvPr>
            <p:ph idx="1"/>
          </p:nvPr>
        </p:nvSpPr>
        <p:spPr/>
        <p:txBody>
          <a:bodyPr/>
          <a:lstStyle/>
          <a:p>
            <a:r>
              <a:rPr lang="en-US" dirty="0">
                <a:effectLst/>
              </a:rPr>
              <a:t>Rolls back an explicit or implicit transaction to the beginning of the transaction, or to a </a:t>
            </a:r>
            <a:r>
              <a:rPr lang="en-US" dirty="0" err="1">
                <a:effectLst/>
              </a:rPr>
              <a:t>savepoint</a:t>
            </a:r>
            <a:r>
              <a:rPr lang="en-US" dirty="0">
                <a:effectLst/>
              </a:rPr>
              <a:t> inside the transaction. You can use ROLLBACK TRANSACTION to erase all data modifications made from the start of the transaction or to a </a:t>
            </a:r>
            <a:r>
              <a:rPr lang="en-US" dirty="0" err="1">
                <a:effectLst/>
              </a:rPr>
              <a:t>savepoint</a:t>
            </a:r>
            <a:r>
              <a:rPr lang="en-US" dirty="0">
                <a:effectLst/>
              </a:rPr>
              <a:t>. It also frees resources held by the transaction.</a:t>
            </a:r>
            <a:endParaRPr lang="en-US" dirty="0"/>
          </a:p>
        </p:txBody>
      </p:sp>
    </p:spTree>
    <p:extLst>
      <p:ext uri="{BB962C8B-B14F-4D97-AF65-F5344CB8AC3E}">
        <p14:creationId xmlns:p14="http://schemas.microsoft.com/office/powerpoint/2010/main" val="15367015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for roll back transaction</a:t>
            </a:r>
            <a:endParaRPr lang="en-US" dirty="0"/>
          </a:p>
        </p:txBody>
      </p:sp>
      <p:sp>
        <p:nvSpPr>
          <p:cNvPr id="3" name="Content Placeholder 2"/>
          <p:cNvSpPr>
            <a:spLocks noGrp="1"/>
          </p:cNvSpPr>
          <p:nvPr>
            <p:ph idx="1"/>
          </p:nvPr>
        </p:nvSpPr>
        <p:spPr>
          <a:xfrm>
            <a:off x="1141412" y="2249487"/>
            <a:ext cx="9905999" cy="3973892"/>
          </a:xfrm>
        </p:spPr>
        <p:txBody>
          <a:bodyPr>
            <a:noAutofit/>
          </a:bodyPr>
          <a:lstStyle/>
          <a:p>
            <a:pPr marL="0" indent="0">
              <a:buNone/>
            </a:pPr>
            <a:r>
              <a:rPr lang="en-US" sz="1600" dirty="0"/>
              <a:t>USE </a:t>
            </a:r>
            <a:r>
              <a:rPr lang="en-US" sz="1600" dirty="0" err="1"/>
              <a:t>HospitalManagement</a:t>
            </a:r>
            <a:r>
              <a:rPr lang="en-US" sz="1600" dirty="0"/>
              <a:t>;</a:t>
            </a:r>
          </a:p>
          <a:p>
            <a:pPr marL="0" indent="0">
              <a:buNone/>
            </a:pPr>
            <a:r>
              <a:rPr lang="en-US" sz="1600" dirty="0" smtClean="0"/>
              <a:t>GO</a:t>
            </a:r>
            <a:endParaRPr lang="en-US" sz="1600" dirty="0"/>
          </a:p>
          <a:p>
            <a:pPr marL="0" indent="0">
              <a:buNone/>
            </a:pPr>
            <a:r>
              <a:rPr lang="en-US" sz="1600" dirty="0"/>
              <a:t>DECLARE @</a:t>
            </a:r>
            <a:r>
              <a:rPr lang="en-US" sz="1600" dirty="0" err="1"/>
              <a:t>TransactionName</a:t>
            </a:r>
            <a:r>
              <a:rPr lang="en-US" sz="1600" dirty="0"/>
              <a:t> varchar(20) = 'Transaction1</a:t>
            </a:r>
            <a:r>
              <a:rPr lang="en-US" sz="1600" dirty="0" smtClean="0"/>
              <a:t>';</a:t>
            </a:r>
            <a:endParaRPr lang="en-US" sz="1600" dirty="0"/>
          </a:p>
          <a:p>
            <a:pPr marL="0" indent="0">
              <a:buNone/>
            </a:pPr>
            <a:endParaRPr lang="en-US" sz="1600" dirty="0"/>
          </a:p>
          <a:p>
            <a:pPr marL="0" indent="0">
              <a:buNone/>
            </a:pPr>
            <a:r>
              <a:rPr lang="en-US" sz="1600" dirty="0"/>
              <a:t>BEGIN TRAN @</a:t>
            </a:r>
            <a:r>
              <a:rPr lang="en-US" sz="1600" dirty="0" err="1"/>
              <a:t>TransactionName</a:t>
            </a:r>
            <a:endParaRPr lang="en-US" sz="1600" dirty="0"/>
          </a:p>
          <a:p>
            <a:pPr marL="0" indent="0">
              <a:buNone/>
            </a:pPr>
            <a:r>
              <a:rPr lang="en-US" sz="1600" dirty="0"/>
              <a:t>       insert into bill values('109','27553','880','400','1132','3300','','445','','','513</a:t>
            </a:r>
            <a:r>
              <a:rPr lang="en-US" sz="1600" dirty="0" smtClean="0"/>
              <a:t>')</a:t>
            </a:r>
            <a:endParaRPr lang="en-US" sz="1600" dirty="0"/>
          </a:p>
          <a:p>
            <a:pPr marL="0" indent="0">
              <a:buNone/>
            </a:pPr>
            <a:r>
              <a:rPr lang="en-US" sz="1600" dirty="0"/>
              <a:t>ROLLBACK TRAN @</a:t>
            </a:r>
            <a:r>
              <a:rPr lang="en-US" sz="1600" dirty="0" err="1"/>
              <a:t>TransactionName</a:t>
            </a:r>
            <a:r>
              <a:rPr lang="en-US" sz="1600" dirty="0" smtClean="0"/>
              <a:t>;</a:t>
            </a:r>
            <a:endParaRPr lang="en-US" sz="1600" dirty="0"/>
          </a:p>
          <a:p>
            <a:pPr marL="0" indent="0">
              <a:buNone/>
            </a:pPr>
            <a:r>
              <a:rPr lang="en-US" sz="1600" dirty="0"/>
              <a:t>insert into bill values('109','27553','880','400','1132','3300','','445','','','513</a:t>
            </a:r>
            <a:r>
              <a:rPr lang="en-US" sz="1600" dirty="0" smtClean="0"/>
              <a:t>')</a:t>
            </a:r>
            <a:endParaRPr lang="en-US" sz="1600" dirty="0"/>
          </a:p>
          <a:p>
            <a:pPr marL="0" indent="0">
              <a:buNone/>
            </a:pPr>
            <a:r>
              <a:rPr lang="en-US" sz="1600" dirty="0"/>
              <a:t>SELECT * FROM BILL;</a:t>
            </a:r>
          </a:p>
          <a:p>
            <a:pPr marL="0" indent="0">
              <a:buNone/>
            </a:pPr>
            <a:endParaRPr lang="en-US" sz="1600" dirty="0"/>
          </a:p>
        </p:txBody>
      </p:sp>
    </p:spTree>
    <p:extLst>
      <p:ext uri="{BB962C8B-B14F-4D97-AF65-F5344CB8AC3E}">
        <p14:creationId xmlns:p14="http://schemas.microsoft.com/office/powerpoint/2010/main" val="22730276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964622"/>
          </a:xfrm>
        </p:spPr>
        <p:txBody>
          <a:bodyPr/>
          <a:lstStyle/>
          <a:p>
            <a:r>
              <a:rPr lang="en-US" dirty="0" smtClean="0"/>
              <a:t>Output for rollback</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3" y="2755552"/>
            <a:ext cx="9906000" cy="2529584"/>
          </a:xfrm>
        </p:spPr>
      </p:pic>
      <p:sp>
        <p:nvSpPr>
          <p:cNvPr id="5" name="TextBox 4"/>
          <p:cNvSpPr txBox="1"/>
          <p:nvPr/>
        </p:nvSpPr>
        <p:spPr>
          <a:xfrm>
            <a:off x="1141413" y="2019869"/>
            <a:ext cx="7429381" cy="369332"/>
          </a:xfrm>
          <a:prstGeom prst="rect">
            <a:avLst/>
          </a:prstGeom>
          <a:noFill/>
        </p:spPr>
        <p:txBody>
          <a:bodyPr wrap="square" rtlCol="0">
            <a:spAutoFit/>
          </a:bodyPr>
          <a:lstStyle/>
          <a:p>
            <a:r>
              <a:rPr lang="en-US" dirty="0" smtClean="0"/>
              <a:t>Here we can see that the transaction is completely rolled back</a:t>
            </a:r>
            <a:endParaRPr lang="en-US" dirty="0"/>
          </a:p>
        </p:txBody>
      </p:sp>
    </p:spTree>
    <p:extLst>
      <p:ext uri="{BB962C8B-B14F-4D97-AF65-F5344CB8AC3E}">
        <p14:creationId xmlns:p14="http://schemas.microsoft.com/office/powerpoint/2010/main" val="30944454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ROLLBACK TRANSACTION SAVE POINT	</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ROLLBACK TRANSACTION SAVE POINT RECOVERS THE TRANSACTION FROM SAVE POINT AND HELPS MAINTAING THE DATA DELETED.</a:t>
            </a:r>
          </a:p>
          <a:p>
            <a:r>
              <a:rPr lang="en-US" dirty="0" smtClean="0"/>
              <a:t>CODE USED :</a:t>
            </a:r>
          </a:p>
          <a:p>
            <a:pPr marL="0" indent="0">
              <a:buNone/>
            </a:pPr>
            <a:r>
              <a:rPr lang="en-US" dirty="0"/>
              <a:t>BEGIN TRANSACTION </a:t>
            </a:r>
          </a:p>
          <a:p>
            <a:pPr marL="0" indent="0">
              <a:buNone/>
            </a:pPr>
            <a:r>
              <a:rPr lang="en-US" dirty="0"/>
              <a:t>SAVE TRANSACTION POINT1;</a:t>
            </a:r>
          </a:p>
          <a:p>
            <a:pPr marL="0" indent="0">
              <a:buNone/>
            </a:pPr>
            <a:r>
              <a:rPr lang="en-US" dirty="0"/>
              <a:t>DELETE FROM BILL WHERE BILL_NO = 108 </a:t>
            </a:r>
            <a:r>
              <a:rPr lang="en-US" dirty="0" smtClean="0"/>
              <a:t> -- DELETES THE RECORD WITH BILL_NO 108</a:t>
            </a:r>
            <a:endParaRPr lang="en-US" dirty="0"/>
          </a:p>
          <a:p>
            <a:pPr marL="0" indent="0">
              <a:buNone/>
            </a:pPr>
            <a:endParaRPr lang="en-US" dirty="0"/>
          </a:p>
          <a:p>
            <a:pPr marL="0" indent="0">
              <a:buNone/>
            </a:pPr>
            <a:r>
              <a:rPr lang="en-US" dirty="0"/>
              <a:t>SELECT * FROM BILL</a:t>
            </a:r>
          </a:p>
          <a:p>
            <a:pPr marL="0" indent="0">
              <a:buNone/>
            </a:pPr>
            <a:endParaRPr lang="en-US" dirty="0"/>
          </a:p>
          <a:p>
            <a:pPr marL="0" indent="0">
              <a:buNone/>
            </a:pPr>
            <a:r>
              <a:rPr lang="en-US" dirty="0"/>
              <a:t>ROLLBACK TRANSACTION </a:t>
            </a:r>
            <a:r>
              <a:rPr lang="en-US" dirty="0" smtClean="0"/>
              <a:t>POINT1 RECOVERS THE DELETED TRANSACTION</a:t>
            </a:r>
            <a:endParaRPr lang="en-US" dirty="0"/>
          </a:p>
          <a:p>
            <a:endParaRPr lang="en-US" dirty="0"/>
          </a:p>
        </p:txBody>
      </p:sp>
    </p:spTree>
    <p:extLst>
      <p:ext uri="{BB962C8B-B14F-4D97-AF65-F5344CB8AC3E}">
        <p14:creationId xmlns:p14="http://schemas.microsoft.com/office/powerpoint/2010/main" val="342471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1122363"/>
            <a:ext cx="8791575" cy="586121"/>
          </a:xfrm>
        </p:spPr>
        <p:txBody>
          <a:bodyPr/>
          <a:lstStyle/>
          <a:p>
            <a:r>
              <a:rPr lang="en-US" sz="3600" b="1" u="sng" dirty="0" smtClean="0"/>
              <a:t>INSERT VALUES INTO TABLE</a:t>
            </a:r>
            <a:endParaRPr lang="en-US" sz="3600" b="1" u="sng" dirty="0"/>
          </a:p>
        </p:txBody>
      </p:sp>
      <p:sp>
        <p:nvSpPr>
          <p:cNvPr id="3" name="Subtitle 2"/>
          <p:cNvSpPr>
            <a:spLocks noGrp="1"/>
          </p:cNvSpPr>
          <p:nvPr>
            <p:ph type="subTitle" idx="1"/>
          </p:nvPr>
        </p:nvSpPr>
        <p:spPr>
          <a:xfrm>
            <a:off x="1876424" y="1961147"/>
            <a:ext cx="8791575" cy="3296653"/>
          </a:xfrm>
        </p:spPr>
        <p:txBody>
          <a:bodyPr>
            <a:normAutofit/>
          </a:bodyPr>
          <a:lstStyle/>
          <a:p>
            <a:r>
              <a:rPr lang="en-US" dirty="0" smtClean="0">
                <a:solidFill>
                  <a:schemeClr val="tx1"/>
                </a:solidFill>
              </a:rPr>
              <a:t>We can either import from excel or use insert command In </a:t>
            </a:r>
            <a:r>
              <a:rPr lang="en-US" dirty="0" err="1" smtClean="0">
                <a:solidFill>
                  <a:schemeClr val="tx1"/>
                </a:solidFill>
              </a:rPr>
              <a:t>sql</a:t>
            </a:r>
            <a:r>
              <a:rPr lang="en-US" dirty="0" smtClean="0">
                <a:solidFill>
                  <a:schemeClr val="tx1"/>
                </a:solidFill>
              </a:rPr>
              <a:t>.</a:t>
            </a:r>
          </a:p>
          <a:p>
            <a:r>
              <a:rPr lang="en-US" dirty="0" smtClean="0">
                <a:solidFill>
                  <a:schemeClr val="tx1"/>
                </a:solidFill>
              </a:rPr>
              <a:t>Syntax example for insert values:</a:t>
            </a:r>
          </a:p>
          <a:p>
            <a:r>
              <a:rPr lang="en-US" dirty="0">
                <a:solidFill>
                  <a:schemeClr val="tx1"/>
                </a:solidFill>
                <a:effectLst/>
              </a:rPr>
              <a:t> insert into patient values('53547','Tucker Wade','78','M','Blood Clotting','</a:t>
            </a:r>
            <a:r>
              <a:rPr lang="en-US" dirty="0" err="1">
                <a:solidFill>
                  <a:schemeClr val="tx1"/>
                </a:solidFill>
                <a:effectLst/>
              </a:rPr>
              <a:t>Ap</a:t>
            </a:r>
            <a:r>
              <a:rPr lang="en-US" dirty="0">
                <a:solidFill>
                  <a:schemeClr val="tx1"/>
                </a:solidFill>
                <a:effectLst/>
              </a:rPr>
              <a:t> #843-836 In Ave','462')</a:t>
            </a:r>
            <a:r>
              <a:rPr lang="en-US" dirty="0">
                <a:solidFill>
                  <a:schemeClr val="tx1"/>
                </a:solidFill>
              </a:rPr>
              <a:t> </a:t>
            </a:r>
            <a:r>
              <a:rPr lang="en-US" dirty="0" smtClean="0">
                <a:solidFill>
                  <a:schemeClr val="tx1"/>
                </a:solidFill>
              </a:rPr>
              <a:t>;</a:t>
            </a:r>
          </a:p>
          <a:p>
            <a:r>
              <a:rPr lang="en-US" dirty="0">
                <a:solidFill>
                  <a:schemeClr val="tx1"/>
                </a:solidFill>
                <a:effectLst/>
              </a:rPr>
              <a:t>INSERT INTO LAB VALUES('LAB1','12676','482','24577','42319','120.51')</a:t>
            </a:r>
            <a:r>
              <a:rPr lang="en-US" dirty="0">
                <a:solidFill>
                  <a:schemeClr val="tx1"/>
                </a:solidFill>
              </a:rPr>
              <a:t> </a:t>
            </a:r>
            <a:r>
              <a:rPr lang="en-US" dirty="0" smtClean="0">
                <a:solidFill>
                  <a:schemeClr val="tx1"/>
                </a:solidFill>
              </a:rPr>
              <a:t>;</a:t>
            </a:r>
          </a:p>
        </p:txBody>
      </p:sp>
    </p:spTree>
    <p:extLst>
      <p:ext uri="{BB962C8B-B14F-4D97-AF65-F5344CB8AC3E}">
        <p14:creationId xmlns:p14="http://schemas.microsoft.com/office/powerpoint/2010/main" val="34153267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AFTER DELETING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3" y="3111750"/>
            <a:ext cx="9906000" cy="1817187"/>
          </a:xfrm>
        </p:spPr>
      </p:pic>
    </p:spTree>
    <p:extLst>
      <p:ext uri="{BB962C8B-B14F-4D97-AF65-F5344CB8AC3E}">
        <p14:creationId xmlns:p14="http://schemas.microsoft.com/office/powerpoint/2010/main" val="12749600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OUTPUT AFTER ROLLBACK OF SAVEPOINT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4084" y="2333767"/>
            <a:ext cx="8709545" cy="2767815"/>
          </a:xfrm>
        </p:spPr>
      </p:pic>
    </p:spTree>
    <p:extLst>
      <p:ext uri="{BB962C8B-B14F-4D97-AF65-F5344CB8AC3E}">
        <p14:creationId xmlns:p14="http://schemas.microsoft.com/office/powerpoint/2010/main" val="23060359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TRIGGER</a:t>
            </a:r>
            <a:endParaRPr lang="en-US" dirty="0"/>
          </a:p>
        </p:txBody>
      </p:sp>
      <p:sp>
        <p:nvSpPr>
          <p:cNvPr id="3" name="Content Placeholder 2"/>
          <p:cNvSpPr>
            <a:spLocks noGrp="1"/>
          </p:cNvSpPr>
          <p:nvPr>
            <p:ph idx="1"/>
          </p:nvPr>
        </p:nvSpPr>
        <p:spPr>
          <a:xfrm>
            <a:off x="1141412" y="2249486"/>
            <a:ext cx="9905999" cy="4432667"/>
          </a:xfrm>
        </p:spPr>
        <p:txBody>
          <a:bodyPr/>
          <a:lstStyle/>
          <a:p>
            <a:r>
              <a:rPr lang="en-US" dirty="0">
                <a:effectLst/>
              </a:rPr>
              <a:t>INSERT trigger defined on a table and an INSERT is executed. A row </a:t>
            </a:r>
            <a:r>
              <a:rPr lang="en-US" b="1" dirty="0">
                <a:effectLst/>
              </a:rPr>
              <a:t>is not</a:t>
            </a:r>
            <a:r>
              <a:rPr lang="en-US" dirty="0">
                <a:effectLst/>
              </a:rPr>
              <a:t> added to the table, but the code in the trigger </a:t>
            </a:r>
            <a:r>
              <a:rPr lang="en-US" b="1" dirty="0">
                <a:effectLst/>
              </a:rPr>
              <a:t>is</a:t>
            </a:r>
            <a:r>
              <a:rPr lang="en-US" dirty="0">
                <a:effectLst/>
              </a:rPr>
              <a:t> fired. The following shows what this looks like. </a:t>
            </a:r>
            <a:endParaRPr lang="en-US" dirty="0" smtClean="0">
              <a:effectLst/>
            </a:endParaRPr>
          </a:p>
          <a:p>
            <a:r>
              <a:rPr lang="en-US" dirty="0" smtClean="0">
                <a:effectLst/>
              </a:rPr>
              <a:t>Code :</a:t>
            </a:r>
          </a:p>
          <a:p>
            <a:pPr marL="0" indent="0">
              <a:buNone/>
            </a:pPr>
            <a:endParaRPr lang="en-US" dirty="0" smtClean="0">
              <a:effectLst/>
            </a:endParaRPr>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1614" y="3699803"/>
            <a:ext cx="7700681" cy="2547521"/>
          </a:xfrm>
          <a:prstGeom prst="rect">
            <a:avLst/>
          </a:prstGeom>
        </p:spPr>
      </p:pic>
    </p:spTree>
    <p:extLst>
      <p:ext uri="{BB962C8B-B14F-4D97-AF65-F5344CB8AC3E}">
        <p14:creationId xmlns:p14="http://schemas.microsoft.com/office/powerpoint/2010/main" val="14694282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before inserting trigger</a:t>
            </a:r>
            <a:endParaRPr lang="en-US" dirty="0"/>
          </a:p>
        </p:txBody>
      </p:sp>
      <p:sp>
        <p:nvSpPr>
          <p:cNvPr id="3" name="Content Placeholder 2"/>
          <p:cNvSpPr>
            <a:spLocks noGrp="1"/>
          </p:cNvSpPr>
          <p:nvPr>
            <p:ph idx="1"/>
          </p:nvPr>
        </p:nvSpPr>
        <p:spPr/>
        <p:txBody>
          <a:bodyPr>
            <a:normAutofit fontScale="92500"/>
          </a:bodyPr>
          <a:lstStyle/>
          <a:p>
            <a:r>
              <a:rPr lang="en-US" dirty="0"/>
              <a:t>select count(*) from OUTPATIENT</a:t>
            </a:r>
          </a:p>
          <a:p>
            <a:pPr marL="0" indent="0">
              <a:buNone/>
            </a:pPr>
            <a:r>
              <a:rPr lang="en-US" dirty="0"/>
              <a:t> </a:t>
            </a:r>
            <a:r>
              <a:rPr lang="en-US" dirty="0" smtClean="0"/>
              <a:t>  10</a:t>
            </a:r>
          </a:p>
          <a:p>
            <a:r>
              <a:rPr lang="en-US" dirty="0" smtClean="0"/>
              <a:t>As soon as you insert into Patient </a:t>
            </a:r>
          </a:p>
          <a:p>
            <a:pPr marL="0" indent="0">
              <a:buNone/>
            </a:pPr>
            <a:r>
              <a:rPr lang="en-US" dirty="0"/>
              <a:t>insert into patient values('453681','Ruchi Goyal','25','F','Anix','11 Parker Hill','671</a:t>
            </a:r>
            <a:r>
              <a:rPr lang="en-US" dirty="0" smtClean="0"/>
              <a:t>')</a:t>
            </a:r>
          </a:p>
          <a:p>
            <a:pPr marL="0" indent="0">
              <a:buNone/>
            </a:pPr>
            <a:r>
              <a:rPr lang="en-US" dirty="0" smtClean="0"/>
              <a:t>After trigger the output is </a:t>
            </a:r>
          </a:p>
          <a:p>
            <a:pPr marL="0" indent="0">
              <a:buNone/>
            </a:pPr>
            <a:r>
              <a:rPr lang="en-US" dirty="0" smtClean="0"/>
              <a:t>	</a:t>
            </a:r>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5381" y="4462550"/>
            <a:ext cx="2932899" cy="771633"/>
          </a:xfrm>
          <a:prstGeom prst="rect">
            <a:avLst/>
          </a:prstGeom>
        </p:spPr>
      </p:pic>
    </p:spTree>
    <p:extLst>
      <p:ext uri="{BB962C8B-B14F-4D97-AF65-F5344CB8AC3E}">
        <p14:creationId xmlns:p14="http://schemas.microsoft.com/office/powerpoint/2010/main" val="28399149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trigger</a:t>
            </a:r>
            <a:endParaRPr lang="en-US" dirty="0"/>
          </a:p>
        </p:txBody>
      </p:sp>
      <p:sp>
        <p:nvSpPr>
          <p:cNvPr id="3" name="Content Placeholder 2"/>
          <p:cNvSpPr>
            <a:spLocks noGrp="1"/>
          </p:cNvSpPr>
          <p:nvPr>
            <p:ph idx="1"/>
          </p:nvPr>
        </p:nvSpPr>
        <p:spPr/>
        <p:txBody>
          <a:bodyPr/>
          <a:lstStyle/>
          <a:p>
            <a:r>
              <a:rPr lang="en-US" dirty="0">
                <a:effectLst/>
              </a:rPr>
              <a:t>An UPDATE trigger is used to perform an action after an update is made on a table. </a:t>
            </a:r>
            <a:endParaRPr lang="en-US" dirty="0" smtClean="0">
              <a:effectLst/>
            </a:endParaRPr>
          </a:p>
          <a:p>
            <a:r>
              <a:rPr lang="en-US" dirty="0" smtClean="0">
                <a:effectLst/>
              </a:rPr>
              <a:t>CODE :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6807" y="2902368"/>
            <a:ext cx="7135661" cy="3810532"/>
          </a:xfrm>
          <a:prstGeom prst="rect">
            <a:avLst/>
          </a:prstGeom>
        </p:spPr>
      </p:pic>
    </p:spTree>
    <p:extLst>
      <p:ext uri="{BB962C8B-B14F-4D97-AF65-F5344CB8AC3E}">
        <p14:creationId xmlns:p14="http://schemas.microsoft.com/office/powerpoint/2010/main" val="20890595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EXPLANATION FOR ABOVE ATTACHED CODE</a:t>
            </a:r>
            <a:endParaRPr lang="en-US" dirty="0"/>
          </a:p>
        </p:txBody>
      </p:sp>
      <p:sp>
        <p:nvSpPr>
          <p:cNvPr id="3" name="Content Placeholder 2"/>
          <p:cNvSpPr>
            <a:spLocks noGrp="1"/>
          </p:cNvSpPr>
          <p:nvPr>
            <p:ph idx="1"/>
          </p:nvPr>
        </p:nvSpPr>
        <p:spPr/>
        <p:txBody>
          <a:bodyPr/>
          <a:lstStyle/>
          <a:p>
            <a:r>
              <a:rPr lang="en-US" dirty="0" smtClean="0"/>
              <a:t>The trigger will be fired every time when you update the record in Patient Table</a:t>
            </a:r>
          </a:p>
          <a:p>
            <a:r>
              <a:rPr lang="en-US" dirty="0" smtClean="0"/>
              <a:t>The basic thing trigger is will do for every update made on table patient, trigger will create a corresponding record of patient id in lab table with specified sets of value.</a:t>
            </a:r>
            <a:endParaRPr lang="en-US" dirty="0"/>
          </a:p>
        </p:txBody>
      </p:sp>
    </p:spTree>
    <p:extLst>
      <p:ext uri="{BB962C8B-B14F-4D97-AF65-F5344CB8AC3E}">
        <p14:creationId xmlns:p14="http://schemas.microsoft.com/office/powerpoint/2010/main" val="16265999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39944"/>
          </a:xfrm>
        </p:spPr>
        <p:txBody>
          <a:bodyPr/>
          <a:lstStyle/>
          <a:p>
            <a:r>
              <a:rPr lang="en-US" dirty="0" smtClean="0"/>
              <a:t>Output before firing a trigger on lab table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3" y="2518117"/>
            <a:ext cx="9906000" cy="3868614"/>
          </a:xfrm>
        </p:spPr>
      </p:pic>
      <p:sp>
        <p:nvSpPr>
          <p:cNvPr id="5" name="TextBox 4"/>
          <p:cNvSpPr txBox="1"/>
          <p:nvPr/>
        </p:nvSpPr>
        <p:spPr>
          <a:xfrm>
            <a:off x="1280160" y="1941342"/>
            <a:ext cx="6711068" cy="369332"/>
          </a:xfrm>
          <a:prstGeom prst="rect">
            <a:avLst/>
          </a:prstGeom>
          <a:noFill/>
        </p:spPr>
        <p:txBody>
          <a:bodyPr wrap="none" rtlCol="0">
            <a:spAutoFit/>
          </a:bodyPr>
          <a:lstStyle/>
          <a:p>
            <a:r>
              <a:rPr lang="en-US" dirty="0" smtClean="0"/>
              <a:t>As we can see there are 13 records in lab table before firing a trigger</a:t>
            </a:r>
            <a:endParaRPr lang="en-US" dirty="0"/>
          </a:p>
        </p:txBody>
      </p:sp>
    </p:spTree>
    <p:extLst>
      <p:ext uri="{BB962C8B-B14F-4D97-AF65-F5344CB8AC3E}">
        <p14:creationId xmlns:p14="http://schemas.microsoft.com/office/powerpoint/2010/main" val="12914760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46048"/>
          </a:xfrm>
        </p:spPr>
        <p:txBody>
          <a:bodyPr/>
          <a:lstStyle/>
          <a:p>
            <a:r>
              <a:rPr lang="en-US" dirty="0" smtClean="0"/>
              <a:t>Output after trigger</a:t>
            </a:r>
            <a:endParaRPr lang="en-US" dirty="0"/>
          </a:p>
        </p:txBody>
      </p:sp>
      <p:sp>
        <p:nvSpPr>
          <p:cNvPr id="3" name="Content Placeholder 2"/>
          <p:cNvSpPr>
            <a:spLocks noGrp="1"/>
          </p:cNvSpPr>
          <p:nvPr>
            <p:ph idx="1"/>
          </p:nvPr>
        </p:nvSpPr>
        <p:spPr>
          <a:xfrm>
            <a:off x="1141412" y="1364566"/>
            <a:ext cx="9905999" cy="4426635"/>
          </a:xfrm>
        </p:spPr>
        <p:txBody>
          <a:bodyPr/>
          <a:lstStyle/>
          <a:p>
            <a:r>
              <a:rPr lang="en-US" dirty="0"/>
              <a:t>update PATIENT set PATIENT_ID='453667' where PATIENT_ID ='4536'</a:t>
            </a:r>
          </a:p>
          <a:p>
            <a:r>
              <a:rPr lang="en-US" dirty="0" smtClean="0"/>
              <a:t>Now once I have fired the trigger see the output rows the records have been incremented.</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2" y="3116500"/>
            <a:ext cx="10058400" cy="2083847"/>
          </a:xfrm>
          <a:prstGeom prst="rect">
            <a:avLst/>
          </a:prstGeom>
        </p:spPr>
      </p:pic>
    </p:spTree>
    <p:extLst>
      <p:ext uri="{BB962C8B-B14F-4D97-AF65-F5344CB8AC3E}">
        <p14:creationId xmlns:p14="http://schemas.microsoft.com/office/powerpoint/2010/main" val="18491133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 trigger</a:t>
            </a:r>
            <a:endParaRPr lang="en-US" dirty="0"/>
          </a:p>
        </p:txBody>
      </p:sp>
      <p:sp>
        <p:nvSpPr>
          <p:cNvPr id="3" name="Content Placeholder 2"/>
          <p:cNvSpPr>
            <a:spLocks noGrp="1"/>
          </p:cNvSpPr>
          <p:nvPr>
            <p:ph idx="1"/>
          </p:nvPr>
        </p:nvSpPr>
        <p:spPr/>
        <p:txBody>
          <a:bodyPr/>
          <a:lstStyle/>
          <a:p>
            <a:r>
              <a:rPr lang="en-US" dirty="0" smtClean="0"/>
              <a:t>DELETE IS ANOTHER TYPE OF TRIGGER WHEN APPLIED TO PARTICULAR TABLE THE RECORD IN SUBSQUENT TRIGGER QUERY WILL BE DELETED.</a:t>
            </a:r>
          </a:p>
          <a:p>
            <a:r>
              <a:rPr lang="en-US" dirty="0" smtClean="0"/>
              <a:t>DELETE TRIGGER IS USEFUL WHEN THERE IS ONE TO ONE RECORD MAPPING IN EACH TABLE OR MULTIPLE BECAUSE IT WILL SIMPLY DELETE ALL THE RECORDS FIRED IN TRIGGERED.</a:t>
            </a:r>
            <a:endParaRPr lang="en-US" dirty="0"/>
          </a:p>
        </p:txBody>
      </p:sp>
    </p:spTree>
    <p:extLst>
      <p:ext uri="{BB962C8B-B14F-4D97-AF65-F5344CB8AC3E}">
        <p14:creationId xmlns:p14="http://schemas.microsoft.com/office/powerpoint/2010/main" val="10405668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02319"/>
          </a:xfrm>
        </p:spPr>
        <p:txBody>
          <a:bodyPr/>
          <a:lstStyle/>
          <a:p>
            <a:r>
              <a:rPr lang="en-US" dirty="0" smtClean="0"/>
              <a:t>CODE FOR DELETE TRIGGER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2707" y="3108961"/>
            <a:ext cx="10733650" cy="2897944"/>
          </a:xfrm>
        </p:spPr>
      </p:pic>
      <p:sp>
        <p:nvSpPr>
          <p:cNvPr id="5" name="TextBox 4"/>
          <p:cNvSpPr txBox="1"/>
          <p:nvPr/>
        </p:nvSpPr>
        <p:spPr>
          <a:xfrm>
            <a:off x="1308295" y="2208628"/>
            <a:ext cx="10142807" cy="646331"/>
          </a:xfrm>
          <a:prstGeom prst="rect">
            <a:avLst/>
          </a:prstGeom>
          <a:noFill/>
        </p:spPr>
        <p:txBody>
          <a:bodyPr wrap="square" rtlCol="0">
            <a:spAutoFit/>
          </a:bodyPr>
          <a:lstStyle/>
          <a:p>
            <a:r>
              <a:rPr lang="en-US" dirty="0" smtClean="0"/>
              <a:t>THE CODE HERE WILL BASICALLY DELETE THE RECORDS OF PATIENTS FROM INPATIENT,OUTPATIENT AND BILL WHEN A  PARTICULAR PATIENT IS DELETED FROM PATIENT TABLE</a:t>
            </a:r>
            <a:endParaRPr lang="en-US" dirty="0"/>
          </a:p>
        </p:txBody>
      </p:sp>
    </p:spTree>
    <p:extLst>
      <p:ext uri="{BB962C8B-B14F-4D97-AF65-F5344CB8AC3E}">
        <p14:creationId xmlns:p14="http://schemas.microsoft.com/office/powerpoint/2010/main" val="350033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use and drop command</a:t>
            </a:r>
            <a:endParaRPr lang="en-US" dirty="0"/>
          </a:p>
        </p:txBody>
      </p:sp>
      <p:sp>
        <p:nvSpPr>
          <p:cNvPr id="3" name="Content Placeholder 2"/>
          <p:cNvSpPr>
            <a:spLocks noGrp="1"/>
          </p:cNvSpPr>
          <p:nvPr>
            <p:ph idx="1"/>
          </p:nvPr>
        </p:nvSpPr>
        <p:spPr>
          <a:xfrm>
            <a:off x="1141412" y="1624263"/>
            <a:ext cx="9905999" cy="5486400"/>
          </a:xfrm>
        </p:spPr>
        <p:txBody>
          <a:bodyPr>
            <a:normAutofit/>
          </a:bodyPr>
          <a:lstStyle/>
          <a:p>
            <a:r>
              <a:rPr lang="en-US" dirty="0" smtClean="0"/>
              <a:t>These are two important commands in </a:t>
            </a:r>
            <a:r>
              <a:rPr lang="en-US" dirty="0" err="1" smtClean="0"/>
              <a:t>sql</a:t>
            </a:r>
            <a:endParaRPr lang="en-US" dirty="0"/>
          </a:p>
          <a:p>
            <a:r>
              <a:rPr lang="en-US" dirty="0" smtClean="0"/>
              <a:t>Use Command : use to query by using particular database, lets say I need to use a database like hospital management then the syntax I will use is </a:t>
            </a:r>
            <a:endParaRPr lang="en-US" dirty="0"/>
          </a:p>
          <a:p>
            <a:pPr marL="0" indent="0">
              <a:buNone/>
            </a:pPr>
            <a:r>
              <a:rPr lang="en-US" dirty="0"/>
              <a:t>	</a:t>
            </a:r>
            <a:r>
              <a:rPr lang="en-US" dirty="0" smtClean="0"/>
              <a:t>use </a:t>
            </a:r>
            <a:r>
              <a:rPr lang="en-US" dirty="0" err="1" smtClean="0"/>
              <a:t>hospitalmanagement</a:t>
            </a:r>
            <a:r>
              <a:rPr lang="en-US" dirty="0" smtClean="0"/>
              <a:t>;</a:t>
            </a:r>
          </a:p>
          <a:p>
            <a:pPr marL="0" indent="0">
              <a:buNone/>
            </a:pPr>
            <a:r>
              <a:rPr lang="en-US" dirty="0" smtClean="0"/>
              <a:t>And then ill write or execute the queries, with this command all the queries will be executed under database name hospital management.</a:t>
            </a:r>
          </a:p>
          <a:p>
            <a:r>
              <a:rPr lang="en-US" dirty="0" smtClean="0"/>
              <a:t>Drop Command : Drop command is used to drop table, database and </a:t>
            </a:r>
            <a:r>
              <a:rPr lang="en-US" dirty="0" err="1" smtClean="0"/>
              <a:t>colums</a:t>
            </a:r>
            <a:r>
              <a:rPr lang="en-US" dirty="0" smtClean="0"/>
              <a:t>. The syntax are as follows :</a:t>
            </a:r>
          </a:p>
          <a:p>
            <a:pPr marL="0" indent="0">
              <a:buNone/>
            </a:pPr>
            <a:r>
              <a:rPr lang="en-US" dirty="0"/>
              <a:t>	</a:t>
            </a:r>
            <a:r>
              <a:rPr lang="en-US" dirty="0" smtClean="0"/>
              <a:t>drop table </a:t>
            </a:r>
            <a:r>
              <a:rPr lang="en-US" dirty="0" err="1" smtClean="0"/>
              <a:t>table_name</a:t>
            </a:r>
            <a:r>
              <a:rPr lang="en-US" dirty="0" smtClean="0"/>
              <a:t>  </a:t>
            </a:r>
            <a:r>
              <a:rPr lang="en-US" dirty="0" err="1" smtClean="0"/>
              <a:t>eg</a:t>
            </a:r>
            <a:r>
              <a:rPr lang="en-US" dirty="0" smtClean="0"/>
              <a:t> : drop lab or drop database </a:t>
            </a:r>
            <a:r>
              <a:rPr lang="en-US" dirty="0" err="1" smtClean="0"/>
              <a:t>hospitalmanagement</a:t>
            </a:r>
            <a:endParaRPr lang="en-US" dirty="0" smtClean="0"/>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278276649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BEFORE DELETE TRIGGER</a:t>
            </a:r>
            <a:endParaRPr lang="en-US" dirty="0"/>
          </a:p>
        </p:txBody>
      </p:sp>
      <p:sp>
        <p:nvSpPr>
          <p:cNvPr id="3" name="Content Placeholder 2"/>
          <p:cNvSpPr>
            <a:spLocks noGrp="1"/>
          </p:cNvSpPr>
          <p:nvPr>
            <p:ph idx="1"/>
          </p:nvPr>
        </p:nvSpPr>
        <p:spPr/>
        <p:txBody>
          <a:bodyPr/>
          <a:lstStyle/>
          <a:p>
            <a:r>
              <a:rPr lang="en-US" dirty="0" smtClean="0"/>
              <a:t>IN PATIENT TABLE</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978" y="2843773"/>
            <a:ext cx="10428433" cy="3364991"/>
          </a:xfrm>
          <a:prstGeom prst="rect">
            <a:avLst/>
          </a:prstGeom>
        </p:spPr>
      </p:pic>
    </p:spTree>
    <p:extLst>
      <p:ext uri="{BB962C8B-B14F-4D97-AF65-F5344CB8AC3E}">
        <p14:creationId xmlns:p14="http://schemas.microsoft.com/office/powerpoint/2010/main" val="13932362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BEFORE TRIGGER</a:t>
            </a:r>
            <a:endParaRPr lang="en-US" dirty="0"/>
          </a:p>
        </p:txBody>
      </p:sp>
      <p:sp>
        <p:nvSpPr>
          <p:cNvPr id="3" name="Content Placeholder 2"/>
          <p:cNvSpPr>
            <a:spLocks noGrp="1"/>
          </p:cNvSpPr>
          <p:nvPr>
            <p:ph idx="1"/>
          </p:nvPr>
        </p:nvSpPr>
        <p:spPr/>
        <p:txBody>
          <a:bodyPr/>
          <a:lstStyle/>
          <a:p>
            <a:r>
              <a:rPr lang="en-US" dirty="0" smtClean="0"/>
              <a:t>OUTPATIENT TABLE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211" y="2881435"/>
            <a:ext cx="10058400" cy="3399238"/>
          </a:xfrm>
          <a:prstGeom prst="rect">
            <a:avLst/>
          </a:prstGeom>
        </p:spPr>
      </p:pic>
    </p:spTree>
    <p:extLst>
      <p:ext uri="{BB962C8B-B14F-4D97-AF65-F5344CB8AC3E}">
        <p14:creationId xmlns:p14="http://schemas.microsoft.com/office/powerpoint/2010/main" val="11459996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BEFORE DELETE TRIGGER</a:t>
            </a:r>
            <a:endParaRPr lang="en-US" dirty="0"/>
          </a:p>
        </p:txBody>
      </p:sp>
      <p:sp>
        <p:nvSpPr>
          <p:cNvPr id="3" name="Content Placeholder 2"/>
          <p:cNvSpPr>
            <a:spLocks noGrp="1"/>
          </p:cNvSpPr>
          <p:nvPr>
            <p:ph idx="1"/>
          </p:nvPr>
        </p:nvSpPr>
        <p:spPr/>
        <p:txBody>
          <a:bodyPr/>
          <a:lstStyle/>
          <a:p>
            <a:r>
              <a:rPr lang="en-US" dirty="0" smtClean="0"/>
              <a:t>BILL TABLE</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011" y="3276366"/>
            <a:ext cx="10058400" cy="3328416"/>
          </a:xfrm>
          <a:prstGeom prst="rect">
            <a:avLst/>
          </a:prstGeom>
        </p:spPr>
      </p:pic>
    </p:spTree>
    <p:extLst>
      <p:ext uri="{BB962C8B-B14F-4D97-AF65-F5344CB8AC3E}">
        <p14:creationId xmlns:p14="http://schemas.microsoft.com/office/powerpoint/2010/main" val="19936109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30454"/>
          </a:xfrm>
        </p:spPr>
        <p:txBody>
          <a:bodyPr/>
          <a:lstStyle/>
          <a:p>
            <a:r>
              <a:rPr lang="en-US" dirty="0" smtClean="0"/>
              <a:t>OUTPUT AFTER TRIGGER</a:t>
            </a:r>
            <a:endParaRPr lang="en-US" dirty="0"/>
          </a:p>
        </p:txBody>
      </p:sp>
      <p:sp>
        <p:nvSpPr>
          <p:cNvPr id="3" name="Content Placeholder 2"/>
          <p:cNvSpPr>
            <a:spLocks noGrp="1"/>
          </p:cNvSpPr>
          <p:nvPr>
            <p:ph idx="1"/>
          </p:nvPr>
        </p:nvSpPr>
        <p:spPr>
          <a:xfrm>
            <a:off x="1141412" y="1350498"/>
            <a:ext cx="9905999" cy="4440703"/>
          </a:xfrm>
        </p:spPr>
        <p:txBody>
          <a:bodyPr/>
          <a:lstStyle/>
          <a:p>
            <a:r>
              <a:rPr lang="en-US" dirty="0"/>
              <a:t>DELETE FROM PATIENT WHERE PATIENT_ID ='62555'</a:t>
            </a:r>
          </a:p>
          <a:p>
            <a:r>
              <a:rPr lang="en-US" dirty="0" smtClean="0"/>
              <a:t>OUTPUT FROM INPATIENT TABLE</a:t>
            </a:r>
          </a:p>
          <a:p>
            <a:pPr marL="0" indent="0">
              <a:buNone/>
            </a:pPr>
            <a:endParaRPr lang="en-US" dirty="0" smtClean="0"/>
          </a:p>
          <a:p>
            <a:r>
              <a:rPr lang="en-US" dirty="0" smtClean="0"/>
              <a:t>BILL TABLE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1044" y="1949780"/>
            <a:ext cx="3477361" cy="87642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5610" y="3720978"/>
            <a:ext cx="4325434" cy="1399662"/>
          </a:xfrm>
          <a:prstGeom prst="rect">
            <a:avLst/>
          </a:prstGeom>
        </p:spPr>
      </p:pic>
    </p:spTree>
    <p:extLst>
      <p:ext uri="{BB962C8B-B14F-4D97-AF65-F5344CB8AC3E}">
        <p14:creationId xmlns:p14="http://schemas.microsoft.com/office/powerpoint/2010/main" val="3117512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VIEWS</a:t>
            </a:r>
            <a:endParaRPr lang="en-US" dirty="0"/>
          </a:p>
        </p:txBody>
      </p:sp>
      <p:sp>
        <p:nvSpPr>
          <p:cNvPr id="3" name="Content Placeholder 2"/>
          <p:cNvSpPr>
            <a:spLocks noGrp="1"/>
          </p:cNvSpPr>
          <p:nvPr>
            <p:ph idx="1"/>
          </p:nvPr>
        </p:nvSpPr>
        <p:spPr/>
        <p:txBody>
          <a:bodyPr/>
          <a:lstStyle/>
          <a:p>
            <a:r>
              <a:rPr lang="en-US" dirty="0">
                <a:effectLst/>
              </a:rPr>
              <a:t>In SQL, a view is a virtual table based on the result-set of an SQL statement</a:t>
            </a:r>
            <a:r>
              <a:rPr lang="en-US" dirty="0" smtClean="0">
                <a:effectLst/>
              </a:rPr>
              <a:t>.</a:t>
            </a:r>
          </a:p>
          <a:p>
            <a:r>
              <a:rPr lang="en-US" dirty="0">
                <a:effectLst/>
              </a:rPr>
              <a:t>A view contains rows and columns, just like a real table. The fields in a view are fields from one or more real tables in the database</a:t>
            </a:r>
            <a:r>
              <a:rPr lang="en-US" dirty="0" smtClean="0">
                <a:effectLst/>
              </a:rPr>
              <a:t>.</a:t>
            </a:r>
          </a:p>
          <a:p>
            <a:r>
              <a:rPr lang="en-US" dirty="0">
                <a:effectLst/>
              </a:rPr>
              <a:t>You can add SQL functions, WHERE, and JOIN statements to a view and present the data as if the data were coming from one single table.</a:t>
            </a:r>
            <a:endParaRPr lang="en-US" dirty="0"/>
          </a:p>
        </p:txBody>
      </p:sp>
    </p:spTree>
    <p:extLst>
      <p:ext uri="{BB962C8B-B14F-4D97-AF65-F5344CB8AC3E}">
        <p14:creationId xmlns:p14="http://schemas.microsoft.com/office/powerpoint/2010/main" val="15078658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914860"/>
          </a:xfrm>
        </p:spPr>
        <p:txBody>
          <a:bodyPr>
            <a:normAutofit fontScale="90000"/>
          </a:bodyPr>
          <a:lstStyle/>
          <a:p>
            <a:r>
              <a:rPr lang="en-US" dirty="0" smtClean="0"/>
              <a:t>View 1 : finding the patient above age 25 admitted to hospital</a:t>
            </a:r>
            <a:endParaRPr lang="en-US" dirty="0"/>
          </a:p>
        </p:txBody>
      </p:sp>
      <p:sp>
        <p:nvSpPr>
          <p:cNvPr id="3" name="Content Placeholder 2"/>
          <p:cNvSpPr>
            <a:spLocks noGrp="1"/>
          </p:cNvSpPr>
          <p:nvPr>
            <p:ph idx="1"/>
          </p:nvPr>
        </p:nvSpPr>
        <p:spPr/>
        <p:txBody>
          <a:bodyPr/>
          <a:lstStyle/>
          <a:p>
            <a:r>
              <a:rPr lang="en-US" dirty="0" smtClean="0"/>
              <a:t>CODE :</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9815" y="2743200"/>
            <a:ext cx="7076050" cy="2039815"/>
          </a:xfrm>
          <a:prstGeom prst="rect">
            <a:avLst/>
          </a:prstGeom>
        </p:spPr>
      </p:pic>
    </p:spTree>
    <p:extLst>
      <p:ext uri="{BB962C8B-B14F-4D97-AF65-F5344CB8AC3E}">
        <p14:creationId xmlns:p14="http://schemas.microsoft.com/office/powerpoint/2010/main" val="53161642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for view </a:t>
            </a:r>
            <a:r>
              <a:rPr lang="en-US" dirty="0"/>
              <a:t>1</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6265" y="2249488"/>
            <a:ext cx="9369083" cy="3541712"/>
          </a:xfrm>
        </p:spPr>
      </p:pic>
    </p:spTree>
    <p:extLst>
      <p:ext uri="{BB962C8B-B14F-4D97-AF65-F5344CB8AC3E}">
        <p14:creationId xmlns:p14="http://schemas.microsoft.com/office/powerpoint/2010/main" val="425219811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72657"/>
          </a:xfrm>
        </p:spPr>
        <p:txBody>
          <a:bodyPr>
            <a:normAutofit fontScale="90000"/>
          </a:bodyPr>
          <a:lstStyle/>
          <a:p>
            <a:r>
              <a:rPr lang="en-US" dirty="0" smtClean="0"/>
              <a:t>View 2 : To find each hospital has how many number of patients and their details</a:t>
            </a:r>
            <a:endParaRPr lang="en-US" dirty="0"/>
          </a:p>
        </p:txBody>
      </p:sp>
      <p:sp>
        <p:nvSpPr>
          <p:cNvPr id="3" name="Content Placeholder 2"/>
          <p:cNvSpPr>
            <a:spLocks noGrp="1"/>
          </p:cNvSpPr>
          <p:nvPr>
            <p:ph idx="1"/>
          </p:nvPr>
        </p:nvSpPr>
        <p:spPr>
          <a:xfrm>
            <a:off x="1141412" y="1927274"/>
            <a:ext cx="9905999" cy="3863927"/>
          </a:xfrm>
        </p:spPr>
        <p:txBody>
          <a:bodyPr>
            <a:normAutofit fontScale="92500" lnSpcReduction="10000"/>
          </a:bodyPr>
          <a:lstStyle/>
          <a:p>
            <a:pPr marL="0" indent="0">
              <a:buNone/>
            </a:pPr>
            <a:r>
              <a:rPr lang="en-US" dirty="0"/>
              <a:t>CREATE VIEW HOSPITAL_WISE_PATIENT_DETAIL AS</a:t>
            </a:r>
          </a:p>
          <a:p>
            <a:pPr marL="0" indent="0">
              <a:buNone/>
            </a:pPr>
            <a:r>
              <a:rPr lang="en-US" dirty="0"/>
              <a:t>SELECT HOSPITAL_NAME,HOSPITAL_ID,HOSPITAL_LOCATION,DOCTOR.DOCTOR_ID,</a:t>
            </a:r>
          </a:p>
          <a:p>
            <a:pPr marL="0" indent="0">
              <a:buNone/>
            </a:pPr>
            <a:r>
              <a:rPr lang="en-US" dirty="0"/>
              <a:t>DOCTOR_NAME,SPECIALITY,BILL_NO,PATIENT.PATIENT_ID, PATIENT.PATIENT_NAME,</a:t>
            </a:r>
          </a:p>
          <a:p>
            <a:pPr marL="0" indent="0">
              <a:buNone/>
            </a:pPr>
            <a:r>
              <a:rPr lang="en-US" dirty="0"/>
              <a:t>PATIENT.DISEASE_SUFFERING FROM HOSPITAL INNER JOIN DEPARTMENTS ON </a:t>
            </a:r>
          </a:p>
          <a:p>
            <a:pPr marL="0" indent="0">
              <a:buNone/>
            </a:pPr>
            <a:r>
              <a:rPr lang="en-US" dirty="0"/>
              <a:t>HOSPITAL.HOSPITAL_ID= DEPARTMENTS.DEPARTMENT_HOSPITAL_ID INNER JOIN DOCTOR ON DEPARTMENTS.DEPARTMENT_ID = DOCTOR.DEPARTMENT </a:t>
            </a:r>
          </a:p>
          <a:p>
            <a:pPr marL="0" indent="0">
              <a:buNone/>
            </a:pPr>
            <a:r>
              <a:rPr lang="en-US" dirty="0"/>
              <a:t>INNER JOIN BILL ON DOCTOR.DOCTOR_ID = BILL.DOCTOR_ID INNER JOIN PATIENT ON BILL.PATIENT_ID = PATIENT.PATIENT_ID</a:t>
            </a:r>
          </a:p>
          <a:p>
            <a:endParaRPr lang="en-US" dirty="0"/>
          </a:p>
          <a:p>
            <a:endParaRPr lang="en-US" dirty="0"/>
          </a:p>
        </p:txBody>
      </p:sp>
    </p:spTree>
    <p:extLst>
      <p:ext uri="{BB962C8B-B14F-4D97-AF65-F5344CB8AC3E}">
        <p14:creationId xmlns:p14="http://schemas.microsoft.com/office/powerpoint/2010/main" val="229729396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31980"/>
          </a:xfrm>
        </p:spPr>
        <p:txBody>
          <a:bodyPr/>
          <a:lstStyle/>
          <a:p>
            <a:r>
              <a:rPr lang="en-US" dirty="0" smtClean="0"/>
              <a:t>Output for view2</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3" y="1806870"/>
            <a:ext cx="9906000" cy="3528422"/>
          </a:xfrm>
        </p:spPr>
      </p:pic>
    </p:spTree>
    <p:extLst>
      <p:ext uri="{BB962C8B-B14F-4D97-AF65-F5344CB8AC3E}">
        <p14:creationId xmlns:p14="http://schemas.microsoft.com/office/powerpoint/2010/main" val="314302313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58590"/>
          </a:xfrm>
        </p:spPr>
        <p:txBody>
          <a:bodyPr>
            <a:normAutofit fontScale="90000"/>
          </a:bodyPr>
          <a:lstStyle/>
          <a:p>
            <a:r>
              <a:rPr lang="en-US" dirty="0" smtClean="0"/>
              <a:t>View3: will return all the patient will their bill charges and with operation charges above 500$</a:t>
            </a:r>
            <a:endParaRPr lang="en-US" dirty="0"/>
          </a:p>
        </p:txBody>
      </p:sp>
      <p:sp>
        <p:nvSpPr>
          <p:cNvPr id="3" name="Content Placeholder 2"/>
          <p:cNvSpPr>
            <a:spLocks noGrp="1"/>
          </p:cNvSpPr>
          <p:nvPr>
            <p:ph idx="1"/>
          </p:nvPr>
        </p:nvSpPr>
        <p:spPr>
          <a:xfrm>
            <a:off x="1141412" y="1674055"/>
            <a:ext cx="9905999" cy="4572000"/>
          </a:xfrm>
        </p:spPr>
        <p:txBody>
          <a:bodyPr>
            <a:normAutofit/>
          </a:bodyPr>
          <a:lstStyle/>
          <a:p>
            <a:pPr marL="0" indent="0">
              <a:buNone/>
            </a:pPr>
            <a:r>
              <a:rPr lang="en-US" dirty="0"/>
              <a:t>CREATE VIEW PATIENT_WHOSE_OPERATION_CHARGE_ABOVE_500$ AS</a:t>
            </a:r>
          </a:p>
          <a:p>
            <a:pPr marL="0" indent="0">
              <a:buNone/>
            </a:pPr>
            <a:r>
              <a:rPr lang="en-US" dirty="0"/>
              <a:t>SELECT PATIENT.PATIENT_ID,PATIENT.PATIENT_NAME,DISEASE_SUFFERING,DOCTOR.DOCTOR_ID,DOCTOR_NAME,BILL_NO,MEDICINE_CHARGE,OPERATION_CHARGE,DOCTOR_CHARGE,NURSING_CHARGE FROM BILL INNER JOIN PATIENT ON </a:t>
            </a:r>
          </a:p>
          <a:p>
            <a:pPr marL="0" indent="0">
              <a:buNone/>
            </a:pPr>
            <a:r>
              <a:rPr lang="en-US" dirty="0"/>
              <a:t>BILL.PATIENT_ID = PATIENT.PATIENT_ID INNER JOIN DOCTOR ON</a:t>
            </a:r>
          </a:p>
          <a:p>
            <a:pPr marL="0" indent="0">
              <a:buNone/>
            </a:pPr>
            <a:r>
              <a:rPr lang="en-US" dirty="0"/>
              <a:t> BILL.DOCTOR_ID = DOCTOR.DOCTOR_ID WHERE OPERATION_CHARGE &gt;500</a:t>
            </a:r>
          </a:p>
          <a:p>
            <a:endParaRPr lang="en-US" dirty="0"/>
          </a:p>
        </p:txBody>
      </p:sp>
    </p:spTree>
    <p:extLst>
      <p:ext uri="{BB962C8B-B14F-4D97-AF65-F5344CB8AC3E}">
        <p14:creationId xmlns:p14="http://schemas.microsoft.com/office/powerpoint/2010/main" val="3666794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a </a:t>
            </a:r>
            <a:r>
              <a:rPr lang="en-US" dirty="0" err="1" smtClean="0"/>
              <a:t>sql</a:t>
            </a:r>
            <a:r>
              <a:rPr lang="en-US" dirty="0" smtClean="0"/>
              <a:t> query using group by clause</a:t>
            </a:r>
            <a:endParaRPr lang="en-US" dirty="0"/>
          </a:p>
        </p:txBody>
      </p:sp>
      <p:sp>
        <p:nvSpPr>
          <p:cNvPr id="3" name="Content Placeholder 2"/>
          <p:cNvSpPr>
            <a:spLocks noGrp="1"/>
          </p:cNvSpPr>
          <p:nvPr>
            <p:ph idx="1"/>
          </p:nvPr>
        </p:nvSpPr>
        <p:spPr>
          <a:xfrm>
            <a:off x="1141412" y="2249487"/>
            <a:ext cx="9905999" cy="4752892"/>
          </a:xfrm>
        </p:spPr>
        <p:txBody>
          <a:bodyPr/>
          <a:lstStyle/>
          <a:p>
            <a:r>
              <a:rPr lang="en-US" dirty="0">
                <a:effectLst/>
              </a:rPr>
              <a:t>The GROUP BY statement is used in conjunction with the aggregate functions to group the result-set by one or more columns.</a:t>
            </a:r>
            <a:endParaRPr lang="en-US" dirty="0" smtClean="0"/>
          </a:p>
          <a:p>
            <a:r>
              <a:rPr lang="en-US" dirty="0" smtClean="0"/>
              <a:t>select </a:t>
            </a:r>
            <a:r>
              <a:rPr lang="en-US" dirty="0"/>
              <a:t>DOCTOR_NAME, COUNT(BILL_NO) AS NUMBER_OF_BILL_GENRATED_BY_DOC,SUM(BILL.OPERATION_CHARGE + BILL.DOCTOR_CHARGE) AS BILL_REVENUE_GENERATED_BY_DOCTOR from BILL LEFT JOIN DOCTOR ON BILL.DOCTOR_ID = DOCTOR.DOCTOR_ID GROUP BY </a:t>
            </a:r>
            <a:r>
              <a:rPr lang="en-US" dirty="0" smtClean="0"/>
              <a:t>DOCTOR_NAME</a:t>
            </a:r>
          </a:p>
          <a:p>
            <a:pPr marL="0" indent="0">
              <a:buNone/>
            </a:pPr>
            <a:endParaRPr lang="en-US" dirty="0"/>
          </a:p>
          <a:p>
            <a:endParaRPr lang="en-US" dirty="0"/>
          </a:p>
        </p:txBody>
      </p:sp>
    </p:spTree>
    <p:extLst>
      <p:ext uri="{BB962C8B-B14F-4D97-AF65-F5344CB8AC3E}">
        <p14:creationId xmlns:p14="http://schemas.microsoft.com/office/powerpoint/2010/main" val="3477091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44522"/>
          </a:xfrm>
        </p:spPr>
        <p:txBody>
          <a:bodyPr/>
          <a:lstStyle/>
          <a:p>
            <a:r>
              <a:rPr lang="en-US" dirty="0" smtClean="0"/>
              <a:t>VIEW 3 : OUTPUT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3" y="2006031"/>
            <a:ext cx="9906000" cy="3242812"/>
          </a:xfrm>
        </p:spPr>
      </p:pic>
    </p:spTree>
    <p:extLst>
      <p:ext uri="{BB962C8B-B14F-4D97-AF65-F5344CB8AC3E}">
        <p14:creationId xmlns:p14="http://schemas.microsoft.com/office/powerpoint/2010/main" val="173447300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plan script</a:t>
            </a:r>
            <a:endParaRPr lang="en-US" dirty="0"/>
          </a:p>
        </p:txBody>
      </p:sp>
      <p:sp>
        <p:nvSpPr>
          <p:cNvPr id="3" name="Content Placeholder 2"/>
          <p:cNvSpPr>
            <a:spLocks noGrp="1"/>
          </p:cNvSpPr>
          <p:nvPr>
            <p:ph idx="1"/>
          </p:nvPr>
        </p:nvSpPr>
        <p:spPr/>
        <p:txBody>
          <a:bodyPr>
            <a:normAutofit fontScale="85000" lnSpcReduction="20000"/>
          </a:bodyPr>
          <a:lstStyle/>
          <a:p>
            <a:r>
              <a:rPr lang="en-US" dirty="0"/>
              <a:t>use </a:t>
            </a:r>
            <a:r>
              <a:rPr lang="en-US" dirty="0" err="1"/>
              <a:t>HospitalManagement</a:t>
            </a:r>
            <a:endParaRPr lang="en-US" dirty="0"/>
          </a:p>
          <a:p>
            <a:r>
              <a:rPr lang="en-US" dirty="0"/>
              <a:t>GO</a:t>
            </a:r>
          </a:p>
          <a:p>
            <a:r>
              <a:rPr lang="en-US" dirty="0"/>
              <a:t>BACKUP DATABASE </a:t>
            </a:r>
            <a:r>
              <a:rPr lang="en-US" dirty="0" err="1"/>
              <a:t>hospitalmanagement</a:t>
            </a:r>
            <a:endParaRPr lang="en-US" dirty="0"/>
          </a:p>
          <a:p>
            <a:r>
              <a:rPr lang="en-US" dirty="0"/>
              <a:t>TO DISK = 'C:\</a:t>
            </a:r>
            <a:r>
              <a:rPr lang="en-US" dirty="0" err="1"/>
              <a:t>HOSPITAL_BACK.Bak</a:t>
            </a:r>
            <a:r>
              <a:rPr lang="en-US" dirty="0"/>
              <a:t>'</a:t>
            </a:r>
          </a:p>
          <a:p>
            <a:r>
              <a:rPr lang="en-US" dirty="0"/>
              <a:t>  WITH FORMAT,</a:t>
            </a:r>
          </a:p>
          <a:p>
            <a:r>
              <a:rPr lang="en-US" dirty="0"/>
              <a:t>     MEDIANAME = '</a:t>
            </a:r>
            <a:r>
              <a:rPr lang="en-US" dirty="0" err="1"/>
              <a:t>Z_SQLServerBackups</a:t>
            </a:r>
            <a:r>
              <a:rPr lang="en-US" dirty="0"/>
              <a:t>',</a:t>
            </a:r>
          </a:p>
          <a:p>
            <a:r>
              <a:rPr lang="en-US" dirty="0"/>
              <a:t>     NAME = 'Full Backup of </a:t>
            </a:r>
            <a:r>
              <a:rPr lang="en-US" dirty="0" err="1"/>
              <a:t>myInventoryMgmt</a:t>
            </a:r>
            <a:r>
              <a:rPr lang="en-US" dirty="0"/>
              <a:t>';</a:t>
            </a:r>
          </a:p>
          <a:p>
            <a:r>
              <a:rPr lang="en-US" dirty="0"/>
              <a:t>GO</a:t>
            </a:r>
          </a:p>
          <a:p>
            <a:endParaRPr lang="en-US" dirty="0"/>
          </a:p>
        </p:txBody>
      </p:sp>
    </p:spTree>
    <p:extLst>
      <p:ext uri="{BB962C8B-B14F-4D97-AF65-F5344CB8AC3E}">
        <p14:creationId xmlns:p14="http://schemas.microsoft.com/office/powerpoint/2010/main" val="133083370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plan</a:t>
            </a:r>
            <a:endParaRPr lang="en-US" dirty="0"/>
          </a:p>
        </p:txBody>
      </p:sp>
      <p:sp>
        <p:nvSpPr>
          <p:cNvPr id="3" name="Content Placeholder 2"/>
          <p:cNvSpPr>
            <a:spLocks noGrp="1"/>
          </p:cNvSpPr>
          <p:nvPr>
            <p:ph idx="1"/>
          </p:nvPr>
        </p:nvSpPr>
        <p:spPr/>
        <p:txBody>
          <a:bodyPr/>
          <a:lstStyle/>
          <a:p>
            <a:r>
              <a:rPr lang="en-US" dirty="0" smtClean="0"/>
              <a:t>1</a:t>
            </a:r>
            <a:r>
              <a:rPr lang="en-US" baseline="30000" dirty="0" smtClean="0"/>
              <a:t>st</a:t>
            </a:r>
            <a:r>
              <a:rPr lang="en-US" dirty="0" smtClean="0"/>
              <a:t> Day will be FULL BACK UP</a:t>
            </a:r>
          </a:p>
          <a:p>
            <a:r>
              <a:rPr lang="en-US" dirty="0" smtClean="0"/>
              <a:t>FOR 15 days increment backup</a:t>
            </a:r>
          </a:p>
          <a:p>
            <a:r>
              <a:rPr lang="en-US" dirty="0" smtClean="0"/>
              <a:t>AGAIN A FULL BACKUP</a:t>
            </a:r>
            <a:endParaRPr lang="en-US" dirty="0"/>
          </a:p>
        </p:txBody>
      </p:sp>
    </p:spTree>
    <p:extLst>
      <p:ext uri="{BB962C8B-B14F-4D97-AF65-F5344CB8AC3E}">
        <p14:creationId xmlns:p14="http://schemas.microsoft.com/office/powerpoint/2010/main" val="77919106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95945"/>
          </a:xfrm>
        </p:spPr>
        <p:txBody>
          <a:bodyPr/>
          <a:lstStyle/>
          <a:p>
            <a:r>
              <a:rPr lang="en-US" dirty="0" smtClean="0"/>
              <a:t>What is data warehousing</a:t>
            </a:r>
            <a:r>
              <a:rPr lang="en-US" dirty="0"/>
              <a:t>?</a:t>
            </a:r>
          </a:p>
        </p:txBody>
      </p:sp>
      <p:sp>
        <p:nvSpPr>
          <p:cNvPr id="3" name="Content Placeholder 2"/>
          <p:cNvSpPr>
            <a:spLocks noGrp="1"/>
          </p:cNvSpPr>
          <p:nvPr>
            <p:ph idx="1"/>
          </p:nvPr>
        </p:nvSpPr>
        <p:spPr>
          <a:xfrm>
            <a:off x="1141412" y="1414463"/>
            <a:ext cx="9905999" cy="4376738"/>
          </a:xfrm>
        </p:spPr>
        <p:txBody>
          <a:bodyPr>
            <a:normAutofit lnSpcReduction="10000"/>
          </a:bodyPr>
          <a:lstStyle/>
          <a:p>
            <a:r>
              <a:rPr lang="en-US" dirty="0" smtClean="0"/>
              <a:t>A data warehouse is relational database that is designed for query and analysis rather than for transaction processing.</a:t>
            </a:r>
          </a:p>
          <a:p>
            <a:r>
              <a:rPr lang="en-US" dirty="0" smtClean="0"/>
              <a:t>It usually contains historical data derived from transactional data, but it can include data from another resources too.</a:t>
            </a:r>
          </a:p>
          <a:p>
            <a:r>
              <a:rPr lang="en-US" dirty="0" smtClean="0"/>
              <a:t>The main purpose of using data warehouse is that it separates the transaction workload and allows any organization to collect the data from several resources.</a:t>
            </a:r>
          </a:p>
          <a:p>
            <a:r>
              <a:rPr lang="en-US" dirty="0" smtClean="0"/>
              <a:t>Additionally to a relational database, a data warehouse environment includes an extraction, transportation, transformation and loading solutions.</a:t>
            </a:r>
            <a:endParaRPr lang="en-US" dirty="0"/>
          </a:p>
        </p:txBody>
      </p:sp>
    </p:spTree>
    <p:extLst>
      <p:ext uri="{BB962C8B-B14F-4D97-AF65-F5344CB8AC3E}">
        <p14:creationId xmlns:p14="http://schemas.microsoft.com/office/powerpoint/2010/main" val="7551745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53095"/>
          </a:xfrm>
        </p:spPr>
        <p:txBody>
          <a:bodyPr/>
          <a:lstStyle/>
          <a:p>
            <a:r>
              <a:rPr lang="en-US" dirty="0" smtClean="0"/>
              <a:t>Components of data warehouse</a:t>
            </a:r>
            <a:endParaRPr lang="en-US" dirty="0"/>
          </a:p>
        </p:txBody>
      </p:sp>
      <p:sp>
        <p:nvSpPr>
          <p:cNvPr id="3" name="Content Placeholder 2"/>
          <p:cNvSpPr>
            <a:spLocks noGrp="1"/>
          </p:cNvSpPr>
          <p:nvPr>
            <p:ph idx="1"/>
          </p:nvPr>
        </p:nvSpPr>
        <p:spPr>
          <a:xfrm>
            <a:off x="128588" y="1471612"/>
            <a:ext cx="12063412" cy="5100637"/>
          </a:xfrm>
        </p:spPr>
        <p:txBody>
          <a:bodyPr>
            <a:normAutofit fontScale="92500" lnSpcReduction="10000"/>
          </a:bodyPr>
          <a:lstStyle/>
          <a:p>
            <a:r>
              <a:rPr lang="en-US" dirty="0" smtClean="0"/>
              <a:t>Data Warehouse Database : The central data warehouse is the main component of a data warehouse system. It is generally implemented on RDBMS technology</a:t>
            </a:r>
          </a:p>
          <a:p>
            <a:r>
              <a:rPr lang="en-US" dirty="0" smtClean="0"/>
              <a:t>Sourcing, Acquisition, Cleanup and Transformation Tools  : </a:t>
            </a:r>
            <a:r>
              <a:rPr lang="en-US" dirty="0">
                <a:effectLst/>
              </a:rPr>
              <a:t>The data sourcing, cleanup, transformation and migration tools perform all of the conversions, summarizations, key changes, structural changes and condensations needed to transform disparate data into information that can be used by the decision support tool. </a:t>
            </a:r>
            <a:endParaRPr lang="en-US" dirty="0" smtClean="0">
              <a:effectLst/>
            </a:endParaRPr>
          </a:p>
          <a:p>
            <a:pPr fontAlgn="base"/>
            <a:r>
              <a:rPr lang="en-US" dirty="0" smtClean="0">
                <a:effectLst/>
              </a:rPr>
              <a:t>Meta Data : </a:t>
            </a:r>
            <a:r>
              <a:rPr lang="en-US" dirty="0">
                <a:effectLst/>
              </a:rPr>
              <a:t>Meta data is data about data that describes the data warehouse. It is used for building, maintaining, managing and using the data warehouse. Meta data can be classified into:</a:t>
            </a:r>
          </a:p>
          <a:p>
            <a:pPr marL="457200" indent="-457200" fontAlgn="base">
              <a:buFont typeface="+mj-lt"/>
              <a:buAutoNum type="arabicPeriod"/>
            </a:pPr>
            <a:r>
              <a:rPr lang="en-US" dirty="0">
                <a:effectLst/>
              </a:rPr>
              <a:t>Technical meta data, which contains information about warehouse data for use by warehouse designers and administrators when carrying out warehouse development and management tasks.</a:t>
            </a:r>
          </a:p>
          <a:p>
            <a:pPr marL="457200" indent="-457200" fontAlgn="base">
              <a:buFont typeface="+mj-lt"/>
              <a:buAutoNum type="arabicPeriod"/>
            </a:pPr>
            <a:r>
              <a:rPr lang="en-US" dirty="0">
                <a:effectLst/>
              </a:rPr>
              <a:t>Business meta data, which contains information that gives users an easy-to-understand perspective of the information stored in the data warehouse.</a:t>
            </a:r>
          </a:p>
          <a:p>
            <a:endParaRPr lang="en-US" dirty="0"/>
          </a:p>
        </p:txBody>
      </p:sp>
    </p:spTree>
    <p:extLst>
      <p:ext uri="{BB962C8B-B14F-4D97-AF65-F5344CB8AC3E}">
        <p14:creationId xmlns:p14="http://schemas.microsoft.com/office/powerpoint/2010/main" val="406563518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350" y="618518"/>
            <a:ext cx="10533061" cy="838807"/>
          </a:xfrm>
        </p:spPr>
        <p:txBody>
          <a:bodyPr/>
          <a:lstStyle/>
          <a:p>
            <a:r>
              <a:rPr lang="en-US" dirty="0" smtClean="0"/>
              <a:t>Components of </a:t>
            </a:r>
            <a:r>
              <a:rPr lang="en-US" dirty="0" err="1" smtClean="0"/>
              <a:t>dw</a:t>
            </a:r>
            <a:r>
              <a:rPr lang="en-US" dirty="0" smtClean="0"/>
              <a:t> cont..</a:t>
            </a:r>
            <a:endParaRPr lang="en-US" dirty="0"/>
          </a:p>
        </p:txBody>
      </p:sp>
      <p:sp>
        <p:nvSpPr>
          <p:cNvPr id="3" name="Content Placeholder 2"/>
          <p:cNvSpPr>
            <a:spLocks noGrp="1"/>
          </p:cNvSpPr>
          <p:nvPr>
            <p:ph idx="1"/>
          </p:nvPr>
        </p:nvSpPr>
        <p:spPr>
          <a:xfrm>
            <a:off x="200025" y="1457324"/>
            <a:ext cx="11730037" cy="5400675"/>
          </a:xfrm>
        </p:spPr>
        <p:txBody>
          <a:bodyPr/>
          <a:lstStyle/>
          <a:p>
            <a:r>
              <a:rPr lang="en-US" dirty="0" smtClean="0"/>
              <a:t>Access Tools  : The principal of a data warehouse is to provide information to business users for strategic decision making. The users interact </a:t>
            </a:r>
            <a:r>
              <a:rPr lang="en-US" dirty="0" err="1" smtClean="0"/>
              <a:t>wih</a:t>
            </a:r>
            <a:r>
              <a:rPr lang="en-US" dirty="0" smtClean="0"/>
              <a:t> </a:t>
            </a:r>
            <a:r>
              <a:rPr lang="en-US" dirty="0" err="1" smtClean="0"/>
              <a:t>dw</a:t>
            </a:r>
            <a:r>
              <a:rPr lang="en-US" dirty="0" smtClean="0"/>
              <a:t> using access tools. Generally the access tools are classified as query and reporting tools, application development tools, online analytical tools, online analytical processing tools and data mining tools.</a:t>
            </a:r>
          </a:p>
          <a:p>
            <a:r>
              <a:rPr lang="en-US" dirty="0" smtClean="0"/>
              <a:t>Data Marts : </a:t>
            </a:r>
            <a:r>
              <a:rPr lang="en-US" dirty="0">
                <a:effectLst/>
              </a:rPr>
              <a:t>The concept of a data mart is causing a lot of excitement and attracts much attention in the data warehouse industry. Mostly, data marts are presented as an alternative to a data warehouse that takes significantly less time and money to build</a:t>
            </a:r>
            <a:r>
              <a:rPr lang="en-US" dirty="0" smtClean="0">
                <a:effectLst/>
              </a:rPr>
              <a:t>.</a:t>
            </a:r>
          </a:p>
          <a:p>
            <a:r>
              <a:rPr lang="en-US" dirty="0" smtClean="0">
                <a:effectLst/>
              </a:rPr>
              <a:t>Information Delivery System : </a:t>
            </a:r>
            <a:r>
              <a:rPr lang="en-US" dirty="0">
                <a:effectLst/>
              </a:rPr>
              <a:t>The information delivery component is used to enable the process of subscribing for data warehouse information and having it delivered to one or more destinations according to some user-specified scheduling algorithm. </a:t>
            </a:r>
            <a:endParaRPr lang="en-US" dirty="0"/>
          </a:p>
        </p:txBody>
      </p:sp>
    </p:spTree>
    <p:extLst>
      <p:ext uri="{BB962C8B-B14F-4D97-AF65-F5344CB8AC3E}">
        <p14:creationId xmlns:p14="http://schemas.microsoft.com/office/powerpoint/2010/main" val="215583064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ETL (EXTRACT TRANSFORM LOAD)</a:t>
            </a:r>
            <a:endParaRPr lang="en-US" dirty="0"/>
          </a:p>
        </p:txBody>
      </p:sp>
      <p:sp>
        <p:nvSpPr>
          <p:cNvPr id="3" name="Content Placeholder 2"/>
          <p:cNvSpPr>
            <a:spLocks noGrp="1"/>
          </p:cNvSpPr>
          <p:nvPr>
            <p:ph idx="1"/>
          </p:nvPr>
        </p:nvSpPr>
        <p:spPr/>
        <p:txBody>
          <a:bodyPr/>
          <a:lstStyle/>
          <a:p>
            <a:r>
              <a:rPr lang="en-US" dirty="0" smtClean="0"/>
              <a:t>Extract : The first part of ETL process involves extracting the data from data source systems. Most data warehousing consolidate the data from different sources which will consist different format of data as different systems have different data formats.</a:t>
            </a:r>
          </a:p>
          <a:p>
            <a:r>
              <a:rPr lang="en-US" dirty="0">
                <a:effectLst/>
              </a:rPr>
              <a:t>An intrinsic part of the extraction involves data validation to confirm whether the data pulled from the sources has the correct/expected values in a given domain (such as a pattern/default or list of values).</a:t>
            </a:r>
            <a:endParaRPr lang="en-US" dirty="0"/>
          </a:p>
        </p:txBody>
      </p:sp>
    </p:spTree>
    <p:extLst>
      <p:ext uri="{BB962C8B-B14F-4D97-AF65-F5344CB8AC3E}">
        <p14:creationId xmlns:p14="http://schemas.microsoft.com/office/powerpoint/2010/main" val="425225427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81645"/>
          </a:xfrm>
        </p:spPr>
        <p:txBody>
          <a:bodyPr/>
          <a:lstStyle/>
          <a:p>
            <a:r>
              <a:rPr lang="en-US" dirty="0" smtClean="0"/>
              <a:t>ETL CONT….</a:t>
            </a:r>
            <a:endParaRPr lang="en-US" dirty="0"/>
          </a:p>
        </p:txBody>
      </p:sp>
      <p:sp>
        <p:nvSpPr>
          <p:cNvPr id="3" name="Content Placeholder 2"/>
          <p:cNvSpPr>
            <a:spLocks noGrp="1"/>
          </p:cNvSpPr>
          <p:nvPr>
            <p:ph idx="1"/>
          </p:nvPr>
        </p:nvSpPr>
        <p:spPr>
          <a:xfrm>
            <a:off x="242888" y="1300163"/>
            <a:ext cx="10804523" cy="4491038"/>
          </a:xfrm>
        </p:spPr>
        <p:txBody>
          <a:bodyPr/>
          <a:lstStyle/>
          <a:p>
            <a:r>
              <a:rPr lang="en-US" dirty="0" smtClean="0"/>
              <a:t>Transform : In data transformation stage series of rules and function are applied to extracted data in order to prepare the data to be loaded into end target.</a:t>
            </a:r>
          </a:p>
          <a:p>
            <a:r>
              <a:rPr lang="en-US" dirty="0" smtClean="0"/>
              <a:t>An important function of transformation is the cleaning of data which aims to pass only the proper data.</a:t>
            </a:r>
          </a:p>
          <a:p>
            <a:r>
              <a:rPr lang="en-US" dirty="0" smtClean="0"/>
              <a:t>The various steps at transformation level include : selecting only certain columns to load, sorting and ordering the data, joining the data, aggregating , transposing </a:t>
            </a:r>
            <a:r>
              <a:rPr lang="en-US" dirty="0" err="1" smtClean="0"/>
              <a:t>etc</a:t>
            </a:r>
            <a:endParaRPr lang="en-US" dirty="0" smtClean="0"/>
          </a:p>
          <a:p>
            <a:pPr marL="0" indent="0">
              <a:buNone/>
            </a:pPr>
            <a:r>
              <a:rPr lang="en-US" dirty="0" smtClean="0"/>
              <a:t>	</a:t>
            </a:r>
            <a:endParaRPr lang="en-US" dirty="0"/>
          </a:p>
        </p:txBody>
      </p:sp>
    </p:spTree>
    <p:extLst>
      <p:ext uri="{BB962C8B-B14F-4D97-AF65-F5344CB8AC3E}">
        <p14:creationId xmlns:p14="http://schemas.microsoft.com/office/powerpoint/2010/main" val="18688623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95957"/>
          </a:xfrm>
        </p:spPr>
        <p:txBody>
          <a:bodyPr/>
          <a:lstStyle/>
          <a:p>
            <a:r>
              <a:rPr lang="en-US" dirty="0" smtClean="0"/>
              <a:t>ETL CONT…</a:t>
            </a:r>
            <a:endParaRPr lang="en-US" dirty="0"/>
          </a:p>
        </p:txBody>
      </p:sp>
      <p:sp>
        <p:nvSpPr>
          <p:cNvPr id="3" name="Content Placeholder 2"/>
          <p:cNvSpPr>
            <a:spLocks noGrp="1"/>
          </p:cNvSpPr>
          <p:nvPr>
            <p:ph idx="1"/>
          </p:nvPr>
        </p:nvSpPr>
        <p:spPr>
          <a:xfrm>
            <a:off x="1141412" y="1514475"/>
            <a:ext cx="9905999" cy="4276726"/>
          </a:xfrm>
        </p:spPr>
        <p:txBody>
          <a:bodyPr/>
          <a:lstStyle/>
          <a:p>
            <a:r>
              <a:rPr lang="en-US" dirty="0" smtClean="0"/>
              <a:t>LOAD : </a:t>
            </a:r>
            <a:r>
              <a:rPr lang="en-US" dirty="0">
                <a:effectLst/>
              </a:rPr>
              <a:t>The load phase loads the data into the end target that may be a simple delimited flat file or a </a:t>
            </a:r>
            <a:r>
              <a:rPr lang="en-US" dirty="0" smtClean="0">
                <a:effectLst/>
              </a:rPr>
              <a:t>data </a:t>
            </a:r>
            <a:r>
              <a:rPr lang="en-US" dirty="0" err="1" smtClean="0">
                <a:effectLst/>
              </a:rPr>
              <a:t>warehous</a:t>
            </a:r>
            <a:r>
              <a:rPr lang="en-US" dirty="0" smtClean="0">
                <a:effectLst/>
              </a:rPr>
              <a:t> </a:t>
            </a:r>
            <a:r>
              <a:rPr lang="en-US" dirty="0">
                <a:effectLst/>
              </a:rPr>
              <a:t>Depending on the requirements of the organization, this process varies widely. Some data warehouses may overwrite existing information with cumulative information; updating extracted data is frequently done on a daily, weekly, or monthly basis.</a:t>
            </a:r>
            <a:endParaRPr lang="en-US" dirty="0"/>
          </a:p>
        </p:txBody>
      </p:sp>
    </p:spTree>
    <p:extLst>
      <p:ext uri="{BB962C8B-B14F-4D97-AF65-F5344CB8AC3E}">
        <p14:creationId xmlns:p14="http://schemas.microsoft.com/office/powerpoint/2010/main" val="427543598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81657"/>
          </a:xfrm>
        </p:spPr>
        <p:txBody>
          <a:bodyPr/>
          <a:lstStyle/>
          <a:p>
            <a:r>
              <a:rPr lang="en-US" dirty="0" smtClean="0"/>
              <a:t>What is business intelligence ?</a:t>
            </a:r>
            <a:endParaRPr lang="en-US" dirty="0"/>
          </a:p>
        </p:txBody>
      </p:sp>
      <p:sp>
        <p:nvSpPr>
          <p:cNvPr id="3" name="Content Placeholder 2"/>
          <p:cNvSpPr>
            <a:spLocks noGrp="1"/>
          </p:cNvSpPr>
          <p:nvPr>
            <p:ph idx="1"/>
          </p:nvPr>
        </p:nvSpPr>
        <p:spPr>
          <a:xfrm>
            <a:off x="1141412" y="1400175"/>
            <a:ext cx="9905999" cy="5043488"/>
          </a:xfrm>
        </p:spPr>
        <p:txBody>
          <a:bodyPr/>
          <a:lstStyle/>
          <a:p>
            <a:r>
              <a:rPr lang="en-US" dirty="0" smtClean="0"/>
              <a:t>Business Intelligence is an umbrella term that refers to a variety of software applications used to analyze an organization raw data.</a:t>
            </a:r>
          </a:p>
          <a:p>
            <a:r>
              <a:rPr lang="en-US" dirty="0" smtClean="0"/>
              <a:t>Business Intelligence is the division made up of several related activities, including data mining, online analytical processing, querying and reporting.</a:t>
            </a:r>
          </a:p>
          <a:p>
            <a:r>
              <a:rPr lang="en-US" dirty="0" smtClean="0"/>
              <a:t>Companies use BI to improve decision making, cut cost and identify new business opportunities.</a:t>
            </a:r>
          </a:p>
          <a:p>
            <a:r>
              <a:rPr lang="en-US" dirty="0" smtClean="0"/>
              <a:t>Business Intelligence can also be coined as giving business value to extracted data from a companies data warehouse.</a:t>
            </a:r>
            <a:endParaRPr lang="en-US" dirty="0"/>
          </a:p>
        </p:txBody>
      </p:sp>
    </p:spTree>
    <p:extLst>
      <p:ext uri="{BB962C8B-B14F-4D97-AF65-F5344CB8AC3E}">
        <p14:creationId xmlns:p14="http://schemas.microsoft.com/office/powerpoint/2010/main" val="362491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921524"/>
          </a:xfrm>
        </p:spPr>
        <p:txBody>
          <a:bodyPr/>
          <a:lstStyle/>
          <a:p>
            <a:r>
              <a:rPr lang="en-US" dirty="0" smtClean="0"/>
              <a:t>Output to group by clause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6748" y="2500894"/>
            <a:ext cx="10214810" cy="3490832"/>
          </a:xfrm>
        </p:spPr>
      </p:pic>
      <p:sp>
        <p:nvSpPr>
          <p:cNvPr id="5" name="TextBox 4"/>
          <p:cNvSpPr txBox="1"/>
          <p:nvPr/>
        </p:nvSpPr>
        <p:spPr>
          <a:xfrm>
            <a:off x="1046748" y="1925053"/>
            <a:ext cx="10214809" cy="369332"/>
          </a:xfrm>
          <a:prstGeom prst="rect">
            <a:avLst/>
          </a:prstGeom>
          <a:noFill/>
        </p:spPr>
        <p:txBody>
          <a:bodyPr wrap="square" rtlCol="0">
            <a:spAutoFit/>
          </a:bodyPr>
          <a:lstStyle/>
          <a:p>
            <a:r>
              <a:rPr lang="en-US" b="1" u="sng" dirty="0" smtClean="0"/>
              <a:t>Here the output shows number of bills and revenue generated by a particular doctor</a:t>
            </a:r>
            <a:endParaRPr lang="en-US" b="1" u="sng" dirty="0"/>
          </a:p>
        </p:txBody>
      </p:sp>
    </p:spTree>
    <p:extLst>
      <p:ext uri="{BB962C8B-B14F-4D97-AF65-F5344CB8AC3E}">
        <p14:creationId xmlns:p14="http://schemas.microsoft.com/office/powerpoint/2010/main" val="358261591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 between </a:t>
            </a:r>
            <a:r>
              <a:rPr lang="en-US" dirty="0" err="1" smtClean="0"/>
              <a:t>dw</a:t>
            </a:r>
            <a:r>
              <a:rPr lang="en-US" dirty="0" smtClean="0"/>
              <a:t> and bi</a:t>
            </a:r>
            <a:endParaRPr lang="en-US" dirty="0"/>
          </a:p>
        </p:txBody>
      </p:sp>
      <p:sp>
        <p:nvSpPr>
          <p:cNvPr id="3" name="Content Placeholder 2"/>
          <p:cNvSpPr>
            <a:spLocks noGrp="1"/>
          </p:cNvSpPr>
          <p:nvPr>
            <p:ph idx="1"/>
          </p:nvPr>
        </p:nvSpPr>
        <p:spPr>
          <a:xfrm>
            <a:off x="357188" y="1657350"/>
            <a:ext cx="10690223" cy="4133851"/>
          </a:xfrm>
        </p:spPr>
        <p:txBody>
          <a:bodyPr/>
          <a:lstStyle/>
          <a:p>
            <a:r>
              <a:rPr lang="en-US" dirty="0" smtClean="0"/>
              <a:t>DW is the raw database where in the data is collected from various sources and business intelligence is tool to analyze the data collected from data warehouse after the ETL process.</a:t>
            </a:r>
          </a:p>
          <a:p>
            <a:r>
              <a:rPr lang="en-US" dirty="0" smtClean="0"/>
              <a:t>DW is unstructured and raw database whereas BI is organized and structured tool.</a:t>
            </a:r>
          </a:p>
          <a:p>
            <a:r>
              <a:rPr lang="en-US" dirty="0" smtClean="0"/>
              <a:t>DW is used for storing the historical data whereas BI is used to give business value to unstructured data stored in database.</a:t>
            </a:r>
            <a:endParaRPr lang="en-US" dirty="0"/>
          </a:p>
        </p:txBody>
      </p:sp>
    </p:spTree>
    <p:extLst>
      <p:ext uri="{BB962C8B-B14F-4D97-AF65-F5344CB8AC3E}">
        <p14:creationId xmlns:p14="http://schemas.microsoft.com/office/powerpoint/2010/main" val="194525341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95957"/>
          </a:xfrm>
        </p:spPr>
        <p:txBody>
          <a:bodyPr/>
          <a:lstStyle/>
          <a:p>
            <a:r>
              <a:rPr lang="en-US" dirty="0" smtClean="0"/>
              <a:t>What is unstructured database ?</a:t>
            </a:r>
            <a:endParaRPr lang="en-US" dirty="0"/>
          </a:p>
        </p:txBody>
      </p:sp>
      <p:sp>
        <p:nvSpPr>
          <p:cNvPr id="3" name="Content Placeholder 2"/>
          <p:cNvSpPr>
            <a:spLocks noGrp="1"/>
          </p:cNvSpPr>
          <p:nvPr>
            <p:ph idx="1"/>
          </p:nvPr>
        </p:nvSpPr>
        <p:spPr>
          <a:xfrm>
            <a:off x="185738" y="1514475"/>
            <a:ext cx="10861673" cy="4276726"/>
          </a:xfrm>
        </p:spPr>
        <p:txBody>
          <a:bodyPr/>
          <a:lstStyle/>
          <a:p>
            <a:r>
              <a:rPr lang="en-US" dirty="0" smtClean="0"/>
              <a:t>AN unstructured database is the database which allows the data from various sources to be stored within the database irrelevant of their relationship which was constraint with RDBMS.</a:t>
            </a:r>
          </a:p>
          <a:p>
            <a:r>
              <a:rPr lang="en-US" dirty="0" smtClean="0"/>
              <a:t>The various unstructured databases include NoSQL, Hadoop , Mango DB etc.</a:t>
            </a:r>
          </a:p>
          <a:p>
            <a:r>
              <a:rPr lang="en-US" dirty="0" smtClean="0"/>
              <a:t>RDBMS used to offer a stable and flexible data, but with the proliferation in data generation to stored the data in structured way is next to impossible, hence an unstructured database was the need of day.</a:t>
            </a:r>
            <a:endParaRPr lang="en-US" dirty="0"/>
          </a:p>
        </p:txBody>
      </p:sp>
    </p:spTree>
    <p:extLst>
      <p:ext uri="{BB962C8B-B14F-4D97-AF65-F5344CB8AC3E}">
        <p14:creationId xmlns:p14="http://schemas.microsoft.com/office/powerpoint/2010/main" val="104005085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910245"/>
          </a:xfrm>
        </p:spPr>
        <p:txBody>
          <a:bodyPr>
            <a:normAutofit fontScale="90000"/>
          </a:bodyPr>
          <a:lstStyle/>
          <a:p>
            <a:r>
              <a:rPr lang="en-US" dirty="0" smtClean="0"/>
              <a:t>Comparison between an unstructured and structured database</a:t>
            </a:r>
            <a:endParaRPr lang="en-US" dirty="0"/>
          </a:p>
        </p:txBody>
      </p:sp>
      <p:sp>
        <p:nvSpPr>
          <p:cNvPr id="3" name="Content Placeholder 2"/>
          <p:cNvSpPr>
            <a:spLocks noGrp="1"/>
          </p:cNvSpPr>
          <p:nvPr>
            <p:ph idx="1"/>
          </p:nvPr>
        </p:nvSpPr>
        <p:spPr>
          <a:xfrm>
            <a:off x="100014" y="1314450"/>
            <a:ext cx="12091986" cy="5543549"/>
          </a:xfrm>
        </p:spPr>
        <p:txBody>
          <a:bodyPr/>
          <a:lstStyle/>
          <a:p>
            <a:pPr marL="0" indent="0">
              <a:buNone/>
            </a:pPr>
            <a:r>
              <a:rPr lang="en-US" dirty="0" smtClean="0"/>
              <a:t>Lets see the difference between an SQL and </a:t>
            </a:r>
            <a:r>
              <a:rPr lang="en-US" dirty="0" err="1" smtClean="0"/>
              <a:t>NoSql</a:t>
            </a:r>
            <a:r>
              <a:rPr lang="en-US" dirty="0" smtClean="0"/>
              <a:t> </a:t>
            </a:r>
            <a:r>
              <a:rPr lang="en-US" dirty="0" err="1" smtClean="0"/>
              <a:t>Databse</a:t>
            </a:r>
            <a:r>
              <a:rPr lang="en-US" dirty="0" smtClean="0"/>
              <a:t> :</a:t>
            </a:r>
          </a:p>
          <a:p>
            <a:r>
              <a:rPr lang="en-US" dirty="0" smtClean="0"/>
              <a:t>Structure and type of data being kept :</a:t>
            </a:r>
            <a:r>
              <a:rPr lang="en-US" dirty="0">
                <a:effectLst/>
              </a:rPr>
              <a:t>SQL/Relational databases require a structure with defined attributes to hold the data, unlike NoSQL databases which usually allow free-flow operations</a:t>
            </a:r>
            <a:r>
              <a:rPr lang="en-US" dirty="0" smtClean="0">
                <a:effectLst/>
              </a:rPr>
              <a:t>.</a:t>
            </a:r>
          </a:p>
          <a:p>
            <a:r>
              <a:rPr lang="en-US" dirty="0" smtClean="0">
                <a:effectLst/>
              </a:rPr>
              <a:t>Querying :</a:t>
            </a:r>
            <a:r>
              <a:rPr lang="en-US" dirty="0">
                <a:effectLst/>
              </a:rPr>
              <a:t>Regardless of their </a:t>
            </a:r>
            <a:r>
              <a:rPr lang="en-US" dirty="0" err="1">
                <a:effectLst/>
              </a:rPr>
              <a:t>licences</a:t>
            </a:r>
            <a:r>
              <a:rPr lang="en-US" dirty="0">
                <a:effectLst/>
              </a:rPr>
              <a:t>, relational databases all implement the SQL standard to a certain degree and thus, they can be queried using the Structured Query Language (SQL). NoSQL databases, on the other hand, each implement a unique way to work with the data they manage</a:t>
            </a:r>
            <a:r>
              <a:rPr lang="en-US" dirty="0" smtClean="0">
                <a:effectLst/>
              </a:rPr>
              <a:t>.</a:t>
            </a:r>
          </a:p>
          <a:p>
            <a:r>
              <a:rPr lang="en-US" dirty="0" err="1" smtClean="0">
                <a:effectLst/>
              </a:rPr>
              <a:t>Scailing</a:t>
            </a:r>
            <a:r>
              <a:rPr lang="en-US" dirty="0">
                <a:effectLst/>
              </a:rPr>
              <a:t> </a:t>
            </a:r>
            <a:r>
              <a:rPr lang="en-US" dirty="0" smtClean="0">
                <a:effectLst/>
              </a:rPr>
              <a:t>: </a:t>
            </a:r>
            <a:r>
              <a:rPr lang="en-US" dirty="0">
                <a:effectLst/>
              </a:rPr>
              <a:t>Both solutions are easy to scale vertically (i.e. by increasing system resources). However, being more modern (and simpler) applications, NoSQL solutions usually offer much easier means to scale horizontally </a:t>
            </a:r>
            <a:endParaRPr lang="en-US" dirty="0"/>
          </a:p>
        </p:txBody>
      </p:sp>
    </p:spTree>
    <p:extLst>
      <p:ext uri="{BB962C8B-B14F-4D97-AF65-F5344CB8AC3E}">
        <p14:creationId xmlns:p14="http://schemas.microsoft.com/office/powerpoint/2010/main" val="225702620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95932"/>
          </a:xfrm>
        </p:spPr>
        <p:txBody>
          <a:bodyPr/>
          <a:lstStyle/>
          <a:p>
            <a:r>
              <a:rPr lang="en-US" dirty="0" smtClean="0"/>
              <a:t>Comparison cont..</a:t>
            </a:r>
            <a:endParaRPr lang="en-US" dirty="0"/>
          </a:p>
        </p:txBody>
      </p:sp>
      <p:sp>
        <p:nvSpPr>
          <p:cNvPr id="3" name="Content Placeholder 2"/>
          <p:cNvSpPr>
            <a:spLocks noGrp="1"/>
          </p:cNvSpPr>
          <p:nvPr>
            <p:ph idx="1"/>
          </p:nvPr>
        </p:nvSpPr>
        <p:spPr>
          <a:xfrm>
            <a:off x="114300" y="1314450"/>
            <a:ext cx="10933111" cy="4929188"/>
          </a:xfrm>
        </p:spPr>
        <p:txBody>
          <a:bodyPr/>
          <a:lstStyle/>
          <a:p>
            <a:r>
              <a:rPr lang="en-US" dirty="0" smtClean="0"/>
              <a:t>Reliability : </a:t>
            </a:r>
            <a:r>
              <a:rPr lang="en-US" dirty="0">
                <a:effectLst/>
              </a:rPr>
              <a:t>When it comes to data reliability and safe guarantee of performed transactions, SQL databases are still the better bet</a:t>
            </a:r>
            <a:r>
              <a:rPr lang="en-US" dirty="0" smtClean="0">
                <a:effectLst/>
              </a:rPr>
              <a:t>.</a:t>
            </a:r>
          </a:p>
          <a:p>
            <a:r>
              <a:rPr lang="en-US" dirty="0" smtClean="0">
                <a:effectLst/>
              </a:rPr>
              <a:t>Support : </a:t>
            </a:r>
            <a:r>
              <a:rPr lang="en-US" dirty="0">
                <a:effectLst/>
              </a:rPr>
              <a:t>Relational database management systems have decades long history. They are extremely popular and it is very easy to find both free and paid support. If an issue arises, it is therefore much easier to solve than recently-popular NoSQL databases -- especially if said solution is complex in nature (e.g. MongoDB</a:t>
            </a:r>
            <a:r>
              <a:rPr lang="en-US" dirty="0" smtClean="0">
                <a:effectLst/>
              </a:rPr>
              <a:t>).</a:t>
            </a:r>
          </a:p>
          <a:p>
            <a:r>
              <a:rPr lang="en-US" dirty="0" smtClean="0">
                <a:effectLst/>
              </a:rPr>
              <a:t>Complex Data keeping and querying needs :</a:t>
            </a:r>
            <a:r>
              <a:rPr lang="en-US" dirty="0">
                <a:effectLst/>
              </a:rPr>
              <a:t>By nature, relational databases are </a:t>
            </a:r>
            <a:r>
              <a:rPr lang="en-US" i="1" dirty="0">
                <a:effectLst/>
              </a:rPr>
              <a:t>the</a:t>
            </a:r>
            <a:r>
              <a:rPr lang="en-US" dirty="0">
                <a:effectLst/>
              </a:rPr>
              <a:t> go-to solution for complex querying and data keeping needs. They are much more efficient and excel in this domain.</a:t>
            </a:r>
            <a:endParaRPr lang="en-US" dirty="0"/>
          </a:p>
        </p:txBody>
      </p:sp>
    </p:spTree>
    <p:extLst>
      <p:ext uri="{BB962C8B-B14F-4D97-AF65-F5344CB8AC3E}">
        <p14:creationId xmlns:p14="http://schemas.microsoft.com/office/powerpoint/2010/main" val="36937030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038832"/>
          </a:xfrm>
        </p:spPr>
        <p:txBody>
          <a:bodyPr>
            <a:normAutofit fontScale="90000"/>
          </a:bodyPr>
          <a:lstStyle/>
          <a:p>
            <a:r>
              <a:rPr lang="en-US" dirty="0" smtClean="0"/>
              <a:t>What is mechanism behind secure delete in </a:t>
            </a:r>
            <a:r>
              <a:rPr lang="en-US" dirty="0" err="1" smtClean="0"/>
              <a:t>db</a:t>
            </a:r>
            <a:r>
              <a:rPr lang="en-US" dirty="0" smtClean="0"/>
              <a:t>?</a:t>
            </a:r>
            <a:endParaRPr lang="en-US" dirty="0"/>
          </a:p>
        </p:txBody>
      </p:sp>
      <p:sp>
        <p:nvSpPr>
          <p:cNvPr id="3" name="Content Placeholder 2"/>
          <p:cNvSpPr>
            <a:spLocks noGrp="1"/>
          </p:cNvSpPr>
          <p:nvPr>
            <p:ph idx="1"/>
          </p:nvPr>
        </p:nvSpPr>
        <p:spPr>
          <a:xfrm>
            <a:off x="0" y="1657350"/>
            <a:ext cx="12087225" cy="5200650"/>
          </a:xfrm>
        </p:spPr>
        <p:txBody>
          <a:bodyPr/>
          <a:lstStyle/>
          <a:p>
            <a:r>
              <a:rPr lang="en-US" dirty="0" smtClean="0"/>
              <a:t>Secure delete is not the actual delete from rows what basically happens is that delete is made to memory copy of data and then written onto log file in synchronous mode. Only at some later time is the record deleted from actual data file on disk.</a:t>
            </a:r>
          </a:p>
          <a:p>
            <a:r>
              <a:rPr lang="en-US" dirty="0" smtClean="0"/>
              <a:t>Safe delete is the mechanism by which we delete the rows from table but the actual record still exists and can be roll back.</a:t>
            </a:r>
          </a:p>
          <a:p>
            <a:r>
              <a:rPr lang="en-US" dirty="0" smtClean="0"/>
              <a:t>For any transaction to have safe delete the record can be rolled back using rolled back transaction saving point or commit</a:t>
            </a:r>
          </a:p>
          <a:p>
            <a:endParaRPr lang="en-US" dirty="0"/>
          </a:p>
        </p:txBody>
      </p:sp>
    </p:spTree>
    <p:extLst>
      <p:ext uri="{BB962C8B-B14F-4D97-AF65-F5344CB8AC3E}">
        <p14:creationId xmlns:p14="http://schemas.microsoft.com/office/powerpoint/2010/main" val="382225458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perform SAFE DELETE</a:t>
            </a:r>
            <a:endParaRPr lang="en-US" dirty="0"/>
          </a:p>
        </p:txBody>
      </p:sp>
      <p:sp>
        <p:nvSpPr>
          <p:cNvPr id="3" name="Content Placeholder 2"/>
          <p:cNvSpPr>
            <a:spLocks noGrp="1"/>
          </p:cNvSpPr>
          <p:nvPr>
            <p:ph idx="1"/>
          </p:nvPr>
        </p:nvSpPr>
        <p:spPr/>
        <p:txBody>
          <a:bodyPr>
            <a:normAutofit lnSpcReduction="10000"/>
          </a:bodyPr>
          <a:lstStyle/>
          <a:p>
            <a:r>
              <a:rPr lang="en-US" dirty="0">
                <a:effectLst/>
              </a:rPr>
              <a:t>Do an `UPDATE` on the rows to replace all data with blank data of the same length. So, if you've got `Polynomial` in a cell, you replace it with `AAAAAAAAAA`.</a:t>
            </a:r>
          </a:p>
          <a:p>
            <a:r>
              <a:rPr lang="en-US" dirty="0">
                <a:effectLst/>
              </a:rPr>
              <a:t>Delete the rows as normal.</a:t>
            </a:r>
          </a:p>
          <a:p>
            <a:r>
              <a:rPr lang="en-US" dirty="0">
                <a:effectLst/>
              </a:rPr>
              <a:t>Add a bunch of new rows with large-</a:t>
            </a:r>
            <a:r>
              <a:rPr lang="en-US" dirty="0" err="1">
                <a:effectLst/>
              </a:rPr>
              <a:t>ish</a:t>
            </a:r>
            <a:r>
              <a:rPr lang="en-US" dirty="0">
                <a:effectLst/>
              </a:rPr>
              <a:t> blobs of dummy data.</a:t>
            </a:r>
          </a:p>
          <a:p>
            <a:r>
              <a:rPr lang="en-US" dirty="0" smtClean="0">
                <a:effectLst/>
              </a:rPr>
              <a:t>Delete </a:t>
            </a:r>
            <a:r>
              <a:rPr lang="en-US" dirty="0">
                <a:effectLst/>
              </a:rPr>
              <a:t>those rows.</a:t>
            </a:r>
          </a:p>
          <a:p>
            <a:r>
              <a:rPr lang="en-US" dirty="0" smtClean="0">
                <a:effectLst/>
              </a:rPr>
              <a:t>Take </a:t>
            </a:r>
            <a:r>
              <a:rPr lang="en-US" dirty="0">
                <a:effectLst/>
              </a:rPr>
              <a:t>down the database and run a shrink / compact / re-index operation.</a:t>
            </a:r>
          </a:p>
          <a:p>
            <a:endParaRPr lang="en-US" dirty="0" smtClean="0"/>
          </a:p>
          <a:p>
            <a:endParaRPr lang="en-US" dirty="0"/>
          </a:p>
        </p:txBody>
      </p:sp>
    </p:spTree>
    <p:extLst>
      <p:ext uri="{BB962C8B-B14F-4D97-AF65-F5344CB8AC3E}">
        <p14:creationId xmlns:p14="http://schemas.microsoft.com/office/powerpoint/2010/main" val="292525943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0220"/>
          </a:xfrm>
        </p:spPr>
        <p:txBody>
          <a:bodyPr/>
          <a:lstStyle/>
          <a:p>
            <a:r>
              <a:rPr lang="en-US" dirty="0" err="1" smtClean="0"/>
              <a:t>Er</a:t>
            </a:r>
            <a:r>
              <a:rPr lang="en-US" dirty="0" smtClean="0"/>
              <a:t>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0176" y="1557338"/>
            <a:ext cx="8958262" cy="4233862"/>
          </a:xfrm>
        </p:spPr>
      </p:pic>
    </p:spTree>
    <p:extLst>
      <p:ext uri="{BB962C8B-B14F-4D97-AF65-F5344CB8AC3E}">
        <p14:creationId xmlns:p14="http://schemas.microsoft.com/office/powerpoint/2010/main" val="329997806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53095"/>
          </a:xfrm>
        </p:spPr>
        <p:txBody>
          <a:bodyPr/>
          <a:lstStyle/>
          <a:p>
            <a:r>
              <a:rPr lang="en-US" dirty="0" smtClean="0"/>
              <a:t>normalization</a:t>
            </a:r>
            <a:endParaRPr lang="en-US" dirty="0"/>
          </a:p>
        </p:txBody>
      </p:sp>
      <p:sp>
        <p:nvSpPr>
          <p:cNvPr id="3" name="Content Placeholder 2"/>
          <p:cNvSpPr>
            <a:spLocks noGrp="1"/>
          </p:cNvSpPr>
          <p:nvPr>
            <p:ph idx="1"/>
          </p:nvPr>
        </p:nvSpPr>
        <p:spPr>
          <a:xfrm>
            <a:off x="357188" y="1371600"/>
            <a:ext cx="11472862" cy="5486400"/>
          </a:xfrm>
        </p:spPr>
        <p:txBody>
          <a:bodyPr/>
          <a:lstStyle/>
          <a:p>
            <a:r>
              <a:rPr lang="en-US" dirty="0" smtClean="0"/>
              <a:t>Database normalization is technique of organizing the data in database.</a:t>
            </a:r>
          </a:p>
          <a:p>
            <a:r>
              <a:rPr lang="en-US" dirty="0" smtClean="0"/>
              <a:t>Normalization is a systematic approach of decomposing tables to eliminate data redundancy data redundancy and undesirable characteristics like insertion, update and delete anomalies.</a:t>
            </a:r>
          </a:p>
          <a:p>
            <a:r>
              <a:rPr lang="en-US" dirty="0" smtClean="0"/>
              <a:t>Normalization is mainly used for two purpose :</a:t>
            </a:r>
          </a:p>
          <a:p>
            <a:pPr marL="0" indent="0">
              <a:buNone/>
            </a:pPr>
            <a:r>
              <a:rPr lang="en-US" dirty="0"/>
              <a:t>	</a:t>
            </a:r>
            <a:r>
              <a:rPr lang="en-US" dirty="0" smtClean="0"/>
              <a:t>Eliminating </a:t>
            </a:r>
            <a:r>
              <a:rPr lang="en-US" dirty="0" err="1" smtClean="0"/>
              <a:t>reduntant</a:t>
            </a:r>
            <a:r>
              <a:rPr lang="en-US" dirty="0" smtClean="0"/>
              <a:t> data</a:t>
            </a:r>
          </a:p>
          <a:p>
            <a:pPr marL="0" indent="0">
              <a:buNone/>
            </a:pPr>
            <a:r>
              <a:rPr lang="en-US" dirty="0"/>
              <a:t>	</a:t>
            </a:r>
            <a:r>
              <a:rPr lang="en-US" dirty="0" smtClean="0"/>
              <a:t>Ensuring data dependencies make  sense </a:t>
            </a:r>
            <a:r>
              <a:rPr lang="en-US" dirty="0" err="1" smtClean="0"/>
              <a:t>i.e</a:t>
            </a:r>
            <a:r>
              <a:rPr lang="en-US" dirty="0" smtClean="0"/>
              <a:t> data is logically stored</a:t>
            </a:r>
            <a:endParaRPr lang="en-US" dirty="0"/>
          </a:p>
        </p:txBody>
      </p:sp>
    </p:spTree>
    <p:extLst>
      <p:ext uri="{BB962C8B-B14F-4D97-AF65-F5344CB8AC3E}">
        <p14:creationId xmlns:p14="http://schemas.microsoft.com/office/powerpoint/2010/main" val="236243963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1nf : First Normalization FORM</a:t>
            </a:r>
            <a:endParaRPr lang="en-US" dirty="0"/>
          </a:p>
        </p:txBody>
      </p:sp>
      <p:sp>
        <p:nvSpPr>
          <p:cNvPr id="3" name="Content Placeholder 2"/>
          <p:cNvSpPr>
            <a:spLocks noGrp="1"/>
          </p:cNvSpPr>
          <p:nvPr>
            <p:ph idx="1"/>
          </p:nvPr>
        </p:nvSpPr>
        <p:spPr>
          <a:xfrm>
            <a:off x="314326" y="1785938"/>
            <a:ext cx="10733086" cy="4005263"/>
          </a:xfrm>
        </p:spPr>
        <p:txBody>
          <a:bodyPr/>
          <a:lstStyle/>
          <a:p>
            <a:r>
              <a:rPr lang="en-US" dirty="0">
                <a:effectLst/>
              </a:rPr>
              <a:t>As per First Normal Form, no two Rows of data must contain repeating group of information </a:t>
            </a:r>
            <a:r>
              <a:rPr lang="en-US" dirty="0" err="1">
                <a:effectLst/>
              </a:rPr>
              <a:t>i.e</a:t>
            </a:r>
            <a:r>
              <a:rPr lang="en-US" dirty="0">
                <a:effectLst/>
              </a:rPr>
              <a:t> each set of column must have a unique value, such that multiple columns cannot be used to fetch the same row. Each table should be organized into rows, and each row should have a primary key that distinguishes it as unique.</a:t>
            </a:r>
          </a:p>
          <a:p>
            <a:r>
              <a:rPr lang="en-US" dirty="0">
                <a:effectLst/>
              </a:rPr>
              <a:t>The </a:t>
            </a:r>
            <a:r>
              <a:rPr lang="en-US" b="1" dirty="0">
                <a:effectLst/>
              </a:rPr>
              <a:t>Primary key</a:t>
            </a:r>
            <a:r>
              <a:rPr lang="en-US" dirty="0">
                <a:effectLst/>
              </a:rPr>
              <a:t> is usually a single column, but sometimes more than one column can be combined to create a single primary key. For example consider a table which is not in First normal form</a:t>
            </a:r>
          </a:p>
          <a:p>
            <a:endParaRPr lang="en-US" dirty="0"/>
          </a:p>
        </p:txBody>
      </p:sp>
    </p:spTree>
    <p:extLst>
      <p:ext uri="{BB962C8B-B14F-4D97-AF65-F5344CB8AC3E}">
        <p14:creationId xmlns:p14="http://schemas.microsoft.com/office/powerpoint/2010/main" val="367269700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495907"/>
          </a:xfrm>
        </p:spPr>
        <p:txBody>
          <a:bodyPr>
            <a:normAutofit fontScale="90000"/>
          </a:bodyPr>
          <a:lstStyle/>
          <a:p>
            <a:r>
              <a:rPr lang="en-US" dirty="0" smtClean="0"/>
              <a:t>1NF </a:t>
            </a:r>
            <a:endParaRPr lang="en-US" dirty="0"/>
          </a:p>
        </p:txBody>
      </p:sp>
      <p:sp>
        <p:nvSpPr>
          <p:cNvPr id="3" name="Content Placeholder 2"/>
          <p:cNvSpPr>
            <a:spLocks noGrp="1"/>
          </p:cNvSpPr>
          <p:nvPr>
            <p:ph idx="1"/>
          </p:nvPr>
        </p:nvSpPr>
        <p:spPr>
          <a:xfrm>
            <a:off x="142875" y="1114425"/>
            <a:ext cx="11872913" cy="5600700"/>
          </a:xfrm>
        </p:spPr>
        <p:txBody>
          <a:bodyPr>
            <a:normAutofit lnSpcReduction="10000"/>
          </a:bodyPr>
          <a:lstStyle/>
          <a:p>
            <a:r>
              <a:rPr lang="en-US" dirty="0" smtClean="0"/>
              <a:t>Example 1 : lets consider a table </a:t>
            </a:r>
          </a:p>
          <a:p>
            <a:pPr marL="457200" lvl="1" indent="0">
              <a:buNone/>
            </a:pPr>
            <a:r>
              <a:rPr lang="en-US" dirty="0"/>
              <a:t>	</a:t>
            </a:r>
            <a:r>
              <a:rPr lang="en-US" dirty="0" smtClean="0"/>
              <a:t>STUDENT  		AGE 		SUBJECT</a:t>
            </a:r>
          </a:p>
          <a:p>
            <a:pPr marL="457200" lvl="1" indent="0">
              <a:buNone/>
            </a:pPr>
            <a:r>
              <a:rPr lang="en-US" dirty="0"/>
              <a:t>	</a:t>
            </a:r>
            <a:r>
              <a:rPr lang="en-US" dirty="0" smtClean="0"/>
              <a:t>ADAM 			15		AED, DBMS</a:t>
            </a:r>
          </a:p>
          <a:p>
            <a:pPr marL="457200" lvl="1" indent="0">
              <a:buNone/>
            </a:pPr>
            <a:r>
              <a:rPr lang="en-US" dirty="0"/>
              <a:t>	</a:t>
            </a:r>
            <a:r>
              <a:rPr lang="en-US" dirty="0" smtClean="0"/>
              <a:t>DAVIS			18		AED</a:t>
            </a:r>
          </a:p>
          <a:p>
            <a:pPr marL="457200" lvl="1" indent="0">
              <a:buNone/>
            </a:pPr>
            <a:r>
              <a:rPr lang="en-US" dirty="0"/>
              <a:t>	</a:t>
            </a:r>
            <a:r>
              <a:rPr lang="en-US" dirty="0" smtClean="0"/>
              <a:t>PRANAY			25		AED, ALGORITHMS</a:t>
            </a:r>
          </a:p>
          <a:p>
            <a:pPr marL="457200" lvl="1" indent="0">
              <a:buNone/>
            </a:pPr>
            <a:r>
              <a:rPr lang="en-US" dirty="0" smtClean="0"/>
              <a:t>THE  1NF  OF THE ABOVE EXAMPLE</a:t>
            </a:r>
          </a:p>
          <a:p>
            <a:pPr marL="457200" lvl="1" indent="0">
              <a:buNone/>
            </a:pPr>
            <a:r>
              <a:rPr lang="en-US" dirty="0" smtClean="0"/>
              <a:t>	STUDENT 		AGE		SUBJECT</a:t>
            </a:r>
          </a:p>
          <a:p>
            <a:pPr marL="457200" lvl="1" indent="0">
              <a:buNone/>
            </a:pPr>
            <a:r>
              <a:rPr lang="en-US" dirty="0"/>
              <a:t>	</a:t>
            </a:r>
            <a:r>
              <a:rPr lang="en-US" dirty="0" smtClean="0"/>
              <a:t>ADAM			15		AED</a:t>
            </a:r>
          </a:p>
          <a:p>
            <a:pPr marL="457200" lvl="1" indent="0">
              <a:buNone/>
            </a:pPr>
            <a:r>
              <a:rPr lang="en-US" dirty="0"/>
              <a:t>	</a:t>
            </a:r>
            <a:r>
              <a:rPr lang="en-US" dirty="0" smtClean="0"/>
              <a:t>ADAM			15		DBMS</a:t>
            </a:r>
          </a:p>
          <a:p>
            <a:pPr marL="457200" lvl="1" indent="0">
              <a:buNone/>
            </a:pPr>
            <a:r>
              <a:rPr lang="en-US" dirty="0"/>
              <a:t>	</a:t>
            </a:r>
            <a:r>
              <a:rPr lang="en-US" dirty="0" smtClean="0"/>
              <a:t>DAVIS			18		AED</a:t>
            </a:r>
          </a:p>
          <a:p>
            <a:pPr marL="457200" lvl="1" indent="0">
              <a:buNone/>
            </a:pPr>
            <a:r>
              <a:rPr lang="en-US" dirty="0"/>
              <a:t>	</a:t>
            </a:r>
            <a:r>
              <a:rPr lang="en-US" dirty="0" smtClean="0"/>
              <a:t>PRANAY			25		AED</a:t>
            </a:r>
          </a:p>
          <a:p>
            <a:pPr marL="457200" lvl="1" indent="0">
              <a:buNone/>
            </a:pPr>
            <a:r>
              <a:rPr lang="en-US" dirty="0"/>
              <a:t>	</a:t>
            </a:r>
            <a:r>
              <a:rPr lang="en-US" dirty="0" smtClean="0"/>
              <a:t>PRANAY			25		ALGORITHMS</a:t>
            </a:r>
          </a:p>
          <a:p>
            <a:pPr marL="457200" lvl="1" indent="0">
              <a:buNone/>
            </a:pPr>
            <a:r>
              <a:rPr lang="en-US" dirty="0"/>
              <a:t>	</a:t>
            </a:r>
          </a:p>
        </p:txBody>
      </p:sp>
    </p:spTree>
    <p:extLst>
      <p:ext uri="{BB962C8B-B14F-4D97-AF65-F5344CB8AC3E}">
        <p14:creationId xmlns:p14="http://schemas.microsoft.com/office/powerpoint/2010/main" val="1901683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 by clause</a:t>
            </a:r>
            <a:endParaRPr lang="en-US" dirty="0"/>
          </a:p>
        </p:txBody>
      </p:sp>
      <p:sp>
        <p:nvSpPr>
          <p:cNvPr id="3" name="Content Placeholder 2"/>
          <p:cNvSpPr>
            <a:spLocks noGrp="1"/>
          </p:cNvSpPr>
          <p:nvPr>
            <p:ph idx="1"/>
          </p:nvPr>
        </p:nvSpPr>
        <p:spPr/>
        <p:txBody>
          <a:bodyPr/>
          <a:lstStyle/>
          <a:p>
            <a:r>
              <a:rPr lang="en-US" dirty="0">
                <a:effectLst/>
              </a:rPr>
              <a:t>The ORDER BY keyword is used to sort the result-set by one or more columns</a:t>
            </a:r>
            <a:r>
              <a:rPr lang="en-US" dirty="0" smtClean="0">
                <a:effectLst/>
              </a:rPr>
              <a:t>.</a:t>
            </a:r>
          </a:p>
          <a:p>
            <a:r>
              <a:rPr lang="en-US" dirty="0">
                <a:effectLst/>
              </a:rPr>
              <a:t>The ORDER BY keyword sorts the records in ascending order by default. To sort the records in a descending order, you can use the DESC keyword</a:t>
            </a:r>
            <a:r>
              <a:rPr lang="en-US" dirty="0" smtClean="0">
                <a:effectLst/>
              </a:rPr>
              <a:t>.</a:t>
            </a:r>
          </a:p>
          <a:p>
            <a:r>
              <a:rPr lang="en-US" dirty="0"/>
              <a:t>select BILL_NO,DOCTOR_ID, DOCTOR_CHARGE,ROOM_CHARGE,ADVANCE_AMOUNT,NURSING_CHARGE from BILL order by DOCTOR_CHARGE </a:t>
            </a:r>
            <a:r>
              <a:rPr lang="en-US" dirty="0" err="1"/>
              <a:t>desc</a:t>
            </a:r>
            <a:endParaRPr lang="en-US" dirty="0"/>
          </a:p>
          <a:p>
            <a:pPr marL="0" indent="0">
              <a:buNone/>
            </a:pPr>
            <a:endParaRPr lang="en-US" dirty="0"/>
          </a:p>
        </p:txBody>
      </p:sp>
    </p:spTree>
    <p:extLst>
      <p:ext uri="{BB962C8B-B14F-4D97-AF65-F5344CB8AC3E}">
        <p14:creationId xmlns:p14="http://schemas.microsoft.com/office/powerpoint/2010/main" val="144597172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1NF CONT</a:t>
            </a:r>
            <a:endParaRPr lang="en-US" dirty="0"/>
          </a:p>
        </p:txBody>
      </p:sp>
      <p:sp>
        <p:nvSpPr>
          <p:cNvPr id="3" name="Content Placeholder 2"/>
          <p:cNvSpPr>
            <a:spLocks noGrp="1"/>
          </p:cNvSpPr>
          <p:nvPr>
            <p:ph idx="1"/>
          </p:nvPr>
        </p:nvSpPr>
        <p:spPr>
          <a:xfrm>
            <a:off x="0" y="1571624"/>
            <a:ext cx="12192000" cy="5286375"/>
          </a:xfrm>
        </p:spPr>
        <p:txBody>
          <a:bodyPr/>
          <a:lstStyle/>
          <a:p>
            <a:r>
              <a:rPr lang="en-US" dirty="0"/>
              <a:t> </a:t>
            </a:r>
            <a:r>
              <a:rPr lang="en-US" dirty="0" smtClean="0"/>
              <a:t>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7374" y="1800226"/>
            <a:ext cx="6315075" cy="2057400"/>
          </a:xfrm>
          <a:prstGeom prst="rect">
            <a:avLst/>
          </a:prstGeom>
        </p:spPr>
      </p:pic>
      <p:sp>
        <p:nvSpPr>
          <p:cNvPr id="6" name="TextBox 5"/>
          <p:cNvSpPr txBox="1"/>
          <p:nvPr/>
        </p:nvSpPr>
        <p:spPr>
          <a:xfrm>
            <a:off x="1685925" y="4329113"/>
            <a:ext cx="6744154" cy="1477328"/>
          </a:xfrm>
          <a:prstGeom prst="rect">
            <a:avLst/>
          </a:prstGeom>
          <a:noFill/>
        </p:spPr>
        <p:txBody>
          <a:bodyPr wrap="none" rtlCol="0">
            <a:spAutoFit/>
          </a:bodyPr>
          <a:lstStyle/>
          <a:p>
            <a:r>
              <a:rPr lang="en-US" dirty="0" smtClean="0"/>
              <a:t>PRODUCT ID                               COLOR                            PRICE</a:t>
            </a:r>
          </a:p>
          <a:p>
            <a:r>
              <a:rPr lang="en-US" dirty="0" smtClean="0"/>
              <a:t>1                                               RED</a:t>
            </a:r>
            <a:endParaRPr lang="en-US" dirty="0"/>
          </a:p>
          <a:p>
            <a:r>
              <a:rPr lang="en-US" dirty="0" smtClean="0"/>
              <a:t>													15.99</a:t>
            </a:r>
          </a:p>
          <a:p>
            <a:r>
              <a:rPr lang="en-US" dirty="0" smtClean="0"/>
              <a:t>1   							GREEN  					15.99</a:t>
            </a:r>
          </a:p>
          <a:p>
            <a:r>
              <a:rPr lang="en-US" dirty="0" smtClean="0"/>
              <a:t>                                 </a:t>
            </a:r>
            <a:endParaRPr lang="en-US" dirty="0"/>
          </a:p>
        </p:txBody>
      </p:sp>
    </p:spTree>
    <p:extLst>
      <p:ext uri="{BB962C8B-B14F-4D97-AF65-F5344CB8AC3E}">
        <p14:creationId xmlns:p14="http://schemas.microsoft.com/office/powerpoint/2010/main" val="234254065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910245"/>
          </a:xfrm>
        </p:spPr>
        <p:txBody>
          <a:bodyPr/>
          <a:lstStyle/>
          <a:p>
            <a:r>
              <a:rPr lang="en-US" dirty="0" smtClean="0"/>
              <a:t>Second normal form</a:t>
            </a:r>
            <a:endParaRPr lang="en-US" dirty="0"/>
          </a:p>
        </p:txBody>
      </p:sp>
      <p:sp>
        <p:nvSpPr>
          <p:cNvPr id="3" name="Content Placeholder 2"/>
          <p:cNvSpPr>
            <a:spLocks noGrp="1"/>
          </p:cNvSpPr>
          <p:nvPr>
            <p:ph idx="1"/>
          </p:nvPr>
        </p:nvSpPr>
        <p:spPr>
          <a:xfrm>
            <a:off x="1141412" y="1428750"/>
            <a:ext cx="9905999" cy="4362451"/>
          </a:xfrm>
        </p:spPr>
        <p:txBody>
          <a:bodyPr/>
          <a:lstStyle/>
          <a:p>
            <a:r>
              <a:rPr lang="en-US" dirty="0">
                <a:effectLst/>
              </a:rPr>
              <a:t>As per the Second Normal Form there must not be any partial dependency of any column on primary key. It means that for a table that has concatenated primary key, each column in the table that is not part of the primary key must depend upon the entire concatenated key for its existence. If any column depends only on one part of the concatenated key, then the table fails </a:t>
            </a:r>
            <a:r>
              <a:rPr lang="en-US" b="1" dirty="0">
                <a:effectLst/>
              </a:rPr>
              <a:t>Second normal form</a:t>
            </a:r>
            <a:r>
              <a:rPr lang="en-US" dirty="0">
                <a:effectLst/>
              </a:rPr>
              <a:t>.</a:t>
            </a:r>
            <a:endParaRPr lang="en-US" dirty="0"/>
          </a:p>
        </p:txBody>
      </p:sp>
    </p:spTree>
    <p:extLst>
      <p:ext uri="{BB962C8B-B14F-4D97-AF65-F5344CB8AC3E}">
        <p14:creationId xmlns:p14="http://schemas.microsoft.com/office/powerpoint/2010/main" val="81108674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67370"/>
          </a:xfrm>
        </p:spPr>
        <p:txBody>
          <a:bodyPr/>
          <a:lstStyle/>
          <a:p>
            <a:r>
              <a:rPr lang="en-US" dirty="0" smtClean="0"/>
              <a:t>Second Normal form example </a:t>
            </a:r>
            <a:endParaRPr lang="en-US" dirty="0"/>
          </a:p>
        </p:txBody>
      </p:sp>
      <p:sp>
        <p:nvSpPr>
          <p:cNvPr id="3" name="Content Placeholder 2"/>
          <p:cNvSpPr>
            <a:spLocks noGrp="1"/>
          </p:cNvSpPr>
          <p:nvPr>
            <p:ph idx="1"/>
          </p:nvPr>
        </p:nvSpPr>
        <p:spPr>
          <a:xfrm>
            <a:off x="1141412" y="1385888"/>
            <a:ext cx="9905999" cy="4405313"/>
          </a:xfrm>
        </p:spPr>
        <p:txBody>
          <a:bodyPr/>
          <a:lstStyle/>
          <a:p>
            <a:r>
              <a:rPr lang="en-US" dirty="0" smtClean="0"/>
              <a:t>STUDENT        AGE                SUBJECT</a:t>
            </a:r>
          </a:p>
          <a:p>
            <a:r>
              <a:rPr lang="en-US" dirty="0" smtClean="0"/>
              <a:t>ADAM 	15			MATHS,BIOLOGY</a:t>
            </a:r>
          </a:p>
          <a:p>
            <a:endParaRPr lang="en-US" dirty="0"/>
          </a:p>
          <a:p>
            <a:r>
              <a:rPr lang="en-US" dirty="0" smtClean="0"/>
              <a:t>THE 2NF RESULT FOR ABOVE WILL BE </a:t>
            </a:r>
          </a:p>
          <a:p>
            <a:r>
              <a:rPr lang="en-US" dirty="0" smtClean="0"/>
              <a:t>STUDENT  AGE				STUDENT          SUBJECT</a:t>
            </a:r>
          </a:p>
          <a:p>
            <a:r>
              <a:rPr lang="en-US" dirty="0" smtClean="0"/>
              <a:t>ADAM 	15				ADAM		MATHS</a:t>
            </a:r>
          </a:p>
          <a:p>
            <a:pPr marL="457200" lvl="1" indent="0">
              <a:buNone/>
            </a:pPr>
            <a:r>
              <a:rPr lang="en-US" dirty="0"/>
              <a:t>	</a:t>
            </a:r>
            <a:r>
              <a:rPr lang="en-US" dirty="0" smtClean="0"/>
              <a:t>					ADAM		BIOLOGY</a:t>
            </a:r>
          </a:p>
          <a:p>
            <a:pPr marL="0" indent="0">
              <a:buNone/>
            </a:pPr>
            <a:endParaRPr lang="en-US" dirty="0"/>
          </a:p>
        </p:txBody>
      </p:sp>
    </p:spTree>
    <p:extLst>
      <p:ext uri="{BB962C8B-B14F-4D97-AF65-F5344CB8AC3E}">
        <p14:creationId xmlns:p14="http://schemas.microsoft.com/office/powerpoint/2010/main" val="196707930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normal form example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4462" y="1714501"/>
            <a:ext cx="3700463" cy="253920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0225" y="1714501"/>
            <a:ext cx="4000500" cy="2539206"/>
          </a:xfrm>
          <a:prstGeom prst="rect">
            <a:avLst/>
          </a:prstGeom>
        </p:spPr>
      </p:pic>
    </p:spTree>
    <p:extLst>
      <p:ext uri="{BB962C8B-B14F-4D97-AF65-F5344CB8AC3E}">
        <p14:creationId xmlns:p14="http://schemas.microsoft.com/office/powerpoint/2010/main" val="417710963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3NF</a:t>
            </a:r>
            <a:endParaRPr lang="en-US" dirty="0"/>
          </a:p>
        </p:txBody>
      </p:sp>
      <p:sp>
        <p:nvSpPr>
          <p:cNvPr id="3" name="Content Placeholder 2"/>
          <p:cNvSpPr>
            <a:spLocks noGrp="1"/>
          </p:cNvSpPr>
          <p:nvPr>
            <p:ph idx="1"/>
          </p:nvPr>
        </p:nvSpPr>
        <p:spPr/>
        <p:txBody>
          <a:bodyPr/>
          <a:lstStyle/>
          <a:p>
            <a:r>
              <a:rPr lang="en-US" b="1" dirty="0">
                <a:effectLst/>
              </a:rPr>
              <a:t>Third Normal form</a:t>
            </a:r>
            <a:r>
              <a:rPr lang="en-US" dirty="0">
                <a:effectLst/>
              </a:rPr>
              <a:t> applies that every non-prime attribute of table must be dependent on primary key, or we can say that, there should not be the case that a non-prime attribute is determined by another non-prime attribute. So this </a:t>
            </a:r>
            <a:r>
              <a:rPr lang="en-US" i="1" dirty="0">
                <a:effectLst/>
              </a:rPr>
              <a:t>transitive functional dependency</a:t>
            </a:r>
            <a:r>
              <a:rPr lang="en-US" dirty="0">
                <a:effectLst/>
              </a:rPr>
              <a:t> should be removed from the table and also the table must be in </a:t>
            </a:r>
            <a:r>
              <a:rPr lang="en-US" b="1" dirty="0">
                <a:effectLst/>
              </a:rPr>
              <a:t>Second Normal form</a:t>
            </a:r>
            <a:r>
              <a:rPr lang="en-US" dirty="0">
                <a:effectLst/>
              </a:rPr>
              <a:t>. For example, consider a table with following fields</a:t>
            </a:r>
            <a:endParaRPr lang="en-US" dirty="0"/>
          </a:p>
        </p:txBody>
      </p:sp>
    </p:spTree>
    <p:extLst>
      <p:ext uri="{BB962C8B-B14F-4D97-AF65-F5344CB8AC3E}">
        <p14:creationId xmlns:p14="http://schemas.microsoft.com/office/powerpoint/2010/main" val="140011607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3NF EXAMPLE</a:t>
            </a:r>
            <a:endParaRPr lang="en-US" dirty="0"/>
          </a:p>
        </p:txBody>
      </p:sp>
      <p:sp>
        <p:nvSpPr>
          <p:cNvPr id="3" name="Content Placeholder 2"/>
          <p:cNvSpPr>
            <a:spLocks noGrp="1"/>
          </p:cNvSpPr>
          <p:nvPr>
            <p:ph idx="1"/>
          </p:nvPr>
        </p:nvSpPr>
        <p:spPr/>
        <p:txBody>
          <a:bodyPr/>
          <a:lstStyle/>
          <a:p>
            <a:r>
              <a:rPr lang="en-US" b="1" dirty="0" err="1" smtClean="0">
                <a:effectLst/>
              </a:rPr>
              <a:t>Student_id</a:t>
            </a:r>
            <a:r>
              <a:rPr lang="en-US" b="1" dirty="0" smtClean="0">
                <a:effectLst/>
              </a:rPr>
              <a:t> </a:t>
            </a:r>
            <a:r>
              <a:rPr lang="en-US" b="1" dirty="0" err="1" smtClean="0">
                <a:effectLst/>
              </a:rPr>
              <a:t>Student_name</a:t>
            </a:r>
            <a:r>
              <a:rPr lang="en-US" b="1" dirty="0" smtClean="0">
                <a:effectLst/>
              </a:rPr>
              <a:t> DOB Street city State Zip</a:t>
            </a:r>
          </a:p>
          <a:p>
            <a:r>
              <a:rPr lang="en-US" b="1" dirty="0" smtClean="0">
                <a:effectLst/>
              </a:rPr>
              <a:t>THE ABOVE TABLE WILL BE NORMALIZED TO FOLLOWING FORM</a:t>
            </a:r>
          </a:p>
          <a:p>
            <a:pPr marL="0" indent="0">
              <a:buNone/>
            </a:pPr>
            <a:r>
              <a:rPr lang="en-US" b="1" dirty="0" smtClean="0">
                <a:effectLst/>
              </a:rPr>
              <a:t>NEW TABLES ARE AS FOLLOWS :</a:t>
            </a:r>
          </a:p>
          <a:p>
            <a:pPr marL="0" indent="0">
              <a:buNone/>
            </a:pPr>
            <a:r>
              <a:rPr lang="en-US" b="1" dirty="0" smtClean="0">
                <a:effectLst/>
              </a:rPr>
              <a:t>STUDENT_ID  STUDENT_NAME DOB ZIP</a:t>
            </a:r>
          </a:p>
          <a:p>
            <a:pPr marL="0" indent="0">
              <a:buNone/>
            </a:pPr>
            <a:r>
              <a:rPr lang="en-US" b="1" dirty="0" smtClean="0">
                <a:effectLst/>
              </a:rPr>
              <a:t>ADDRESS TABLE </a:t>
            </a:r>
          </a:p>
          <a:p>
            <a:pPr marL="0" indent="0">
              <a:buNone/>
            </a:pPr>
            <a:r>
              <a:rPr lang="en-US" b="1" dirty="0" smtClean="0">
                <a:effectLst/>
              </a:rPr>
              <a:t>ZIP 	STREET 	CITY 		STATE</a:t>
            </a:r>
          </a:p>
          <a:p>
            <a:pPr marL="0" indent="0">
              <a:buNone/>
            </a:pPr>
            <a:endParaRPr lang="en-US" dirty="0"/>
          </a:p>
        </p:txBody>
      </p:sp>
    </p:spTree>
    <p:extLst>
      <p:ext uri="{BB962C8B-B14F-4D97-AF65-F5344CB8AC3E}">
        <p14:creationId xmlns:p14="http://schemas.microsoft.com/office/powerpoint/2010/main" val="39989170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9"/>
            <a:ext cx="9905998" cy="653070"/>
          </a:xfrm>
        </p:spPr>
        <p:txBody>
          <a:bodyPr/>
          <a:lstStyle/>
          <a:p>
            <a:r>
              <a:rPr lang="en-US" dirty="0" smtClean="0"/>
              <a:t>3.5 NF</a:t>
            </a:r>
            <a:endParaRPr lang="en-US" dirty="0"/>
          </a:p>
        </p:txBody>
      </p:sp>
      <p:sp>
        <p:nvSpPr>
          <p:cNvPr id="3" name="Content Placeholder 2"/>
          <p:cNvSpPr>
            <a:spLocks noGrp="1"/>
          </p:cNvSpPr>
          <p:nvPr>
            <p:ph idx="1"/>
          </p:nvPr>
        </p:nvSpPr>
        <p:spPr>
          <a:xfrm>
            <a:off x="1141412" y="1271589"/>
            <a:ext cx="9905999" cy="4519612"/>
          </a:xfrm>
        </p:spPr>
        <p:txBody>
          <a:bodyPr/>
          <a:lstStyle/>
          <a:p>
            <a:r>
              <a:rPr lang="en-US" b="1" dirty="0">
                <a:effectLst/>
              </a:rPr>
              <a:t>Boyce and </a:t>
            </a:r>
            <a:r>
              <a:rPr lang="en-US" b="1" dirty="0" err="1">
                <a:effectLst/>
              </a:rPr>
              <a:t>Codd</a:t>
            </a:r>
            <a:r>
              <a:rPr lang="en-US" b="1" dirty="0">
                <a:effectLst/>
              </a:rPr>
              <a:t> Normal Form</a:t>
            </a:r>
            <a:r>
              <a:rPr lang="en-US" dirty="0">
                <a:effectLst/>
              </a:rPr>
              <a:t> is a higher version of the Third Normal form. This form deals with certain type of </a:t>
            </a:r>
            <a:r>
              <a:rPr lang="en-US" dirty="0" err="1">
                <a:effectLst/>
              </a:rPr>
              <a:t>anamoly</a:t>
            </a:r>
            <a:r>
              <a:rPr lang="en-US" dirty="0">
                <a:effectLst/>
              </a:rPr>
              <a:t> that is not handled by 3NF. A 3NF table which does not have multiple overlapping candidate keys is said to be in BCNF. For a table to be in BCNF, following conditions must be satisfied:</a:t>
            </a:r>
          </a:p>
          <a:p>
            <a:r>
              <a:rPr lang="en-US" dirty="0">
                <a:effectLst/>
              </a:rPr>
              <a:t>R must be in 3rd Normal Form</a:t>
            </a:r>
          </a:p>
          <a:p>
            <a:r>
              <a:rPr lang="en-US" dirty="0">
                <a:effectLst/>
              </a:rPr>
              <a:t>and, for each functional dependency ( X -&gt; Y ), X should be a super Key.</a:t>
            </a:r>
          </a:p>
          <a:p>
            <a:pPr marL="0" indent="0">
              <a:buNone/>
            </a:pPr>
            <a:endParaRPr lang="en-US" dirty="0"/>
          </a:p>
        </p:txBody>
      </p:sp>
    </p:spTree>
    <p:extLst>
      <p:ext uri="{BB962C8B-B14F-4D97-AF65-F5344CB8AC3E}">
        <p14:creationId xmlns:p14="http://schemas.microsoft.com/office/powerpoint/2010/main" val="370028258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 normalization?</a:t>
            </a:r>
            <a:endParaRPr lang="en-US" dirty="0"/>
          </a:p>
        </p:txBody>
      </p:sp>
      <p:sp>
        <p:nvSpPr>
          <p:cNvPr id="3" name="Content Placeholder 2"/>
          <p:cNvSpPr>
            <a:spLocks noGrp="1"/>
          </p:cNvSpPr>
          <p:nvPr>
            <p:ph idx="1"/>
          </p:nvPr>
        </p:nvSpPr>
        <p:spPr>
          <a:xfrm>
            <a:off x="185738" y="2249486"/>
            <a:ext cx="10861673" cy="4437063"/>
          </a:xfrm>
        </p:spPr>
        <p:txBody>
          <a:bodyPr>
            <a:normAutofit fontScale="47500" lnSpcReduction="20000"/>
          </a:bodyPr>
          <a:lstStyle/>
          <a:p>
            <a:r>
              <a:rPr lang="en-US" sz="4400" dirty="0">
                <a:effectLst/>
              </a:rPr>
              <a:t>Data normalization helps you design new databases to meet these goals or to test databases to see whether they meet the goals. Sometimes database designers refer to these goals in terms such as </a:t>
            </a:r>
            <a:r>
              <a:rPr lang="en-US" sz="4400" i="1" dirty="0">
                <a:effectLst/>
              </a:rPr>
              <a:t>data integrity, referential integrity, </a:t>
            </a:r>
            <a:r>
              <a:rPr lang="en-US" sz="4400" dirty="0">
                <a:effectLst/>
              </a:rPr>
              <a:t>or</a:t>
            </a:r>
            <a:r>
              <a:rPr lang="en-US" sz="4400" i="1" dirty="0">
                <a:effectLst/>
              </a:rPr>
              <a:t> keyed data access</a:t>
            </a:r>
            <a:r>
              <a:rPr lang="en-US" sz="4400" dirty="0">
                <a:effectLst/>
              </a:rPr>
              <a:t>. Ideally, you normalize data before you create database tables. However, you can also use these techniques to test an existing database.</a:t>
            </a:r>
          </a:p>
          <a:p>
            <a:r>
              <a:rPr lang="en-US" sz="4400" dirty="0">
                <a:effectLst/>
              </a:rPr>
              <a:t>Data normalization is primarily important in the transactional, or online transactional processing (OLTP), database world, in which data modifications (e.g., inserts, updates, deletes) occur rapidly and randomly throughout the stored data. In contrast, a data warehouse contains a large amount of </a:t>
            </a:r>
            <a:r>
              <a:rPr lang="en-US" sz="4400" dirty="0" err="1">
                <a:effectLst/>
              </a:rPr>
              <a:t>denormalized</a:t>
            </a:r>
            <a:r>
              <a:rPr lang="en-US" sz="4400" dirty="0">
                <a:effectLst/>
              </a:rPr>
              <a:t> and summarized data—</a:t>
            </a:r>
            <a:r>
              <a:rPr lang="en-US" sz="4400" dirty="0" err="1">
                <a:effectLst/>
              </a:rPr>
              <a:t>precalculated</a:t>
            </a:r>
            <a:r>
              <a:rPr lang="en-US" sz="4400" dirty="0">
                <a:effectLst/>
              </a:rPr>
              <a:t> to avoid the performance penalty of ad hoc joins. In a data warehouse, updates happen periodically under extremely controlled circumstances. End users' updates to data in data warehouses are uncommon. This article addresses the normalization of OLTP data.</a:t>
            </a:r>
          </a:p>
          <a:p>
            <a:r>
              <a:rPr lang="en-US" dirty="0"/>
              <a:t/>
            </a:r>
            <a:br>
              <a:rPr lang="en-US" dirty="0"/>
            </a:br>
            <a:endParaRPr lang="en-US" dirty="0"/>
          </a:p>
        </p:txBody>
      </p:sp>
    </p:spTree>
    <p:extLst>
      <p:ext uri="{BB962C8B-B14F-4D97-AF65-F5344CB8AC3E}">
        <p14:creationId xmlns:p14="http://schemas.microsoft.com/office/powerpoint/2010/main" val="163399894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not to use normalization?</a:t>
            </a:r>
            <a:endParaRPr lang="en-US" dirty="0"/>
          </a:p>
        </p:txBody>
      </p:sp>
      <p:sp>
        <p:nvSpPr>
          <p:cNvPr id="3" name="Content Placeholder 2"/>
          <p:cNvSpPr>
            <a:spLocks noGrp="1"/>
          </p:cNvSpPr>
          <p:nvPr>
            <p:ph idx="1"/>
          </p:nvPr>
        </p:nvSpPr>
        <p:spPr>
          <a:xfrm>
            <a:off x="1141412" y="2249487"/>
            <a:ext cx="9905999" cy="4237038"/>
          </a:xfrm>
        </p:spPr>
        <p:txBody>
          <a:bodyPr>
            <a:normAutofit fontScale="92500" lnSpcReduction="10000"/>
          </a:bodyPr>
          <a:lstStyle/>
          <a:p>
            <a:r>
              <a:rPr lang="en-US" dirty="0" smtClean="0"/>
              <a:t>NORMALIZATION IS PROCESS OF DEFINING THE RELATIONS AND THAN NORMALIZING MEANING CREATING THE TABLE WHICH REMOVES THE INSERT UPDATE DELETE ANOMALIES.</a:t>
            </a:r>
          </a:p>
          <a:p>
            <a:r>
              <a:rPr lang="en-US" dirty="0" smtClean="0"/>
              <a:t>THE BIGGEST DISADVANTAGE OF NORMALIZATION IS THAT IT CREATES LOTS OF TABLE.</a:t>
            </a:r>
          </a:p>
          <a:p>
            <a:r>
              <a:rPr lang="en-US" dirty="0" smtClean="0"/>
              <a:t>IMAGINE WE NEED TO CREATE TABLE USER WHERE IN WE WILL SEPARATE TABLE FOR USERINFO, USER ADDRESS, ETC, TO PERFORM JOINS ON SUCH TABLE WILL ALSO BE MORE</a:t>
            </a:r>
          </a:p>
          <a:p>
            <a:r>
              <a:rPr lang="en-US" dirty="0" smtClean="0"/>
              <a:t>WE AVOID USING NORMALIZATION WHEN DATA IS HUGE AND PRODUCED ON LARGE SCALE.</a:t>
            </a:r>
            <a:endParaRPr lang="en-US" dirty="0"/>
          </a:p>
        </p:txBody>
      </p:sp>
    </p:spTree>
    <p:extLst>
      <p:ext uri="{BB962C8B-B14F-4D97-AF65-F5344CB8AC3E}">
        <p14:creationId xmlns:p14="http://schemas.microsoft.com/office/powerpoint/2010/main" val="320147111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Describe the process and implementation of a database performance tuning</a:t>
            </a:r>
          </a:p>
        </p:txBody>
      </p:sp>
      <p:sp>
        <p:nvSpPr>
          <p:cNvPr id="3" name="Content Placeholder 2"/>
          <p:cNvSpPr>
            <a:spLocks noGrp="1"/>
          </p:cNvSpPr>
          <p:nvPr>
            <p:ph idx="1"/>
          </p:nvPr>
        </p:nvSpPr>
        <p:spPr/>
        <p:txBody>
          <a:bodyPr>
            <a:normAutofit fontScale="92500"/>
          </a:bodyPr>
          <a:lstStyle/>
          <a:p>
            <a:r>
              <a:rPr lang="en-US" b="1" dirty="0">
                <a:effectLst/>
              </a:rPr>
              <a:t>Database tuning</a:t>
            </a:r>
            <a:r>
              <a:rPr lang="en-US" dirty="0">
                <a:effectLst/>
              </a:rPr>
              <a:t> describes a group of activities used to optimize and homogenize the performance of a </a:t>
            </a:r>
            <a:r>
              <a:rPr lang="en-US" dirty="0" smtClean="0">
                <a:effectLst/>
              </a:rPr>
              <a:t>database. </a:t>
            </a:r>
            <a:r>
              <a:rPr lang="en-US" dirty="0">
                <a:effectLst/>
              </a:rPr>
              <a:t>It usually overlaps with </a:t>
            </a:r>
            <a:r>
              <a:rPr lang="en-US" dirty="0" smtClean="0">
                <a:effectLst/>
              </a:rPr>
              <a:t>query</a:t>
            </a:r>
            <a:r>
              <a:rPr lang="en-US" dirty="0">
                <a:effectLst/>
              </a:rPr>
              <a:t> tuning, but refers to design of the database files, selection of the </a:t>
            </a:r>
            <a:r>
              <a:rPr lang="en-US" dirty="0" smtClean="0">
                <a:effectLst/>
              </a:rPr>
              <a:t>database system</a:t>
            </a:r>
            <a:r>
              <a:rPr lang="en-US" dirty="0">
                <a:effectLst/>
              </a:rPr>
              <a:t> (DBMS) application, and configuration of the database's </a:t>
            </a:r>
            <a:r>
              <a:rPr lang="en-US" dirty="0" smtClean="0">
                <a:effectLst/>
              </a:rPr>
              <a:t>environment.</a:t>
            </a:r>
            <a:endParaRPr lang="en-US" dirty="0">
              <a:effectLst/>
            </a:endParaRPr>
          </a:p>
          <a:p>
            <a:r>
              <a:rPr lang="en-US" dirty="0">
                <a:effectLst/>
              </a:rPr>
              <a:t>Database tuning aims to maximize use of system resources to perform work as efficiently and rapidly as possible. Most systems are designed to manage their use of system resources, but there is still much room to improve their efficiency by customizing their settings and configuration for the database and the DBMS.</a:t>
            </a:r>
          </a:p>
          <a:p>
            <a:endParaRPr lang="en-US" dirty="0"/>
          </a:p>
        </p:txBody>
      </p:sp>
    </p:spTree>
    <p:extLst>
      <p:ext uri="{BB962C8B-B14F-4D97-AF65-F5344CB8AC3E}">
        <p14:creationId xmlns:p14="http://schemas.microsoft.com/office/powerpoint/2010/main" val="4740969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961</TotalTime>
  <Words>4109</Words>
  <Application>Microsoft Office PowerPoint</Application>
  <PresentationFormat>Widescreen</PresentationFormat>
  <Paragraphs>459</Paragraphs>
  <Slides>100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100</vt:i4>
      </vt:variant>
    </vt:vector>
  </HeadingPairs>
  <TitlesOfParts>
    <vt:vector size="105" baseType="lpstr">
      <vt:lpstr>Arial</vt:lpstr>
      <vt:lpstr>Calibri</vt:lpstr>
      <vt:lpstr>Trebuchet MS</vt:lpstr>
      <vt:lpstr>Tw Cen MT</vt:lpstr>
      <vt:lpstr>Circuit</vt:lpstr>
      <vt:lpstr>HOSPITAL MANAGEMENT SYSTEM</vt:lpstr>
      <vt:lpstr>ER DIAGRAM</vt:lpstr>
      <vt:lpstr>SCRIPT FOR CREATING A TABLE</vt:lpstr>
      <vt:lpstr>SCRIPT FOR CREATING TABLE AND ADDING FOREIGN KEY CONSTRAINT</vt:lpstr>
      <vt:lpstr>INSERT VALUES INTO TABLE</vt:lpstr>
      <vt:lpstr>Using the use and drop command</vt:lpstr>
      <vt:lpstr>Writing a sql query using group by clause</vt:lpstr>
      <vt:lpstr>Output to group by clause</vt:lpstr>
      <vt:lpstr>Order by clause</vt:lpstr>
      <vt:lpstr>Output TO ORDER BY CLAUSE</vt:lpstr>
      <vt:lpstr>Sql FUNCTIONS </vt:lpstr>
      <vt:lpstr>Avg() fUNCTION</vt:lpstr>
      <vt:lpstr>coUNT() fUNCTION</vt:lpstr>
      <vt:lpstr>FIRST() FUNCTION</vt:lpstr>
      <vt:lpstr>Max() AND min() fUNCTIONS</vt:lpstr>
      <vt:lpstr>And or functions</vt:lpstr>
      <vt:lpstr>AND Function (CONT)</vt:lpstr>
      <vt:lpstr>HAVING FUNCTION</vt:lpstr>
      <vt:lpstr>Round()</vt:lpstr>
      <vt:lpstr>Len()</vt:lpstr>
      <vt:lpstr>INNER JOIN </vt:lpstr>
      <vt:lpstr>OUTPUT FOR INNER JOIN</vt:lpstr>
      <vt:lpstr>OUTPUT INNER JOIN CONT..</vt:lpstr>
      <vt:lpstr>LEFT JOIN</vt:lpstr>
      <vt:lpstr>OUTPUT LEFT JOIN</vt:lpstr>
      <vt:lpstr>RIGHT JOIN </vt:lpstr>
      <vt:lpstr>OUTPUT RIGHT JOIN</vt:lpstr>
      <vt:lpstr>FULL JOIN</vt:lpstr>
      <vt:lpstr>OUTPUT FULL OUTER JOIN</vt:lpstr>
      <vt:lpstr>CROSS JOIN</vt:lpstr>
      <vt:lpstr>OUTPUT FOR CROSS JOIN</vt:lpstr>
      <vt:lpstr>QUERIES AND SUBQUERIES</vt:lpstr>
      <vt:lpstr>SQL Subqueries</vt:lpstr>
      <vt:lpstr>SQL Subqueries output</vt:lpstr>
      <vt:lpstr>Sql complex queries </vt:lpstr>
      <vt:lpstr>USER ACCOUNTS AND PRIVELEGES</vt:lpstr>
      <vt:lpstr>USER PRIVELAGES </vt:lpstr>
      <vt:lpstr>Stored procedures</vt:lpstr>
      <vt:lpstr>Store procedure code : DATA ENTRY STORED PROCEDURE</vt:lpstr>
      <vt:lpstr>Execution code and output</vt:lpstr>
      <vt:lpstr>Stored procedure example 2</vt:lpstr>
      <vt:lpstr>Stored procedure 2 process</vt:lpstr>
      <vt:lpstr>Commit transactions</vt:lpstr>
      <vt:lpstr>Code for commit transaction</vt:lpstr>
      <vt:lpstr>Output after commit</vt:lpstr>
      <vt:lpstr>Roll Back Transactions</vt:lpstr>
      <vt:lpstr>Code for roll back transaction</vt:lpstr>
      <vt:lpstr>Output for rollback</vt:lpstr>
      <vt:lpstr>ROLLBACK TRANSACTION SAVE POINT </vt:lpstr>
      <vt:lpstr>OUTPUT AFTER DELETING</vt:lpstr>
      <vt:lpstr>    OUTPUT AFTER ROLLBACK OF SAVEPOINT</vt:lpstr>
      <vt:lpstr>Insert TRIGGER</vt:lpstr>
      <vt:lpstr>Output before inserting trigger</vt:lpstr>
      <vt:lpstr>Update trigger</vt:lpstr>
      <vt:lpstr>EXPLANATION FOR ABOVE ATTACHED CODE</vt:lpstr>
      <vt:lpstr>Output before firing a trigger on lab table</vt:lpstr>
      <vt:lpstr>Output after trigger</vt:lpstr>
      <vt:lpstr>Delete trigger</vt:lpstr>
      <vt:lpstr>CODE FOR DELETE TRIGGER</vt:lpstr>
      <vt:lpstr>OUTPUT BEFORE DELETE TRIGGER</vt:lpstr>
      <vt:lpstr>OUTPUT BEFORE TRIGGER</vt:lpstr>
      <vt:lpstr>OUTPUT BEFORE DELETE TRIGGER</vt:lpstr>
      <vt:lpstr>OUTPUT AFTER TRIGGER</vt:lpstr>
      <vt:lpstr>VIEWS</vt:lpstr>
      <vt:lpstr>View 1 : finding the patient above age 25 admitted to hospital</vt:lpstr>
      <vt:lpstr>Output for view 1</vt:lpstr>
      <vt:lpstr>View 2 : To find each hospital has how many number of patients and their details</vt:lpstr>
      <vt:lpstr>Output for view2</vt:lpstr>
      <vt:lpstr>View3: will return all the patient will their bill charges and with operation charges above 500$</vt:lpstr>
      <vt:lpstr>VIEW 3 : OUTPUT</vt:lpstr>
      <vt:lpstr>Backup plan script</vt:lpstr>
      <vt:lpstr>Back plan</vt:lpstr>
      <vt:lpstr>What is data warehousing?</vt:lpstr>
      <vt:lpstr>Components of data warehouse</vt:lpstr>
      <vt:lpstr>Components of dw cont..</vt:lpstr>
      <vt:lpstr>ETL (EXTRACT TRANSFORM LOAD)</vt:lpstr>
      <vt:lpstr>ETL CONT….</vt:lpstr>
      <vt:lpstr>ETL CONT…</vt:lpstr>
      <vt:lpstr>What is business intelligence ?</vt:lpstr>
      <vt:lpstr>Difference between dw and bi</vt:lpstr>
      <vt:lpstr>What is unstructured database ?</vt:lpstr>
      <vt:lpstr>Comparison between an unstructured and structured database</vt:lpstr>
      <vt:lpstr>Comparison cont..</vt:lpstr>
      <vt:lpstr>What is mechanism behind secure delete in db?</vt:lpstr>
      <vt:lpstr>Steps to perform SAFE DELETE</vt:lpstr>
      <vt:lpstr>Er diagram</vt:lpstr>
      <vt:lpstr>normalization</vt:lpstr>
      <vt:lpstr>1nf : First Normalization FORM</vt:lpstr>
      <vt:lpstr>1NF </vt:lpstr>
      <vt:lpstr>1NF CONT</vt:lpstr>
      <vt:lpstr>Second normal form</vt:lpstr>
      <vt:lpstr>Second Normal form example </vt:lpstr>
      <vt:lpstr>Second normal form example</vt:lpstr>
      <vt:lpstr>3NF</vt:lpstr>
      <vt:lpstr>3NF EXAMPLE</vt:lpstr>
      <vt:lpstr>3.5 NF</vt:lpstr>
      <vt:lpstr>When to use normalization?</vt:lpstr>
      <vt:lpstr>When not to use normalization?</vt:lpstr>
      <vt:lpstr>Describe the process and implementation of a database performance tuning</vt:lpstr>
      <vt:lpstr>Performance tuning cont…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SCRIPT FOR CREATING A TABLE</dc:title>
  <dc:creator>Pranay Sampat</dc:creator>
  <cp:lastModifiedBy>Pranay Sampat</cp:lastModifiedBy>
  <cp:revision>80</cp:revision>
  <dcterms:created xsi:type="dcterms:W3CDTF">2015-12-17T08:15:04Z</dcterms:created>
  <dcterms:modified xsi:type="dcterms:W3CDTF">2015-12-18T04:35:41Z</dcterms:modified>
</cp:coreProperties>
</file>