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6.png" ContentType="image/png"/>
  <Override PartName="/ppt/media/image8.png" ContentType="image/png"/>
  <Override PartName="/ppt/media/image2.png" ContentType="image/png"/>
  <Override PartName="/ppt/media/image7.png" ContentType="image/png"/>
  <Override PartName="/ppt/media/image9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3.jpeg" ContentType="image/jpeg"/>
  <Override PartName="/ppt/media/image11.png" ContentType="image/png"/>
  <Override PartName="/ppt/media/image1.jpeg" ContentType="image/jpeg"/>
  <Override PartName="/ppt/media/image16.png" ContentType="image/png"/>
  <Override PartName="/ppt/media/image10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0" lang="es-C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s-C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s-CL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0" lang="es-C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s-C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s-C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s-C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s-CL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0" lang="es-C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s-C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s-C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s-C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s-C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s-C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s-CL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0" lang="es-C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>
              <a:spcBef>
                <a:spcPts val="799"/>
              </a:spcBef>
            </a:pPr>
            <a:endParaRPr b="0" lang="es-CL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0" lang="es-C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s-CL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0" lang="es-C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s-C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s-CL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0" lang="es-CL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320"/>
            <a:ext cx="8229600" cy="5299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>
              <a:spcBef>
                <a:spcPts val="799"/>
              </a:spcBef>
            </a:pPr>
            <a:endParaRPr b="0" lang="es-CL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0" lang="es-C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s-C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s-C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s-CL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0" lang="es-C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s-C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s-C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s-CL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spAutoFit/>
          </a:bodyPr>
          <a:p>
            <a:pPr algn="ctr"/>
            <a:endParaRPr b="0" lang="es-C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s-C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s-C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s-CL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pPr algn="ctr"/>
            <a:r>
              <a:rPr b="0" lang="es-CL" sz="4400" spc="-1" strike="noStrike">
                <a:solidFill>
                  <a:srgbClr val="000000"/>
                </a:solidFill>
                <a:latin typeface="Calibri"/>
              </a:rPr>
              <a:t>Pulse para editar el formato del texto de título</a:t>
            </a:r>
            <a:endParaRPr b="0" lang="es-C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s-CL" sz="3200" spc="-1" strike="noStrike">
                <a:solidFill>
                  <a:srgbClr val="000000"/>
                </a:solidFill>
                <a:latin typeface="Calibri"/>
              </a:rPr>
              <a:t>Pulse para editar el formato de esquema del texto</a:t>
            </a:r>
            <a:endParaRPr b="0" lang="es-CL" sz="3200" spc="-1" strike="noStrike">
              <a:solidFill>
                <a:srgbClr val="000000"/>
              </a:solidFill>
              <a:latin typeface="Calibri"/>
            </a:endParaRPr>
          </a:p>
          <a:p>
            <a:pPr lvl="1" marL="742680" indent="-285480">
              <a:spcBef>
                <a:spcPts val="697"/>
              </a:spcBef>
              <a:buClr>
                <a:srgbClr val="000000"/>
              </a:buClr>
              <a:buFont typeface="Arial"/>
              <a:buChar char="–"/>
            </a:pPr>
            <a:r>
              <a:rPr b="0" lang="es-CL" sz="2800" spc="-1" strike="noStrike">
                <a:solidFill>
                  <a:srgbClr val="000000"/>
                </a:solidFill>
                <a:latin typeface="Calibri"/>
              </a:rPr>
              <a:t>Segundo nivel del esquema</a:t>
            </a:r>
            <a:endParaRPr b="0" lang="es-CL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598"/>
              </a:spcBef>
              <a:buClr>
                <a:srgbClr val="000000"/>
              </a:buClr>
              <a:buFont typeface="Arial"/>
              <a:buChar char="•"/>
            </a:pPr>
            <a:r>
              <a:rPr b="0" lang="es-CL" sz="2400" spc="-1" strike="noStrike">
                <a:solidFill>
                  <a:srgbClr val="000000"/>
                </a:solidFill>
                <a:latin typeface="Calibri"/>
              </a:rPr>
              <a:t>Tercer nivel del esquema</a:t>
            </a:r>
            <a:endParaRPr b="0" lang="es-CL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r>
              <a:rPr b="0" lang="es-CL" sz="2000" spc="-1" strike="noStrike">
                <a:solidFill>
                  <a:srgbClr val="000000"/>
                </a:solidFill>
                <a:latin typeface="Calibri"/>
              </a:rPr>
              <a:t>Cuarto nivel del esquema</a:t>
            </a:r>
            <a:endParaRPr b="0" lang="es-CL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99"/>
              </a:spcBef>
              <a:buClr>
                <a:srgbClr val="000000"/>
              </a:buClr>
              <a:buFont typeface="Arial"/>
              <a:buChar char="»"/>
            </a:pPr>
            <a:r>
              <a:rPr b="0" lang="es-CL" sz="2000" spc="-1" strike="noStrike">
                <a:solidFill>
                  <a:srgbClr val="000000"/>
                </a:solidFill>
                <a:latin typeface="Calibri"/>
              </a:rPr>
              <a:t>Quinto nivel del esquema</a:t>
            </a:r>
            <a:endParaRPr b="0" lang="es-CL" sz="20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99"/>
              </a:spcBef>
              <a:buClr>
                <a:srgbClr val="000000"/>
              </a:buClr>
              <a:buFont typeface="Arial"/>
              <a:buChar char="»"/>
            </a:pPr>
            <a:r>
              <a:rPr b="0" lang="es-CL" sz="2000" spc="-1" strike="noStrike">
                <a:solidFill>
                  <a:srgbClr val="000000"/>
                </a:solidFill>
                <a:latin typeface="Calibri"/>
              </a:rPr>
              <a:t>Sexto nivel del esquema</a:t>
            </a:r>
            <a:endParaRPr b="0" lang="es-CL" sz="20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99"/>
              </a:spcBef>
              <a:buClr>
                <a:srgbClr val="000000"/>
              </a:buClr>
              <a:buFont typeface="Arial"/>
              <a:buChar char="»"/>
            </a:pPr>
            <a:r>
              <a:rPr b="0" lang="es-CL" sz="2000" spc="-1" strike="noStrike">
                <a:solidFill>
                  <a:srgbClr val="000000"/>
                </a:solidFill>
                <a:latin typeface="Calibri"/>
              </a:rPr>
              <a:t>Séptimo nivel del esquema</a:t>
            </a:r>
            <a:endParaRPr b="0" lang="es-CL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6840" y="6356520"/>
            <a:ext cx="2133720" cy="36504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pPr/>
            <a:r>
              <a:rPr b="0" lang="en-US" sz="1200" spc="-1" strike="noStrike">
                <a:solidFill>
                  <a:srgbClr val="898989"/>
                </a:solidFill>
                <a:latin typeface="Calibri"/>
              </a:rPr>
              <a:t>&lt;fecha/hora&gt;</a:t>
            </a:r>
            <a:endParaRPr b="0" lang="es-CL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840" cy="36504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2720" y="6356520"/>
            <a:ext cx="2133720" cy="36504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pPr algn="r"/>
            <a:fld id="{B9C9F179-ABF8-4FB4-864A-51607D519860}" type="slidenum">
              <a:rPr b="0" lang="en-US" sz="1200" spc="-1" strike="noStrike">
                <a:solidFill>
                  <a:srgbClr val="898989"/>
                </a:solidFill>
                <a:latin typeface="Calibri"/>
              </a:rPr>
              <a:t>&lt;número&gt;</a:t>
            </a:fld>
            <a:endParaRPr b="0" lang="es-CL" sz="1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457200" y="1728000"/>
            <a:ext cx="8229600" cy="155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spAutoFit/>
          </a:bodyPr>
          <a:p>
            <a:pPr algn="ctr"/>
            <a:r>
              <a:rPr b="0" lang="es-CL" sz="3200" spc="-1" strike="noStrike">
                <a:solidFill>
                  <a:srgbClr val="000000"/>
                </a:solidFill>
                <a:latin typeface="Calibri"/>
              </a:rPr>
              <a:t>DESARROLLO DE APLICACIÓN PARA PROCESOS DE PRODUCCIÓN Y MANTENIMIENTO DE IMPRESORAS 3D FDM UTILIZANDO OCTOPRINT</a:t>
            </a:r>
            <a:endParaRPr b="0" lang="es-C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1512000" y="4032000"/>
            <a:ext cx="6120000" cy="79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just"/>
            <a:r>
              <a:rPr b="0" lang="es-CL" sz="1800" spc="-1" strike="noStrike">
                <a:solidFill>
                  <a:srgbClr val="000000"/>
                </a:solidFill>
                <a:latin typeface="Calibri"/>
              </a:rPr>
              <a:t>Trabajo de titulación presentado en conformidad de los requisitos para obtener el título de Ingeniero Civil en Mecánica </a:t>
            </a:r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TextShape 3"/>
          <p:cNvSpPr txBox="1"/>
          <p:nvPr/>
        </p:nvSpPr>
        <p:spPr>
          <a:xfrm>
            <a:off x="2736000" y="5697000"/>
            <a:ext cx="3672000" cy="63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1" lang="es-CL" sz="1500" spc="-1" strike="noStrike">
                <a:solidFill>
                  <a:srgbClr val="000000"/>
                </a:solidFill>
                <a:latin typeface="Calibri"/>
              </a:rPr>
              <a:t>2020 – Pablo Alejandro Ruz Donoso</a:t>
            </a:r>
            <a:endParaRPr b="0" lang="es-CL" sz="1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482400" y="432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spAutoFit/>
          </a:bodyPr>
          <a:p>
            <a:pPr algn="ctr"/>
            <a:r>
              <a:rPr b="0" lang="es-CL" sz="4400" spc="-1" strike="noStrike">
                <a:solidFill>
                  <a:srgbClr val="000000"/>
                </a:solidFill>
                <a:latin typeface="Calibri"/>
              </a:rPr>
              <a:t>Resultados</a:t>
            </a:r>
            <a:endParaRPr b="0" lang="es-C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TextShape 2"/>
          <p:cNvSpPr txBox="1"/>
          <p:nvPr/>
        </p:nvSpPr>
        <p:spPr>
          <a:xfrm>
            <a:off x="8407440" y="6120000"/>
            <a:ext cx="38325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fld id="{1FAA4A7D-AD24-4FF0-B518-7F1324C75277}" type="slidenum">
              <a:rPr b="0" lang="es-CL" sz="1800" spc="-1" strike="noStrike">
                <a:solidFill>
                  <a:srgbClr val="000000"/>
                </a:solidFill>
                <a:latin typeface="Calibri"/>
              </a:rPr>
              <a:t>5</a:t>
            </a:fld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TextShape 3"/>
          <p:cNvSpPr txBox="1"/>
          <p:nvPr/>
        </p:nvSpPr>
        <p:spPr>
          <a:xfrm>
            <a:off x="302040" y="1440000"/>
            <a:ext cx="7329960" cy="2010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s-CL" sz="1800" spc="-1" strike="noStrike">
                <a:solidFill>
                  <a:srgbClr val="000000"/>
                </a:solidFill>
                <a:latin typeface="Calibri"/>
              </a:rPr>
              <a:t>RCM: Delimitación de funciones</a:t>
            </a:r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  <a:p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  <a:p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1284120" y="1733040"/>
            <a:ext cx="7123320" cy="4602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432000" y="360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spAutoFit/>
          </a:bodyPr>
          <a:p>
            <a:pPr algn="ctr"/>
            <a:r>
              <a:rPr b="0" lang="es-CL" sz="4400" spc="-1" strike="noStrike">
                <a:solidFill>
                  <a:srgbClr val="000000"/>
                </a:solidFill>
                <a:latin typeface="Calibri"/>
              </a:rPr>
              <a:t>Resultados</a:t>
            </a:r>
            <a:endParaRPr b="0" lang="es-C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TextShape 2"/>
          <p:cNvSpPr txBox="1"/>
          <p:nvPr/>
        </p:nvSpPr>
        <p:spPr>
          <a:xfrm>
            <a:off x="8407440" y="6120000"/>
            <a:ext cx="38325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fld id="{E44C0489-6CAD-4E6C-844A-6B90C1E7CEEC}" type="slidenum">
              <a:rPr b="0" lang="es-CL" sz="1800" spc="-1" strike="noStrike">
                <a:solidFill>
                  <a:srgbClr val="000000"/>
                </a:solidFill>
                <a:latin typeface="Calibri"/>
              </a:rPr>
              <a:t>5</a:t>
            </a:fld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TextShape 3"/>
          <p:cNvSpPr txBox="1"/>
          <p:nvPr/>
        </p:nvSpPr>
        <p:spPr>
          <a:xfrm>
            <a:off x="302040" y="1440000"/>
            <a:ext cx="7329960" cy="2010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s-CL" sz="1800" spc="-1" strike="noStrike">
                <a:solidFill>
                  <a:srgbClr val="000000"/>
                </a:solidFill>
                <a:latin typeface="Calibri"/>
              </a:rPr>
              <a:t>RCM: Árbol de Fallas</a:t>
            </a:r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  <a:p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  <a:p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1728000" y="1872000"/>
            <a:ext cx="6044040" cy="4689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432000" y="360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spAutoFit/>
          </a:bodyPr>
          <a:p>
            <a:pPr algn="ctr"/>
            <a:r>
              <a:rPr b="0" lang="es-CL" sz="4400" spc="-1" strike="noStrike">
                <a:solidFill>
                  <a:srgbClr val="000000"/>
                </a:solidFill>
                <a:latin typeface="Calibri"/>
              </a:rPr>
              <a:t>Resultados</a:t>
            </a:r>
            <a:endParaRPr b="0" lang="es-C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TextShape 2"/>
          <p:cNvSpPr txBox="1"/>
          <p:nvPr/>
        </p:nvSpPr>
        <p:spPr>
          <a:xfrm>
            <a:off x="8407440" y="6120000"/>
            <a:ext cx="38325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fld id="{9CD60AFC-7463-455C-A783-A7F104BC7482}" type="slidenum">
              <a:rPr b="0" lang="es-CL" sz="1800" spc="-1" strike="noStrike">
                <a:solidFill>
                  <a:srgbClr val="000000"/>
                </a:solidFill>
                <a:latin typeface="Calibri"/>
              </a:rPr>
              <a:t>5</a:t>
            </a:fld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TextShape 3"/>
          <p:cNvSpPr txBox="1"/>
          <p:nvPr/>
        </p:nvSpPr>
        <p:spPr>
          <a:xfrm>
            <a:off x="302040" y="1440000"/>
            <a:ext cx="7329960" cy="91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s-CL" sz="1800" spc="-1" strike="noStrike">
                <a:solidFill>
                  <a:srgbClr val="000000"/>
                </a:solidFill>
                <a:latin typeface="Calibri"/>
              </a:rPr>
              <a:t>RCM: AMEF</a:t>
            </a:r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  <a:p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  <a:p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rcRect l="0" t="0" r="1252" b="0"/>
          <a:stretch/>
        </p:blipFill>
        <p:spPr>
          <a:xfrm>
            <a:off x="1304280" y="2088000"/>
            <a:ext cx="5679360" cy="96120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494280" y="4291560"/>
            <a:ext cx="7713720" cy="1180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26400" y="288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spAutoFit/>
          </a:bodyPr>
          <a:p>
            <a:pPr algn="ctr"/>
            <a:r>
              <a:rPr b="0" lang="es-CL" sz="4400" spc="-1" strike="noStrike">
                <a:solidFill>
                  <a:srgbClr val="000000"/>
                </a:solidFill>
                <a:latin typeface="Calibri"/>
              </a:rPr>
              <a:t>Resultados</a:t>
            </a:r>
            <a:endParaRPr b="0" lang="es-C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8407440" y="6120000"/>
            <a:ext cx="38325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fld id="{6A357538-DF2D-4F13-80B5-A5E6D5F5C6A4}" type="slidenum">
              <a:rPr b="0" lang="es-CL" sz="1800" spc="-1" strike="noStrike">
                <a:solidFill>
                  <a:srgbClr val="000000"/>
                </a:solidFill>
                <a:latin typeface="Calibri"/>
              </a:rPr>
              <a:t>5</a:t>
            </a:fld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TextShape 3"/>
          <p:cNvSpPr txBox="1"/>
          <p:nvPr/>
        </p:nvSpPr>
        <p:spPr>
          <a:xfrm>
            <a:off x="144000" y="1431720"/>
            <a:ext cx="4233960" cy="91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s-CL" sz="1800" spc="-1" strike="noStrike">
                <a:solidFill>
                  <a:srgbClr val="000000"/>
                </a:solidFill>
                <a:latin typeface="Calibri"/>
              </a:rPr>
              <a:t>RCM: Análisis estadístico de Weibull</a:t>
            </a:r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  <a:p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  <a:p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633960" y="2417040"/>
            <a:ext cx="4104000" cy="230976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2"/>
          <a:stretch/>
        </p:blipFill>
        <p:spPr>
          <a:xfrm>
            <a:off x="5529960" y="2561040"/>
            <a:ext cx="1951920" cy="67572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3"/>
          <a:stretch/>
        </p:blipFill>
        <p:spPr>
          <a:xfrm>
            <a:off x="417960" y="5285160"/>
            <a:ext cx="4008960" cy="227880"/>
          </a:xfrm>
          <a:prstGeom prst="rect">
            <a:avLst/>
          </a:prstGeom>
          <a:ln>
            <a:noFill/>
          </a:ln>
        </p:spPr>
      </p:pic>
      <p:pic>
        <p:nvPicPr>
          <p:cNvPr id="88" name="" descr=""/>
          <p:cNvPicPr/>
          <p:nvPr/>
        </p:nvPicPr>
        <p:blipFill>
          <a:blip r:embed="rId4"/>
          <a:stretch/>
        </p:blipFill>
        <p:spPr>
          <a:xfrm>
            <a:off x="399600" y="5657040"/>
            <a:ext cx="5418360" cy="246960"/>
          </a:xfrm>
          <a:prstGeom prst="rect">
            <a:avLst/>
          </a:prstGeom>
          <a:ln>
            <a:noFill/>
          </a:ln>
        </p:spPr>
      </p:pic>
      <p:sp>
        <p:nvSpPr>
          <p:cNvPr id="89" name="TextShape 4"/>
          <p:cNvSpPr txBox="1"/>
          <p:nvPr/>
        </p:nvSpPr>
        <p:spPr>
          <a:xfrm>
            <a:off x="345960" y="2044440"/>
            <a:ext cx="4464000" cy="51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s-CL" sz="1400" spc="-1" strike="noStrike">
                <a:solidFill>
                  <a:srgbClr val="000000"/>
                </a:solidFill>
                <a:latin typeface="Calibri"/>
              </a:rPr>
              <a:t>Resultados obtenidos de la linealización de los datos </a:t>
            </a:r>
            <a:endParaRPr b="0" lang="es-CL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TextShape 5"/>
          <p:cNvSpPr txBox="1"/>
          <p:nvPr/>
        </p:nvSpPr>
        <p:spPr>
          <a:xfrm>
            <a:off x="273960" y="4780440"/>
            <a:ext cx="5588280" cy="51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s-CL" sz="1400" spc="-1" strike="noStrike">
                <a:solidFill>
                  <a:srgbClr val="000000"/>
                </a:solidFill>
                <a:latin typeface="Calibri"/>
              </a:rPr>
              <a:t>Resultados obtenidos a través de la librería </a:t>
            </a:r>
            <a:r>
              <a:rPr b="0" i="1" lang="es-CL" sz="1400" spc="-1" strike="noStrike">
                <a:solidFill>
                  <a:srgbClr val="000000"/>
                </a:solidFill>
                <a:latin typeface="Calibri"/>
              </a:rPr>
              <a:t>Scipy </a:t>
            </a:r>
            <a:r>
              <a:rPr b="0" lang="es-CL" sz="1400" spc="-1" strike="noStrike">
                <a:solidFill>
                  <a:srgbClr val="000000"/>
                </a:solidFill>
                <a:latin typeface="Calibri"/>
              </a:rPr>
              <a:t>de Python</a:t>
            </a:r>
            <a:r>
              <a:rPr b="0" lang="es-CL" sz="14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s-CL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626400" y="288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spAutoFit/>
          </a:bodyPr>
          <a:p>
            <a:pPr algn="ctr"/>
            <a:r>
              <a:rPr b="0" lang="es-CL" sz="4400" spc="-1" strike="noStrike">
                <a:solidFill>
                  <a:srgbClr val="000000"/>
                </a:solidFill>
                <a:latin typeface="Calibri"/>
              </a:rPr>
              <a:t>Resultados</a:t>
            </a:r>
            <a:endParaRPr b="0" lang="es-C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8407440" y="6120000"/>
            <a:ext cx="38325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fld id="{BEE3A71B-0E71-4B84-B3D8-BD5A01434FCD}" type="slidenum">
              <a:rPr b="0" lang="es-CL" sz="1800" spc="-1" strike="noStrike">
                <a:solidFill>
                  <a:srgbClr val="000000"/>
                </a:solidFill>
                <a:latin typeface="Calibri"/>
              </a:rPr>
              <a:t>5</a:t>
            </a:fld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3"/>
          <p:cNvSpPr txBox="1"/>
          <p:nvPr/>
        </p:nvSpPr>
        <p:spPr>
          <a:xfrm>
            <a:off x="144000" y="1431720"/>
            <a:ext cx="4233960" cy="91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s-CL" sz="1800" spc="-1" strike="noStrike">
                <a:solidFill>
                  <a:srgbClr val="000000"/>
                </a:solidFill>
                <a:latin typeface="Calibri"/>
              </a:rPr>
              <a:t>RCM: Confiabilidad</a:t>
            </a:r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  <a:p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  <a:p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1584000" y="1803240"/>
            <a:ext cx="5851800" cy="4388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626400" y="288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spAutoFit/>
          </a:bodyPr>
          <a:p>
            <a:pPr algn="ctr"/>
            <a:r>
              <a:rPr b="0" lang="es-CL" sz="4400" spc="-1" strike="noStrike">
                <a:solidFill>
                  <a:srgbClr val="000000"/>
                </a:solidFill>
                <a:latin typeface="Calibri"/>
              </a:rPr>
              <a:t>Resultados</a:t>
            </a:r>
            <a:endParaRPr b="0" lang="es-C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8407440" y="6120000"/>
            <a:ext cx="38325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fld id="{94165310-AD23-40ED-A2B2-AFF5AF8A6400}" type="slidenum">
              <a:rPr b="0" lang="es-CL" sz="1800" spc="-1" strike="noStrike">
                <a:solidFill>
                  <a:srgbClr val="000000"/>
                </a:solidFill>
                <a:latin typeface="Calibri"/>
              </a:rPr>
              <a:t>5</a:t>
            </a:fld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TextShape 3"/>
          <p:cNvSpPr txBox="1"/>
          <p:nvPr/>
        </p:nvSpPr>
        <p:spPr>
          <a:xfrm>
            <a:off x="158040" y="1174680"/>
            <a:ext cx="4233960" cy="91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s-CL" sz="1800" spc="-1" strike="noStrike">
                <a:solidFill>
                  <a:srgbClr val="000000"/>
                </a:solidFill>
                <a:latin typeface="Calibri"/>
                <a:ea typeface="MS PGothic"/>
              </a:rPr>
              <a:t>Design Thinking: </a:t>
            </a:r>
            <a:r>
              <a:rPr b="1" lang="es-CL" sz="1800" spc="-1" strike="noStrike">
                <a:solidFill>
                  <a:srgbClr val="000000"/>
                </a:solidFill>
                <a:latin typeface="Calibri"/>
              </a:rPr>
              <a:t>Empatizar </a:t>
            </a:r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  <a:p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  <a:p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5256000" y="2520000"/>
            <a:ext cx="3864240" cy="2898000"/>
          </a:xfrm>
          <a:prstGeom prst="rect">
            <a:avLst/>
          </a:prstGeom>
          <a:ln>
            <a:noFill/>
          </a:ln>
        </p:spPr>
      </p:pic>
      <p:pic>
        <p:nvPicPr>
          <p:cNvPr id="99" name="" descr=""/>
          <p:cNvPicPr/>
          <p:nvPr/>
        </p:nvPicPr>
        <p:blipFill>
          <a:blip r:embed="rId2"/>
          <a:srcRect l="0" t="0" r="46661" b="0"/>
          <a:stretch/>
        </p:blipFill>
        <p:spPr>
          <a:xfrm>
            <a:off x="128520" y="1656000"/>
            <a:ext cx="4504680" cy="4032000"/>
          </a:xfrm>
          <a:prstGeom prst="rect">
            <a:avLst/>
          </a:prstGeom>
          <a:ln>
            <a:noFill/>
          </a:ln>
        </p:spPr>
      </p:pic>
      <p:sp>
        <p:nvSpPr>
          <p:cNvPr id="100" name="TextShape 4"/>
          <p:cNvSpPr txBox="1"/>
          <p:nvPr/>
        </p:nvSpPr>
        <p:spPr>
          <a:xfrm>
            <a:off x="936000" y="5697000"/>
            <a:ext cx="1584000" cy="63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s-CL" sz="1800" spc="-1" strike="noStrike">
                <a:solidFill>
                  <a:srgbClr val="000000"/>
                </a:solidFill>
                <a:latin typeface="Calibri"/>
              </a:rPr>
              <a:t>Journey Map</a:t>
            </a:r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TextShape 5"/>
          <p:cNvSpPr txBox="1"/>
          <p:nvPr/>
        </p:nvSpPr>
        <p:spPr>
          <a:xfrm>
            <a:off x="5904000" y="5616000"/>
            <a:ext cx="2304000" cy="63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s-CL" sz="1800" spc="-1" strike="noStrike">
                <a:solidFill>
                  <a:srgbClr val="000000"/>
                </a:solidFill>
                <a:latin typeface="Calibri"/>
              </a:rPr>
              <a:t>Mapa de Stakeholders</a:t>
            </a:r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626400" y="288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spAutoFit/>
          </a:bodyPr>
          <a:p>
            <a:pPr algn="ctr"/>
            <a:r>
              <a:rPr b="0" lang="es-CL" sz="4400" spc="-1" strike="noStrike">
                <a:solidFill>
                  <a:srgbClr val="000000"/>
                </a:solidFill>
                <a:latin typeface="Calibri"/>
              </a:rPr>
              <a:t>Resultados</a:t>
            </a:r>
            <a:endParaRPr b="0" lang="es-C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8407440" y="6120000"/>
            <a:ext cx="38325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fld id="{70D713A3-39E4-4498-AD69-EC80622FB7BF}" type="slidenum">
              <a:rPr b="0" lang="es-CL" sz="1800" spc="-1" strike="noStrike">
                <a:solidFill>
                  <a:srgbClr val="000000"/>
                </a:solidFill>
                <a:latin typeface="Calibri"/>
              </a:rPr>
              <a:t>5</a:t>
            </a:fld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TextShape 3"/>
          <p:cNvSpPr txBox="1"/>
          <p:nvPr/>
        </p:nvSpPr>
        <p:spPr>
          <a:xfrm>
            <a:off x="158040" y="1174680"/>
            <a:ext cx="4233960" cy="91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s-CL" sz="1800" spc="-1" strike="noStrike">
                <a:solidFill>
                  <a:srgbClr val="000000"/>
                </a:solidFill>
                <a:latin typeface="Calibri"/>
                <a:ea typeface="MS PGothic"/>
              </a:rPr>
              <a:t>Design Thinking: definir</a:t>
            </a:r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  <a:p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  <a:p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CustomShape 4"/>
          <p:cNvSpPr/>
          <p:nvPr/>
        </p:nvSpPr>
        <p:spPr>
          <a:xfrm>
            <a:off x="3384000" y="3168000"/>
            <a:ext cx="1872000" cy="1224000"/>
          </a:xfrm>
          <a:prstGeom prst="ellipse">
            <a:avLst/>
          </a:prstGeom>
          <a:solidFill>
            <a:srgbClr val="ffb66c"/>
          </a:solidFill>
          <a:ln w="12600">
            <a:solidFill>
              <a:srgbClr val="ff972f">
                <a:alpha val="5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s-CL" sz="1800" spc="-1" strike="noStrike">
                <a:solidFill>
                  <a:srgbClr val="000000"/>
                </a:solidFill>
                <a:latin typeface="Calibri"/>
              </a:rPr>
              <a:t>Técnica 5W</a:t>
            </a:r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CustomShape 5"/>
          <p:cNvSpPr/>
          <p:nvPr/>
        </p:nvSpPr>
        <p:spPr>
          <a:xfrm>
            <a:off x="3744360" y="1584720"/>
            <a:ext cx="1296000" cy="1007280"/>
          </a:xfrm>
          <a:custGeom>
            <a:avLst/>
            <a:gdLst/>
            <a:ahLst/>
            <a:rect l="0" t="0" r="r" b="b"/>
            <a:pathLst>
              <a:path w="3602" h="2800">
                <a:moveTo>
                  <a:pt x="466" y="0"/>
                </a:moveTo>
                <a:cubicBezTo>
                  <a:pt x="233" y="0"/>
                  <a:pt x="0" y="233"/>
                  <a:pt x="0" y="466"/>
                </a:cubicBezTo>
                <a:lnTo>
                  <a:pt x="0" y="2332"/>
                </a:lnTo>
                <a:cubicBezTo>
                  <a:pt x="0" y="2565"/>
                  <a:pt x="233" y="2799"/>
                  <a:pt x="466" y="2799"/>
                </a:cubicBezTo>
                <a:lnTo>
                  <a:pt x="3134" y="2799"/>
                </a:lnTo>
                <a:cubicBezTo>
                  <a:pt x="3367" y="2799"/>
                  <a:pt x="3601" y="2565"/>
                  <a:pt x="3601" y="2332"/>
                </a:cubicBezTo>
                <a:lnTo>
                  <a:pt x="3601" y="466"/>
                </a:lnTo>
                <a:cubicBezTo>
                  <a:pt x="3601" y="233"/>
                  <a:pt x="3367" y="0"/>
                  <a:pt x="3134" y="0"/>
                </a:cubicBezTo>
                <a:lnTo>
                  <a:pt x="466" y="0"/>
                </a:lnTo>
              </a:path>
            </a:pathLst>
          </a:custGeom>
          <a:solidFill>
            <a:srgbClr val="b4c7dc"/>
          </a:solidFill>
          <a:ln>
            <a:solidFill>
              <a:srgbClr val="3465a4">
                <a:alpha val="5000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/>
            <a:r>
              <a:rPr b="1" lang="es-CL" sz="1200" spc="-1" strike="noStrike">
                <a:solidFill>
                  <a:srgbClr val="000000"/>
                </a:solidFill>
                <a:latin typeface="Calibri"/>
              </a:rPr>
              <a:t>¿Quién?</a:t>
            </a:r>
            <a:endParaRPr b="0" lang="es-CL" sz="1200" spc="-1" strike="noStrike">
              <a:solidFill>
                <a:srgbClr val="000000"/>
              </a:solidFill>
              <a:latin typeface="Calibri"/>
            </a:endParaRPr>
          </a:p>
          <a:p>
            <a:pPr algn="ctr"/>
            <a:endParaRPr b="0" lang="es-CL" sz="1200" spc="-1" strike="noStrike">
              <a:solidFill>
                <a:srgbClr val="000000"/>
              </a:solidFill>
              <a:latin typeface="Calibri"/>
            </a:endParaRPr>
          </a:p>
          <a:p>
            <a:pPr algn="ctr"/>
            <a:r>
              <a:rPr b="0" lang="es-CL" sz="1200" spc="-1" strike="noStrike">
                <a:solidFill>
                  <a:srgbClr val="000000"/>
                </a:solidFill>
                <a:latin typeface="Calibri"/>
              </a:rPr>
              <a:t>Operario con varias </a:t>
            </a:r>
            <a:br/>
            <a:r>
              <a:rPr b="0" lang="es-CL" sz="1200" spc="-1" strike="noStrike">
                <a:solidFill>
                  <a:srgbClr val="000000"/>
                </a:solidFill>
                <a:latin typeface="Calibri"/>
              </a:rPr>
              <a:t>responsabilidades</a:t>
            </a:r>
            <a:endParaRPr b="0" lang="es-CL" sz="1200" spc="-1" strike="noStrike">
              <a:solidFill>
                <a:srgbClr val="000000"/>
              </a:solidFill>
              <a:latin typeface="Calibri"/>
            </a:endParaRPr>
          </a:p>
          <a:p>
            <a:pPr algn="ctr"/>
            <a:endParaRPr b="0" lang="es-CL" sz="1200" spc="-1" strike="noStrike">
              <a:solidFill>
                <a:srgbClr val="000000"/>
              </a:solidFill>
              <a:latin typeface="Calibri"/>
            </a:endParaRPr>
          </a:p>
          <a:p>
            <a:pPr algn="ctr"/>
            <a:endParaRPr b="0" lang="es-CL" sz="1200" spc="-1" strike="noStrike">
              <a:solidFill>
                <a:srgbClr val="000000"/>
              </a:solidFill>
              <a:latin typeface="Calibri"/>
            </a:endParaRPr>
          </a:p>
          <a:p>
            <a:pPr algn="ctr"/>
            <a:endParaRPr b="0" lang="es-CL" sz="1200" spc="-1" strike="noStrike">
              <a:solidFill>
                <a:srgbClr val="000000"/>
              </a:solidFill>
              <a:latin typeface="Calibri"/>
            </a:endParaRPr>
          </a:p>
          <a:p>
            <a:pPr algn="ctr"/>
            <a:endParaRPr b="0" lang="es-CL" sz="1200" spc="-1" strike="noStrike">
              <a:solidFill>
                <a:srgbClr val="000000"/>
              </a:solidFill>
              <a:latin typeface="Calibri"/>
            </a:endParaRPr>
          </a:p>
          <a:p>
            <a:pPr algn="ctr"/>
            <a:endParaRPr b="0" lang="es-CL" sz="1200" spc="-1" strike="noStrike">
              <a:solidFill>
                <a:srgbClr val="000000"/>
              </a:solidFill>
              <a:latin typeface="Calibri"/>
            </a:endParaRPr>
          </a:p>
          <a:p>
            <a:pPr algn="ctr"/>
            <a:endParaRPr b="0" lang="es-CL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CustomShape 6"/>
          <p:cNvSpPr/>
          <p:nvPr/>
        </p:nvSpPr>
        <p:spPr>
          <a:xfrm>
            <a:off x="6192000" y="2808000"/>
            <a:ext cx="1296000" cy="1008000"/>
          </a:xfrm>
          <a:custGeom>
            <a:avLst/>
            <a:gdLst/>
            <a:ahLst/>
            <a:rect l="0" t="0" r="r" b="b"/>
            <a:pathLst>
              <a:path w="3601" h="2802">
                <a:moveTo>
                  <a:pt x="466" y="0"/>
                </a:moveTo>
                <a:cubicBezTo>
                  <a:pt x="233" y="0"/>
                  <a:pt x="0" y="233"/>
                  <a:pt x="0" y="466"/>
                </a:cubicBezTo>
                <a:lnTo>
                  <a:pt x="0" y="2334"/>
                </a:lnTo>
                <a:cubicBezTo>
                  <a:pt x="0" y="2567"/>
                  <a:pt x="233" y="2801"/>
                  <a:pt x="466" y="2801"/>
                </a:cubicBezTo>
                <a:lnTo>
                  <a:pt x="3134" y="2801"/>
                </a:lnTo>
                <a:cubicBezTo>
                  <a:pt x="3367" y="2801"/>
                  <a:pt x="3600" y="2567"/>
                  <a:pt x="3600" y="2334"/>
                </a:cubicBezTo>
                <a:lnTo>
                  <a:pt x="3600" y="466"/>
                </a:lnTo>
                <a:cubicBezTo>
                  <a:pt x="3600" y="233"/>
                  <a:pt x="3367" y="0"/>
                  <a:pt x="3134" y="0"/>
                </a:cubicBezTo>
                <a:lnTo>
                  <a:pt x="466" y="0"/>
                </a:lnTo>
              </a:path>
            </a:pathLst>
          </a:custGeom>
          <a:solidFill>
            <a:srgbClr val="b4c7dc"/>
          </a:solidFill>
          <a:ln>
            <a:solidFill>
              <a:srgbClr val="3465a4">
                <a:alpha val="5000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/>
            <a:r>
              <a:rPr b="1" lang="es-CL" sz="1200" spc="-1" strike="noStrike">
                <a:solidFill>
                  <a:srgbClr val="000000"/>
                </a:solidFill>
                <a:latin typeface="Calibri"/>
              </a:rPr>
              <a:t>¿Qué?</a:t>
            </a:r>
            <a:endParaRPr b="0" lang="es-CL" sz="1200" spc="-1" strike="noStrike">
              <a:solidFill>
                <a:srgbClr val="000000"/>
              </a:solidFill>
              <a:latin typeface="Calibri"/>
            </a:endParaRPr>
          </a:p>
          <a:p>
            <a:pPr algn="ctr"/>
            <a:endParaRPr b="0" lang="es-CL" sz="1200" spc="-1" strike="noStrike">
              <a:solidFill>
                <a:srgbClr val="000000"/>
              </a:solidFill>
              <a:latin typeface="Calibri"/>
            </a:endParaRPr>
          </a:p>
          <a:p>
            <a:pPr algn="ctr"/>
            <a:r>
              <a:rPr b="0" lang="es-CL" sz="1200" spc="-1" strike="noStrike">
                <a:solidFill>
                  <a:srgbClr val="000000"/>
                </a:solidFill>
                <a:latin typeface="Calibri"/>
              </a:rPr>
              <a:t>Aplicación desde el </a:t>
            </a:r>
            <a:br/>
            <a:r>
              <a:rPr b="0" lang="es-CL" sz="1200" spc="-1" strike="noStrike">
                <a:solidFill>
                  <a:srgbClr val="000000"/>
                </a:solidFill>
                <a:latin typeface="Calibri"/>
              </a:rPr>
              <a:t>computador o móvil</a:t>
            </a:r>
            <a:endParaRPr b="0" lang="es-CL" sz="1200" spc="-1" strike="noStrike">
              <a:solidFill>
                <a:srgbClr val="000000"/>
              </a:solidFill>
              <a:latin typeface="Calibri"/>
            </a:endParaRPr>
          </a:p>
          <a:p>
            <a:pPr algn="ctr"/>
            <a:endParaRPr b="0" lang="es-CL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CustomShape 7"/>
          <p:cNvSpPr/>
          <p:nvPr/>
        </p:nvSpPr>
        <p:spPr>
          <a:xfrm>
            <a:off x="1224000" y="2736000"/>
            <a:ext cx="1296000" cy="1008000"/>
          </a:xfrm>
          <a:custGeom>
            <a:avLst/>
            <a:gdLst/>
            <a:ahLst/>
            <a:rect l="0" t="0" r="r" b="b"/>
            <a:pathLst>
              <a:path w="3601" h="2802">
                <a:moveTo>
                  <a:pt x="466" y="0"/>
                </a:moveTo>
                <a:cubicBezTo>
                  <a:pt x="233" y="0"/>
                  <a:pt x="0" y="233"/>
                  <a:pt x="0" y="466"/>
                </a:cubicBezTo>
                <a:lnTo>
                  <a:pt x="0" y="2334"/>
                </a:lnTo>
                <a:cubicBezTo>
                  <a:pt x="0" y="2567"/>
                  <a:pt x="233" y="2801"/>
                  <a:pt x="466" y="2801"/>
                </a:cubicBezTo>
                <a:lnTo>
                  <a:pt x="3134" y="2801"/>
                </a:lnTo>
                <a:cubicBezTo>
                  <a:pt x="3367" y="2801"/>
                  <a:pt x="3600" y="2567"/>
                  <a:pt x="3600" y="2334"/>
                </a:cubicBezTo>
                <a:lnTo>
                  <a:pt x="3600" y="466"/>
                </a:lnTo>
                <a:cubicBezTo>
                  <a:pt x="3600" y="233"/>
                  <a:pt x="3367" y="0"/>
                  <a:pt x="3134" y="0"/>
                </a:cubicBezTo>
                <a:lnTo>
                  <a:pt x="466" y="0"/>
                </a:lnTo>
              </a:path>
            </a:pathLst>
          </a:custGeom>
          <a:solidFill>
            <a:srgbClr val="b4c7dc"/>
          </a:solidFill>
          <a:ln>
            <a:solidFill>
              <a:srgbClr val="3465a4">
                <a:alpha val="5000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/>
            <a:r>
              <a:rPr b="1" lang="es-CL" sz="1200" spc="-1" strike="noStrike">
                <a:solidFill>
                  <a:srgbClr val="000000"/>
                </a:solidFill>
                <a:latin typeface="Calibri"/>
              </a:rPr>
              <a:t>¿Cómo?</a:t>
            </a:r>
            <a:endParaRPr b="0" lang="es-CL" sz="1200" spc="-1" strike="noStrike">
              <a:solidFill>
                <a:srgbClr val="000000"/>
              </a:solidFill>
              <a:latin typeface="Calibri"/>
            </a:endParaRPr>
          </a:p>
          <a:p>
            <a:pPr algn="just"/>
            <a:endParaRPr b="0" lang="es-CL" sz="1200" spc="-1" strike="noStrike">
              <a:solidFill>
                <a:srgbClr val="000000"/>
              </a:solidFill>
              <a:latin typeface="Calibri"/>
            </a:endParaRPr>
          </a:p>
          <a:p>
            <a:pPr algn="ctr"/>
            <a:r>
              <a:rPr b="0" lang="es-CL" sz="1200" spc="-1" strike="noStrike">
                <a:solidFill>
                  <a:srgbClr val="000000"/>
                </a:solidFill>
                <a:latin typeface="Calibri"/>
              </a:rPr>
              <a:t>De manera gradual</a:t>
            </a:r>
            <a:endParaRPr b="0" lang="es-CL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CustomShape 8"/>
          <p:cNvSpPr/>
          <p:nvPr/>
        </p:nvSpPr>
        <p:spPr>
          <a:xfrm>
            <a:off x="5184000" y="4680000"/>
            <a:ext cx="1296000" cy="1152000"/>
          </a:xfrm>
          <a:custGeom>
            <a:avLst/>
            <a:gdLst/>
            <a:ahLst/>
            <a:rect l="0" t="0" r="r" b="b"/>
            <a:pathLst>
              <a:path w="3602" h="3202">
                <a:moveTo>
                  <a:pt x="533" y="0"/>
                </a:moveTo>
                <a:cubicBezTo>
                  <a:pt x="266" y="0"/>
                  <a:pt x="0" y="266"/>
                  <a:pt x="0" y="533"/>
                </a:cubicBezTo>
                <a:lnTo>
                  <a:pt x="0" y="2667"/>
                </a:lnTo>
                <a:cubicBezTo>
                  <a:pt x="0" y="2934"/>
                  <a:pt x="266" y="3201"/>
                  <a:pt x="533" y="3201"/>
                </a:cubicBezTo>
                <a:lnTo>
                  <a:pt x="3067" y="3201"/>
                </a:lnTo>
                <a:cubicBezTo>
                  <a:pt x="3334" y="3201"/>
                  <a:pt x="3601" y="2934"/>
                  <a:pt x="3601" y="2667"/>
                </a:cubicBezTo>
                <a:lnTo>
                  <a:pt x="3601" y="533"/>
                </a:lnTo>
                <a:cubicBezTo>
                  <a:pt x="3601" y="266"/>
                  <a:pt x="3334" y="0"/>
                  <a:pt x="3067" y="0"/>
                </a:cubicBezTo>
                <a:lnTo>
                  <a:pt x="533" y="0"/>
                </a:lnTo>
              </a:path>
            </a:pathLst>
          </a:custGeom>
          <a:solidFill>
            <a:srgbClr val="b4c7dc"/>
          </a:solidFill>
          <a:ln>
            <a:solidFill>
              <a:srgbClr val="3465a4">
                <a:alpha val="5000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/>
            <a:r>
              <a:rPr b="1" lang="es-CL" sz="1200" spc="-1" strike="noStrike">
                <a:solidFill>
                  <a:srgbClr val="000000"/>
                </a:solidFill>
                <a:latin typeface="Calibri"/>
              </a:rPr>
              <a:t>¿Cuándo?</a:t>
            </a:r>
            <a:endParaRPr b="0" lang="es-CL" sz="1200" spc="-1" strike="noStrike">
              <a:solidFill>
                <a:srgbClr val="000000"/>
              </a:solidFill>
              <a:latin typeface="Calibri"/>
            </a:endParaRPr>
          </a:p>
          <a:p>
            <a:pPr algn="ctr"/>
            <a:endParaRPr b="0" lang="es-CL" sz="1200" spc="-1" strike="noStrike">
              <a:solidFill>
                <a:srgbClr val="000000"/>
              </a:solidFill>
              <a:latin typeface="Calibri"/>
            </a:endParaRPr>
          </a:p>
          <a:p>
            <a:pPr algn="ctr"/>
            <a:r>
              <a:rPr b="0" lang="es-CL" sz="1200" spc="-1" strike="noStrike">
                <a:solidFill>
                  <a:srgbClr val="000000"/>
                </a:solidFill>
                <a:latin typeface="Calibri"/>
              </a:rPr>
              <a:t>Mientras las </a:t>
            </a:r>
            <a:br/>
            <a:r>
              <a:rPr b="0" lang="es-CL" sz="1200" spc="-1" strike="noStrike">
                <a:solidFill>
                  <a:srgbClr val="000000"/>
                </a:solidFill>
                <a:latin typeface="Calibri"/>
              </a:rPr>
              <a:t>máquinas estén</a:t>
            </a:r>
            <a:br/>
            <a:r>
              <a:rPr b="0" lang="es-CL" sz="1200" spc="-1" strike="noStrike">
                <a:solidFill>
                  <a:srgbClr val="000000"/>
                </a:solidFill>
                <a:latin typeface="Calibri"/>
              </a:rPr>
              <a:t>operativas</a:t>
            </a:r>
            <a:endParaRPr b="0" lang="es-CL" sz="1200" spc="-1" strike="noStrike">
              <a:solidFill>
                <a:srgbClr val="000000"/>
              </a:solidFill>
              <a:latin typeface="Calibri"/>
            </a:endParaRPr>
          </a:p>
          <a:p>
            <a:pPr algn="ctr"/>
            <a:endParaRPr b="0" lang="es-CL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CustomShape 9"/>
          <p:cNvSpPr/>
          <p:nvPr/>
        </p:nvSpPr>
        <p:spPr>
          <a:xfrm>
            <a:off x="2448000" y="4680000"/>
            <a:ext cx="1296000" cy="1224000"/>
          </a:xfrm>
          <a:custGeom>
            <a:avLst/>
            <a:gdLst/>
            <a:ahLst/>
            <a:rect l="0" t="0" r="r" b="b"/>
            <a:pathLst>
              <a:path w="3601" h="3402">
                <a:moveTo>
                  <a:pt x="566" y="0"/>
                </a:moveTo>
                <a:cubicBezTo>
                  <a:pt x="283" y="0"/>
                  <a:pt x="0" y="283"/>
                  <a:pt x="0" y="566"/>
                </a:cubicBezTo>
                <a:lnTo>
                  <a:pt x="0" y="2834"/>
                </a:lnTo>
                <a:cubicBezTo>
                  <a:pt x="0" y="3117"/>
                  <a:pt x="283" y="3401"/>
                  <a:pt x="566" y="3401"/>
                </a:cubicBezTo>
                <a:lnTo>
                  <a:pt x="3034" y="3401"/>
                </a:lnTo>
                <a:cubicBezTo>
                  <a:pt x="3317" y="3401"/>
                  <a:pt x="3600" y="3117"/>
                  <a:pt x="3600" y="2834"/>
                </a:cubicBezTo>
                <a:lnTo>
                  <a:pt x="3600" y="566"/>
                </a:lnTo>
                <a:cubicBezTo>
                  <a:pt x="3600" y="283"/>
                  <a:pt x="3317" y="0"/>
                  <a:pt x="3034" y="0"/>
                </a:cubicBezTo>
                <a:lnTo>
                  <a:pt x="566" y="0"/>
                </a:lnTo>
              </a:path>
            </a:pathLst>
          </a:custGeom>
          <a:solidFill>
            <a:srgbClr val="b4c7dc"/>
          </a:solidFill>
          <a:ln>
            <a:solidFill>
              <a:srgbClr val="3465a4">
                <a:alpha val="5000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/>
            <a:r>
              <a:rPr b="1" lang="es-CL" sz="1200" spc="-1" strike="noStrike">
                <a:solidFill>
                  <a:srgbClr val="000000"/>
                </a:solidFill>
                <a:latin typeface="Calibri"/>
              </a:rPr>
              <a:t>¿Dónde?</a:t>
            </a:r>
            <a:endParaRPr b="0" lang="es-CL" sz="1200" spc="-1" strike="noStrike">
              <a:solidFill>
                <a:srgbClr val="000000"/>
              </a:solidFill>
              <a:latin typeface="Calibri"/>
            </a:endParaRPr>
          </a:p>
          <a:p>
            <a:pPr algn="ctr"/>
            <a:br/>
            <a:r>
              <a:rPr b="0" lang="es-CL" sz="1200" spc="-1" strike="noStrike">
                <a:solidFill>
                  <a:srgbClr val="000000"/>
                </a:solidFill>
                <a:latin typeface="Calibri"/>
              </a:rPr>
              <a:t>Taller 3Dlux, </a:t>
            </a:r>
            <a:br/>
            <a:r>
              <a:rPr b="0" lang="es-CL" sz="1200" spc="-1" strike="noStrike">
                <a:solidFill>
                  <a:srgbClr val="000000"/>
                </a:solidFill>
                <a:latin typeface="Calibri"/>
              </a:rPr>
              <a:t>a través de interfaz</a:t>
            </a:r>
            <a:br/>
            <a:r>
              <a:rPr b="0" lang="es-CL" sz="1200" spc="-1" strike="noStrike">
                <a:solidFill>
                  <a:srgbClr val="000000"/>
                </a:solidFill>
                <a:latin typeface="Calibri"/>
              </a:rPr>
              <a:t>gráfica</a:t>
            </a:r>
            <a:endParaRPr b="0" lang="es-CL" sz="1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626400" y="288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spAutoFit/>
          </a:bodyPr>
          <a:p>
            <a:pPr algn="ctr"/>
            <a:r>
              <a:rPr b="0" lang="es-CL" sz="4400" spc="-1" strike="noStrike">
                <a:solidFill>
                  <a:srgbClr val="000000"/>
                </a:solidFill>
                <a:latin typeface="Calibri"/>
              </a:rPr>
              <a:t>Resultados</a:t>
            </a:r>
            <a:endParaRPr b="0" lang="es-C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8407440" y="6120000"/>
            <a:ext cx="38325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fld id="{01CB62EC-96C6-4831-80D3-0828755CE2F7}" type="slidenum">
              <a:rPr b="0" lang="es-CL" sz="1800" spc="-1" strike="noStrike">
                <a:solidFill>
                  <a:srgbClr val="000000"/>
                </a:solidFill>
                <a:latin typeface="Calibri"/>
              </a:rPr>
              <a:t>&lt;número&gt;</a:t>
            </a:fld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TextShape 3"/>
          <p:cNvSpPr txBox="1"/>
          <p:nvPr/>
        </p:nvSpPr>
        <p:spPr>
          <a:xfrm>
            <a:off x="158040" y="1174680"/>
            <a:ext cx="4233960" cy="91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s-CL" sz="1800" spc="-1" strike="noStrike">
                <a:solidFill>
                  <a:srgbClr val="000000"/>
                </a:solidFill>
                <a:latin typeface="Calibri"/>
                <a:ea typeface="MS PGothic"/>
              </a:rPr>
              <a:t>Design Thinking: Investigar</a:t>
            </a:r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  <a:p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  <a:p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CustomShape 4"/>
          <p:cNvSpPr/>
          <p:nvPr/>
        </p:nvSpPr>
        <p:spPr>
          <a:xfrm>
            <a:off x="576000" y="1872000"/>
            <a:ext cx="2088000" cy="504000"/>
          </a:xfrm>
          <a:custGeom>
            <a:avLst/>
            <a:gdLst/>
            <a:ahLst/>
            <a:rect l="0" t="0" r="r" b="b"/>
            <a:pathLst>
              <a:path w="5802" h="1401">
                <a:moveTo>
                  <a:pt x="233" y="0"/>
                </a:moveTo>
                <a:cubicBezTo>
                  <a:pt x="116" y="0"/>
                  <a:pt x="0" y="116"/>
                  <a:pt x="0" y="233"/>
                </a:cubicBezTo>
                <a:lnTo>
                  <a:pt x="0" y="1167"/>
                </a:lnTo>
                <a:cubicBezTo>
                  <a:pt x="0" y="1283"/>
                  <a:pt x="116" y="1400"/>
                  <a:pt x="233" y="1400"/>
                </a:cubicBezTo>
                <a:lnTo>
                  <a:pt x="5567" y="1400"/>
                </a:lnTo>
                <a:cubicBezTo>
                  <a:pt x="5684" y="1400"/>
                  <a:pt x="5801" y="1283"/>
                  <a:pt x="5801" y="1167"/>
                </a:cubicBezTo>
                <a:lnTo>
                  <a:pt x="5801" y="233"/>
                </a:lnTo>
                <a:cubicBezTo>
                  <a:pt x="5801" y="116"/>
                  <a:pt x="5684" y="0"/>
                  <a:pt x="5567" y="0"/>
                </a:cubicBezTo>
                <a:lnTo>
                  <a:pt x="233" y="0"/>
                </a:lnTo>
              </a:path>
            </a:pathLst>
          </a:custGeom>
          <a:solidFill>
            <a:srgbClr val="b4c7dc"/>
          </a:solidFill>
          <a:ln>
            <a:solidFill>
              <a:srgbClr val="3465a4">
                <a:alpha val="5000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s-CL" sz="1500" spc="-1" strike="noStrike">
                <a:solidFill>
                  <a:srgbClr val="000000"/>
                </a:solidFill>
                <a:latin typeface="Calibri"/>
              </a:rPr>
              <a:t>Búsqueda</a:t>
            </a:r>
            <a:r>
              <a:rPr b="0" lang="es-CL" sz="1500" spc="-1" strike="noStrike">
                <a:solidFill>
                  <a:srgbClr val="000000"/>
                </a:solidFill>
                <a:latin typeface="Calibri"/>
              </a:rPr>
              <a:t> de referentes</a:t>
            </a:r>
            <a:endParaRPr b="0" lang="es-CL" sz="1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CustomShape 5"/>
          <p:cNvSpPr/>
          <p:nvPr/>
        </p:nvSpPr>
        <p:spPr>
          <a:xfrm>
            <a:off x="3672000" y="1872000"/>
            <a:ext cx="1944000" cy="504000"/>
          </a:xfrm>
          <a:custGeom>
            <a:avLst/>
            <a:gdLst/>
            <a:ahLst/>
            <a:rect l="0" t="0" r="r" b="b"/>
            <a:pathLst>
              <a:path w="5402" h="1401">
                <a:moveTo>
                  <a:pt x="233" y="0"/>
                </a:moveTo>
                <a:cubicBezTo>
                  <a:pt x="116" y="0"/>
                  <a:pt x="0" y="116"/>
                  <a:pt x="0" y="233"/>
                </a:cubicBezTo>
                <a:lnTo>
                  <a:pt x="0" y="1167"/>
                </a:lnTo>
                <a:cubicBezTo>
                  <a:pt x="0" y="1283"/>
                  <a:pt x="116" y="1400"/>
                  <a:pt x="233" y="1400"/>
                </a:cubicBezTo>
                <a:lnTo>
                  <a:pt x="5167" y="1400"/>
                </a:lnTo>
                <a:cubicBezTo>
                  <a:pt x="5284" y="1400"/>
                  <a:pt x="5401" y="1283"/>
                  <a:pt x="5401" y="1167"/>
                </a:cubicBezTo>
                <a:lnTo>
                  <a:pt x="5401" y="233"/>
                </a:lnTo>
                <a:cubicBezTo>
                  <a:pt x="5401" y="116"/>
                  <a:pt x="5284" y="0"/>
                  <a:pt x="5167" y="0"/>
                </a:cubicBezTo>
                <a:lnTo>
                  <a:pt x="233" y="0"/>
                </a:lnTo>
              </a:path>
            </a:pathLst>
          </a:custGeom>
          <a:solidFill>
            <a:srgbClr val="b4c7dc"/>
          </a:solidFill>
          <a:ln>
            <a:solidFill>
              <a:srgbClr val="3465a4">
                <a:alpha val="5000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s-CL" sz="1500" spc="-1" strike="noStrike">
                <a:solidFill>
                  <a:srgbClr val="000000"/>
                </a:solidFill>
                <a:latin typeface="Calibri"/>
              </a:rPr>
              <a:t>Software y hardware</a:t>
            </a:r>
            <a:endParaRPr b="0" lang="es-CL" sz="1500" spc="-1" strike="noStrike">
              <a:solidFill>
                <a:srgbClr val="000000"/>
              </a:solidFill>
              <a:latin typeface="Calibri"/>
            </a:endParaRPr>
          </a:p>
          <a:p>
            <a:pPr algn="ctr"/>
            <a:r>
              <a:rPr b="0" lang="es-CL" sz="15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s-CL" sz="1500" spc="-1" strike="noStrike">
                <a:solidFill>
                  <a:srgbClr val="000000"/>
                </a:solidFill>
                <a:latin typeface="Calibri"/>
              </a:rPr>
              <a:t>a utilizar</a:t>
            </a:r>
            <a:endParaRPr b="0" lang="es-CL" sz="1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CustomShape 6"/>
          <p:cNvSpPr/>
          <p:nvPr/>
        </p:nvSpPr>
        <p:spPr>
          <a:xfrm>
            <a:off x="6480000" y="1872000"/>
            <a:ext cx="2304000" cy="504000"/>
          </a:xfrm>
          <a:custGeom>
            <a:avLst/>
            <a:gdLst/>
            <a:ahLst/>
            <a:rect l="0" t="0" r="r" b="b"/>
            <a:pathLst>
              <a:path w="6402" h="1401">
                <a:moveTo>
                  <a:pt x="233" y="0"/>
                </a:moveTo>
                <a:cubicBezTo>
                  <a:pt x="116" y="0"/>
                  <a:pt x="0" y="116"/>
                  <a:pt x="0" y="233"/>
                </a:cubicBezTo>
                <a:lnTo>
                  <a:pt x="0" y="1167"/>
                </a:lnTo>
                <a:cubicBezTo>
                  <a:pt x="0" y="1283"/>
                  <a:pt x="116" y="1400"/>
                  <a:pt x="233" y="1400"/>
                </a:cubicBezTo>
                <a:lnTo>
                  <a:pt x="6167" y="1400"/>
                </a:lnTo>
                <a:cubicBezTo>
                  <a:pt x="6284" y="1400"/>
                  <a:pt x="6401" y="1283"/>
                  <a:pt x="6401" y="1167"/>
                </a:cubicBezTo>
                <a:lnTo>
                  <a:pt x="6401" y="233"/>
                </a:lnTo>
                <a:cubicBezTo>
                  <a:pt x="6401" y="116"/>
                  <a:pt x="6284" y="0"/>
                  <a:pt x="6167" y="0"/>
                </a:cubicBezTo>
                <a:lnTo>
                  <a:pt x="233" y="0"/>
                </a:lnTo>
              </a:path>
            </a:pathLst>
          </a:custGeom>
          <a:solidFill>
            <a:srgbClr val="b4c7dc"/>
          </a:solidFill>
          <a:ln>
            <a:solidFill>
              <a:srgbClr val="3465a4">
                <a:alpha val="5000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s-CL" sz="1500" spc="-1" strike="noStrike">
                <a:solidFill>
                  <a:srgbClr val="000000"/>
                </a:solidFill>
                <a:latin typeface="Calibri"/>
              </a:rPr>
              <a:t>Herramientas de desarrollo</a:t>
            </a:r>
            <a:endParaRPr b="0" lang="es-CL" sz="1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TextShape 7"/>
          <p:cNvSpPr txBox="1"/>
          <p:nvPr/>
        </p:nvSpPr>
        <p:spPr>
          <a:xfrm>
            <a:off x="576000" y="2736000"/>
            <a:ext cx="2160000" cy="252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600" spc="-1" strike="noStrike">
                <a:solidFill>
                  <a:srgbClr val="000000"/>
                </a:solidFill>
                <a:latin typeface="Calibri"/>
              </a:rPr>
              <a:t>Público objetivo</a:t>
            </a:r>
            <a:endParaRPr b="0" lang="es-CL" sz="1600" spc="-1" strike="noStrike">
              <a:solidFill>
                <a:srgbClr val="000000"/>
              </a:solidFill>
              <a:latin typeface="Calibri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s-CL" sz="1600" spc="-1" strike="noStrike">
              <a:solidFill>
                <a:srgbClr val="000000"/>
              </a:solidFill>
              <a:latin typeface="Calibri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600" spc="-1" strike="noStrike">
                <a:solidFill>
                  <a:srgbClr val="000000"/>
                </a:solidFill>
                <a:latin typeface="Calibri"/>
              </a:rPr>
              <a:t>Relación con impresión 3D</a:t>
            </a:r>
            <a:endParaRPr b="0" lang="es-CL" sz="1600" spc="-1" strike="noStrike">
              <a:solidFill>
                <a:srgbClr val="000000"/>
              </a:solidFill>
              <a:latin typeface="Calibri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s-CL" sz="1600" spc="-1" strike="noStrike">
              <a:solidFill>
                <a:srgbClr val="000000"/>
              </a:solidFill>
              <a:latin typeface="Calibri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600" spc="-1" strike="noStrike">
                <a:solidFill>
                  <a:srgbClr val="000000"/>
                </a:solidFill>
                <a:latin typeface="Calibri"/>
              </a:rPr>
              <a:t>Mantenimiento de activos</a:t>
            </a:r>
            <a:endParaRPr b="0" lang="es-CL" sz="1600" spc="-1" strike="noStrike">
              <a:solidFill>
                <a:srgbClr val="000000"/>
              </a:solidFill>
              <a:latin typeface="Calibri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s-CL" sz="1600" spc="-1" strike="noStrike">
              <a:solidFill>
                <a:srgbClr val="000000"/>
              </a:solidFill>
              <a:latin typeface="Calibri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600" spc="-1" strike="noStrike">
                <a:solidFill>
                  <a:srgbClr val="000000"/>
                </a:solidFill>
                <a:latin typeface="Calibri"/>
              </a:rPr>
              <a:t>Gestión de procesos</a:t>
            </a:r>
            <a:endParaRPr b="0" lang="es-CL" sz="1600" spc="-1" strike="noStrike">
              <a:solidFill>
                <a:srgbClr val="000000"/>
              </a:solidFill>
              <a:latin typeface="Calibri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s-CL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TextShape 8"/>
          <p:cNvSpPr txBox="1"/>
          <p:nvPr/>
        </p:nvSpPr>
        <p:spPr>
          <a:xfrm>
            <a:off x="3600000" y="2736000"/>
            <a:ext cx="2160000" cy="2953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solidFill>
                  <a:srgbClr val="000000"/>
                </a:solidFill>
                <a:latin typeface="Calibri"/>
              </a:rPr>
              <a:t>Raspberry Pi</a:t>
            </a:r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solidFill>
                  <a:srgbClr val="000000"/>
                </a:solidFill>
                <a:latin typeface="Calibri"/>
              </a:rPr>
              <a:t>Octoprint</a:t>
            </a:r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600" spc="-1" strike="noStrike">
                <a:solidFill>
                  <a:srgbClr val="000000"/>
                </a:solidFill>
                <a:latin typeface="Calibri"/>
              </a:rPr>
              <a:t>Interfaz Gráfica</a:t>
            </a:r>
            <a:endParaRPr b="0" lang="es-CL" sz="1600" spc="-1" strike="noStrike">
              <a:solidFill>
                <a:srgbClr val="000000"/>
              </a:solidFill>
              <a:latin typeface="Calibri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s-CL" sz="1600" spc="-1" strike="noStrike">
              <a:solidFill>
                <a:srgbClr val="000000"/>
              </a:solidFill>
              <a:latin typeface="Calibri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600" spc="-1" strike="noStrike">
                <a:solidFill>
                  <a:srgbClr val="000000"/>
                </a:solidFill>
                <a:latin typeface="Calibri"/>
              </a:rPr>
              <a:t>API</a:t>
            </a:r>
            <a:endParaRPr b="0" lang="es-CL" sz="1600" spc="-1" strike="noStrike">
              <a:solidFill>
                <a:srgbClr val="000000"/>
              </a:solidFill>
              <a:latin typeface="Calibri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s-CL" sz="1600" spc="-1" strike="noStrike">
              <a:solidFill>
                <a:srgbClr val="000000"/>
              </a:solidFill>
              <a:latin typeface="Calibri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600" spc="-1" strike="noStrike">
                <a:solidFill>
                  <a:srgbClr val="000000"/>
                </a:solidFill>
                <a:latin typeface="Calibri"/>
              </a:rPr>
              <a:t>Request HTTP</a:t>
            </a:r>
            <a:endParaRPr b="0" lang="es-CL" sz="1600" spc="-1" strike="noStrike">
              <a:solidFill>
                <a:srgbClr val="000000"/>
              </a:solidFill>
              <a:latin typeface="Calibri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s-CL" sz="1600" spc="-1" strike="noStrike">
              <a:solidFill>
                <a:srgbClr val="000000"/>
              </a:solidFill>
              <a:latin typeface="Calibri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s-CL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TextShape 9"/>
          <p:cNvSpPr txBox="1"/>
          <p:nvPr/>
        </p:nvSpPr>
        <p:spPr>
          <a:xfrm>
            <a:off x="6480000" y="2808000"/>
            <a:ext cx="2160000" cy="2037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600" spc="-1" strike="noStrike">
                <a:solidFill>
                  <a:srgbClr val="000000"/>
                </a:solidFill>
                <a:latin typeface="Calibri"/>
              </a:rPr>
              <a:t>Node-red</a:t>
            </a:r>
            <a:endParaRPr b="0" lang="es-CL" sz="1600" spc="-1" strike="noStrike">
              <a:solidFill>
                <a:srgbClr val="000000"/>
              </a:solidFill>
              <a:latin typeface="Calibri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s-CL" sz="1600" spc="-1" strike="noStrike">
              <a:solidFill>
                <a:srgbClr val="000000"/>
              </a:solidFill>
              <a:latin typeface="Calibri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600" spc="-1" strike="noStrike">
                <a:solidFill>
                  <a:srgbClr val="000000"/>
                </a:solidFill>
                <a:latin typeface="Calibri"/>
              </a:rPr>
              <a:t>Grafana</a:t>
            </a:r>
            <a:endParaRPr b="0" lang="es-CL" sz="1600" spc="-1" strike="noStrike">
              <a:solidFill>
                <a:srgbClr val="000000"/>
              </a:solidFill>
              <a:latin typeface="Calibri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s-CL" sz="1600" spc="-1" strike="noStrike">
              <a:solidFill>
                <a:srgbClr val="000000"/>
              </a:solidFill>
              <a:latin typeface="Calibri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600" spc="-1" strike="noStrike">
                <a:solidFill>
                  <a:srgbClr val="000000"/>
                </a:solidFill>
                <a:latin typeface="Calibri"/>
              </a:rPr>
              <a:t>Python</a:t>
            </a:r>
            <a:endParaRPr b="0" lang="es-CL" sz="1600" spc="-1" strike="noStrike">
              <a:solidFill>
                <a:srgbClr val="000000"/>
              </a:solidFill>
              <a:latin typeface="Calibri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s-CL" sz="1600" spc="-1" strike="noStrike">
              <a:solidFill>
                <a:srgbClr val="000000"/>
              </a:solidFill>
              <a:latin typeface="Calibri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600" spc="-1" strike="noStrike">
                <a:solidFill>
                  <a:srgbClr val="000000"/>
                </a:solidFill>
                <a:latin typeface="Calibri"/>
              </a:rPr>
              <a:t>Mysql</a:t>
            </a:r>
            <a:endParaRPr b="0" lang="es-CL" sz="1600" spc="-1" strike="noStrike">
              <a:solidFill>
                <a:srgbClr val="000000"/>
              </a:solidFill>
              <a:latin typeface="Calibri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s-CL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626400" y="288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spAutoFit/>
          </a:bodyPr>
          <a:p>
            <a:pPr algn="ctr"/>
            <a:r>
              <a:rPr b="0" lang="es-CL" sz="4400" spc="-1" strike="noStrike">
                <a:solidFill>
                  <a:srgbClr val="000000"/>
                </a:solidFill>
                <a:latin typeface="Calibri"/>
              </a:rPr>
              <a:t>Resultados</a:t>
            </a:r>
            <a:endParaRPr b="0" lang="es-C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8407440" y="6120000"/>
            <a:ext cx="38325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fld id="{BC2628FE-75D1-4122-88CC-7E3F9DF0EE52}" type="slidenum">
              <a:rPr b="0" lang="es-CL" sz="1800" spc="-1" strike="noStrike">
                <a:solidFill>
                  <a:srgbClr val="000000"/>
                </a:solidFill>
                <a:latin typeface="Calibri"/>
              </a:rPr>
              <a:t>&lt;número&gt;</a:t>
            </a:fld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TextShape 3"/>
          <p:cNvSpPr txBox="1"/>
          <p:nvPr/>
        </p:nvSpPr>
        <p:spPr>
          <a:xfrm>
            <a:off x="216000" y="1152000"/>
            <a:ext cx="4233960" cy="91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s-CL" sz="1800" spc="-1" strike="noStrike">
                <a:solidFill>
                  <a:srgbClr val="000000"/>
                </a:solidFill>
                <a:latin typeface="Calibri"/>
                <a:ea typeface="MS PGothic"/>
              </a:rPr>
              <a:t>Design Thinking: Idear</a:t>
            </a:r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  <a:p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  <a:p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2264400" y="1296000"/>
            <a:ext cx="4431600" cy="5184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626400" y="288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spAutoFit/>
          </a:bodyPr>
          <a:p>
            <a:pPr algn="ctr"/>
            <a:r>
              <a:rPr b="0" lang="es-CL" sz="4400" spc="-1" strike="noStrike">
                <a:solidFill>
                  <a:srgbClr val="000000"/>
                </a:solidFill>
                <a:latin typeface="Calibri"/>
              </a:rPr>
              <a:t>Resultados</a:t>
            </a:r>
            <a:endParaRPr b="0" lang="es-C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8407440" y="6120000"/>
            <a:ext cx="38325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fld id="{68902B33-4328-447F-BAD4-D4E3EFD4020B}" type="slidenum">
              <a:rPr b="0" lang="es-CL" sz="1800" spc="-1" strike="noStrike">
                <a:solidFill>
                  <a:srgbClr val="000000"/>
                </a:solidFill>
                <a:latin typeface="Calibri"/>
              </a:rPr>
              <a:t>&lt;número&gt;</a:t>
            </a:fld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216000" y="1152000"/>
            <a:ext cx="4233960" cy="91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s-CL" sz="1800" spc="-1" strike="noStrike">
                <a:solidFill>
                  <a:srgbClr val="000000"/>
                </a:solidFill>
                <a:latin typeface="Calibri"/>
                <a:ea typeface="MS PGothic"/>
              </a:rPr>
              <a:t>Design Thinking: Prototipar</a:t>
            </a:r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  <a:p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  <a:p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169560" y="1627920"/>
            <a:ext cx="8758440" cy="4060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spAutoFit/>
          </a:bodyPr>
          <a:p>
            <a:pPr algn="ctr"/>
            <a:r>
              <a:rPr b="0" lang="es-CL" sz="4400" spc="-1" strike="noStrike">
                <a:solidFill>
                  <a:srgbClr val="000000"/>
                </a:solidFill>
                <a:latin typeface="Calibri"/>
              </a:rPr>
              <a:t>Antecedentes</a:t>
            </a:r>
            <a:endParaRPr b="0" lang="es-C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8407440" y="6120000"/>
            <a:ext cx="38325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fld id="{87475891-20C1-4313-81A0-0D87E8655462}" type="slidenum">
              <a:rPr b="0" lang="es-CL" sz="1800" spc="-1" strike="noStrike">
                <a:solidFill>
                  <a:srgbClr val="000000"/>
                </a:solidFill>
                <a:latin typeface="Calibri"/>
              </a:rPr>
              <a:t>1</a:t>
            </a:fld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559800" y="1600200"/>
            <a:ext cx="8024400" cy="4525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626400" y="288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spAutoFit/>
          </a:bodyPr>
          <a:p>
            <a:pPr algn="ctr"/>
            <a:r>
              <a:rPr b="0" lang="es-CL" sz="4400" spc="-1" strike="noStrike">
                <a:solidFill>
                  <a:srgbClr val="000000"/>
                </a:solidFill>
                <a:latin typeface="Calibri"/>
              </a:rPr>
              <a:t>Resultados</a:t>
            </a:r>
            <a:endParaRPr b="0" lang="es-C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8407440" y="6120000"/>
            <a:ext cx="38325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fld id="{329C546D-0679-4C29-B3DF-EE3083F2C4F5}" type="slidenum">
              <a:rPr b="0" lang="es-CL" sz="1800" spc="-1" strike="noStrike">
                <a:solidFill>
                  <a:srgbClr val="000000"/>
                </a:solidFill>
                <a:latin typeface="Calibri"/>
              </a:rPr>
              <a:t>&lt;número&gt;</a:t>
            </a:fld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TextShape 3"/>
          <p:cNvSpPr txBox="1"/>
          <p:nvPr/>
        </p:nvSpPr>
        <p:spPr>
          <a:xfrm>
            <a:off x="216000" y="1152000"/>
            <a:ext cx="4233960" cy="91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s-CL" sz="1800" spc="-1" strike="noStrike">
                <a:solidFill>
                  <a:srgbClr val="000000"/>
                </a:solidFill>
                <a:latin typeface="Calibri"/>
                <a:ea typeface="MS PGothic"/>
              </a:rPr>
              <a:t>Design Thinking: Prototipar</a:t>
            </a:r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  <a:p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  <a:p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186120" y="2079720"/>
            <a:ext cx="8813880" cy="4053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626400" y="288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spAutoFit/>
          </a:bodyPr>
          <a:p>
            <a:pPr algn="ctr"/>
            <a:r>
              <a:rPr b="0" lang="es-CL" sz="4400" spc="-1" strike="noStrike">
                <a:solidFill>
                  <a:srgbClr val="000000"/>
                </a:solidFill>
                <a:latin typeface="Calibri"/>
              </a:rPr>
              <a:t>Resultados</a:t>
            </a:r>
            <a:endParaRPr b="0" lang="es-C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8407440" y="6120000"/>
            <a:ext cx="38325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fld id="{AE60C4FC-1765-45FA-9F49-93FF7359B476}" type="slidenum">
              <a:rPr b="0" lang="es-CL" sz="1800" spc="-1" strike="noStrike">
                <a:solidFill>
                  <a:srgbClr val="000000"/>
                </a:solidFill>
                <a:latin typeface="Calibri"/>
              </a:rPr>
              <a:t>&lt;número&gt;</a:t>
            </a:fld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TextShape 3"/>
          <p:cNvSpPr txBox="1"/>
          <p:nvPr/>
        </p:nvSpPr>
        <p:spPr>
          <a:xfrm>
            <a:off x="216000" y="1152000"/>
            <a:ext cx="4233960" cy="91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s-CL" sz="1800" spc="-1" strike="noStrike">
                <a:solidFill>
                  <a:srgbClr val="000000"/>
                </a:solidFill>
                <a:latin typeface="Calibri"/>
                <a:ea typeface="MS PGothic"/>
              </a:rPr>
              <a:t>Design Thinking: Prototipar</a:t>
            </a:r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  <a:p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  <a:p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288000" y="2305440"/>
            <a:ext cx="8695080" cy="3569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626400" y="288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spAutoFit/>
          </a:bodyPr>
          <a:p>
            <a:pPr algn="ctr"/>
            <a:r>
              <a:rPr b="0" lang="es-CL" sz="4400" spc="-1" strike="noStrike">
                <a:solidFill>
                  <a:srgbClr val="000000"/>
                </a:solidFill>
                <a:latin typeface="Calibri"/>
              </a:rPr>
              <a:t>Conclusiones</a:t>
            </a:r>
            <a:endParaRPr b="0" lang="es-C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8407440" y="6120000"/>
            <a:ext cx="38325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fld id="{71515DDC-3442-4B6E-9E12-E5BA49DCE316}" type="slidenum">
              <a:rPr b="0" lang="es-CL" sz="1800" spc="-1" strike="noStrike">
                <a:solidFill>
                  <a:srgbClr val="000000"/>
                </a:solidFill>
                <a:latin typeface="Calibri"/>
              </a:rPr>
              <a:t>&lt;número&gt;</a:t>
            </a:fld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TextShape 3"/>
          <p:cNvSpPr txBox="1"/>
          <p:nvPr/>
        </p:nvSpPr>
        <p:spPr>
          <a:xfrm>
            <a:off x="936000" y="1431000"/>
            <a:ext cx="7632000" cy="4479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solidFill>
                  <a:srgbClr val="000000"/>
                </a:solidFill>
                <a:latin typeface="Calibri"/>
              </a:rPr>
              <a:t>RCM permite identificar equipos críticos, análisis de la máquina, fallas, registro y planes de mantenimiento.</a:t>
            </a:r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solidFill>
                  <a:srgbClr val="000000"/>
                </a:solidFill>
                <a:latin typeface="Calibri"/>
              </a:rPr>
              <a:t>Análisis estadístico de Weibull y su validación con test de Shapiro es útil para estimar confiabilidad y tasa de fallos.</a:t>
            </a:r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solidFill>
                  <a:srgbClr val="000000"/>
                </a:solidFill>
                <a:latin typeface="Calibri"/>
              </a:rPr>
              <a:t>Utilización de Raspberry Pi para el control remoto de impresoras 3D. </a:t>
            </a:r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solidFill>
                  <a:srgbClr val="000000"/>
                </a:solidFill>
                <a:latin typeface="Calibri"/>
              </a:rPr>
              <a:t>Datos obtenidos por HTTP en funciones de Node-red permite calcular matemáticamente indicadores como peso total, tiempo de impresión total, MTTR, MTBF.</a:t>
            </a:r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solidFill>
                  <a:srgbClr val="000000"/>
                </a:solidFill>
                <a:latin typeface="Calibri"/>
              </a:rPr>
              <a:t>Se utilizaron bases de datos de series de tiempo para indicadores, y relacionales para gestión de datos.</a:t>
            </a:r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solidFill>
                  <a:srgbClr val="000000"/>
                </a:solidFill>
                <a:latin typeface="Calibri"/>
              </a:rPr>
              <a:t>Interfaz tipo Dashboard con indicadores, control y registro de datos.</a:t>
            </a:r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626400" y="288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spAutoFit/>
          </a:bodyPr>
          <a:p>
            <a:pPr algn="ctr"/>
            <a:r>
              <a:rPr b="0" lang="es-CL" sz="4400" spc="-1" strike="noStrike">
                <a:solidFill>
                  <a:srgbClr val="000000"/>
                </a:solidFill>
                <a:latin typeface="Calibri"/>
              </a:rPr>
              <a:t>Proyecciones</a:t>
            </a:r>
            <a:endParaRPr b="0" lang="es-C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8407440" y="6120000"/>
            <a:ext cx="38325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fld id="{28521F70-ECA0-4E73-99A7-A2D5314C659F}" type="slidenum">
              <a:rPr b="0" lang="es-CL" sz="1800" spc="-1" strike="noStrike">
                <a:solidFill>
                  <a:srgbClr val="000000"/>
                </a:solidFill>
                <a:latin typeface="Calibri"/>
              </a:rPr>
              <a:t>&lt;número&gt;</a:t>
            </a:fld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936000" y="2304000"/>
            <a:ext cx="7632000" cy="2833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solidFill>
                  <a:srgbClr val="000000"/>
                </a:solidFill>
                <a:latin typeface="Calibri"/>
              </a:rPr>
              <a:t>Utilización de actuadores y sensores para mayor control y medición de otras variables.</a:t>
            </a:r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solidFill>
                  <a:srgbClr val="000000"/>
                </a:solidFill>
                <a:latin typeface="Calibri"/>
              </a:rPr>
              <a:t>Nuevas iteraciones para obtención de MVP.</a:t>
            </a:r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1800" spc="-1" strike="noStrike">
                <a:solidFill>
                  <a:srgbClr val="000000"/>
                </a:solidFill>
                <a:latin typeface="Calibri"/>
              </a:rPr>
              <a:t>Escalabilidad y QA. </a:t>
            </a:r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spAutoFit/>
          </a:bodyPr>
          <a:p>
            <a:pPr algn="ctr"/>
            <a:r>
              <a:rPr b="0" lang="es-CL" sz="4400" spc="-1" strike="noStrike">
                <a:solidFill>
                  <a:srgbClr val="000000"/>
                </a:solidFill>
                <a:latin typeface="Calibri"/>
              </a:rPr>
              <a:t>Antecedentes</a:t>
            </a:r>
            <a:endParaRPr b="0" lang="es-C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8407440" y="6120000"/>
            <a:ext cx="38325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fld id="{D1F8B745-75A9-4676-B678-B06A87B6CAFB}" type="slidenum">
              <a:rPr b="0" lang="es-CL" sz="1800" spc="-1" strike="noStrike">
                <a:solidFill>
                  <a:srgbClr val="000000"/>
                </a:solidFill>
                <a:latin typeface="Calibri"/>
              </a:rPr>
              <a:t>1</a:t>
            </a:fld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TextShape 3"/>
          <p:cNvSpPr txBox="1"/>
          <p:nvPr/>
        </p:nvSpPr>
        <p:spPr>
          <a:xfrm>
            <a:off x="559800" y="1600200"/>
            <a:ext cx="802440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s-CL" sz="3200" spc="-1" strike="noStrike">
                <a:solidFill>
                  <a:srgbClr val="000000"/>
                </a:solidFill>
                <a:latin typeface="Calibri"/>
              </a:rPr>
              <a:t>ISO/ASTM 52900</a:t>
            </a:r>
            <a:endParaRPr b="0" lang="es-CL" sz="3200" spc="-1" strike="noStrike">
              <a:solidFill>
                <a:srgbClr val="000000"/>
              </a:solidFill>
              <a:latin typeface="Calibri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endParaRPr b="0" lang="es-CL" sz="3200" spc="-1" strike="noStrike">
              <a:solidFill>
                <a:srgbClr val="000000"/>
              </a:solidFill>
              <a:latin typeface="Calibri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s-CL" sz="3200" spc="-1" strike="noStrike">
                <a:solidFill>
                  <a:srgbClr val="000000"/>
                </a:solidFill>
                <a:latin typeface="Calibri"/>
              </a:rPr>
              <a:t>ISO 14224 2016</a:t>
            </a:r>
            <a:endParaRPr b="0" lang="es-CL" sz="3200" spc="-1" strike="noStrike">
              <a:solidFill>
                <a:srgbClr val="000000"/>
              </a:solidFill>
              <a:latin typeface="Calibri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endParaRPr b="0" lang="es-CL" sz="3200" spc="-1" strike="noStrike">
              <a:solidFill>
                <a:srgbClr val="000000"/>
              </a:solidFill>
              <a:latin typeface="Calibri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s-CL" sz="3200" spc="-1" strike="noStrike">
                <a:solidFill>
                  <a:srgbClr val="000000"/>
                </a:solidFill>
                <a:latin typeface="Calibri"/>
              </a:rPr>
              <a:t>SAE JA1012</a:t>
            </a:r>
            <a:endParaRPr b="0" lang="es-CL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spAutoFit/>
          </a:bodyPr>
          <a:p>
            <a:pPr algn="ctr"/>
            <a:r>
              <a:rPr b="0" lang="es-CL" sz="4400" spc="-1" strike="noStrike">
                <a:solidFill>
                  <a:srgbClr val="000000"/>
                </a:solidFill>
                <a:latin typeface="Calibri"/>
              </a:rPr>
              <a:t>Antecedentes</a:t>
            </a:r>
            <a:endParaRPr b="0" lang="es-C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8407440" y="6120000"/>
            <a:ext cx="38325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fld id="{5C10C00C-014C-4BF1-8A11-3649F026B168}" type="slidenum">
              <a:rPr b="0" lang="es-CL" sz="1800" spc="-1" strike="noStrike">
                <a:solidFill>
                  <a:srgbClr val="000000"/>
                </a:solidFill>
                <a:latin typeface="Calibri"/>
              </a:rPr>
              <a:t>3</a:t>
            </a:fld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1853280" y="1600200"/>
            <a:ext cx="5437080" cy="4525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spAutoFit/>
          </a:bodyPr>
          <a:p>
            <a:pPr algn="ctr"/>
            <a:r>
              <a:rPr b="0" lang="es-CL" sz="4400" spc="-1" strike="noStrike">
                <a:solidFill>
                  <a:srgbClr val="000000"/>
                </a:solidFill>
                <a:latin typeface="Calibri"/>
              </a:rPr>
              <a:t>Objetivos</a:t>
            </a:r>
            <a:endParaRPr b="0" lang="es-C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8407440" y="6120000"/>
            <a:ext cx="38325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fld id="{638CD5E0-8DF8-4439-85FC-38A0E85C9A1E}" type="slidenum">
              <a:rPr b="0" lang="es-CL" sz="1800" spc="-1" strike="noStrike">
                <a:solidFill>
                  <a:srgbClr val="000000"/>
                </a:solidFill>
                <a:latin typeface="Calibri"/>
              </a:rPr>
              <a:t>3</a:t>
            </a:fld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TextShape 3"/>
          <p:cNvSpPr txBox="1"/>
          <p:nvPr/>
        </p:nvSpPr>
        <p:spPr>
          <a:xfrm>
            <a:off x="-109080" y="2232000"/>
            <a:ext cx="8965080" cy="266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 algn="just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1" lang="es-CL" sz="2400" spc="-1" strike="noStrike">
                <a:solidFill>
                  <a:srgbClr val="000000"/>
                </a:solidFill>
                <a:latin typeface="Calibri"/>
              </a:rPr>
              <a:t>Objetivo general</a:t>
            </a:r>
            <a:endParaRPr b="0" lang="es-CL" sz="2400" spc="-1" strike="noStrike">
              <a:solidFill>
                <a:srgbClr val="000000"/>
              </a:solidFill>
              <a:latin typeface="Calibri"/>
            </a:endParaRPr>
          </a:p>
          <a:p>
            <a:pPr marL="342720" indent="-342720" algn="just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endParaRPr b="0" lang="es-CL" sz="2400" spc="-1" strike="noStrike">
              <a:solidFill>
                <a:srgbClr val="000000"/>
              </a:solidFill>
              <a:latin typeface="Calibri"/>
            </a:endParaRPr>
          </a:p>
          <a:p>
            <a:pPr marL="342720" indent="-342720" algn="just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s-CL" sz="2200" spc="-1" strike="noStrike">
                <a:solidFill>
                  <a:srgbClr val="000000"/>
                </a:solidFill>
                <a:latin typeface="Calibri"/>
              </a:rPr>
              <a:t>Diseñar una aplicación de gestión de la producción y el mantenimiento correctivo y preventivo para la optimización de procesos de impresión 3D FDM.</a:t>
            </a:r>
            <a:endParaRPr b="0" lang="es-CL" sz="2200" spc="-1" strike="noStrike">
              <a:solidFill>
                <a:srgbClr val="000000"/>
              </a:solidFill>
              <a:latin typeface="Calibri"/>
            </a:endParaRPr>
          </a:p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endParaRPr b="0" lang="es-CL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spAutoFit/>
          </a:bodyPr>
          <a:p>
            <a:pPr algn="ctr"/>
            <a:r>
              <a:rPr b="0" lang="es-CL" sz="4400" spc="-1" strike="noStrike">
                <a:solidFill>
                  <a:srgbClr val="000000"/>
                </a:solidFill>
                <a:latin typeface="Calibri"/>
              </a:rPr>
              <a:t>Objetivos</a:t>
            </a:r>
            <a:endParaRPr b="0" lang="es-C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8407440" y="6120000"/>
            <a:ext cx="38325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fld id="{BAF0DB8B-BBE1-41BE-AC34-52EADC0D0B58}" type="slidenum">
              <a:rPr b="0" lang="es-CL" sz="1800" spc="-1" strike="noStrike">
                <a:solidFill>
                  <a:srgbClr val="000000"/>
                </a:solidFill>
                <a:latin typeface="Calibri"/>
              </a:rPr>
              <a:t>5</a:t>
            </a:fld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TextShape 3"/>
          <p:cNvSpPr txBox="1"/>
          <p:nvPr/>
        </p:nvSpPr>
        <p:spPr>
          <a:xfrm>
            <a:off x="227880" y="1656000"/>
            <a:ext cx="8916120" cy="4227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s-CL" sz="1600" spc="-1" strike="noStrike">
                <a:solidFill>
                  <a:srgbClr val="000000"/>
                </a:solidFill>
                <a:latin typeface="Calibri"/>
              </a:rPr>
              <a:t>Objetivos específicos</a:t>
            </a:r>
            <a:endParaRPr b="0" lang="es-CL" sz="1600" spc="-1" strike="noStrike">
              <a:solidFill>
                <a:srgbClr val="000000"/>
              </a:solidFill>
              <a:latin typeface="Calibri"/>
            </a:endParaRPr>
          </a:p>
          <a:p>
            <a:endParaRPr b="0" lang="es-CL" sz="16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s-CL" sz="1600" spc="-1" strike="noStrike">
                <a:solidFill>
                  <a:srgbClr val="000000"/>
                </a:solidFill>
                <a:latin typeface="Calibri"/>
              </a:rPr>
              <a:t>1.  Identificar las variables implicadas en el proceso de impresión 3D que permitan obtener indicadores relacionados al mantenimiento.</a:t>
            </a:r>
            <a:endParaRPr b="0" lang="es-CL" sz="1600" spc="-1" strike="noStrike">
              <a:solidFill>
                <a:srgbClr val="000000"/>
              </a:solidFill>
              <a:latin typeface="Calibri"/>
            </a:endParaRPr>
          </a:p>
          <a:p>
            <a:endParaRPr b="0" lang="es-CL" sz="16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s-CL" sz="1600" spc="-1" strike="noStrike">
                <a:solidFill>
                  <a:srgbClr val="000000"/>
                </a:solidFill>
                <a:latin typeface="Calibri"/>
              </a:rPr>
              <a:t>2.  Investigar compatibilidad entre hardware, software, protocolos de comunicación, y códigos de programación a utilizar.</a:t>
            </a:r>
            <a:endParaRPr b="0" lang="es-CL" sz="1600" spc="-1" strike="noStrike">
              <a:solidFill>
                <a:srgbClr val="000000"/>
              </a:solidFill>
              <a:latin typeface="Calibri"/>
            </a:endParaRPr>
          </a:p>
          <a:p>
            <a:endParaRPr b="0" lang="es-CL" sz="16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s-CL" sz="1600" spc="-1" strike="noStrike">
                <a:solidFill>
                  <a:srgbClr val="000000"/>
                </a:solidFill>
                <a:latin typeface="Calibri"/>
              </a:rPr>
              <a:t>3.  Identificar registros y fichas técnicas de impresoras 3D.</a:t>
            </a:r>
            <a:endParaRPr b="0" lang="es-CL" sz="1600" spc="-1" strike="noStrike">
              <a:solidFill>
                <a:srgbClr val="000000"/>
              </a:solidFill>
              <a:latin typeface="Calibri"/>
            </a:endParaRPr>
          </a:p>
          <a:p>
            <a:endParaRPr b="0" lang="es-CL" sz="16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s-CL" sz="1600" spc="-1" strike="noStrike">
                <a:solidFill>
                  <a:srgbClr val="000000"/>
                </a:solidFill>
                <a:latin typeface="Calibri"/>
              </a:rPr>
              <a:t>4.  Determinar relaciones matemáticas que permitan entregar indicadores relevantes para la producción y mantenimiento.</a:t>
            </a:r>
            <a:endParaRPr b="0" lang="es-CL" sz="1600" spc="-1" strike="noStrike">
              <a:solidFill>
                <a:srgbClr val="000000"/>
              </a:solidFill>
              <a:latin typeface="Calibri"/>
            </a:endParaRPr>
          </a:p>
          <a:p>
            <a:endParaRPr b="0" lang="es-CL" sz="16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s-CL" sz="1600" spc="-1" strike="noStrike">
                <a:solidFill>
                  <a:srgbClr val="000000"/>
                </a:solidFill>
                <a:latin typeface="Calibri"/>
              </a:rPr>
              <a:t>5.  Diseñar funciones que permitan gestionar los datos de hardware y software</a:t>
            </a:r>
            <a:endParaRPr b="0" lang="es-CL" sz="16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s-CL" sz="1600" spc="-1" strike="noStrike">
                <a:solidFill>
                  <a:srgbClr val="000000"/>
                </a:solidFill>
                <a:latin typeface="Calibri"/>
              </a:rPr>
              <a:t>para determinación de indicadores.</a:t>
            </a:r>
            <a:endParaRPr b="0" lang="es-CL" sz="1600" spc="-1" strike="noStrike">
              <a:solidFill>
                <a:srgbClr val="000000"/>
              </a:solidFill>
              <a:latin typeface="Calibri"/>
            </a:endParaRPr>
          </a:p>
          <a:p>
            <a:endParaRPr b="0" lang="es-CL" sz="16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s-CL" sz="1600" spc="-1" strike="noStrike">
                <a:solidFill>
                  <a:srgbClr val="000000"/>
                </a:solidFill>
                <a:latin typeface="Calibri"/>
              </a:rPr>
              <a:t>6.  Diseñar interfaz de aplicación orientada al usuario.</a:t>
            </a:r>
            <a:endParaRPr b="0" lang="es-CL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936000" y="360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spAutoFit/>
          </a:bodyPr>
          <a:p>
            <a:pPr algn="ctr"/>
            <a:r>
              <a:rPr b="0" lang="es-CL" sz="4400" spc="-1" strike="noStrike">
                <a:solidFill>
                  <a:srgbClr val="000000"/>
                </a:solidFill>
                <a:latin typeface="Calibri"/>
              </a:rPr>
              <a:t>Descripción del problema</a:t>
            </a:r>
            <a:endParaRPr b="0" lang="es-C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8407440" y="6120000"/>
            <a:ext cx="38325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fld id="{92E06C31-8B09-4048-99F5-3B9160B1377A}" type="slidenum">
              <a:rPr b="0" lang="es-CL" sz="1800" spc="-1" strike="noStrike">
                <a:solidFill>
                  <a:srgbClr val="000000"/>
                </a:solidFill>
                <a:latin typeface="Calibri"/>
              </a:rPr>
              <a:t>5</a:t>
            </a:fld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TextShape 3"/>
          <p:cNvSpPr txBox="1"/>
          <p:nvPr/>
        </p:nvSpPr>
        <p:spPr>
          <a:xfrm>
            <a:off x="902880" y="2425680"/>
            <a:ext cx="7329960" cy="2010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s-CL" sz="1800" spc="-1" strike="noStrike">
                <a:solidFill>
                  <a:srgbClr val="000000"/>
                </a:solidFill>
                <a:latin typeface="Calibri"/>
              </a:rPr>
              <a:t>Imposibilidad de monitorización de máquinas.</a:t>
            </a:r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  <a:p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s-CL" sz="1800" spc="-1" strike="noStrike">
                <a:solidFill>
                  <a:srgbClr val="000000"/>
                </a:solidFill>
                <a:latin typeface="Calibri"/>
              </a:rPr>
              <a:t>Impresoras detenidas frecuentemente por mantenimiento correctivo o identificación de fallas.</a:t>
            </a:r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  <a:p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s-CL" sz="1800" spc="-1" strike="noStrike">
                <a:solidFill>
                  <a:srgbClr val="000000"/>
                </a:solidFill>
                <a:latin typeface="Calibri"/>
              </a:rPr>
              <a:t>Existencia nula o insuficiente de datos referidos a los mantenimientos realizados y el material utilizado.</a:t>
            </a:r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936000" y="360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spAutoFit/>
          </a:bodyPr>
          <a:p>
            <a:pPr algn="ctr"/>
            <a:r>
              <a:rPr b="0" lang="es-CL" sz="4400" spc="-1" strike="noStrike">
                <a:solidFill>
                  <a:srgbClr val="000000"/>
                </a:solidFill>
                <a:latin typeface="Calibri"/>
              </a:rPr>
              <a:t>Descripción del problema</a:t>
            </a:r>
            <a:endParaRPr b="0" lang="es-C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TextShape 2"/>
          <p:cNvSpPr txBox="1"/>
          <p:nvPr/>
        </p:nvSpPr>
        <p:spPr>
          <a:xfrm>
            <a:off x="8407440" y="6120000"/>
            <a:ext cx="38325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fld id="{33C887F7-0208-4100-8B27-2ABD80CC105C}" type="slidenum">
              <a:rPr b="0" lang="es-CL" sz="1800" spc="-1" strike="noStrike">
                <a:solidFill>
                  <a:srgbClr val="000000"/>
                </a:solidFill>
                <a:latin typeface="Calibri"/>
              </a:rPr>
              <a:t>5</a:t>
            </a:fld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TextShape 3"/>
          <p:cNvSpPr txBox="1"/>
          <p:nvPr/>
        </p:nvSpPr>
        <p:spPr>
          <a:xfrm>
            <a:off x="902880" y="2425680"/>
            <a:ext cx="7329960" cy="2010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s-CL" sz="1800" spc="-1" strike="noStrike">
                <a:solidFill>
                  <a:srgbClr val="000000"/>
                </a:solidFill>
                <a:latin typeface="Calibri"/>
              </a:rPr>
              <a:t>Imposibilidad de monitorización de máquinas.</a:t>
            </a:r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  <a:p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s-CL" sz="1800" spc="-1" strike="noStrike">
                <a:solidFill>
                  <a:srgbClr val="000000"/>
                </a:solidFill>
                <a:latin typeface="Calibri"/>
              </a:rPr>
              <a:t>Impresoras detenidas frecuentemente por mantenimiento correctivo o identificación de fallas.</a:t>
            </a:r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  <a:p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es-CL" sz="1800" spc="-1" strike="noStrike">
                <a:solidFill>
                  <a:srgbClr val="000000"/>
                </a:solidFill>
                <a:latin typeface="Calibri"/>
              </a:rPr>
              <a:t>Existencia nula o insuficiente de datos referidos a los mantenimientos realizados y el material utilizado.</a:t>
            </a:r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482400" y="360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spAutoFit/>
          </a:bodyPr>
          <a:p>
            <a:pPr algn="ctr"/>
            <a:r>
              <a:rPr b="0" lang="es-CL" sz="4400" spc="-1" strike="noStrike">
                <a:solidFill>
                  <a:srgbClr val="000000"/>
                </a:solidFill>
                <a:latin typeface="Calibri"/>
              </a:rPr>
              <a:t>Resultados</a:t>
            </a:r>
            <a:endParaRPr b="0" lang="es-C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8407440" y="6120000"/>
            <a:ext cx="38325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fld id="{38E93C1F-3CDC-4041-A881-E0940AC97D1B}" type="slidenum">
              <a:rPr b="0" lang="es-CL" sz="1800" spc="-1" strike="noStrike">
                <a:solidFill>
                  <a:srgbClr val="000000"/>
                </a:solidFill>
                <a:latin typeface="Calibri"/>
              </a:rPr>
              <a:t>5</a:t>
            </a:fld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TextShape 3"/>
          <p:cNvSpPr txBox="1"/>
          <p:nvPr/>
        </p:nvSpPr>
        <p:spPr>
          <a:xfrm>
            <a:off x="302040" y="1440000"/>
            <a:ext cx="7329960" cy="2010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s-CL" sz="1800" spc="-1" strike="noStrike">
                <a:solidFill>
                  <a:srgbClr val="000000"/>
                </a:solidFill>
                <a:latin typeface="Calibri"/>
              </a:rPr>
              <a:t>RCM: Análisis de falla</a:t>
            </a:r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  <a:p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  <a:p>
            <a:endParaRPr b="0" lang="es-CL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216000" y="2016000"/>
            <a:ext cx="8553960" cy="4164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2012-06-05T15:28:47Z</dcterms:created>
  <dc:creator>Daniel Rodríguez</dc:creator>
  <dc:description/>
  <dc:language>es-CL</dc:language>
  <cp:lastModifiedBy/>
  <dcterms:modified xsi:type="dcterms:W3CDTF">2021-01-20T22:32:49Z</dcterms:modified>
  <cp:revision>19</cp:revision>
  <dc:subject/>
  <dc:title>PowerPoint Presentation</dc:title>
</cp:coreProperties>
</file>