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Proxima Nova" charset="0"/>
      <p:regular r:id="rId10"/>
      <p:bold r:id="rId11"/>
      <p:italic r:id="rId12"/>
      <p:boldItalic r:id="rId13"/>
    </p:embeddedFont>
    <p:embeddedFont>
      <p:font typeface="Comfortaa"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4BB03CF-E2F2-444A-BECB-EA18085E17D3}">
  <a:tblStyle styleId="{04BB03CF-E2F2-444A-BECB-EA18085E17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352198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7476b4ab1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476b4ab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488bf1f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488bf1f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476b4ab18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476b4ab1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476b4ab1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476b4ab1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488bf1ff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488bf1f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488bf1fff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488bf1ff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476b4ab18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476b4ab1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mitsloan.mit.edu/ideas-made-to-matter/design-thinking-explained"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www.youtube.com/watch?v=g1Uptpdaz2o" TargetMode="External"/><Relationship Id="rId5" Type="http://schemas.openxmlformats.org/officeDocument/2006/relationships/hyperlink" Target="https://www.interaction-design.org/literature/article/customer-journey-maps-walking-a-mile-in-your-customer-s-shoes" TargetMode="External"/><Relationship Id="rId4" Type="http://schemas.openxmlformats.org/officeDocument/2006/relationships/hyperlink" Target="https://www.nngroup.com/articles/customer-journey-mapp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Mapa de ruta </a:t>
            </a:r>
            <a:br>
              <a:rPr lang="es"/>
            </a:br>
            <a:r>
              <a:rPr lang="es"/>
              <a:t>(Customer Journey)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69103" y="0"/>
            <a:ext cx="89722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400" dirty="0"/>
              <a:t>Customer </a:t>
            </a:r>
            <a:r>
              <a:rPr lang="es" sz="2400" dirty="0" smtClean="0"/>
              <a:t>Journey: Javier Oliva –Cofundador de 3Dlux-Diseñador</a:t>
            </a:r>
            <a:endParaRPr sz="2400" dirty="0"/>
          </a:p>
        </p:txBody>
      </p:sp>
      <p:sp>
        <p:nvSpPr>
          <p:cNvPr id="65" name="Google Shape;65;p14"/>
          <p:cNvSpPr txBox="1">
            <a:spLocks noGrp="1"/>
          </p:cNvSpPr>
          <p:nvPr>
            <p:ph type="body" idx="1"/>
          </p:nvPr>
        </p:nvSpPr>
        <p:spPr>
          <a:xfrm>
            <a:off x="311700" y="641600"/>
            <a:ext cx="8520600" cy="43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100" b="1" dirty="0"/>
              <a:t>¿Qué meta del negocio o servicio pretende apoyar el Customer Journey?</a:t>
            </a:r>
            <a:endParaRPr sz="1100" b="1" dirty="0"/>
          </a:p>
          <a:p>
            <a:pPr marL="0" lvl="0" indent="0" algn="just" rtl="0">
              <a:spcBef>
                <a:spcPts val="1600"/>
              </a:spcBef>
              <a:spcAft>
                <a:spcPts val="0"/>
              </a:spcAft>
              <a:buNone/>
            </a:pPr>
            <a:r>
              <a:rPr lang="es" sz="1100" dirty="0"/>
              <a:t>La meta del negocio es mejorar las labores que se están realizando actualmente respecto a la gestión de los pedidos y el buen estado de las máquinas en una granja de impresoras 3D con </a:t>
            </a:r>
            <a:r>
              <a:rPr lang="es" sz="1100" dirty="0" smtClean="0"/>
              <a:t>8 </a:t>
            </a:r>
            <a:r>
              <a:rPr lang="es" sz="1100" dirty="0"/>
              <a:t>máquinas. Muchas veces, no existe control sobre los pedidos grandes, entregando piezas defectuosas o en cantidades erróneas. Asimismo, debido a fallas de distinto tipo, los pedidos se atrasan en su plazo de entrega. También, las máquinas fallan y no se encuentran disponibles para realizar trabajos. Finalmente, la utilización de planillas no permite un adecuado manejo de la información, siendo esta redundante muchas veces o difícil de encontrar. </a:t>
            </a:r>
            <a:endParaRPr sz="1100" b="1" dirty="0"/>
          </a:p>
          <a:p>
            <a:pPr marL="0" lvl="0" indent="0" algn="l" rtl="0">
              <a:spcBef>
                <a:spcPts val="1600"/>
              </a:spcBef>
              <a:spcAft>
                <a:spcPts val="0"/>
              </a:spcAft>
              <a:buNone/>
            </a:pPr>
            <a:r>
              <a:rPr lang="es" sz="1100" b="1" dirty="0"/>
              <a:t>¿Quién lo usará?</a:t>
            </a:r>
            <a:endParaRPr sz="1100" b="1" dirty="0"/>
          </a:p>
          <a:p>
            <a:pPr marL="0" lvl="0" indent="0" algn="l" rtl="0">
              <a:spcBef>
                <a:spcPts val="1600"/>
              </a:spcBef>
              <a:spcAft>
                <a:spcPts val="0"/>
              </a:spcAft>
              <a:buNone/>
            </a:pPr>
            <a:r>
              <a:rPr lang="es" sz="1100" dirty="0"/>
              <a:t>Parte del equipo interno, con el fin de desarrollar herramientas digitales para mejorar y estandarizar el proceso de impresión 3D y entrega de productos a clientes, y también mantener las máquinas disponibles y en buen estado. </a:t>
            </a:r>
            <a:endParaRPr sz="1100" dirty="0"/>
          </a:p>
          <a:p>
            <a:pPr marL="0" lvl="0" indent="0" algn="l" rtl="0">
              <a:spcBef>
                <a:spcPts val="1600"/>
              </a:spcBef>
              <a:spcAft>
                <a:spcPts val="0"/>
              </a:spcAft>
              <a:buNone/>
            </a:pPr>
            <a:r>
              <a:rPr lang="es" sz="1100" b="1" dirty="0"/>
              <a:t>¿Acerca de quién y qué experiencia trata?</a:t>
            </a:r>
            <a:endParaRPr sz="1100" b="1" dirty="0"/>
          </a:p>
          <a:p>
            <a:pPr marL="0" lvl="0" indent="0" algn="l" rtl="0">
              <a:spcBef>
                <a:spcPts val="1600"/>
              </a:spcBef>
              <a:spcAft>
                <a:spcPts val="0"/>
              </a:spcAft>
              <a:buNone/>
            </a:pPr>
            <a:r>
              <a:rPr lang="es" sz="1100" dirty="0"/>
              <a:t>Diseñador 3D que opera una granja de impresoras 3D, y al mismo tiempo está encargado de la gestión de la producción y el mantenimiento de estas. </a:t>
            </a:r>
            <a:endParaRPr sz="1100" b="1" dirty="0"/>
          </a:p>
          <a:p>
            <a:pPr marL="0" lvl="0" indent="0" algn="l" rtl="0">
              <a:spcBef>
                <a:spcPts val="1600"/>
              </a:spcBef>
              <a:spcAft>
                <a:spcPts val="0"/>
              </a:spcAft>
              <a:buNone/>
            </a:pPr>
            <a:r>
              <a:rPr lang="es" sz="1100" b="1" dirty="0"/>
              <a:t>¿Cómo será compartido?</a:t>
            </a:r>
            <a:endParaRPr sz="1100" b="1" dirty="0"/>
          </a:p>
          <a:p>
            <a:pPr marL="0" lvl="0" indent="0" algn="l" rtl="0">
              <a:spcBef>
                <a:spcPts val="1600"/>
              </a:spcBef>
              <a:spcAft>
                <a:spcPts val="1600"/>
              </a:spcAft>
              <a:buNone/>
            </a:pPr>
            <a:r>
              <a:rPr lang="es" sz="1100" dirty="0"/>
              <a:t>Será compartido a través de una reunión en la granja de impresoras </a:t>
            </a:r>
            <a:r>
              <a:rPr lang="es" sz="1100" dirty="0" smtClean="0"/>
              <a:t>3D. </a:t>
            </a: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Customer Journey</a:t>
            </a: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b="1"/>
              <a:t>Objetivos: </a:t>
            </a:r>
            <a:r>
              <a:rPr lang="es"/>
              <a:t>Entender la experiencia de usuario de un operador de impresora 3D durante el proceso de producción de un pedido. </a:t>
            </a:r>
            <a:endParaRPr b="1"/>
          </a:p>
          <a:p>
            <a:pPr marL="0" lvl="0" indent="0" algn="just" rtl="0">
              <a:spcBef>
                <a:spcPts val="1600"/>
              </a:spcBef>
              <a:spcAft>
                <a:spcPts val="1600"/>
              </a:spcAft>
              <a:buNone/>
            </a:pPr>
            <a:r>
              <a:rPr lang="es" b="1"/>
              <a:t>Alcance(scope) : </a:t>
            </a:r>
            <a:r>
              <a:rPr lang="es"/>
              <a:t>el alcance está definido a una parte de una experiencia global que implica la recepción, gestión y entrega de pedidos en impresión 3D. Se enfoca en el proceso que implica la interacción entre el usuario, los registros en el computador y la impresora, desde la preparación del archivo digital hasta la entrega de un pedido.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Definición de etapas</a:t>
            </a:r>
            <a:endParaRPr/>
          </a:p>
        </p:txBody>
      </p:sp>
      <p:sp>
        <p:nvSpPr>
          <p:cNvPr id="77" name="Google Shape;77;p16"/>
          <p:cNvSpPr txBox="1">
            <a:spLocks noGrp="1"/>
          </p:cNvSpPr>
          <p:nvPr>
            <p:ph type="body" idx="1"/>
          </p:nvPr>
        </p:nvSpPr>
        <p:spPr>
          <a:xfrm>
            <a:off x="311700" y="1197300"/>
            <a:ext cx="2153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b="1"/>
              <a:t>1. Preparación de archivos</a:t>
            </a:r>
            <a:endParaRPr sz="1200" b="1"/>
          </a:p>
          <a:p>
            <a:pPr marL="0" lvl="0" indent="0" algn="l" rtl="0">
              <a:spcBef>
                <a:spcPts val="1600"/>
              </a:spcBef>
              <a:spcAft>
                <a:spcPts val="0"/>
              </a:spcAft>
              <a:buNone/>
            </a:pPr>
            <a:r>
              <a:rPr lang="es" sz="1200"/>
              <a:t>1.1 Abrir archivo .stl</a:t>
            </a:r>
            <a:endParaRPr sz="1200"/>
          </a:p>
          <a:p>
            <a:pPr marL="0" lvl="0" indent="0" algn="l" rtl="0">
              <a:spcBef>
                <a:spcPts val="1600"/>
              </a:spcBef>
              <a:spcAft>
                <a:spcPts val="0"/>
              </a:spcAft>
              <a:buNone/>
            </a:pPr>
            <a:r>
              <a:rPr lang="es" sz="1200"/>
              <a:t>1.2 1.2 Guardar archivo .gcode  y extraer tarjeta SD</a:t>
            </a:r>
            <a:endParaRPr sz="1200"/>
          </a:p>
          <a:p>
            <a:pPr marL="0" lvl="0" indent="0" algn="l" rtl="0">
              <a:spcBef>
                <a:spcPts val="1600"/>
              </a:spcBef>
              <a:spcAft>
                <a:spcPts val="0"/>
              </a:spcAft>
              <a:buNone/>
            </a:pPr>
            <a:r>
              <a:rPr lang="es" sz="1200"/>
              <a:t>1.3 Registrar Datos de cliente en planilla. </a:t>
            </a:r>
            <a:endParaRPr sz="1200"/>
          </a:p>
          <a:p>
            <a:pPr marL="0" lvl="0" indent="0" algn="l" rtl="0">
              <a:spcBef>
                <a:spcPts val="1600"/>
              </a:spcBef>
              <a:spcAft>
                <a:spcPts val="0"/>
              </a:spcAft>
              <a:buNone/>
            </a:pPr>
            <a:endParaRPr sz="1200"/>
          </a:p>
          <a:p>
            <a:pPr marL="0" lvl="0" indent="0" algn="l" rtl="0">
              <a:spcBef>
                <a:spcPts val="1600"/>
              </a:spcBef>
              <a:spcAft>
                <a:spcPts val="1600"/>
              </a:spcAft>
              <a:buNone/>
            </a:pPr>
            <a:endParaRPr sz="1200"/>
          </a:p>
        </p:txBody>
      </p:sp>
      <p:sp>
        <p:nvSpPr>
          <p:cNvPr id="78" name="Google Shape;78;p16"/>
          <p:cNvSpPr txBox="1">
            <a:spLocks noGrp="1"/>
          </p:cNvSpPr>
          <p:nvPr>
            <p:ph type="body" idx="1"/>
          </p:nvPr>
        </p:nvSpPr>
        <p:spPr>
          <a:xfrm>
            <a:off x="2346725" y="1197300"/>
            <a:ext cx="231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b="1"/>
              <a:t>2. Preparación de Impresora</a:t>
            </a:r>
            <a:endParaRPr sz="1200" b="1"/>
          </a:p>
          <a:p>
            <a:pPr marL="0" lvl="0" indent="0" algn="l" rtl="0">
              <a:spcBef>
                <a:spcPts val="1600"/>
              </a:spcBef>
              <a:spcAft>
                <a:spcPts val="0"/>
              </a:spcAft>
              <a:buNone/>
            </a:pPr>
            <a:r>
              <a:rPr lang="es" sz="1200"/>
              <a:t>2.1 Encendido y limpieza general de impresora</a:t>
            </a:r>
            <a:endParaRPr sz="1200"/>
          </a:p>
          <a:p>
            <a:pPr marL="0" lvl="0" indent="0" algn="l" rtl="0">
              <a:spcBef>
                <a:spcPts val="1600"/>
              </a:spcBef>
              <a:spcAft>
                <a:spcPts val="0"/>
              </a:spcAft>
              <a:buNone/>
            </a:pPr>
            <a:r>
              <a:rPr lang="es" sz="1200"/>
              <a:t>2.2 Precalentar impresora</a:t>
            </a:r>
            <a:endParaRPr sz="1200"/>
          </a:p>
          <a:p>
            <a:pPr marL="0" lvl="0" indent="0" algn="l" rtl="0">
              <a:spcBef>
                <a:spcPts val="1600"/>
              </a:spcBef>
              <a:spcAft>
                <a:spcPts val="0"/>
              </a:spcAft>
              <a:buNone/>
            </a:pPr>
            <a:r>
              <a:rPr lang="es" sz="1200"/>
              <a:t>2.3 Cambiar o cargar filamento</a:t>
            </a:r>
            <a:endParaRPr sz="1200"/>
          </a:p>
          <a:p>
            <a:pPr marL="0" lvl="0" indent="0" algn="l" rtl="0">
              <a:spcBef>
                <a:spcPts val="1600"/>
              </a:spcBef>
              <a:spcAft>
                <a:spcPts val="1600"/>
              </a:spcAft>
              <a:buNone/>
            </a:pPr>
            <a:r>
              <a:rPr lang="es" sz="1200"/>
              <a:t>2.4 Insertar tarjeta SD e imprimir archivo gcode</a:t>
            </a:r>
            <a:endParaRPr sz="1200"/>
          </a:p>
        </p:txBody>
      </p:sp>
      <p:sp>
        <p:nvSpPr>
          <p:cNvPr id="79" name="Google Shape;79;p16"/>
          <p:cNvSpPr txBox="1">
            <a:spLocks noGrp="1"/>
          </p:cNvSpPr>
          <p:nvPr>
            <p:ph type="body" idx="1"/>
          </p:nvPr>
        </p:nvSpPr>
        <p:spPr>
          <a:xfrm>
            <a:off x="4572000" y="1197300"/>
            <a:ext cx="2153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b="1"/>
              <a:t>3. Producción de pedido</a:t>
            </a:r>
            <a:endParaRPr sz="1200" b="1"/>
          </a:p>
          <a:p>
            <a:pPr marL="0" lvl="0" indent="0" algn="l" rtl="0">
              <a:spcBef>
                <a:spcPts val="1600"/>
              </a:spcBef>
              <a:spcAft>
                <a:spcPts val="0"/>
              </a:spcAft>
              <a:buNone/>
            </a:pPr>
            <a:r>
              <a:rPr lang="es" sz="1200"/>
              <a:t>3.1 Control visual de impresión</a:t>
            </a:r>
            <a:endParaRPr sz="1200"/>
          </a:p>
          <a:p>
            <a:pPr marL="0" lvl="0" indent="0" algn="l" rtl="0">
              <a:spcBef>
                <a:spcPts val="1600"/>
              </a:spcBef>
              <a:spcAft>
                <a:spcPts val="0"/>
              </a:spcAft>
              <a:buNone/>
            </a:pPr>
            <a:r>
              <a:rPr lang="es" sz="1200"/>
              <a:t>3.2 término de proceso</a:t>
            </a:r>
            <a:endParaRPr sz="1200"/>
          </a:p>
          <a:p>
            <a:pPr marL="0" lvl="0" indent="0" algn="l" rtl="0">
              <a:spcBef>
                <a:spcPts val="1600"/>
              </a:spcBef>
              <a:spcAft>
                <a:spcPts val="0"/>
              </a:spcAft>
              <a:buNone/>
            </a:pPr>
            <a:r>
              <a:rPr lang="es" sz="1200"/>
              <a:t>3.3 extracción de piezas</a:t>
            </a:r>
            <a:endParaRPr sz="1200"/>
          </a:p>
          <a:p>
            <a:pPr marL="0" lvl="0" indent="0" algn="l" rtl="0">
              <a:spcBef>
                <a:spcPts val="1600"/>
              </a:spcBef>
              <a:spcAft>
                <a:spcPts val="0"/>
              </a:spcAft>
              <a:buNone/>
            </a:pPr>
            <a:r>
              <a:rPr lang="es" sz="1200"/>
              <a:t>4.4 Almacenamiento de piezas </a:t>
            </a:r>
            <a:endParaRPr sz="1200"/>
          </a:p>
          <a:p>
            <a:pPr marL="0" lvl="0" indent="0" algn="l" rtl="0">
              <a:spcBef>
                <a:spcPts val="1600"/>
              </a:spcBef>
              <a:spcAft>
                <a:spcPts val="1600"/>
              </a:spcAft>
              <a:buNone/>
            </a:pPr>
            <a:r>
              <a:rPr lang="es" sz="1200"/>
              <a:t>3.5 Registro de datos de piezas buenas/fallidas en planilla.  </a:t>
            </a:r>
            <a:endParaRPr sz="1200"/>
          </a:p>
        </p:txBody>
      </p:sp>
      <p:sp>
        <p:nvSpPr>
          <p:cNvPr id="80" name="Google Shape;80;p16"/>
          <p:cNvSpPr txBox="1">
            <a:spLocks noGrp="1"/>
          </p:cNvSpPr>
          <p:nvPr>
            <p:ph type="body" idx="1"/>
          </p:nvPr>
        </p:nvSpPr>
        <p:spPr>
          <a:xfrm>
            <a:off x="6667375" y="1197300"/>
            <a:ext cx="231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b="1"/>
              <a:t>4. Post Proceso y entrega </a:t>
            </a:r>
            <a:endParaRPr sz="1200" b="1"/>
          </a:p>
          <a:p>
            <a:pPr marL="0" lvl="0" indent="0" algn="l" rtl="0">
              <a:spcBef>
                <a:spcPts val="1600"/>
              </a:spcBef>
              <a:spcAft>
                <a:spcPts val="0"/>
              </a:spcAft>
              <a:buNone/>
            </a:pPr>
            <a:r>
              <a:rPr lang="es" sz="1200"/>
              <a:t>4.1 Limpieza de piezas (soportes, faldas, balsas, etc.)</a:t>
            </a:r>
            <a:endParaRPr sz="1200"/>
          </a:p>
          <a:p>
            <a:pPr marL="0" lvl="0" indent="0" algn="l" rtl="0">
              <a:spcBef>
                <a:spcPts val="1600"/>
              </a:spcBef>
              <a:spcAft>
                <a:spcPts val="0"/>
              </a:spcAft>
              <a:buNone/>
            </a:pPr>
            <a:r>
              <a:rPr lang="es" sz="1200"/>
              <a:t>4.2 Control visual de piezas post procesadas </a:t>
            </a:r>
            <a:endParaRPr sz="1200"/>
          </a:p>
          <a:p>
            <a:pPr marL="0" lvl="0" indent="0" algn="l" rtl="0">
              <a:spcBef>
                <a:spcPts val="1600"/>
              </a:spcBef>
              <a:spcAft>
                <a:spcPts val="0"/>
              </a:spcAft>
              <a:buNone/>
            </a:pPr>
            <a:r>
              <a:rPr lang="es" sz="1200"/>
              <a:t>4.3 Embalaje Final </a:t>
            </a:r>
            <a:endParaRPr sz="1200"/>
          </a:p>
          <a:p>
            <a:pPr marL="0" lvl="0" indent="0" algn="l" rtl="0">
              <a:spcBef>
                <a:spcPts val="1600"/>
              </a:spcBef>
              <a:spcAft>
                <a:spcPts val="0"/>
              </a:spcAft>
              <a:buNone/>
            </a:pPr>
            <a:r>
              <a:rPr lang="es" sz="1200"/>
              <a:t>4.4 Registro de piezas entregadas </a:t>
            </a:r>
            <a:endParaRPr sz="1200"/>
          </a:p>
          <a:p>
            <a:pPr marL="0" lvl="0" indent="0" algn="l" rtl="0">
              <a:spcBef>
                <a:spcPts val="1600"/>
              </a:spcBef>
              <a:spcAft>
                <a:spcPts val="0"/>
              </a:spcAft>
              <a:buNone/>
            </a:pPr>
            <a:r>
              <a:rPr lang="es" sz="1200"/>
              <a:t>4.5 Entrega de piezas </a:t>
            </a:r>
            <a:endParaRPr sz="1200"/>
          </a:p>
          <a:p>
            <a:pPr marL="0" lvl="0" indent="0" algn="l" rtl="0">
              <a:spcBef>
                <a:spcPts val="1600"/>
              </a:spcBef>
              <a:spcAft>
                <a:spcPts val="0"/>
              </a:spcAft>
              <a:buNone/>
            </a:pPr>
            <a:endParaRPr sz="1200"/>
          </a:p>
          <a:p>
            <a:pPr marL="0" lvl="0" indent="0" algn="l" rtl="0">
              <a:spcBef>
                <a:spcPts val="1600"/>
              </a:spcBef>
              <a:spcAft>
                <a:spcPts val="1600"/>
              </a:spcAft>
              <a:buNone/>
            </a:pP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graphicFrame>
        <p:nvGraphicFramePr>
          <p:cNvPr id="85" name="Google Shape;85;p17"/>
          <p:cNvGraphicFramePr/>
          <p:nvPr/>
        </p:nvGraphicFramePr>
        <p:xfrm>
          <a:off x="0" y="0"/>
          <a:ext cx="9144000" cy="4717490"/>
        </p:xfrm>
        <a:graphic>
          <a:graphicData uri="http://schemas.openxmlformats.org/drawingml/2006/table">
            <a:tbl>
              <a:tblPr>
                <a:noFill/>
                <a:tableStyleId>{04BB03CF-E2F2-444A-BECB-EA18085E17D3}</a:tableStyleId>
              </a:tblPr>
              <a:tblGrid>
                <a:gridCol w="1497900"/>
                <a:gridCol w="2902750"/>
                <a:gridCol w="2428800"/>
                <a:gridCol w="2314550"/>
              </a:tblGrid>
              <a:tr h="531050">
                <a:tc>
                  <a:txBody>
                    <a:bodyPr/>
                    <a:lstStyle/>
                    <a:p>
                      <a:pPr marL="0" lvl="0" indent="0" algn="ctr" rtl="0">
                        <a:spcBef>
                          <a:spcPts val="0"/>
                        </a:spcBef>
                        <a:spcAft>
                          <a:spcPts val="0"/>
                        </a:spcAft>
                        <a:buNone/>
                      </a:pPr>
                      <a:r>
                        <a:rPr lang="es" sz="900" dirty="0">
                          <a:latin typeface="Comfortaa"/>
                          <a:ea typeface="Comfortaa"/>
                          <a:cs typeface="Comfortaa"/>
                          <a:sym typeface="Comfortaa"/>
                        </a:rPr>
                        <a:t>Fases </a:t>
                      </a:r>
                      <a:endParaRPr sz="900" dirty="0">
                        <a:latin typeface="Comfortaa"/>
                        <a:ea typeface="Comfortaa"/>
                        <a:cs typeface="Comfortaa"/>
                        <a:sym typeface="Comfortaa"/>
                      </a:endParaRPr>
                    </a:p>
                  </a:txBody>
                  <a:tcPr marL="91425" marR="91425" marT="91425" marB="0" anchor="ctr"/>
                </a:tc>
                <a:tc>
                  <a:txBody>
                    <a:bodyPr/>
                    <a:lstStyle/>
                    <a:p>
                      <a:pPr marL="0" lvl="0" indent="0" algn="ctr" rtl="0">
                        <a:lnSpc>
                          <a:spcPct val="115000"/>
                        </a:lnSpc>
                        <a:spcBef>
                          <a:spcPts val="0"/>
                        </a:spcBef>
                        <a:spcAft>
                          <a:spcPts val="1600"/>
                        </a:spcAft>
                        <a:buNone/>
                      </a:pPr>
                      <a:r>
                        <a:rPr lang="es" sz="1000">
                          <a:solidFill>
                            <a:schemeClr val="accent3"/>
                          </a:solidFill>
                          <a:latin typeface="Proxima Nova"/>
                          <a:ea typeface="Proxima Nova"/>
                          <a:cs typeface="Proxima Nova"/>
                          <a:sym typeface="Proxima Nova"/>
                        </a:rPr>
                        <a:t>1.1 Configurar parámetros impresión en laminado</a:t>
                      </a:r>
                      <a:endParaRPr sz="800"/>
                    </a:p>
                  </a:txBody>
                  <a:tcPr marL="91425" marR="91425" marT="91425" marB="0"/>
                </a:tc>
                <a:tc>
                  <a:txBody>
                    <a:bodyPr/>
                    <a:lstStyle/>
                    <a:p>
                      <a:pPr marL="0" lvl="0" indent="0" algn="ctr" rtl="0">
                        <a:lnSpc>
                          <a:spcPct val="115000"/>
                        </a:lnSpc>
                        <a:spcBef>
                          <a:spcPts val="0"/>
                        </a:spcBef>
                        <a:spcAft>
                          <a:spcPts val="1600"/>
                        </a:spcAft>
                        <a:buNone/>
                      </a:pPr>
                      <a:r>
                        <a:rPr lang="es" sz="1000">
                          <a:solidFill>
                            <a:schemeClr val="accent3"/>
                          </a:solidFill>
                          <a:latin typeface="Proxima Nova"/>
                          <a:ea typeface="Proxima Nova"/>
                          <a:cs typeface="Proxima Nova"/>
                          <a:sym typeface="Proxima Nova"/>
                        </a:rPr>
                        <a:t>1.2 Guardar archivo .gcode  y extraer tarjeta SD</a:t>
                      </a:r>
                      <a:endParaRPr sz="800"/>
                    </a:p>
                  </a:txBody>
                  <a:tcPr marL="91425" marR="91425" marT="91425" marB="0"/>
                </a:tc>
                <a:tc>
                  <a:txBody>
                    <a:bodyPr/>
                    <a:lstStyle/>
                    <a:p>
                      <a:pPr marL="0" lvl="0" indent="0" algn="ctr" rtl="0">
                        <a:lnSpc>
                          <a:spcPct val="115000"/>
                        </a:lnSpc>
                        <a:spcBef>
                          <a:spcPts val="0"/>
                        </a:spcBef>
                        <a:spcAft>
                          <a:spcPts val="1600"/>
                        </a:spcAft>
                        <a:buNone/>
                      </a:pPr>
                      <a:r>
                        <a:rPr lang="es" sz="1000">
                          <a:solidFill>
                            <a:schemeClr val="accent3"/>
                          </a:solidFill>
                          <a:latin typeface="Proxima Nova"/>
                          <a:ea typeface="Proxima Nova"/>
                          <a:cs typeface="Proxima Nova"/>
                          <a:sym typeface="Proxima Nova"/>
                        </a:rPr>
                        <a:t>1.3 Registrar Datos de cliente en planilla. </a:t>
                      </a:r>
                      <a:endParaRPr sz="800"/>
                    </a:p>
                  </a:txBody>
                  <a:tcPr marL="91425" marR="91425" marT="91425" marB="0"/>
                </a:tc>
              </a:tr>
              <a:tr h="281425">
                <a:tc>
                  <a:txBody>
                    <a:bodyPr/>
                    <a:lstStyle/>
                    <a:p>
                      <a:pPr marL="0" lvl="0" indent="0" algn="ctr" rtl="0">
                        <a:spcBef>
                          <a:spcPts val="0"/>
                        </a:spcBef>
                        <a:spcAft>
                          <a:spcPts val="0"/>
                        </a:spcAft>
                        <a:buNone/>
                      </a:pPr>
                      <a:r>
                        <a:rPr lang="es" sz="900">
                          <a:latin typeface="Comfortaa"/>
                          <a:ea typeface="Comfortaa"/>
                          <a:cs typeface="Comfortaa"/>
                          <a:sym typeface="Comfortaa"/>
                        </a:rPr>
                        <a:t>Objetivos </a:t>
                      </a:r>
                      <a:endParaRPr sz="900">
                        <a:latin typeface="Comfortaa"/>
                        <a:ea typeface="Comfortaa"/>
                        <a:cs typeface="Comfortaa"/>
                        <a:sym typeface="Comfortaa"/>
                      </a:endParaRPr>
                    </a:p>
                  </a:txBody>
                  <a:tcPr marL="91425" marR="91425" marT="91425" marB="91425" anchor="ctr"/>
                </a:tc>
                <a:tc>
                  <a:txBody>
                    <a:bodyPr/>
                    <a:lstStyle/>
                    <a:p>
                      <a:pPr marL="0" lvl="0" indent="0" algn="just" rtl="0">
                        <a:spcBef>
                          <a:spcPts val="0"/>
                        </a:spcBef>
                        <a:spcAft>
                          <a:spcPts val="0"/>
                        </a:spcAft>
                        <a:buNone/>
                      </a:pPr>
                      <a:r>
                        <a:rPr lang="es" sz="700"/>
                        <a:t>Eficiencia del proceso de impresión (más mejores piezas en el menor tiempo)</a:t>
                      </a:r>
                      <a:endParaRPr sz="700"/>
                    </a:p>
                  </a:txBody>
                  <a:tcPr marL="18000" marR="18000" marT="18000" marB="18000"/>
                </a:tc>
                <a:tc>
                  <a:txBody>
                    <a:bodyPr/>
                    <a:lstStyle/>
                    <a:p>
                      <a:pPr marL="0" lvl="0" indent="0" algn="just" rtl="0">
                        <a:spcBef>
                          <a:spcPts val="0"/>
                        </a:spcBef>
                        <a:spcAft>
                          <a:spcPts val="0"/>
                        </a:spcAft>
                        <a:buNone/>
                      </a:pPr>
                      <a:r>
                        <a:rPr lang="es" sz="700"/>
                        <a:t>Simplificar la búsqueda de archivo en la memoria,. Certeza de donde se encuentra el archivo correcto</a:t>
                      </a:r>
                      <a:endParaRPr sz="700"/>
                    </a:p>
                  </a:txBody>
                  <a:tcPr marL="18000" marR="18000" marT="18000" marB="18000"/>
                </a:tc>
                <a:tc>
                  <a:txBody>
                    <a:bodyPr/>
                    <a:lstStyle/>
                    <a:p>
                      <a:pPr marL="0" lvl="0" indent="0" algn="just" rtl="0">
                        <a:spcBef>
                          <a:spcPts val="0"/>
                        </a:spcBef>
                        <a:spcAft>
                          <a:spcPts val="0"/>
                        </a:spcAft>
                        <a:buNone/>
                      </a:pPr>
                      <a:r>
                        <a:rPr lang="es" sz="700"/>
                        <a:t>Controlar en cualquier momento el cliente y la información asociada a su pedido. </a:t>
                      </a:r>
                      <a:endParaRPr sz="700"/>
                    </a:p>
                  </a:txBody>
                  <a:tcPr marL="18000" marR="18000" marT="18000" marB="18000"/>
                </a:tc>
              </a:tr>
              <a:tr h="413075">
                <a:tc>
                  <a:txBody>
                    <a:bodyPr/>
                    <a:lstStyle/>
                    <a:p>
                      <a:pPr marL="0" lvl="0" indent="0" algn="ctr" rtl="0">
                        <a:spcBef>
                          <a:spcPts val="0"/>
                        </a:spcBef>
                        <a:spcAft>
                          <a:spcPts val="0"/>
                        </a:spcAft>
                        <a:buNone/>
                      </a:pPr>
                      <a:r>
                        <a:rPr lang="es" sz="900">
                          <a:latin typeface="Comfortaa"/>
                          <a:ea typeface="Comfortaa"/>
                          <a:cs typeface="Comfortaa"/>
                          <a:sym typeface="Comfortaa"/>
                        </a:rPr>
                        <a:t>Actividad</a:t>
                      </a:r>
                      <a:endParaRPr sz="900">
                        <a:latin typeface="Comfortaa"/>
                        <a:ea typeface="Comfortaa"/>
                        <a:cs typeface="Comfortaa"/>
                        <a:sym typeface="Comfortaa"/>
                      </a:endParaRPr>
                    </a:p>
                  </a:txBody>
                  <a:tcPr marL="91425" marR="91425" marT="91425" marB="91425" anchor="ctr"/>
                </a:tc>
                <a:tc>
                  <a:txBody>
                    <a:bodyPr/>
                    <a:lstStyle/>
                    <a:p>
                      <a:pPr marL="0" lvl="0" indent="0" algn="just" rtl="0">
                        <a:spcBef>
                          <a:spcPts val="0"/>
                        </a:spcBef>
                        <a:spcAft>
                          <a:spcPts val="0"/>
                        </a:spcAft>
                        <a:buNone/>
                      </a:pPr>
                      <a:r>
                        <a:rPr lang="es" sz="700"/>
                        <a:t>Se carga el archivo en .stl en el programa laminador y se introduce tarjeta SD. Se seleccionan los parámetros necesarios dependiendo de análisis de uso. Luego, se verifica que el seteo realizado cumpla con la cantidad máxima de material permitida, y el tiempo destinado para la producción. Finalmente, se obtiene el archivo en formato .gcode </a:t>
                      </a:r>
                      <a:endParaRPr sz="700"/>
                    </a:p>
                  </a:txBody>
                  <a:tcPr marL="18000" marR="18000" marT="18000" marB="18000"/>
                </a:tc>
                <a:tc>
                  <a:txBody>
                    <a:bodyPr/>
                    <a:lstStyle/>
                    <a:p>
                      <a:pPr marL="0" lvl="0" indent="0" algn="just" rtl="0">
                        <a:spcBef>
                          <a:spcPts val="0"/>
                        </a:spcBef>
                        <a:spcAft>
                          <a:spcPts val="0"/>
                        </a:spcAft>
                        <a:buNone/>
                      </a:pPr>
                      <a:r>
                        <a:rPr lang="es" sz="700"/>
                        <a:t>Se guarda el archivo Gcode en la tarjeta Micro SD con un nombre que pueda ser identificado cuando el archivo se abra en la impresora.  </a:t>
                      </a:r>
                      <a:endParaRPr sz="700"/>
                    </a:p>
                  </a:txBody>
                  <a:tcPr marL="18000" marR="18000" marT="18000" marB="18000"/>
                </a:tc>
                <a:tc>
                  <a:txBody>
                    <a:bodyPr/>
                    <a:lstStyle/>
                    <a:p>
                      <a:pPr marL="0" lvl="0" indent="0" algn="just" rtl="0">
                        <a:spcBef>
                          <a:spcPts val="0"/>
                        </a:spcBef>
                        <a:spcAft>
                          <a:spcPts val="0"/>
                        </a:spcAft>
                        <a:buNone/>
                      </a:pPr>
                      <a:r>
                        <a:rPr lang="es" sz="700"/>
                        <a:t>Se ingresa a una planilla en Google Drive y se anota el cliente y la información disponible hasta el momento, obtenida de distintas fuentes: cotización, mail de contacto, y resultados del laminador.</a:t>
                      </a:r>
                      <a:endParaRPr sz="700"/>
                    </a:p>
                  </a:txBody>
                  <a:tcPr marL="18000" marR="18000" marT="18000" marB="18000"/>
                </a:tc>
              </a:tr>
              <a:tr h="274525">
                <a:tc>
                  <a:txBody>
                    <a:bodyPr/>
                    <a:lstStyle/>
                    <a:p>
                      <a:pPr marL="0" lvl="0" indent="0" algn="ctr" rtl="0">
                        <a:spcBef>
                          <a:spcPts val="0"/>
                        </a:spcBef>
                        <a:spcAft>
                          <a:spcPts val="0"/>
                        </a:spcAft>
                        <a:buNone/>
                      </a:pPr>
                      <a:r>
                        <a:rPr lang="es" sz="900">
                          <a:latin typeface="Comfortaa"/>
                          <a:ea typeface="Comfortaa"/>
                          <a:cs typeface="Comfortaa"/>
                          <a:sym typeface="Comfortaa"/>
                        </a:rPr>
                        <a:t>Puntos de contacto</a:t>
                      </a:r>
                      <a:endParaRPr sz="900">
                        <a:latin typeface="Comfortaa"/>
                        <a:ea typeface="Comfortaa"/>
                        <a:cs typeface="Comfortaa"/>
                        <a:sym typeface="Comfortaa"/>
                      </a:endParaRPr>
                    </a:p>
                  </a:txBody>
                  <a:tcPr marL="91425" marR="91425" marT="91425" marB="91425" anchor="ctr"/>
                </a:tc>
                <a:tc>
                  <a:txBody>
                    <a:bodyPr/>
                    <a:lstStyle/>
                    <a:p>
                      <a:pPr marL="0" lvl="0" indent="0" algn="just" rtl="0">
                        <a:spcBef>
                          <a:spcPts val="0"/>
                        </a:spcBef>
                        <a:spcAft>
                          <a:spcPts val="0"/>
                        </a:spcAft>
                        <a:buNone/>
                      </a:pPr>
                      <a:r>
                        <a:rPr lang="es" sz="700"/>
                        <a:t>Computador</a:t>
                      </a:r>
                      <a:endParaRPr sz="700"/>
                    </a:p>
                    <a:p>
                      <a:pPr marL="0" lvl="0" indent="0" algn="just" rtl="0">
                        <a:spcBef>
                          <a:spcPts val="0"/>
                        </a:spcBef>
                        <a:spcAft>
                          <a:spcPts val="0"/>
                        </a:spcAft>
                        <a:buNone/>
                      </a:pPr>
                      <a:r>
                        <a:rPr lang="es" sz="700"/>
                        <a:t>tarjeta MicroSD </a:t>
                      </a:r>
                      <a:endParaRPr sz="700"/>
                    </a:p>
                  </a:txBody>
                  <a:tcPr marL="18000" marR="18000" marT="18000" marB="18000"/>
                </a:tc>
                <a:tc>
                  <a:txBody>
                    <a:bodyPr/>
                    <a:lstStyle/>
                    <a:p>
                      <a:pPr marL="0" lvl="0" indent="0" algn="just" rtl="0">
                        <a:spcBef>
                          <a:spcPts val="0"/>
                        </a:spcBef>
                        <a:spcAft>
                          <a:spcPts val="0"/>
                        </a:spcAft>
                        <a:buNone/>
                      </a:pPr>
                      <a:r>
                        <a:rPr lang="es" sz="700"/>
                        <a:t>Computador, Tarjeta microSD </a:t>
                      </a:r>
                      <a:endParaRPr sz="700"/>
                    </a:p>
                  </a:txBody>
                  <a:tcPr marL="18000" marR="18000" marT="18000" marB="18000"/>
                </a:tc>
                <a:tc>
                  <a:txBody>
                    <a:bodyPr/>
                    <a:lstStyle/>
                    <a:p>
                      <a:pPr marL="0" lvl="0" indent="0" algn="just" rtl="0">
                        <a:spcBef>
                          <a:spcPts val="0"/>
                        </a:spcBef>
                        <a:spcAft>
                          <a:spcPts val="0"/>
                        </a:spcAft>
                        <a:buNone/>
                      </a:pPr>
                      <a:r>
                        <a:rPr lang="es" sz="700"/>
                        <a:t>Computador </a:t>
                      </a:r>
                      <a:endParaRPr sz="700"/>
                    </a:p>
                  </a:txBody>
                  <a:tcPr marL="18000" marR="18000" marT="18000" marB="18000"/>
                </a:tc>
              </a:tr>
              <a:tr h="567825">
                <a:tc>
                  <a:txBody>
                    <a:bodyPr/>
                    <a:lstStyle/>
                    <a:p>
                      <a:pPr marL="0" lvl="0" indent="0" algn="ctr" rtl="0">
                        <a:spcBef>
                          <a:spcPts val="0"/>
                        </a:spcBef>
                        <a:spcAft>
                          <a:spcPts val="0"/>
                        </a:spcAft>
                        <a:buNone/>
                      </a:pPr>
                      <a:r>
                        <a:rPr lang="es" sz="900">
                          <a:latin typeface="Comfortaa"/>
                          <a:ea typeface="Comfortaa"/>
                          <a:cs typeface="Comfortaa"/>
                          <a:sym typeface="Comfortaa"/>
                        </a:rPr>
                        <a:t>Pensamientos </a:t>
                      </a:r>
                      <a:endParaRPr sz="900">
                        <a:latin typeface="Comfortaa"/>
                        <a:ea typeface="Comfortaa"/>
                        <a:cs typeface="Comfortaa"/>
                        <a:sym typeface="Comfortaa"/>
                      </a:endParaRPr>
                    </a:p>
                  </a:txBody>
                  <a:tcPr marL="91425" marR="91425" marT="91425" marB="91425" anchor="ctr"/>
                </a:tc>
                <a:tc>
                  <a:txBody>
                    <a:bodyPr/>
                    <a:lstStyle/>
                    <a:p>
                      <a:pPr marL="0" lvl="0" indent="0" algn="just" rtl="0">
                        <a:spcBef>
                          <a:spcPts val="0"/>
                        </a:spcBef>
                        <a:spcAft>
                          <a:spcPts val="0"/>
                        </a:spcAft>
                        <a:buNone/>
                      </a:pPr>
                      <a:r>
                        <a:rPr lang="es" sz="700" dirty="0"/>
                        <a:t>Preocupación por la situación actual de la impresora (limpieza, estado), o por que en el archivo tenga parámetros equivocados e imprima mal. </a:t>
                      </a:r>
                      <a:endParaRPr sz="700" dirty="0"/>
                    </a:p>
                    <a:p>
                      <a:pPr marL="0" lvl="0" indent="0" algn="just" rtl="0">
                        <a:spcBef>
                          <a:spcPts val="0"/>
                        </a:spcBef>
                        <a:spcAft>
                          <a:spcPts val="0"/>
                        </a:spcAft>
                        <a:buNone/>
                      </a:pPr>
                      <a:r>
                        <a:rPr lang="es" sz="700"/>
                        <a:t>Preocupación por sí existirá disponibilidad de impresoras al momento de terminar de configurar la impresión. </a:t>
                      </a:r>
                      <a:endParaRPr sz="700"/>
                    </a:p>
                  </a:txBody>
                  <a:tcPr marL="18000" marR="18000" marT="18000" marB="18000"/>
                </a:tc>
                <a:tc>
                  <a:txBody>
                    <a:bodyPr/>
                    <a:lstStyle/>
                    <a:p>
                      <a:pPr marL="0" lvl="0" indent="0" algn="just" rtl="0">
                        <a:spcBef>
                          <a:spcPts val="0"/>
                        </a:spcBef>
                        <a:spcAft>
                          <a:spcPts val="0"/>
                        </a:spcAft>
                        <a:buNone/>
                      </a:pPr>
                      <a:r>
                        <a:rPr lang="es" sz="700"/>
                        <a:t>Preocupación porque la tarjeta es pequeña y se puede caer o extraviar. </a:t>
                      </a:r>
                      <a:endParaRPr sz="700"/>
                    </a:p>
                    <a:p>
                      <a:pPr marL="0" lvl="0" indent="0" algn="just" rtl="0">
                        <a:spcBef>
                          <a:spcPts val="0"/>
                        </a:spcBef>
                        <a:spcAft>
                          <a:spcPts val="0"/>
                        </a:spcAft>
                        <a:buNone/>
                      </a:pPr>
                      <a:r>
                        <a:rPr lang="es" sz="700"/>
                        <a:t>Concentración para recordar el nombre de la pieza a imprimir</a:t>
                      </a:r>
                      <a:endParaRPr sz="700"/>
                    </a:p>
                    <a:p>
                      <a:pPr marL="0" lvl="0" indent="0" algn="just" rtl="0">
                        <a:spcBef>
                          <a:spcPts val="0"/>
                        </a:spcBef>
                        <a:spcAft>
                          <a:spcPts val="0"/>
                        </a:spcAft>
                        <a:buNone/>
                      </a:pPr>
                      <a:r>
                        <a:rPr lang="es" sz="700"/>
                        <a:t>Preocupación porque no siempre hay disponibilidad de más tarjetas para otro proceso futuro. </a:t>
                      </a:r>
                      <a:endParaRPr sz="700"/>
                    </a:p>
                  </a:txBody>
                  <a:tcPr marL="18000" marR="18000" marT="18000" marB="18000">
                    <a:lnB w="9525"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s" sz="700"/>
                        <a:t>Frustración porque es un proceso muy engorroso, con mucha navegación para encontrar y modificar el documento de trabajos en proceso.</a:t>
                      </a:r>
                      <a:endParaRPr sz="700"/>
                    </a:p>
                    <a:p>
                      <a:pPr marL="0" lvl="0" indent="0" algn="just" rtl="0">
                        <a:spcBef>
                          <a:spcPts val="0"/>
                        </a:spcBef>
                        <a:spcAft>
                          <a:spcPts val="0"/>
                        </a:spcAft>
                        <a:buNone/>
                      </a:pPr>
                      <a:r>
                        <a:rPr lang="es" sz="700"/>
                        <a:t>Molestia, puesto que se deben tener, a lo menos, cuatro aplicaciones abiertas para realizar el proceso. </a:t>
                      </a:r>
                      <a:endParaRPr sz="700"/>
                    </a:p>
                  </a:txBody>
                  <a:tcPr marL="18000" marR="18000" marT="18000" marB="18000"/>
                </a:tc>
              </a:tr>
              <a:tr h="878100">
                <a:tc>
                  <a:txBody>
                    <a:bodyPr/>
                    <a:lstStyle/>
                    <a:p>
                      <a:pPr marL="0" lvl="0" indent="0" algn="ctr" rtl="0">
                        <a:spcBef>
                          <a:spcPts val="0"/>
                        </a:spcBef>
                        <a:spcAft>
                          <a:spcPts val="0"/>
                        </a:spcAft>
                        <a:buNone/>
                      </a:pPr>
                      <a:r>
                        <a:rPr lang="es" sz="900">
                          <a:latin typeface="Comfortaa"/>
                          <a:ea typeface="Comfortaa"/>
                          <a:cs typeface="Comfortaa"/>
                          <a:sym typeface="Comfortaa"/>
                        </a:rPr>
                        <a:t>Sensaciones</a:t>
                      </a:r>
                      <a:endParaRPr sz="900">
                        <a:latin typeface="Comfortaa"/>
                        <a:ea typeface="Comfortaa"/>
                        <a:cs typeface="Comfortaa"/>
                        <a:sym typeface="Comfortaa"/>
                      </a:endParaRPr>
                    </a:p>
                  </a:txBody>
                  <a:tcPr marL="91425" marR="91425" marT="91425" marB="91425" anchor="ctr"/>
                </a:tc>
                <a:tc gridSpan="3">
                  <a:txBody>
                    <a:bodyPr/>
                    <a:lstStyle/>
                    <a:p>
                      <a:pPr marL="0" lvl="0" indent="0" algn="just" rtl="0">
                        <a:spcBef>
                          <a:spcPts val="0"/>
                        </a:spcBef>
                        <a:spcAft>
                          <a:spcPts val="0"/>
                        </a:spcAft>
                        <a:buNone/>
                      </a:pPr>
                      <a:endParaRPr sz="700"/>
                    </a:p>
                  </a:txBody>
                  <a:tcPr marL="18000" marR="18000" marT="18000" marB="18000"/>
                </a:tc>
                <a:tc hMerge="1">
                  <a:txBody>
                    <a:bodyPr/>
                    <a:lstStyle/>
                    <a:p>
                      <a:endParaRPr lang="es-CL"/>
                    </a:p>
                  </a:txBody>
                  <a:tcPr/>
                </a:tc>
                <a:tc hMerge="1">
                  <a:txBody>
                    <a:bodyPr/>
                    <a:lstStyle/>
                    <a:p>
                      <a:endParaRPr lang="es-CL"/>
                    </a:p>
                  </a:txBody>
                  <a:tcPr/>
                </a:tc>
              </a:tr>
              <a:tr h="953350">
                <a:tc>
                  <a:txBody>
                    <a:bodyPr/>
                    <a:lstStyle/>
                    <a:p>
                      <a:pPr marL="0" lvl="0" indent="0" algn="ctr" rtl="0">
                        <a:spcBef>
                          <a:spcPts val="0"/>
                        </a:spcBef>
                        <a:spcAft>
                          <a:spcPts val="0"/>
                        </a:spcAft>
                        <a:buNone/>
                      </a:pPr>
                      <a:r>
                        <a:rPr lang="es" sz="900">
                          <a:latin typeface="Comfortaa"/>
                          <a:ea typeface="Comfortaa"/>
                          <a:cs typeface="Comfortaa"/>
                          <a:sym typeface="Comfortaa"/>
                        </a:rPr>
                        <a:t>Conclusiones </a:t>
                      </a:r>
                      <a:endParaRPr sz="900">
                        <a:latin typeface="Comfortaa"/>
                        <a:ea typeface="Comfortaa"/>
                        <a:cs typeface="Comfortaa"/>
                        <a:sym typeface="Comfortaa"/>
                      </a:endParaRPr>
                    </a:p>
                  </a:txBody>
                  <a:tcPr marL="91425" marR="91425" marT="91425" marB="91425" anchor="ctr"/>
                </a:tc>
                <a:tc>
                  <a:txBody>
                    <a:bodyPr/>
                    <a:lstStyle/>
                    <a:p>
                      <a:pPr marL="0" lvl="0" indent="0" algn="just" rtl="0">
                        <a:spcBef>
                          <a:spcPts val="0"/>
                        </a:spcBef>
                        <a:spcAft>
                          <a:spcPts val="0"/>
                        </a:spcAft>
                        <a:buNone/>
                      </a:pPr>
                      <a:r>
                        <a:rPr lang="es" sz="700"/>
                        <a:t>El usuario se siente satisfecho, porque existen diversas posibilidades de configurar el proceso, y están interiorizados en este proceso, por tanto se cuenta como una virtud.</a:t>
                      </a:r>
                      <a:endParaRPr sz="700"/>
                    </a:p>
                    <a:p>
                      <a:pPr marL="0" lvl="0" indent="0" algn="just" rtl="0">
                        <a:spcBef>
                          <a:spcPts val="0"/>
                        </a:spcBef>
                        <a:spcAft>
                          <a:spcPts val="0"/>
                        </a:spcAft>
                        <a:buNone/>
                      </a:pPr>
                      <a:r>
                        <a:rPr lang="es" sz="700">
                          <a:solidFill>
                            <a:srgbClr val="CC0000"/>
                          </a:solidFill>
                        </a:rPr>
                        <a:t>Una preocupación es que la información referida al proceso de impresión no suele ser correcta (los tiempos son infravalorados y el tiempo real siempre es mayor al tiempo entregado por el laminador.</a:t>
                      </a:r>
                      <a:endParaRPr sz="700">
                        <a:solidFill>
                          <a:srgbClr val="CC0000"/>
                        </a:solidFill>
                      </a:endParaRPr>
                    </a:p>
                    <a:p>
                      <a:pPr marL="0" lvl="0" indent="0" algn="just" rtl="0">
                        <a:spcBef>
                          <a:spcPts val="0"/>
                        </a:spcBef>
                        <a:spcAft>
                          <a:spcPts val="0"/>
                        </a:spcAft>
                        <a:buNone/>
                      </a:pPr>
                      <a:r>
                        <a:rPr lang="es" sz="700">
                          <a:solidFill>
                            <a:srgbClr val="38761D"/>
                          </a:solidFill>
                        </a:rPr>
                        <a:t>Podría existir una oportunidad mejora en caso que se tuviera certeza del estado de la máquina a utilizar (está limpia, no ha fallado anteriormente) para piezas similares, y que pudiese estimar de mejor manera el tiempo de impresión real.  </a:t>
                      </a:r>
                      <a:endParaRPr sz="700">
                        <a:solidFill>
                          <a:srgbClr val="38761D"/>
                        </a:solidFill>
                      </a:endParaRPr>
                    </a:p>
                    <a:p>
                      <a:pPr marL="0" lvl="0" indent="0" algn="just" rtl="0">
                        <a:spcBef>
                          <a:spcPts val="0"/>
                        </a:spcBef>
                        <a:spcAft>
                          <a:spcPts val="0"/>
                        </a:spcAft>
                        <a:buNone/>
                      </a:pPr>
                      <a:endParaRPr sz="700">
                        <a:solidFill>
                          <a:srgbClr val="CC0000"/>
                        </a:solidFill>
                      </a:endParaRPr>
                    </a:p>
                    <a:p>
                      <a:pPr marL="0" lvl="0" indent="0" algn="just" rtl="0">
                        <a:spcBef>
                          <a:spcPts val="0"/>
                        </a:spcBef>
                        <a:spcAft>
                          <a:spcPts val="0"/>
                        </a:spcAft>
                        <a:buNone/>
                      </a:pPr>
                      <a:endParaRPr sz="700">
                        <a:solidFill>
                          <a:srgbClr val="CC0000"/>
                        </a:solidFill>
                      </a:endParaRPr>
                    </a:p>
                  </a:txBody>
                  <a:tcPr marL="18000" marR="18000" marT="18000" marB="18000"/>
                </a:tc>
                <a:tc>
                  <a:txBody>
                    <a:bodyPr/>
                    <a:lstStyle/>
                    <a:p>
                      <a:pPr marL="0" lvl="0" indent="0" algn="just" rtl="0">
                        <a:spcBef>
                          <a:spcPts val="0"/>
                        </a:spcBef>
                        <a:spcAft>
                          <a:spcPts val="0"/>
                        </a:spcAft>
                        <a:buNone/>
                      </a:pPr>
                      <a:r>
                        <a:rPr lang="es" sz="700">
                          <a:solidFill>
                            <a:srgbClr val="FF0000"/>
                          </a:solidFill>
                        </a:rPr>
                        <a:t>La principal preocupación es que el nombre de la pieza pueda ser olvidado en el transcurso de llevar la tarjeta SD a la impresora, puesto que el nombre es a elección del operador. Otro problema es que se están utilizando tarjetas SD al azar, es decir, se suele sacar una tarjeta de alguna impresora desocupada para guardar un archivo e imprimir. Nuevamente hay preocupación por la condición presente o futura de algún elemento, como la tarjeta SD o la impresora.</a:t>
                      </a:r>
                      <a:endParaRPr sz="700">
                        <a:solidFill>
                          <a:srgbClr val="FF0000"/>
                        </a:solidFill>
                      </a:endParaRPr>
                    </a:p>
                    <a:p>
                      <a:pPr marL="0" lvl="0" indent="0" algn="just" rtl="0">
                        <a:spcBef>
                          <a:spcPts val="0"/>
                        </a:spcBef>
                        <a:spcAft>
                          <a:spcPts val="0"/>
                        </a:spcAft>
                        <a:buNone/>
                      </a:pPr>
                      <a:r>
                        <a:rPr lang="es" sz="700">
                          <a:solidFill>
                            <a:srgbClr val="6AA84F"/>
                          </a:solidFill>
                        </a:rPr>
                        <a:t>Una oportunidad de mejora es establecer un estándar para el nombre de los archivos que se guardarán. Asimismo, explorar posibilidades que puedan suplir el uso de la tarjeta micro SD y que sean tan confiables como ésta. </a:t>
                      </a:r>
                      <a:endParaRPr sz="700">
                        <a:solidFill>
                          <a:srgbClr val="6AA84F"/>
                        </a:solidFill>
                      </a:endParaRPr>
                    </a:p>
                    <a:p>
                      <a:pPr marL="0" lvl="0" indent="0" algn="just" rtl="0">
                        <a:spcBef>
                          <a:spcPts val="0"/>
                        </a:spcBef>
                        <a:spcAft>
                          <a:spcPts val="0"/>
                        </a:spcAft>
                        <a:buNone/>
                      </a:pPr>
                      <a:endParaRPr sz="700"/>
                    </a:p>
                  </a:txBody>
                  <a:tcPr marL="18000" marR="18000" marT="18000" marB="18000">
                    <a:lnT w="9525" cap="flat" cmpd="sng">
                      <a:solidFill>
                        <a:srgbClr val="9E9E9E"/>
                      </a:solidFill>
                      <a:prstDash val="solid"/>
                      <a:round/>
                      <a:headEnd type="none" w="sm" len="sm"/>
                      <a:tailEnd type="none" w="sm" len="sm"/>
                    </a:lnT>
                  </a:tcPr>
                </a:tc>
                <a:tc>
                  <a:txBody>
                    <a:bodyPr/>
                    <a:lstStyle/>
                    <a:p>
                      <a:pPr marL="0" lvl="0" indent="0" algn="just" rtl="0">
                        <a:spcBef>
                          <a:spcPts val="0"/>
                        </a:spcBef>
                        <a:spcAft>
                          <a:spcPts val="0"/>
                        </a:spcAft>
                        <a:buNone/>
                      </a:pPr>
                      <a:r>
                        <a:rPr lang="es" sz="700">
                          <a:solidFill>
                            <a:srgbClr val="FF0000"/>
                          </a:solidFill>
                        </a:rPr>
                        <a:t>Se nota que el principal problema es la pérdida del control en el proceso de producción de una partida de piezas. Principalmente, es un proceso muy engorroso que involucra, por lo menos, 4 aplicaciones distintas verificadas al mismo tiempo en un mismo dispositivo. Esto hace que no se completen todos los datos, o que no se lleve el control final de las piezas porque resulta más cómodo no anotarlas e ir contándolas a medida que terminan de producirse. </a:t>
                      </a:r>
                      <a:endParaRPr sz="700">
                        <a:solidFill>
                          <a:srgbClr val="FF0000"/>
                        </a:solidFill>
                      </a:endParaRPr>
                    </a:p>
                    <a:p>
                      <a:pPr marL="0" lvl="0" indent="0" algn="just" rtl="0">
                        <a:spcBef>
                          <a:spcPts val="0"/>
                        </a:spcBef>
                        <a:spcAft>
                          <a:spcPts val="0"/>
                        </a:spcAft>
                        <a:buNone/>
                      </a:pPr>
                      <a:r>
                        <a:rPr lang="es" sz="700">
                          <a:solidFill>
                            <a:srgbClr val="6AA84F"/>
                          </a:solidFill>
                        </a:rPr>
                        <a:t>Una oportunidad de mejora es estandarizar el proceso y verificar nuevas plataformas que puedan adnministrarlo haciéndolo más cómodo y eficiente. </a:t>
                      </a:r>
                      <a:r>
                        <a:rPr lang="es" sz="700">
                          <a:solidFill>
                            <a:srgbClr val="FF0000"/>
                          </a:solidFill>
                        </a:rPr>
                        <a:t> </a:t>
                      </a:r>
                      <a:endParaRPr sz="700">
                        <a:solidFill>
                          <a:srgbClr val="FF0000"/>
                        </a:solidFill>
                      </a:endParaRPr>
                    </a:p>
                  </a:txBody>
                  <a:tcPr marL="18000" marR="18000" marT="18000" marB="18000"/>
                </a:tc>
              </a:tr>
            </a:tbl>
          </a:graphicData>
        </a:graphic>
      </p:graphicFrame>
      <p:grpSp>
        <p:nvGrpSpPr>
          <p:cNvPr id="86" name="Google Shape;86;p17"/>
          <p:cNvGrpSpPr/>
          <p:nvPr/>
        </p:nvGrpSpPr>
        <p:grpSpPr>
          <a:xfrm>
            <a:off x="1180075" y="2571750"/>
            <a:ext cx="7963925" cy="655200"/>
            <a:chOff x="1180075" y="2571750"/>
            <a:chExt cx="7963925" cy="655200"/>
          </a:xfrm>
        </p:grpSpPr>
        <p:grpSp>
          <p:nvGrpSpPr>
            <p:cNvPr id="87" name="Google Shape;87;p17"/>
            <p:cNvGrpSpPr/>
            <p:nvPr/>
          </p:nvGrpSpPr>
          <p:grpSpPr>
            <a:xfrm>
              <a:off x="1180075" y="2571750"/>
              <a:ext cx="7963925" cy="655200"/>
              <a:chOff x="1180075" y="2571750"/>
              <a:chExt cx="7963925" cy="655200"/>
            </a:xfrm>
          </p:grpSpPr>
          <p:grpSp>
            <p:nvGrpSpPr>
              <p:cNvPr id="88" name="Google Shape;88;p17"/>
              <p:cNvGrpSpPr/>
              <p:nvPr/>
            </p:nvGrpSpPr>
            <p:grpSpPr>
              <a:xfrm>
                <a:off x="1180075" y="2571750"/>
                <a:ext cx="7963925" cy="655200"/>
                <a:chOff x="1180075" y="2938475"/>
                <a:chExt cx="7963925" cy="655200"/>
              </a:xfrm>
            </p:grpSpPr>
            <p:grpSp>
              <p:nvGrpSpPr>
                <p:cNvPr id="89" name="Google Shape;89;p17"/>
                <p:cNvGrpSpPr/>
                <p:nvPr/>
              </p:nvGrpSpPr>
              <p:grpSpPr>
                <a:xfrm>
                  <a:off x="1250625" y="3019650"/>
                  <a:ext cx="7893375" cy="492850"/>
                  <a:chOff x="1250625" y="3289150"/>
                  <a:chExt cx="7893375" cy="492850"/>
                </a:xfrm>
              </p:grpSpPr>
              <p:cxnSp>
                <p:nvCxnSpPr>
                  <p:cNvPr id="90" name="Google Shape;90;p17"/>
                  <p:cNvCxnSpPr/>
                  <p:nvPr/>
                </p:nvCxnSpPr>
                <p:spPr>
                  <a:xfrm>
                    <a:off x="1250625" y="3535575"/>
                    <a:ext cx="7889100" cy="0"/>
                  </a:xfrm>
                  <a:prstGeom prst="straightConnector1">
                    <a:avLst/>
                  </a:prstGeom>
                  <a:noFill/>
                  <a:ln w="9525" cap="flat" cmpd="sng">
                    <a:solidFill>
                      <a:schemeClr val="dk2"/>
                    </a:solidFill>
                    <a:prstDash val="solid"/>
                    <a:round/>
                    <a:headEnd type="none" w="med" len="med"/>
                    <a:tailEnd type="none" w="med" len="med"/>
                  </a:ln>
                </p:spPr>
              </p:cxnSp>
              <p:cxnSp>
                <p:nvCxnSpPr>
                  <p:cNvPr id="91" name="Google Shape;91;p17"/>
                  <p:cNvCxnSpPr/>
                  <p:nvPr/>
                </p:nvCxnSpPr>
                <p:spPr>
                  <a:xfrm>
                    <a:off x="1250625" y="3782000"/>
                    <a:ext cx="7889100" cy="0"/>
                  </a:xfrm>
                  <a:prstGeom prst="straightConnector1">
                    <a:avLst/>
                  </a:prstGeom>
                  <a:noFill/>
                  <a:ln w="9525" cap="flat" cmpd="sng">
                    <a:solidFill>
                      <a:schemeClr val="dk2"/>
                    </a:solidFill>
                    <a:prstDash val="solid"/>
                    <a:round/>
                    <a:headEnd type="none" w="med" len="med"/>
                    <a:tailEnd type="none" w="med" len="med"/>
                  </a:ln>
                </p:spPr>
              </p:cxnSp>
              <p:cxnSp>
                <p:nvCxnSpPr>
                  <p:cNvPr id="92" name="Google Shape;92;p17"/>
                  <p:cNvCxnSpPr/>
                  <p:nvPr/>
                </p:nvCxnSpPr>
                <p:spPr>
                  <a:xfrm>
                    <a:off x="1254900" y="3289150"/>
                    <a:ext cx="7889100" cy="0"/>
                  </a:xfrm>
                  <a:prstGeom prst="straightConnector1">
                    <a:avLst/>
                  </a:prstGeom>
                  <a:noFill/>
                  <a:ln w="9525" cap="flat" cmpd="sng">
                    <a:solidFill>
                      <a:schemeClr val="dk2"/>
                    </a:solidFill>
                    <a:prstDash val="solid"/>
                    <a:round/>
                    <a:headEnd type="none" w="med" len="med"/>
                    <a:tailEnd type="none" w="med" len="med"/>
                  </a:ln>
                </p:spPr>
              </p:cxnSp>
            </p:grpSp>
            <p:sp>
              <p:nvSpPr>
                <p:cNvPr id="93" name="Google Shape;93;p17"/>
                <p:cNvSpPr/>
                <p:nvPr/>
              </p:nvSpPr>
              <p:spPr>
                <a:xfrm>
                  <a:off x="1180075" y="2938475"/>
                  <a:ext cx="150600" cy="150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a:off x="1180075" y="3190775"/>
                  <a:ext cx="150600" cy="150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a:off x="1180075" y="3443075"/>
                  <a:ext cx="150600" cy="1506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7"/>
              <p:cNvSpPr/>
              <p:nvPr/>
            </p:nvSpPr>
            <p:spPr>
              <a:xfrm>
                <a:off x="2747625" y="2706500"/>
                <a:ext cx="150600" cy="1506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7"/>
            <p:cNvSpPr/>
            <p:nvPr/>
          </p:nvSpPr>
          <p:spPr>
            <a:xfrm>
              <a:off x="5463200" y="2819400"/>
              <a:ext cx="159900" cy="1599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7956975" y="3067050"/>
              <a:ext cx="159900" cy="159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99;p17"/>
            <p:cNvCxnSpPr>
              <a:stCxn id="96" idx="6"/>
              <a:endCxn id="97" idx="2"/>
            </p:cNvCxnSpPr>
            <p:nvPr/>
          </p:nvCxnSpPr>
          <p:spPr>
            <a:xfrm>
              <a:off x="2898225" y="2781800"/>
              <a:ext cx="2565000" cy="117600"/>
            </a:xfrm>
            <a:prstGeom prst="straightConnector1">
              <a:avLst/>
            </a:prstGeom>
            <a:noFill/>
            <a:ln w="9525" cap="flat" cmpd="sng">
              <a:solidFill>
                <a:srgbClr val="000000"/>
              </a:solidFill>
              <a:prstDash val="solid"/>
              <a:round/>
              <a:headEnd type="none" w="med" len="med"/>
              <a:tailEnd type="none" w="med" len="med"/>
            </a:ln>
          </p:spPr>
        </p:cxnSp>
        <p:cxnSp>
          <p:nvCxnSpPr>
            <p:cNvPr id="100" name="Google Shape;100;p17"/>
            <p:cNvCxnSpPr>
              <a:stCxn id="97" idx="6"/>
              <a:endCxn id="98" idx="2"/>
            </p:cNvCxnSpPr>
            <p:nvPr/>
          </p:nvCxnSpPr>
          <p:spPr>
            <a:xfrm>
              <a:off x="5623100" y="2899350"/>
              <a:ext cx="2334000" cy="24780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aphicFrame>
        <p:nvGraphicFramePr>
          <p:cNvPr id="105" name="Google Shape;105;p18"/>
          <p:cNvGraphicFramePr/>
          <p:nvPr/>
        </p:nvGraphicFramePr>
        <p:xfrm>
          <a:off x="0" y="0"/>
          <a:ext cx="9144000" cy="3983420"/>
        </p:xfrm>
        <a:graphic>
          <a:graphicData uri="http://schemas.openxmlformats.org/drawingml/2006/table">
            <a:tbl>
              <a:tblPr>
                <a:noFill/>
                <a:tableStyleId>{04BB03CF-E2F2-444A-BECB-EA18085E17D3}</a:tableStyleId>
              </a:tblPr>
              <a:tblGrid>
                <a:gridCol w="1355175"/>
                <a:gridCol w="2156575"/>
                <a:gridCol w="1938200"/>
                <a:gridCol w="1847025"/>
                <a:gridCol w="1847025"/>
              </a:tblGrid>
              <a:tr h="531050">
                <a:tc>
                  <a:txBody>
                    <a:bodyPr/>
                    <a:lstStyle/>
                    <a:p>
                      <a:pPr marL="0" lvl="0" indent="0" algn="ctr" rtl="0">
                        <a:spcBef>
                          <a:spcPts val="0"/>
                        </a:spcBef>
                        <a:spcAft>
                          <a:spcPts val="0"/>
                        </a:spcAft>
                        <a:buNone/>
                      </a:pPr>
                      <a:r>
                        <a:rPr lang="es" sz="900">
                          <a:latin typeface="Comfortaa"/>
                          <a:ea typeface="Comfortaa"/>
                          <a:cs typeface="Comfortaa"/>
                          <a:sym typeface="Comfortaa"/>
                        </a:rPr>
                        <a:t>Fases </a:t>
                      </a:r>
                      <a:endParaRPr sz="900">
                        <a:latin typeface="Comfortaa"/>
                        <a:ea typeface="Comfortaa"/>
                        <a:cs typeface="Comfortaa"/>
                        <a:sym typeface="Comfortaa"/>
                      </a:endParaRPr>
                    </a:p>
                  </a:txBody>
                  <a:tcPr marL="91425" marR="91425" marT="91425" marB="0" anchor="ctr"/>
                </a:tc>
                <a:tc>
                  <a:txBody>
                    <a:bodyPr/>
                    <a:lstStyle/>
                    <a:p>
                      <a:pPr marL="0" lvl="0" indent="0" algn="ctr" rtl="0">
                        <a:lnSpc>
                          <a:spcPct val="115000"/>
                        </a:lnSpc>
                        <a:spcBef>
                          <a:spcPts val="0"/>
                        </a:spcBef>
                        <a:spcAft>
                          <a:spcPts val="1600"/>
                        </a:spcAft>
                        <a:buNone/>
                      </a:pPr>
                      <a:r>
                        <a:rPr lang="es" sz="1000">
                          <a:solidFill>
                            <a:schemeClr val="accent3"/>
                          </a:solidFill>
                          <a:latin typeface="Proxima Nova"/>
                          <a:ea typeface="Proxima Nova"/>
                          <a:cs typeface="Proxima Nova"/>
                          <a:sym typeface="Proxima Nova"/>
                        </a:rPr>
                        <a:t>2.1 Encendido y limpieza general de impresora</a:t>
                      </a:r>
                      <a:endParaRPr sz="800"/>
                    </a:p>
                  </a:txBody>
                  <a:tcPr marL="91425" marR="91425" marT="91425" marB="0"/>
                </a:tc>
                <a:tc>
                  <a:txBody>
                    <a:bodyPr/>
                    <a:lstStyle/>
                    <a:p>
                      <a:pPr marL="0" lvl="0" indent="0" algn="ctr" rtl="0">
                        <a:lnSpc>
                          <a:spcPct val="115000"/>
                        </a:lnSpc>
                        <a:spcBef>
                          <a:spcPts val="0"/>
                        </a:spcBef>
                        <a:spcAft>
                          <a:spcPts val="1600"/>
                        </a:spcAft>
                        <a:buNone/>
                      </a:pPr>
                      <a:r>
                        <a:rPr lang="es" sz="1000">
                          <a:solidFill>
                            <a:schemeClr val="accent3"/>
                          </a:solidFill>
                          <a:latin typeface="Proxima Nova"/>
                          <a:ea typeface="Proxima Nova"/>
                          <a:cs typeface="Proxima Nova"/>
                          <a:sym typeface="Proxima Nova"/>
                        </a:rPr>
                        <a:t>2.2 Precalentar impresora</a:t>
                      </a:r>
                      <a:endParaRPr sz="800"/>
                    </a:p>
                  </a:txBody>
                  <a:tcPr marL="91425" marR="91425" marT="91425" marB="0"/>
                </a:tc>
                <a:tc>
                  <a:txBody>
                    <a:bodyPr/>
                    <a:lstStyle/>
                    <a:p>
                      <a:pPr marL="0" lvl="0" indent="0" algn="ctr" rtl="0">
                        <a:lnSpc>
                          <a:spcPct val="115000"/>
                        </a:lnSpc>
                        <a:spcBef>
                          <a:spcPts val="0"/>
                        </a:spcBef>
                        <a:spcAft>
                          <a:spcPts val="1600"/>
                        </a:spcAft>
                        <a:buNone/>
                      </a:pPr>
                      <a:r>
                        <a:rPr lang="es" sz="1000">
                          <a:solidFill>
                            <a:schemeClr val="accent3"/>
                          </a:solidFill>
                          <a:latin typeface="Proxima Nova"/>
                          <a:ea typeface="Proxima Nova"/>
                          <a:cs typeface="Proxima Nova"/>
                          <a:sym typeface="Proxima Nova"/>
                        </a:rPr>
                        <a:t>2.3 Cambiar o cargar filamento</a:t>
                      </a:r>
                      <a:endParaRPr sz="800"/>
                    </a:p>
                  </a:txBody>
                  <a:tcPr marL="91425" marR="91425" marT="91425" marB="0"/>
                </a:tc>
                <a:tc>
                  <a:txBody>
                    <a:bodyPr/>
                    <a:lstStyle/>
                    <a:p>
                      <a:pPr marL="0" lvl="0" indent="0" algn="ctr" rtl="0">
                        <a:lnSpc>
                          <a:spcPct val="115000"/>
                        </a:lnSpc>
                        <a:spcBef>
                          <a:spcPts val="0"/>
                        </a:spcBef>
                        <a:spcAft>
                          <a:spcPts val="1600"/>
                        </a:spcAft>
                        <a:buNone/>
                      </a:pPr>
                      <a:r>
                        <a:rPr lang="es" sz="1000">
                          <a:solidFill>
                            <a:schemeClr val="accent3"/>
                          </a:solidFill>
                          <a:latin typeface="Proxima Nova"/>
                          <a:ea typeface="Proxima Nova"/>
                          <a:cs typeface="Proxima Nova"/>
                          <a:sym typeface="Proxima Nova"/>
                        </a:rPr>
                        <a:t>2.4 Insertar tarjeta SD e imprimir archivo gcode</a:t>
                      </a:r>
                      <a:endParaRPr sz="1000">
                        <a:solidFill>
                          <a:schemeClr val="accent3"/>
                        </a:solidFill>
                        <a:latin typeface="Proxima Nova"/>
                        <a:ea typeface="Proxima Nova"/>
                        <a:cs typeface="Proxima Nova"/>
                        <a:sym typeface="Proxima Nova"/>
                      </a:endParaRPr>
                    </a:p>
                  </a:txBody>
                  <a:tcPr marL="91425" marR="91425" marT="91425" marB="0"/>
                </a:tc>
              </a:tr>
              <a:tr h="281425">
                <a:tc>
                  <a:txBody>
                    <a:bodyPr/>
                    <a:lstStyle/>
                    <a:p>
                      <a:pPr marL="0" lvl="0" indent="0" algn="ctr" rtl="0">
                        <a:spcBef>
                          <a:spcPts val="0"/>
                        </a:spcBef>
                        <a:spcAft>
                          <a:spcPts val="0"/>
                        </a:spcAft>
                        <a:buNone/>
                      </a:pPr>
                      <a:r>
                        <a:rPr lang="es" sz="900">
                          <a:latin typeface="Comfortaa"/>
                          <a:ea typeface="Comfortaa"/>
                          <a:cs typeface="Comfortaa"/>
                          <a:sym typeface="Comfortaa"/>
                        </a:rPr>
                        <a:t>Objetivos </a:t>
                      </a:r>
                      <a:endParaRPr sz="900">
                        <a:latin typeface="Comfortaa"/>
                        <a:ea typeface="Comfortaa"/>
                        <a:cs typeface="Comfortaa"/>
                        <a:sym typeface="Comfortaa"/>
                      </a:endParaRPr>
                    </a:p>
                  </a:txBody>
                  <a:tcPr marL="91425" marR="91425" marT="91425" marB="91425" anchor="ctr"/>
                </a:tc>
                <a:tc>
                  <a:txBody>
                    <a:bodyPr/>
                    <a:lstStyle/>
                    <a:p>
                      <a:pPr marL="0" lvl="0" indent="0" algn="l" rtl="0">
                        <a:spcBef>
                          <a:spcPts val="0"/>
                        </a:spcBef>
                        <a:spcAft>
                          <a:spcPts val="0"/>
                        </a:spcAft>
                        <a:buNone/>
                      </a:pPr>
                      <a:endParaRPr/>
                    </a:p>
                  </a:txBody>
                  <a:tcPr marL="18000" marR="18000" marT="18000" marB="18000"/>
                </a:tc>
                <a:tc>
                  <a:txBody>
                    <a:bodyPr/>
                    <a:lstStyle/>
                    <a:p>
                      <a:pPr marL="0" lvl="0" indent="0" algn="l" rtl="0">
                        <a:spcBef>
                          <a:spcPts val="0"/>
                        </a:spcBef>
                        <a:spcAft>
                          <a:spcPts val="0"/>
                        </a:spcAft>
                        <a:buNone/>
                      </a:pPr>
                      <a:endParaRPr/>
                    </a:p>
                  </a:txBody>
                  <a:tcPr marL="18000" marR="18000" marT="18000" marB="18000"/>
                </a:tc>
                <a:tc>
                  <a:txBody>
                    <a:bodyPr/>
                    <a:lstStyle/>
                    <a:p>
                      <a:pPr marL="0" lvl="0" indent="0" algn="l" rtl="0">
                        <a:spcBef>
                          <a:spcPts val="0"/>
                        </a:spcBef>
                        <a:spcAft>
                          <a:spcPts val="0"/>
                        </a:spcAft>
                        <a:buNone/>
                      </a:pPr>
                      <a:endParaRPr/>
                    </a:p>
                  </a:txBody>
                  <a:tcPr marL="18000" marR="18000" marT="18000" marB="18000"/>
                </a:tc>
                <a:tc>
                  <a:txBody>
                    <a:bodyPr/>
                    <a:lstStyle/>
                    <a:p>
                      <a:pPr marL="0" lvl="0" indent="0" algn="just" rtl="0">
                        <a:spcBef>
                          <a:spcPts val="0"/>
                        </a:spcBef>
                        <a:spcAft>
                          <a:spcPts val="0"/>
                        </a:spcAft>
                        <a:buNone/>
                      </a:pPr>
                      <a:endParaRPr sz="700"/>
                    </a:p>
                  </a:txBody>
                  <a:tcPr marL="18000" marR="18000" marT="18000" marB="18000"/>
                </a:tc>
              </a:tr>
              <a:tr h="413075">
                <a:tc>
                  <a:txBody>
                    <a:bodyPr/>
                    <a:lstStyle/>
                    <a:p>
                      <a:pPr marL="0" lvl="0" indent="0" algn="ctr" rtl="0">
                        <a:spcBef>
                          <a:spcPts val="0"/>
                        </a:spcBef>
                        <a:spcAft>
                          <a:spcPts val="0"/>
                        </a:spcAft>
                        <a:buNone/>
                      </a:pPr>
                      <a:r>
                        <a:rPr lang="es" sz="900">
                          <a:latin typeface="Comfortaa"/>
                          <a:ea typeface="Comfortaa"/>
                          <a:cs typeface="Comfortaa"/>
                          <a:sym typeface="Comfortaa"/>
                        </a:rPr>
                        <a:t>Actividad</a:t>
                      </a:r>
                      <a:endParaRPr sz="900">
                        <a:latin typeface="Comfortaa"/>
                        <a:ea typeface="Comfortaa"/>
                        <a:cs typeface="Comfortaa"/>
                        <a:sym typeface="Comfortaa"/>
                      </a:endParaRPr>
                    </a:p>
                  </a:txBody>
                  <a:tcPr marL="91425" marR="91425" marT="91425" marB="91425" anchor="ctr"/>
                </a:tc>
                <a:tc>
                  <a:txBody>
                    <a:bodyPr/>
                    <a:lstStyle/>
                    <a:p>
                      <a:pPr marL="0" lvl="0" indent="0" algn="l" rtl="0">
                        <a:spcBef>
                          <a:spcPts val="0"/>
                        </a:spcBef>
                        <a:spcAft>
                          <a:spcPts val="0"/>
                        </a:spcAft>
                        <a:buNone/>
                      </a:pPr>
                      <a:endParaRPr/>
                    </a:p>
                  </a:txBody>
                  <a:tcPr marL="18000" marR="18000" marT="18000" marB="18000"/>
                </a:tc>
                <a:tc>
                  <a:txBody>
                    <a:bodyPr/>
                    <a:lstStyle/>
                    <a:p>
                      <a:pPr marL="0" lvl="0" indent="0" algn="l" rtl="0">
                        <a:spcBef>
                          <a:spcPts val="0"/>
                        </a:spcBef>
                        <a:spcAft>
                          <a:spcPts val="0"/>
                        </a:spcAft>
                        <a:buNone/>
                      </a:pPr>
                      <a:endParaRPr/>
                    </a:p>
                  </a:txBody>
                  <a:tcPr marL="18000" marR="18000" marT="18000" marB="18000"/>
                </a:tc>
                <a:tc>
                  <a:txBody>
                    <a:bodyPr/>
                    <a:lstStyle/>
                    <a:p>
                      <a:pPr marL="0" lvl="0" indent="0" algn="l" rtl="0">
                        <a:spcBef>
                          <a:spcPts val="0"/>
                        </a:spcBef>
                        <a:spcAft>
                          <a:spcPts val="0"/>
                        </a:spcAft>
                        <a:buNone/>
                      </a:pPr>
                      <a:endParaRPr/>
                    </a:p>
                  </a:txBody>
                  <a:tcPr marL="18000" marR="18000" marT="18000" marB="18000"/>
                </a:tc>
                <a:tc>
                  <a:txBody>
                    <a:bodyPr/>
                    <a:lstStyle/>
                    <a:p>
                      <a:pPr marL="0" lvl="0" indent="0" algn="just" rtl="0">
                        <a:spcBef>
                          <a:spcPts val="0"/>
                        </a:spcBef>
                        <a:spcAft>
                          <a:spcPts val="0"/>
                        </a:spcAft>
                        <a:buNone/>
                      </a:pPr>
                      <a:endParaRPr sz="700"/>
                    </a:p>
                  </a:txBody>
                  <a:tcPr marL="18000" marR="18000" marT="18000" marB="18000"/>
                </a:tc>
              </a:tr>
              <a:tr h="274525">
                <a:tc>
                  <a:txBody>
                    <a:bodyPr/>
                    <a:lstStyle/>
                    <a:p>
                      <a:pPr marL="0" lvl="0" indent="0" algn="ctr" rtl="0">
                        <a:spcBef>
                          <a:spcPts val="0"/>
                        </a:spcBef>
                        <a:spcAft>
                          <a:spcPts val="0"/>
                        </a:spcAft>
                        <a:buNone/>
                      </a:pPr>
                      <a:r>
                        <a:rPr lang="es" sz="900">
                          <a:latin typeface="Comfortaa"/>
                          <a:ea typeface="Comfortaa"/>
                          <a:cs typeface="Comfortaa"/>
                          <a:sym typeface="Comfortaa"/>
                        </a:rPr>
                        <a:t>Puntos de contacto</a:t>
                      </a:r>
                      <a:endParaRPr sz="900">
                        <a:latin typeface="Comfortaa"/>
                        <a:ea typeface="Comfortaa"/>
                        <a:cs typeface="Comfortaa"/>
                        <a:sym typeface="Comfortaa"/>
                      </a:endParaRPr>
                    </a:p>
                  </a:txBody>
                  <a:tcPr marL="91425" marR="91425" marT="91425" marB="91425" anchor="ctr"/>
                </a:tc>
                <a:tc>
                  <a:txBody>
                    <a:bodyPr/>
                    <a:lstStyle/>
                    <a:p>
                      <a:pPr marL="0" lvl="0" indent="0" algn="l" rtl="0">
                        <a:spcBef>
                          <a:spcPts val="0"/>
                        </a:spcBef>
                        <a:spcAft>
                          <a:spcPts val="0"/>
                        </a:spcAft>
                        <a:buNone/>
                      </a:pPr>
                      <a:endParaRPr/>
                    </a:p>
                  </a:txBody>
                  <a:tcPr marL="18000" marR="18000" marT="18000" marB="18000"/>
                </a:tc>
                <a:tc>
                  <a:txBody>
                    <a:bodyPr/>
                    <a:lstStyle/>
                    <a:p>
                      <a:pPr marL="0" lvl="0" indent="0" algn="l" rtl="0">
                        <a:spcBef>
                          <a:spcPts val="0"/>
                        </a:spcBef>
                        <a:spcAft>
                          <a:spcPts val="0"/>
                        </a:spcAft>
                        <a:buNone/>
                      </a:pPr>
                      <a:endParaRPr/>
                    </a:p>
                  </a:txBody>
                  <a:tcPr marL="18000" marR="18000" marT="18000" marB="18000"/>
                </a:tc>
                <a:tc>
                  <a:txBody>
                    <a:bodyPr/>
                    <a:lstStyle/>
                    <a:p>
                      <a:pPr marL="0" lvl="0" indent="0" algn="l" rtl="0">
                        <a:spcBef>
                          <a:spcPts val="0"/>
                        </a:spcBef>
                        <a:spcAft>
                          <a:spcPts val="0"/>
                        </a:spcAft>
                        <a:buNone/>
                      </a:pPr>
                      <a:endParaRPr/>
                    </a:p>
                  </a:txBody>
                  <a:tcPr marL="18000" marR="18000" marT="18000" marB="18000"/>
                </a:tc>
                <a:tc>
                  <a:txBody>
                    <a:bodyPr/>
                    <a:lstStyle/>
                    <a:p>
                      <a:pPr marL="0" lvl="0" indent="0" algn="just" rtl="0">
                        <a:spcBef>
                          <a:spcPts val="0"/>
                        </a:spcBef>
                        <a:spcAft>
                          <a:spcPts val="0"/>
                        </a:spcAft>
                        <a:buNone/>
                      </a:pPr>
                      <a:endParaRPr sz="700"/>
                    </a:p>
                  </a:txBody>
                  <a:tcPr marL="18000" marR="18000" marT="18000" marB="18000"/>
                </a:tc>
              </a:tr>
              <a:tr h="567825">
                <a:tc>
                  <a:txBody>
                    <a:bodyPr/>
                    <a:lstStyle/>
                    <a:p>
                      <a:pPr marL="0" lvl="0" indent="0" algn="ctr" rtl="0">
                        <a:spcBef>
                          <a:spcPts val="0"/>
                        </a:spcBef>
                        <a:spcAft>
                          <a:spcPts val="0"/>
                        </a:spcAft>
                        <a:buNone/>
                      </a:pPr>
                      <a:r>
                        <a:rPr lang="es" sz="900">
                          <a:latin typeface="Comfortaa"/>
                          <a:ea typeface="Comfortaa"/>
                          <a:cs typeface="Comfortaa"/>
                          <a:sym typeface="Comfortaa"/>
                        </a:rPr>
                        <a:t>Pensamientos </a:t>
                      </a:r>
                      <a:endParaRPr sz="900">
                        <a:latin typeface="Comfortaa"/>
                        <a:ea typeface="Comfortaa"/>
                        <a:cs typeface="Comfortaa"/>
                        <a:sym typeface="Comfortaa"/>
                      </a:endParaRPr>
                    </a:p>
                  </a:txBody>
                  <a:tcPr marL="91425" marR="91425" marT="91425" marB="91425" anchor="ctr"/>
                </a:tc>
                <a:tc>
                  <a:txBody>
                    <a:bodyPr/>
                    <a:lstStyle/>
                    <a:p>
                      <a:pPr marL="0" lvl="0" indent="0" algn="l" rtl="0">
                        <a:spcBef>
                          <a:spcPts val="0"/>
                        </a:spcBef>
                        <a:spcAft>
                          <a:spcPts val="0"/>
                        </a:spcAft>
                        <a:buNone/>
                      </a:pPr>
                      <a:endParaRPr/>
                    </a:p>
                  </a:txBody>
                  <a:tcPr marL="18000" marR="18000" marT="18000" marB="18000"/>
                </a:tc>
                <a:tc>
                  <a:txBody>
                    <a:bodyPr/>
                    <a:lstStyle/>
                    <a:p>
                      <a:pPr marL="0" lvl="0" indent="0" algn="l" rtl="0">
                        <a:spcBef>
                          <a:spcPts val="0"/>
                        </a:spcBef>
                        <a:spcAft>
                          <a:spcPts val="0"/>
                        </a:spcAft>
                        <a:buNone/>
                      </a:pPr>
                      <a:endParaRPr/>
                    </a:p>
                  </a:txBody>
                  <a:tcPr marL="18000" marR="18000" marT="18000" marB="18000">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18000" marR="18000" marT="18000" marB="18000"/>
                </a:tc>
                <a:tc>
                  <a:txBody>
                    <a:bodyPr/>
                    <a:lstStyle/>
                    <a:p>
                      <a:pPr marL="0" lvl="0" indent="0" algn="just" rtl="0">
                        <a:spcBef>
                          <a:spcPts val="0"/>
                        </a:spcBef>
                        <a:spcAft>
                          <a:spcPts val="0"/>
                        </a:spcAft>
                        <a:buNone/>
                      </a:pPr>
                      <a:endParaRPr sz="700"/>
                    </a:p>
                  </a:txBody>
                  <a:tcPr marL="18000" marR="18000" marT="18000" marB="18000"/>
                </a:tc>
              </a:tr>
              <a:tr h="878100">
                <a:tc>
                  <a:txBody>
                    <a:bodyPr/>
                    <a:lstStyle/>
                    <a:p>
                      <a:pPr marL="0" lvl="0" indent="0" algn="ctr" rtl="0">
                        <a:spcBef>
                          <a:spcPts val="0"/>
                        </a:spcBef>
                        <a:spcAft>
                          <a:spcPts val="0"/>
                        </a:spcAft>
                        <a:buNone/>
                      </a:pPr>
                      <a:r>
                        <a:rPr lang="es" sz="900">
                          <a:latin typeface="Comfortaa"/>
                          <a:ea typeface="Comfortaa"/>
                          <a:cs typeface="Comfortaa"/>
                          <a:sym typeface="Comfortaa"/>
                        </a:rPr>
                        <a:t>Sensaciones</a:t>
                      </a:r>
                      <a:endParaRPr sz="900">
                        <a:latin typeface="Comfortaa"/>
                        <a:ea typeface="Comfortaa"/>
                        <a:cs typeface="Comfortaa"/>
                        <a:sym typeface="Comfortaa"/>
                      </a:endParaRPr>
                    </a:p>
                  </a:txBody>
                  <a:tcPr marL="91425" marR="91425" marT="91425" marB="91425" anchor="ctr"/>
                </a:tc>
                <a:tc gridSpan="4">
                  <a:txBody>
                    <a:bodyPr/>
                    <a:lstStyle/>
                    <a:p>
                      <a:pPr marL="0" lvl="0" indent="0" algn="just" rtl="0">
                        <a:spcBef>
                          <a:spcPts val="0"/>
                        </a:spcBef>
                        <a:spcAft>
                          <a:spcPts val="0"/>
                        </a:spcAft>
                        <a:buNone/>
                      </a:pPr>
                      <a:endParaRPr sz="700"/>
                    </a:p>
                  </a:txBody>
                  <a:tcPr marL="18000" marR="18000" marT="18000" marB="18000"/>
                </a:tc>
                <a:tc hMerge="1">
                  <a:txBody>
                    <a:bodyPr/>
                    <a:lstStyle/>
                    <a:p>
                      <a:endParaRPr lang="es-CL"/>
                    </a:p>
                  </a:txBody>
                  <a:tcPr/>
                </a:tc>
                <a:tc hMerge="1">
                  <a:txBody>
                    <a:bodyPr/>
                    <a:lstStyle/>
                    <a:p>
                      <a:endParaRPr lang="es-CL"/>
                    </a:p>
                  </a:txBody>
                  <a:tcPr/>
                </a:tc>
                <a:tc hMerge="1">
                  <a:txBody>
                    <a:bodyPr/>
                    <a:lstStyle/>
                    <a:p>
                      <a:endParaRPr lang="es-CL"/>
                    </a:p>
                  </a:txBody>
                  <a:tcPr/>
                </a:tc>
              </a:tr>
              <a:tr h="953350">
                <a:tc>
                  <a:txBody>
                    <a:bodyPr/>
                    <a:lstStyle/>
                    <a:p>
                      <a:pPr marL="0" lvl="0" indent="0" algn="ctr" rtl="0">
                        <a:spcBef>
                          <a:spcPts val="0"/>
                        </a:spcBef>
                        <a:spcAft>
                          <a:spcPts val="0"/>
                        </a:spcAft>
                        <a:buNone/>
                      </a:pPr>
                      <a:r>
                        <a:rPr lang="es" sz="900">
                          <a:latin typeface="Comfortaa"/>
                          <a:ea typeface="Comfortaa"/>
                          <a:cs typeface="Comfortaa"/>
                          <a:sym typeface="Comfortaa"/>
                        </a:rPr>
                        <a:t>Conclusiones </a:t>
                      </a:r>
                      <a:endParaRPr sz="900">
                        <a:latin typeface="Comfortaa"/>
                        <a:ea typeface="Comfortaa"/>
                        <a:cs typeface="Comfortaa"/>
                        <a:sym typeface="Comfortaa"/>
                      </a:endParaRPr>
                    </a:p>
                  </a:txBody>
                  <a:tcPr marL="91425" marR="91425" marT="91425" marB="91425" anchor="ctr"/>
                </a:tc>
                <a:tc>
                  <a:txBody>
                    <a:bodyPr/>
                    <a:lstStyle/>
                    <a:p>
                      <a:pPr marL="0" lvl="0" indent="0" algn="l" rtl="0">
                        <a:spcBef>
                          <a:spcPts val="0"/>
                        </a:spcBef>
                        <a:spcAft>
                          <a:spcPts val="0"/>
                        </a:spcAft>
                        <a:buNone/>
                      </a:pPr>
                      <a:endParaRPr/>
                    </a:p>
                  </a:txBody>
                  <a:tcPr marL="18000" marR="18000" marT="18000" marB="18000"/>
                </a:tc>
                <a:tc>
                  <a:txBody>
                    <a:bodyPr/>
                    <a:lstStyle/>
                    <a:p>
                      <a:pPr marL="0" lvl="0" indent="0" algn="l" rtl="0">
                        <a:spcBef>
                          <a:spcPts val="0"/>
                        </a:spcBef>
                        <a:spcAft>
                          <a:spcPts val="0"/>
                        </a:spcAft>
                        <a:buNone/>
                      </a:pPr>
                      <a:endParaRPr/>
                    </a:p>
                  </a:txBody>
                  <a:tcPr marL="18000" marR="18000" marT="18000" marB="18000">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18000" marR="18000" marT="18000" marB="18000"/>
                </a:tc>
                <a:tc>
                  <a:txBody>
                    <a:bodyPr/>
                    <a:lstStyle/>
                    <a:p>
                      <a:pPr marL="0" lvl="0" indent="0" algn="just" rtl="0">
                        <a:spcBef>
                          <a:spcPts val="0"/>
                        </a:spcBef>
                        <a:spcAft>
                          <a:spcPts val="0"/>
                        </a:spcAft>
                        <a:buNone/>
                      </a:pPr>
                      <a:endParaRPr sz="700">
                        <a:solidFill>
                          <a:srgbClr val="FF0000"/>
                        </a:solidFill>
                      </a:endParaRPr>
                    </a:p>
                  </a:txBody>
                  <a:tcPr marL="18000" marR="18000" marT="18000" marB="18000"/>
                </a:tc>
              </a:tr>
            </a:tbl>
          </a:graphicData>
        </a:graphic>
      </p:graphicFrame>
      <p:grpSp>
        <p:nvGrpSpPr>
          <p:cNvPr id="106" name="Google Shape;106;p18"/>
          <p:cNvGrpSpPr/>
          <p:nvPr/>
        </p:nvGrpSpPr>
        <p:grpSpPr>
          <a:xfrm>
            <a:off x="1180075" y="2355475"/>
            <a:ext cx="7963925" cy="655200"/>
            <a:chOff x="1180075" y="2571750"/>
            <a:chExt cx="7963925" cy="655200"/>
          </a:xfrm>
        </p:grpSpPr>
        <p:grpSp>
          <p:nvGrpSpPr>
            <p:cNvPr id="107" name="Google Shape;107;p18"/>
            <p:cNvGrpSpPr/>
            <p:nvPr/>
          </p:nvGrpSpPr>
          <p:grpSpPr>
            <a:xfrm>
              <a:off x="1180075" y="2571750"/>
              <a:ext cx="7963925" cy="655200"/>
              <a:chOff x="1180075" y="2571750"/>
              <a:chExt cx="7963925" cy="655200"/>
            </a:xfrm>
          </p:grpSpPr>
          <p:grpSp>
            <p:nvGrpSpPr>
              <p:cNvPr id="108" name="Google Shape;108;p18"/>
              <p:cNvGrpSpPr/>
              <p:nvPr/>
            </p:nvGrpSpPr>
            <p:grpSpPr>
              <a:xfrm>
                <a:off x="1180075" y="2571750"/>
                <a:ext cx="7963925" cy="655200"/>
                <a:chOff x="1180075" y="2938475"/>
                <a:chExt cx="7963925" cy="655200"/>
              </a:xfrm>
            </p:grpSpPr>
            <p:grpSp>
              <p:nvGrpSpPr>
                <p:cNvPr id="109" name="Google Shape;109;p18"/>
                <p:cNvGrpSpPr/>
                <p:nvPr/>
              </p:nvGrpSpPr>
              <p:grpSpPr>
                <a:xfrm>
                  <a:off x="1250625" y="3019650"/>
                  <a:ext cx="7893375" cy="492850"/>
                  <a:chOff x="1250625" y="3289150"/>
                  <a:chExt cx="7893375" cy="492850"/>
                </a:xfrm>
              </p:grpSpPr>
              <p:cxnSp>
                <p:nvCxnSpPr>
                  <p:cNvPr id="110" name="Google Shape;110;p18"/>
                  <p:cNvCxnSpPr/>
                  <p:nvPr/>
                </p:nvCxnSpPr>
                <p:spPr>
                  <a:xfrm>
                    <a:off x="1250625" y="3535575"/>
                    <a:ext cx="7889100" cy="0"/>
                  </a:xfrm>
                  <a:prstGeom prst="straightConnector1">
                    <a:avLst/>
                  </a:prstGeom>
                  <a:noFill/>
                  <a:ln w="9525" cap="flat" cmpd="sng">
                    <a:solidFill>
                      <a:schemeClr val="dk2"/>
                    </a:solidFill>
                    <a:prstDash val="solid"/>
                    <a:round/>
                    <a:headEnd type="none" w="med" len="med"/>
                    <a:tailEnd type="none" w="med" len="med"/>
                  </a:ln>
                </p:spPr>
              </p:cxnSp>
              <p:cxnSp>
                <p:nvCxnSpPr>
                  <p:cNvPr id="111" name="Google Shape;111;p18"/>
                  <p:cNvCxnSpPr/>
                  <p:nvPr/>
                </p:nvCxnSpPr>
                <p:spPr>
                  <a:xfrm>
                    <a:off x="1250625" y="3782000"/>
                    <a:ext cx="7889100" cy="0"/>
                  </a:xfrm>
                  <a:prstGeom prst="straightConnector1">
                    <a:avLst/>
                  </a:prstGeom>
                  <a:noFill/>
                  <a:ln w="9525" cap="flat" cmpd="sng">
                    <a:solidFill>
                      <a:schemeClr val="dk2"/>
                    </a:solidFill>
                    <a:prstDash val="solid"/>
                    <a:round/>
                    <a:headEnd type="none" w="med" len="med"/>
                    <a:tailEnd type="none" w="med" len="med"/>
                  </a:ln>
                </p:spPr>
              </p:cxnSp>
              <p:cxnSp>
                <p:nvCxnSpPr>
                  <p:cNvPr id="112" name="Google Shape;112;p18"/>
                  <p:cNvCxnSpPr/>
                  <p:nvPr/>
                </p:nvCxnSpPr>
                <p:spPr>
                  <a:xfrm>
                    <a:off x="1254900" y="3289150"/>
                    <a:ext cx="7889100" cy="0"/>
                  </a:xfrm>
                  <a:prstGeom prst="straightConnector1">
                    <a:avLst/>
                  </a:prstGeom>
                  <a:noFill/>
                  <a:ln w="9525" cap="flat" cmpd="sng">
                    <a:solidFill>
                      <a:schemeClr val="dk2"/>
                    </a:solidFill>
                    <a:prstDash val="solid"/>
                    <a:round/>
                    <a:headEnd type="none" w="med" len="med"/>
                    <a:tailEnd type="none" w="med" len="med"/>
                  </a:ln>
                </p:spPr>
              </p:cxnSp>
            </p:grpSp>
            <p:sp>
              <p:nvSpPr>
                <p:cNvPr id="113" name="Google Shape;113;p18"/>
                <p:cNvSpPr/>
                <p:nvPr/>
              </p:nvSpPr>
              <p:spPr>
                <a:xfrm>
                  <a:off x="1180075" y="2938475"/>
                  <a:ext cx="150600" cy="150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180075" y="3190775"/>
                  <a:ext cx="150600" cy="150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180075" y="3443075"/>
                  <a:ext cx="150600" cy="1506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18"/>
              <p:cNvSpPr/>
              <p:nvPr/>
            </p:nvSpPr>
            <p:spPr>
              <a:xfrm>
                <a:off x="2747625" y="2706500"/>
                <a:ext cx="150600" cy="1506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18"/>
            <p:cNvSpPr/>
            <p:nvPr/>
          </p:nvSpPr>
          <p:spPr>
            <a:xfrm>
              <a:off x="5463200" y="2819400"/>
              <a:ext cx="159900" cy="1599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7956975" y="3067050"/>
              <a:ext cx="159900" cy="159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 name="Google Shape;119;p18"/>
            <p:cNvCxnSpPr>
              <a:stCxn id="116" idx="6"/>
              <a:endCxn id="117" idx="2"/>
            </p:cNvCxnSpPr>
            <p:nvPr/>
          </p:nvCxnSpPr>
          <p:spPr>
            <a:xfrm>
              <a:off x="2898225" y="2781800"/>
              <a:ext cx="2565000" cy="117600"/>
            </a:xfrm>
            <a:prstGeom prst="straightConnector1">
              <a:avLst/>
            </a:prstGeom>
            <a:noFill/>
            <a:ln w="9525" cap="flat" cmpd="sng">
              <a:solidFill>
                <a:srgbClr val="000000"/>
              </a:solidFill>
              <a:prstDash val="solid"/>
              <a:round/>
              <a:headEnd type="none" w="med" len="med"/>
              <a:tailEnd type="none" w="med" len="med"/>
            </a:ln>
          </p:spPr>
        </p:cxnSp>
        <p:cxnSp>
          <p:nvCxnSpPr>
            <p:cNvPr id="120" name="Google Shape;120;p18"/>
            <p:cNvCxnSpPr>
              <a:stCxn id="117" idx="6"/>
              <a:endCxn id="118" idx="2"/>
            </p:cNvCxnSpPr>
            <p:nvPr/>
          </p:nvCxnSpPr>
          <p:spPr>
            <a:xfrm>
              <a:off x="5623100" y="2899350"/>
              <a:ext cx="2334000" cy="24780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Bibliografía </a:t>
            </a:r>
            <a:endParaRPr/>
          </a:p>
        </p:txBody>
      </p:sp>
      <p:sp>
        <p:nvSpPr>
          <p:cNvPr id="126" name="Google Shape;12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100" u="sng">
                <a:solidFill>
                  <a:schemeClr val="hlink"/>
                </a:solidFill>
                <a:latin typeface="Arial"/>
                <a:ea typeface="Arial"/>
                <a:cs typeface="Arial"/>
                <a:sym typeface="Arial"/>
                <a:hlinkClick r:id="rId3"/>
              </a:rPr>
              <a:t>https://mitsloan.mit.edu/ideas-made-to-matter/design-thinking-explained</a:t>
            </a:r>
            <a:endParaRPr/>
          </a:p>
          <a:p>
            <a:pPr marL="0" lvl="0" indent="0" algn="l" rtl="0">
              <a:spcBef>
                <a:spcPts val="1600"/>
              </a:spcBef>
              <a:spcAft>
                <a:spcPts val="0"/>
              </a:spcAft>
              <a:buNone/>
            </a:pPr>
            <a:r>
              <a:rPr lang="es" sz="1100" u="sng">
                <a:solidFill>
                  <a:schemeClr val="hlink"/>
                </a:solidFill>
                <a:latin typeface="Arial"/>
                <a:ea typeface="Arial"/>
                <a:cs typeface="Arial"/>
                <a:sym typeface="Arial"/>
                <a:hlinkClick r:id="rId4"/>
              </a:rPr>
              <a:t>https://www.nngroup.com/articles/customer-journey-mapping/</a:t>
            </a:r>
            <a:endParaRPr/>
          </a:p>
          <a:p>
            <a:pPr marL="0" lvl="0" indent="0" algn="l" rtl="0">
              <a:spcBef>
                <a:spcPts val="1600"/>
              </a:spcBef>
              <a:spcAft>
                <a:spcPts val="0"/>
              </a:spcAft>
              <a:buNone/>
            </a:pPr>
            <a:r>
              <a:rPr lang="es" sz="1100" u="sng">
                <a:solidFill>
                  <a:schemeClr val="hlink"/>
                </a:solidFill>
                <a:latin typeface="Arial"/>
                <a:ea typeface="Arial"/>
                <a:cs typeface="Arial"/>
                <a:sym typeface="Arial"/>
                <a:hlinkClick r:id="rId5"/>
              </a:rPr>
              <a:t>https://www.interaction-design.org/literature/article/customer-journey-maps-walking-a-mile-in-your-customer-s-shoes</a:t>
            </a:r>
            <a:endParaRPr/>
          </a:p>
          <a:p>
            <a:pPr marL="0" lvl="0" indent="0" algn="l" rtl="0">
              <a:spcBef>
                <a:spcPts val="1600"/>
              </a:spcBef>
              <a:spcAft>
                <a:spcPts val="0"/>
              </a:spcAft>
              <a:buNone/>
            </a:pPr>
            <a:r>
              <a:rPr lang="es" sz="1100" u="sng">
                <a:solidFill>
                  <a:schemeClr val="hlink"/>
                </a:solidFill>
                <a:latin typeface="Arial"/>
                <a:ea typeface="Arial"/>
                <a:cs typeface="Arial"/>
                <a:sym typeface="Arial"/>
                <a:hlinkClick r:id="rId6"/>
              </a:rPr>
              <a:t>https://www.youtube.com/watch?v=g1Uptpdaz2o</a:t>
            </a: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1174</Words>
  <Application>Microsoft Office PowerPoint</Application>
  <PresentationFormat>Presentación en pantalla (16:9)</PresentationFormat>
  <Paragraphs>85</Paragraphs>
  <Slides>7</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Proxima Nova</vt:lpstr>
      <vt:lpstr>Comfortaa</vt:lpstr>
      <vt:lpstr>Spearmint</vt:lpstr>
      <vt:lpstr>Mapa de ruta  (Customer Journey)</vt:lpstr>
      <vt:lpstr>Customer Journey: Javier Oliva –Cofundador de 3Dlux-Diseñador</vt:lpstr>
      <vt:lpstr>Customer Journey</vt:lpstr>
      <vt:lpstr>Definición de etapas</vt:lpstr>
      <vt:lpstr>Presentación de PowerPoint</vt:lpstr>
      <vt:lpstr>Presentación de PowerPoint</vt:lpstr>
      <vt:lpstr>Bibliografía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Mapa de ruta  (Customer Journey)</dc:title>
  <cp:lastModifiedBy>Pblor</cp:lastModifiedBy>
  <cp:revision>2</cp:revision>
  <dcterms:modified xsi:type="dcterms:W3CDTF">2020-06-03T01:10:28Z</dcterms:modified>
</cp:coreProperties>
</file>