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5/4/2020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732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09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95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13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05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24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99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55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888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738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5/4/2020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29824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5/4/2020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602665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5" y="1512605"/>
            <a:ext cx="7315200" cy="2434355"/>
          </a:xfrm>
        </p:spPr>
        <p:txBody>
          <a:bodyPr>
            <a:normAutofit/>
          </a:bodyPr>
          <a:lstStyle/>
          <a:p>
            <a:r>
              <a:rPr lang="en-IN" sz="2400" dirty="0" err="1" smtClean="0"/>
              <a:t>Coursera</a:t>
            </a:r>
            <a:r>
              <a:rPr lang="en-IN" sz="2400" dirty="0" smtClean="0"/>
              <a:t> Capstone Project – The Battle of Neighborhoods</a:t>
            </a:r>
            <a:r>
              <a:rPr lang="en-IN" sz="4000" dirty="0"/>
              <a:t/>
            </a:r>
            <a:br>
              <a:rPr lang="en-IN" sz="4000" dirty="0"/>
            </a:br>
            <a:r>
              <a:rPr lang="en-IN" sz="4000" dirty="0" smtClean="0"/>
              <a:t/>
            </a:r>
            <a:br>
              <a:rPr lang="en-IN" sz="4000" dirty="0" smtClean="0"/>
            </a:br>
            <a:r>
              <a:rPr lang="en-IN" sz="4000" dirty="0" smtClean="0"/>
              <a:t/>
            </a:r>
            <a:br>
              <a:rPr lang="en-IN" sz="4000" dirty="0" smtClean="0"/>
            </a:br>
            <a:r>
              <a:rPr lang="en-IN" sz="4000" dirty="0"/>
              <a:t>Exploring venues for apartment in Manhattan</a:t>
            </a:r>
            <a:endParaRPr lang="en-IN" sz="4000" dirty="0"/>
          </a:p>
        </p:txBody>
      </p:sp>
      <p:sp>
        <p:nvSpPr>
          <p:cNvPr id="3" name="Subtitle 2"/>
          <p:cNvSpPr>
            <a:spLocks noGrp="1"/>
          </p:cNvSpPr>
          <p:nvPr>
            <p:ph type="subTitle" idx="1"/>
          </p:nvPr>
        </p:nvSpPr>
        <p:spPr>
          <a:xfrm>
            <a:off x="1100015" y="4670246"/>
            <a:ext cx="3617264" cy="914400"/>
          </a:xfrm>
        </p:spPr>
        <p:txBody>
          <a:bodyPr>
            <a:normAutofit fontScale="92500" lnSpcReduction="20000"/>
          </a:bodyPr>
          <a:lstStyle/>
          <a:p>
            <a:r>
              <a:rPr lang="en-IN" dirty="0" smtClean="0"/>
              <a:t>Author</a:t>
            </a:r>
          </a:p>
          <a:p>
            <a:r>
              <a:rPr lang="en-IN" dirty="0" smtClean="0"/>
              <a:t>Prashant Joshi</a:t>
            </a:r>
            <a:endParaRPr lang="en-IN" dirty="0"/>
          </a:p>
        </p:txBody>
      </p:sp>
      <p:sp>
        <p:nvSpPr>
          <p:cNvPr id="4" name="Subtitle 2"/>
          <p:cNvSpPr txBox="1">
            <a:spLocks/>
          </p:cNvSpPr>
          <p:nvPr/>
        </p:nvSpPr>
        <p:spPr>
          <a:xfrm>
            <a:off x="5021111" y="4670246"/>
            <a:ext cx="3617264"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smtClean="0"/>
          </a:p>
          <a:p>
            <a:pPr algn="r"/>
            <a:r>
              <a:rPr lang="en-IN" dirty="0" smtClean="0"/>
              <a:t>May 03, 2020</a:t>
            </a:r>
            <a:endParaRPr lang="en-IN" dirty="0"/>
          </a:p>
        </p:txBody>
      </p:sp>
    </p:spTree>
    <p:extLst>
      <p:ext uri="{BB962C8B-B14F-4D97-AF65-F5344CB8AC3E}">
        <p14:creationId xmlns:p14="http://schemas.microsoft.com/office/powerpoint/2010/main" val="2290028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Geodata of Apartments for rent in Manhattan</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077" b="17077"/>
          <a:stretch>
            <a:fillRect/>
          </a:stretch>
        </p:blipFill>
        <p:spPr>
          <a:xfrm>
            <a:off x="649224" y="606750"/>
            <a:ext cx="10562602" cy="4213077"/>
          </a:xfrm>
        </p:spPr>
      </p:pic>
    </p:spTree>
    <p:extLst>
      <p:ext uri="{BB962C8B-B14F-4D97-AF65-F5344CB8AC3E}">
        <p14:creationId xmlns:p14="http://schemas.microsoft.com/office/powerpoint/2010/main" val="324602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5982690"/>
            <a:ext cx="10780776" cy="613283"/>
          </a:xfrm>
        </p:spPr>
        <p:txBody>
          <a:bodyPr/>
          <a:lstStyle/>
          <a:p>
            <a:r>
              <a:rPr lang="en-IN" dirty="0" smtClean="0"/>
              <a:t>Statistics – Rental price of apartments in Manhattan</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10" y="294082"/>
            <a:ext cx="4419600" cy="276606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506" y="233122"/>
            <a:ext cx="4427220" cy="282702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139" y="3187821"/>
            <a:ext cx="4876800" cy="2804160"/>
          </a:xfrm>
          <a:prstGeom prst="rect">
            <a:avLst/>
          </a:prstGeom>
        </p:spPr>
      </p:pic>
    </p:spTree>
    <p:extLst>
      <p:ext uri="{BB962C8B-B14F-4D97-AF65-F5344CB8AC3E}">
        <p14:creationId xmlns:p14="http://schemas.microsoft.com/office/powerpoint/2010/main" val="175850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5897232"/>
            <a:ext cx="10780776" cy="613283"/>
          </a:xfrm>
        </p:spPr>
        <p:txBody>
          <a:bodyPr/>
          <a:lstStyle/>
          <a:p>
            <a:pPr algn="ctr"/>
            <a:r>
              <a:rPr lang="en-IN" dirty="0" smtClean="0"/>
              <a:t>Apartments for rent in Manhattan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794" y="126868"/>
            <a:ext cx="7316410" cy="5438353"/>
          </a:xfrm>
          <a:prstGeom prst="rect">
            <a:avLst/>
          </a:prstGeom>
        </p:spPr>
      </p:pic>
    </p:spTree>
    <p:extLst>
      <p:ext uri="{BB962C8B-B14F-4D97-AF65-F5344CB8AC3E}">
        <p14:creationId xmlns:p14="http://schemas.microsoft.com/office/powerpoint/2010/main" val="286582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5897236"/>
            <a:ext cx="10780776" cy="613283"/>
          </a:xfrm>
        </p:spPr>
        <p:txBody>
          <a:bodyPr/>
          <a:lstStyle/>
          <a:p>
            <a:pPr algn="ctr"/>
            <a:r>
              <a:rPr lang="en-IN" dirty="0" smtClean="0"/>
              <a:t>Map - Apartments for rent with venue clusters in Manhattan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95" y="257300"/>
            <a:ext cx="6264424" cy="5529398"/>
          </a:xfrm>
          <a:prstGeom prst="rect">
            <a:avLst/>
          </a:prstGeom>
        </p:spPr>
      </p:pic>
    </p:spTree>
    <p:extLst>
      <p:ext uri="{BB962C8B-B14F-4D97-AF65-F5344CB8AC3E}">
        <p14:creationId xmlns:p14="http://schemas.microsoft.com/office/powerpoint/2010/main" val="191946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6136516"/>
            <a:ext cx="10780776" cy="613283"/>
          </a:xfrm>
        </p:spPr>
        <p:txBody>
          <a:bodyPr/>
          <a:lstStyle/>
          <a:p>
            <a:pPr algn="ctr"/>
            <a:r>
              <a:rPr lang="en-IN" dirty="0" smtClean="0"/>
              <a:t>Venues of cluster 3</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786318"/>
            <a:ext cx="9387840" cy="4960620"/>
          </a:xfrm>
          <a:prstGeom prst="rect">
            <a:avLst/>
          </a:prstGeom>
        </p:spPr>
      </p:pic>
    </p:spTree>
    <p:extLst>
      <p:ext uri="{BB962C8B-B14F-4D97-AF65-F5344CB8AC3E}">
        <p14:creationId xmlns:p14="http://schemas.microsoft.com/office/powerpoint/2010/main" val="408130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6051058"/>
            <a:ext cx="10780776" cy="613283"/>
          </a:xfrm>
        </p:spPr>
        <p:txBody>
          <a:bodyPr/>
          <a:lstStyle/>
          <a:p>
            <a:pPr algn="ctr"/>
            <a:r>
              <a:rPr lang="en-IN" dirty="0" smtClean="0"/>
              <a:t>Selected Apartment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10" y="881460"/>
            <a:ext cx="8831580" cy="4838700"/>
          </a:xfrm>
          <a:prstGeom prst="rect">
            <a:avLst/>
          </a:prstGeom>
        </p:spPr>
      </p:pic>
    </p:spTree>
    <p:extLst>
      <p:ext uri="{BB962C8B-B14F-4D97-AF65-F5344CB8AC3E}">
        <p14:creationId xmlns:p14="http://schemas.microsoft.com/office/powerpoint/2010/main" val="195905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4" y="1760434"/>
            <a:ext cx="9084179" cy="4247317"/>
          </a:xfrm>
          <a:prstGeom prst="rect">
            <a:avLst/>
          </a:prstGeom>
          <a:noFill/>
        </p:spPr>
        <p:txBody>
          <a:bodyPr wrap="square" rtlCol="0">
            <a:spAutoFit/>
          </a:bodyPr>
          <a:lstStyle/>
          <a:p>
            <a:r>
              <a:rPr lang="en-US" dirty="0"/>
              <a:t>Using the "one map" above, I was able to explore all possibilities since the popups provide the information needed for a good decision.</a:t>
            </a:r>
            <a:endParaRPr lang="en-IN" dirty="0"/>
          </a:p>
          <a:p>
            <a:endParaRPr lang="en-US" dirty="0" smtClean="0"/>
          </a:p>
          <a:p>
            <a:r>
              <a:rPr lang="en-US" dirty="0" smtClean="0"/>
              <a:t>Apartment </a:t>
            </a:r>
            <a:r>
              <a:rPr lang="en-US" dirty="0"/>
              <a:t>1 rent cost is US7500 slightly above the US7000 budget. Apt 1 is located 400 meters from subway station at 59th Street and work place (Park Ave and 53rd) is another 600 meters way. I can walk to work place and use subway for other places around. Venues for this apt are as of Cluster 2 and it is located in a fine district in the East side of Manhattan.</a:t>
            </a:r>
            <a:endParaRPr lang="en-IN" dirty="0"/>
          </a:p>
          <a:p>
            <a:endParaRPr lang="en-US" dirty="0" smtClean="0"/>
          </a:p>
          <a:p>
            <a:r>
              <a:rPr lang="en-US" dirty="0" smtClean="0"/>
              <a:t>Apartment </a:t>
            </a:r>
            <a:r>
              <a:rPr lang="en-US" dirty="0"/>
              <a:t>2 rent cost is US6935, just under the US7000 budget. Apt 2 is located 60 meters from subway station at Fulton Street, but I will have to ride the subway daily to work, possibly 40-60 min ride. Venues for this apt are as of Cluster 3.</a:t>
            </a:r>
            <a:endParaRPr lang="en-IN" dirty="0"/>
          </a:p>
          <a:p>
            <a:endParaRPr lang="en-US" dirty="0" smtClean="0"/>
          </a:p>
          <a:p>
            <a:r>
              <a:rPr lang="en-US" dirty="0" smtClean="0"/>
              <a:t>Based </a:t>
            </a:r>
            <a:r>
              <a:rPr lang="en-US" dirty="0"/>
              <a:t>on current Singapore venues, I feel that Cluster 2 type of venues is a closer resemblance to my current place. That means that APARTMENT 1 is a better choice since the extra monthly rent is worth the conveniences it provides.</a:t>
            </a:r>
            <a:endParaRPr lang="en-IN" dirty="0"/>
          </a:p>
        </p:txBody>
      </p:sp>
      <p:sp>
        <p:nvSpPr>
          <p:cNvPr id="3" name="TextBox 2"/>
          <p:cNvSpPr txBox="1"/>
          <p:nvPr/>
        </p:nvSpPr>
        <p:spPr>
          <a:xfrm>
            <a:off x="905854" y="581113"/>
            <a:ext cx="9665294" cy="523220"/>
          </a:xfrm>
          <a:prstGeom prst="rect">
            <a:avLst/>
          </a:prstGeom>
          <a:noFill/>
        </p:spPr>
        <p:txBody>
          <a:bodyPr wrap="square" rtlCol="0">
            <a:spAutoFit/>
          </a:bodyPr>
          <a:lstStyle/>
          <a:p>
            <a:r>
              <a:rPr lang="en-IN" sz="2800" b="1" dirty="0" smtClean="0"/>
              <a:t>Apartment Selection</a:t>
            </a:r>
            <a:endParaRPr lang="en-IN" sz="2800" b="1" dirty="0"/>
          </a:p>
        </p:txBody>
      </p:sp>
    </p:spTree>
    <p:extLst>
      <p:ext uri="{BB962C8B-B14F-4D97-AF65-F5344CB8AC3E}">
        <p14:creationId xmlns:p14="http://schemas.microsoft.com/office/powerpoint/2010/main" val="30003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6411" y="162369"/>
            <a:ext cx="8904718" cy="584775"/>
          </a:xfrm>
          <a:prstGeom prst="rect">
            <a:avLst/>
          </a:prstGeom>
          <a:noFill/>
        </p:spPr>
        <p:txBody>
          <a:bodyPr wrap="square" rtlCol="0">
            <a:spAutoFit/>
          </a:bodyPr>
          <a:lstStyle/>
          <a:p>
            <a:r>
              <a:rPr lang="en-IN" sz="3200" b="1" dirty="0" smtClean="0"/>
              <a:t>5 Discussions</a:t>
            </a:r>
          </a:p>
        </p:txBody>
      </p:sp>
      <p:sp>
        <p:nvSpPr>
          <p:cNvPr id="4" name="TextBox 3"/>
          <p:cNvSpPr txBox="1"/>
          <p:nvPr/>
        </p:nvSpPr>
        <p:spPr>
          <a:xfrm>
            <a:off x="1196411" y="794758"/>
            <a:ext cx="7597211" cy="2031325"/>
          </a:xfrm>
          <a:prstGeom prst="rect">
            <a:avLst/>
          </a:prstGeom>
          <a:noFill/>
        </p:spPr>
        <p:txBody>
          <a:bodyPr wrap="square" rtlCol="0">
            <a:spAutoFit/>
          </a:bodyPr>
          <a:lstStyle/>
          <a:p>
            <a:r>
              <a:rPr lang="en-US" dirty="0"/>
              <a:t>In general, </a:t>
            </a:r>
            <a:r>
              <a:rPr lang="en-US" dirty="0" smtClean="0"/>
              <a:t>the goal to find the venue for apartment has been achieved.</a:t>
            </a:r>
          </a:p>
          <a:p>
            <a:endParaRPr lang="en-US" dirty="0"/>
          </a:p>
          <a:p>
            <a:r>
              <a:rPr lang="en-US" dirty="0"/>
              <a:t>I feel this Capstone project presented me a great opportunity to practice and apply the Data Science tools and methodologies learned</a:t>
            </a:r>
            <a:r>
              <a:rPr lang="en-US" dirty="0" smtClean="0"/>
              <a:t>.</a:t>
            </a:r>
          </a:p>
          <a:p>
            <a:endParaRPr lang="en-US" dirty="0"/>
          </a:p>
          <a:p>
            <a:r>
              <a:rPr lang="en-US" dirty="0"/>
              <a:t>I feel I have acquired a good starting point to become a professional Data Scientist and I will continue exploring to creating examples of practical cases.</a:t>
            </a:r>
            <a:endParaRPr lang="en-IN" dirty="0"/>
          </a:p>
        </p:txBody>
      </p:sp>
      <p:sp>
        <p:nvSpPr>
          <p:cNvPr id="5" name="TextBox 4"/>
          <p:cNvSpPr txBox="1"/>
          <p:nvPr/>
        </p:nvSpPr>
        <p:spPr>
          <a:xfrm>
            <a:off x="1196411" y="3194701"/>
            <a:ext cx="8904718" cy="584775"/>
          </a:xfrm>
          <a:prstGeom prst="rect">
            <a:avLst/>
          </a:prstGeom>
          <a:noFill/>
        </p:spPr>
        <p:txBody>
          <a:bodyPr wrap="square" rtlCol="0">
            <a:spAutoFit/>
          </a:bodyPr>
          <a:lstStyle/>
          <a:p>
            <a:r>
              <a:rPr lang="en-IN" sz="3200" b="1" dirty="0" smtClean="0"/>
              <a:t>6 Conclusion</a:t>
            </a:r>
            <a:endParaRPr lang="en-IN" sz="3200" b="1" dirty="0"/>
          </a:p>
        </p:txBody>
      </p:sp>
      <p:sp>
        <p:nvSpPr>
          <p:cNvPr id="6" name="TextBox 5"/>
          <p:cNvSpPr txBox="1"/>
          <p:nvPr/>
        </p:nvSpPr>
        <p:spPr>
          <a:xfrm>
            <a:off x="1196411" y="3827090"/>
            <a:ext cx="7597211" cy="2585323"/>
          </a:xfrm>
          <a:prstGeom prst="rect">
            <a:avLst/>
          </a:prstGeom>
          <a:noFill/>
        </p:spPr>
        <p:txBody>
          <a:bodyPr wrap="square" rtlCol="0">
            <a:spAutoFit/>
          </a:bodyPr>
          <a:lstStyle/>
          <a:p>
            <a:r>
              <a:rPr lang="en-US" dirty="0"/>
              <a:t>I feel rewarded with the efforts, time and money spent. I believe this course with all the topics covered is well worthy of appreciation</a:t>
            </a:r>
            <a:r>
              <a:rPr lang="en-US" dirty="0" smtClean="0"/>
              <a:t>.</a:t>
            </a:r>
          </a:p>
          <a:p>
            <a:endParaRPr lang="en-US" dirty="0"/>
          </a:p>
          <a:p>
            <a:r>
              <a:rPr lang="en-US" dirty="0"/>
              <a:t>This project has shown me a practical application to resolve a real situation that has impacting personal and financial impact using Data Science tools</a:t>
            </a:r>
            <a:r>
              <a:rPr lang="en-US" dirty="0" smtClean="0"/>
              <a:t>.</a:t>
            </a:r>
          </a:p>
          <a:p>
            <a:endParaRPr lang="en-US" dirty="0"/>
          </a:p>
          <a:p>
            <a:r>
              <a:rPr lang="en-US" dirty="0"/>
              <a:t>The mapping with Folium is a very powerful technique to consolidate information and make the analysis and decision thoroughly and with confidence. I would recommend for use in similar situations.</a:t>
            </a:r>
            <a:endParaRPr lang="en-IN" dirty="0"/>
          </a:p>
        </p:txBody>
      </p:sp>
    </p:spTree>
    <p:extLst>
      <p:ext uri="{BB962C8B-B14F-4D97-AF65-F5344CB8AC3E}">
        <p14:creationId xmlns:p14="http://schemas.microsoft.com/office/powerpoint/2010/main" val="145190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1690" y="1854438"/>
            <a:ext cx="8810714" cy="3693319"/>
          </a:xfrm>
          <a:prstGeom prst="rect">
            <a:avLst/>
          </a:prstGeom>
          <a:noFill/>
        </p:spPr>
        <p:txBody>
          <a:bodyPr wrap="square" rtlCol="0">
            <a:spAutoFit/>
          </a:bodyPr>
          <a:lstStyle/>
          <a:p>
            <a:pPr lvl="0"/>
            <a:r>
              <a:rPr lang="en-US" dirty="0" smtClean="0"/>
              <a:t>1 Introduction</a:t>
            </a:r>
            <a:endParaRPr lang="en-IN" dirty="0"/>
          </a:p>
          <a:p>
            <a:pPr lvl="1"/>
            <a:r>
              <a:rPr lang="en-US" dirty="0" smtClean="0"/>
              <a:t>1.1 Background </a:t>
            </a:r>
            <a:endParaRPr lang="en-IN" dirty="0"/>
          </a:p>
          <a:p>
            <a:pPr lvl="1"/>
            <a:r>
              <a:rPr lang="en-US" dirty="0" smtClean="0"/>
              <a:t>1.2 Problem</a:t>
            </a:r>
            <a:endParaRPr lang="en-IN" dirty="0"/>
          </a:p>
          <a:p>
            <a:pPr lvl="1"/>
            <a:r>
              <a:rPr lang="en-US" dirty="0" smtClean="0"/>
              <a:t>1.3 Interest</a:t>
            </a:r>
            <a:endParaRPr lang="en-IN" dirty="0"/>
          </a:p>
          <a:p>
            <a:pPr lvl="0"/>
            <a:r>
              <a:rPr lang="en-US" dirty="0" smtClean="0"/>
              <a:t>2 Data </a:t>
            </a:r>
            <a:r>
              <a:rPr lang="en-US" dirty="0"/>
              <a:t>acquisition and cleaning</a:t>
            </a:r>
            <a:endParaRPr lang="en-IN" dirty="0"/>
          </a:p>
          <a:p>
            <a:pPr lvl="1"/>
            <a:r>
              <a:rPr lang="en-US" dirty="0" smtClean="0"/>
              <a:t>2.1 Data </a:t>
            </a:r>
            <a:r>
              <a:rPr lang="en-US" dirty="0"/>
              <a:t>Sources</a:t>
            </a:r>
            <a:endParaRPr lang="en-IN" dirty="0"/>
          </a:p>
          <a:p>
            <a:pPr lvl="1"/>
            <a:r>
              <a:rPr lang="en-US" dirty="0" smtClean="0"/>
              <a:t>2.2 Data </a:t>
            </a:r>
            <a:r>
              <a:rPr lang="en-US" dirty="0"/>
              <a:t>Cleaning</a:t>
            </a:r>
            <a:endParaRPr lang="en-IN" dirty="0"/>
          </a:p>
          <a:p>
            <a:pPr lvl="0"/>
            <a:r>
              <a:rPr lang="en-US" dirty="0" smtClean="0"/>
              <a:t>3 Methodology</a:t>
            </a:r>
            <a:endParaRPr lang="en-IN" dirty="0"/>
          </a:p>
          <a:p>
            <a:pPr lvl="1"/>
            <a:r>
              <a:rPr lang="en-US" dirty="0" smtClean="0"/>
              <a:t>3.1 Exploratory </a:t>
            </a:r>
            <a:r>
              <a:rPr lang="en-US" dirty="0"/>
              <a:t>Data Analysis</a:t>
            </a:r>
            <a:endParaRPr lang="en-IN" dirty="0"/>
          </a:p>
          <a:p>
            <a:pPr lvl="1"/>
            <a:r>
              <a:rPr lang="en-US" dirty="0" smtClean="0"/>
              <a:t>3.2 Modelling</a:t>
            </a:r>
            <a:endParaRPr lang="en-IN" dirty="0"/>
          </a:p>
          <a:p>
            <a:pPr lvl="0"/>
            <a:r>
              <a:rPr lang="en-US" dirty="0" smtClean="0"/>
              <a:t>4 Results</a:t>
            </a:r>
            <a:endParaRPr lang="en-IN" dirty="0"/>
          </a:p>
          <a:p>
            <a:pPr lvl="0"/>
            <a:r>
              <a:rPr lang="en-US" dirty="0" smtClean="0"/>
              <a:t>5 Discussion</a:t>
            </a:r>
            <a:endParaRPr lang="en-IN" dirty="0"/>
          </a:p>
          <a:p>
            <a:r>
              <a:rPr lang="en-US" dirty="0" smtClean="0"/>
              <a:t>6 Conclusion</a:t>
            </a:r>
            <a:endParaRPr lang="en-IN" dirty="0"/>
          </a:p>
        </p:txBody>
      </p:sp>
      <p:sp>
        <p:nvSpPr>
          <p:cNvPr id="4" name="TextBox 3"/>
          <p:cNvSpPr txBox="1"/>
          <p:nvPr/>
        </p:nvSpPr>
        <p:spPr>
          <a:xfrm>
            <a:off x="1341690" y="1162228"/>
            <a:ext cx="5717136" cy="584775"/>
          </a:xfrm>
          <a:prstGeom prst="rect">
            <a:avLst/>
          </a:prstGeom>
          <a:noFill/>
        </p:spPr>
        <p:txBody>
          <a:bodyPr wrap="square" rtlCol="0">
            <a:spAutoFit/>
          </a:bodyPr>
          <a:lstStyle/>
          <a:p>
            <a:r>
              <a:rPr lang="en-IN" sz="3200" dirty="0" smtClean="0"/>
              <a:t>Contents</a:t>
            </a:r>
            <a:endParaRPr lang="en-IN" sz="3200" dirty="0"/>
          </a:p>
        </p:txBody>
      </p:sp>
    </p:spTree>
    <p:extLst>
      <p:ext uri="{BB962C8B-B14F-4D97-AF65-F5344CB8AC3E}">
        <p14:creationId xmlns:p14="http://schemas.microsoft.com/office/powerpoint/2010/main" val="372052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335" y="444380"/>
            <a:ext cx="9144000" cy="584775"/>
          </a:xfrm>
          <a:prstGeom prst="rect">
            <a:avLst/>
          </a:prstGeom>
          <a:noFill/>
        </p:spPr>
        <p:txBody>
          <a:bodyPr wrap="square" rtlCol="0">
            <a:spAutoFit/>
          </a:bodyPr>
          <a:lstStyle/>
          <a:p>
            <a:r>
              <a:rPr lang="en-US" sz="3200" b="1" dirty="0" smtClean="0"/>
              <a:t>1 Introduction</a:t>
            </a:r>
            <a:endParaRPr lang="en-IN" sz="3200" dirty="0"/>
          </a:p>
        </p:txBody>
      </p:sp>
      <p:sp>
        <p:nvSpPr>
          <p:cNvPr id="3" name="TextBox 2"/>
          <p:cNvSpPr txBox="1"/>
          <p:nvPr/>
        </p:nvSpPr>
        <p:spPr>
          <a:xfrm>
            <a:off x="1555335" y="1042588"/>
            <a:ext cx="9203821" cy="5078313"/>
          </a:xfrm>
          <a:prstGeom prst="rect">
            <a:avLst/>
          </a:prstGeom>
          <a:noFill/>
        </p:spPr>
        <p:txBody>
          <a:bodyPr wrap="square" rtlCol="0">
            <a:spAutoFit/>
          </a:bodyPr>
          <a:lstStyle/>
          <a:p>
            <a:r>
              <a:rPr lang="en-US" b="1" dirty="0" smtClean="0"/>
              <a:t>1.1 Background</a:t>
            </a:r>
          </a:p>
          <a:p>
            <a:endParaRPr lang="en-US" dirty="0" smtClean="0"/>
          </a:p>
          <a:p>
            <a:r>
              <a:rPr lang="en-US" dirty="0" smtClean="0"/>
              <a:t>In </a:t>
            </a:r>
            <a:r>
              <a:rPr lang="en-US" dirty="0"/>
              <a:t>this era of globalization, many people tend to relocate, either to a city within the same country, or to a completely different country. Going to another country is always a whole new experience for anyone. People might not know about the locality they are going to, and might not rely on the locals. Getting a proper is a tedious task. Due to this, the people, especially the students and working-class people suffer a lot in finding a better place to rent which is affordable and nearer to several amenities. These things eventually becomes turning factors in searching the places for rent</a:t>
            </a:r>
            <a:r>
              <a:rPr lang="en-US" dirty="0" smtClean="0"/>
              <a:t>.</a:t>
            </a:r>
          </a:p>
          <a:p>
            <a:endParaRPr lang="en-US" dirty="0"/>
          </a:p>
          <a:p>
            <a:r>
              <a:rPr lang="en-US" b="1" dirty="0" smtClean="0"/>
              <a:t>1.2 Problem</a:t>
            </a:r>
          </a:p>
          <a:p>
            <a:r>
              <a:rPr lang="en-US" dirty="0" smtClean="0"/>
              <a:t>To </a:t>
            </a:r>
            <a:r>
              <a:rPr lang="en-US" dirty="0"/>
              <a:t>achieve this, considering Manhattan as the target location, I want to find the place to be rented, with following characteristics </a:t>
            </a:r>
            <a:r>
              <a:rPr lang="en-US" dirty="0" smtClean="0"/>
              <a:t>–</a:t>
            </a:r>
          </a:p>
          <a:p>
            <a:endParaRPr lang="en-US" dirty="0"/>
          </a:p>
          <a:p>
            <a:pPr marL="285750" lvl="0" indent="-285750">
              <a:buFont typeface="Arial" panose="020B0604020202020204" pitchFamily="34" charset="0"/>
              <a:buChar char="•"/>
            </a:pPr>
            <a:r>
              <a:rPr lang="en-US" dirty="0"/>
              <a:t>Apartment having at least 2 </a:t>
            </a:r>
            <a:r>
              <a:rPr lang="en-US" dirty="0" smtClean="0"/>
              <a:t>bedrooms</a:t>
            </a:r>
            <a:endParaRPr lang="en-IN" dirty="0"/>
          </a:p>
          <a:p>
            <a:pPr marL="285750" lvl="0" indent="-285750">
              <a:buFont typeface="Arial" panose="020B0604020202020204" pitchFamily="34" charset="0"/>
              <a:buChar char="•"/>
            </a:pPr>
            <a:r>
              <a:rPr lang="en-US" dirty="0" smtClean="0"/>
              <a:t>Monthly </a:t>
            </a:r>
            <a:r>
              <a:rPr lang="en-US" dirty="0"/>
              <a:t>rent must not exceed </a:t>
            </a:r>
            <a:r>
              <a:rPr lang="en-US" dirty="0" smtClean="0"/>
              <a:t>UD$7000/month</a:t>
            </a:r>
            <a:endParaRPr lang="en-IN" dirty="0"/>
          </a:p>
          <a:p>
            <a:pPr marL="285750" lvl="0" indent="-285750">
              <a:buFont typeface="Arial" panose="020B0604020202020204" pitchFamily="34" charset="0"/>
              <a:buChar char="•"/>
            </a:pPr>
            <a:r>
              <a:rPr lang="en-US" dirty="0" smtClean="0"/>
              <a:t>Locality </a:t>
            </a:r>
            <a:r>
              <a:rPr lang="en-US" dirty="0"/>
              <a:t>having similar </a:t>
            </a:r>
            <a:r>
              <a:rPr lang="en-US" dirty="0" err="1"/>
              <a:t>ameneties</a:t>
            </a:r>
            <a:r>
              <a:rPr lang="en-US" dirty="0"/>
              <a:t> and venues as compared to current </a:t>
            </a:r>
            <a:r>
              <a:rPr lang="en-US" dirty="0" smtClean="0"/>
              <a:t>location</a:t>
            </a:r>
            <a:endParaRPr lang="en-IN" dirty="0"/>
          </a:p>
          <a:p>
            <a:pPr marL="285750" lvl="0" indent="-285750">
              <a:buFont typeface="Arial" panose="020B0604020202020204" pitchFamily="34" charset="0"/>
              <a:buChar char="•"/>
            </a:pPr>
            <a:r>
              <a:rPr lang="en-US" dirty="0" smtClean="0"/>
              <a:t>Apartment </a:t>
            </a:r>
            <a:r>
              <a:rPr lang="en-US" dirty="0"/>
              <a:t>having walking distance from a subway metro station</a:t>
            </a:r>
            <a:endParaRPr lang="en-IN" dirty="0"/>
          </a:p>
        </p:txBody>
      </p:sp>
    </p:spTree>
    <p:extLst>
      <p:ext uri="{BB962C8B-B14F-4D97-AF65-F5344CB8AC3E}">
        <p14:creationId xmlns:p14="http://schemas.microsoft.com/office/powerpoint/2010/main" val="205221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5335" y="1042588"/>
            <a:ext cx="9203821" cy="1477328"/>
          </a:xfrm>
          <a:prstGeom prst="rect">
            <a:avLst/>
          </a:prstGeom>
          <a:noFill/>
        </p:spPr>
        <p:txBody>
          <a:bodyPr wrap="square" rtlCol="0">
            <a:spAutoFit/>
          </a:bodyPr>
          <a:lstStyle/>
          <a:p>
            <a:r>
              <a:rPr lang="en-US" b="1" dirty="0" smtClean="0"/>
              <a:t>1.3 Interest</a:t>
            </a:r>
          </a:p>
          <a:p>
            <a:endParaRPr lang="en-US" dirty="0" smtClean="0"/>
          </a:p>
          <a:p>
            <a:r>
              <a:rPr lang="en-US" dirty="0"/>
              <a:t>The person who may have desire to relocate to overseas cites like Manhattan might get benefit from this project. International students and the working people being shifted to Manhattan may find this project relevant and help themselves with finding a better apartment.</a:t>
            </a:r>
            <a:endParaRPr lang="en-US" dirty="0" smtClean="0"/>
          </a:p>
        </p:txBody>
      </p:sp>
    </p:spTree>
    <p:extLst>
      <p:ext uri="{BB962C8B-B14F-4D97-AF65-F5344CB8AC3E}">
        <p14:creationId xmlns:p14="http://schemas.microsoft.com/office/powerpoint/2010/main" val="414584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5335" y="1042588"/>
            <a:ext cx="9203821" cy="4801314"/>
          </a:xfrm>
          <a:prstGeom prst="rect">
            <a:avLst/>
          </a:prstGeom>
          <a:noFill/>
        </p:spPr>
        <p:txBody>
          <a:bodyPr wrap="square" rtlCol="0">
            <a:spAutoFit/>
          </a:bodyPr>
          <a:lstStyle/>
          <a:p>
            <a:r>
              <a:rPr lang="en-US" dirty="0" smtClean="0"/>
              <a:t>2.1 Data Requirements</a:t>
            </a:r>
            <a:endParaRPr lang="en-IN" dirty="0"/>
          </a:p>
          <a:p>
            <a:endParaRPr lang="en-IN" dirty="0"/>
          </a:p>
          <a:p>
            <a:r>
              <a:rPr lang="en-US" dirty="0" smtClean="0"/>
              <a:t>Given </a:t>
            </a:r>
            <a:r>
              <a:rPr lang="en-US" dirty="0"/>
              <a:t>below is the list of data required in this project:</a:t>
            </a:r>
            <a:endParaRPr lang="en-IN" dirty="0"/>
          </a:p>
          <a:p>
            <a:pPr marL="285750" lvl="0" indent="-285750">
              <a:buFont typeface="Arial" panose="020B0604020202020204" pitchFamily="34" charset="0"/>
              <a:buChar char="•"/>
            </a:pPr>
            <a:r>
              <a:rPr lang="en-US" dirty="0"/>
              <a:t>Along with geodata, list of boroughs and neighborhoods of </a:t>
            </a:r>
            <a:r>
              <a:rPr lang="en-US" dirty="0" smtClean="0"/>
              <a:t>Manhattan</a:t>
            </a:r>
            <a:endParaRPr lang="en-IN" dirty="0"/>
          </a:p>
          <a:p>
            <a:pPr marL="285750" lvl="0" indent="-285750">
              <a:buFont typeface="Arial" panose="020B0604020202020204" pitchFamily="34" charset="0"/>
              <a:buChar char="•"/>
            </a:pPr>
            <a:r>
              <a:rPr lang="en-US" dirty="0" smtClean="0"/>
              <a:t>Dataset </a:t>
            </a:r>
            <a:r>
              <a:rPr lang="en-US" dirty="0"/>
              <a:t>of Apartments for rent containing address and price respectively were gathered from websites of rantmanhattan.com, nestpick.com and </a:t>
            </a:r>
            <a:r>
              <a:rPr lang="en-US" dirty="0" smtClean="0"/>
              <a:t>realtor.com.</a:t>
            </a:r>
            <a:endParaRPr lang="en-IN" dirty="0"/>
          </a:p>
          <a:p>
            <a:pPr marL="285750" lvl="0" indent="-285750">
              <a:buFont typeface="Arial" panose="020B0604020202020204" pitchFamily="34" charset="0"/>
              <a:buChar char="•"/>
            </a:pPr>
            <a:r>
              <a:rPr lang="en-US" dirty="0" smtClean="0"/>
              <a:t>List </a:t>
            </a:r>
            <a:r>
              <a:rPr lang="en-US" dirty="0"/>
              <a:t>of all neighborhoods of Manhattan to be used to </a:t>
            </a:r>
            <a:r>
              <a:rPr lang="en-US" dirty="0" smtClean="0"/>
              <a:t>cluster</a:t>
            </a:r>
          </a:p>
          <a:p>
            <a:pPr lvl="0"/>
            <a:endParaRPr lang="en-US" dirty="0"/>
          </a:p>
          <a:p>
            <a:pPr lvl="0"/>
            <a:endParaRPr lang="en-US" dirty="0" smtClean="0"/>
          </a:p>
          <a:p>
            <a:pPr lvl="0"/>
            <a:r>
              <a:rPr lang="en-US" dirty="0" smtClean="0"/>
              <a:t>2.2 Data Sources</a:t>
            </a:r>
          </a:p>
          <a:p>
            <a:pPr marL="285750" lvl="0" indent="-285750">
              <a:buFont typeface="Arial" panose="020B0604020202020204" pitchFamily="34" charset="0"/>
              <a:buChar char="•"/>
            </a:pPr>
            <a:r>
              <a:rPr lang="en-US" dirty="0" smtClean="0"/>
              <a:t>Singapore data and map is to be created with the use of </a:t>
            </a:r>
            <a:r>
              <a:rPr lang="en-US" dirty="0" err="1" smtClean="0"/>
              <a:t>Nominatim</a:t>
            </a:r>
            <a:r>
              <a:rPr lang="en-US" dirty="0" smtClean="0"/>
              <a:t>, Foursquare and Folium mapping</a:t>
            </a:r>
          </a:p>
          <a:p>
            <a:pPr marL="285750" lvl="0" indent="-285750">
              <a:buFont typeface="Arial" panose="020B0604020202020204" pitchFamily="34" charset="0"/>
              <a:buChar char="•"/>
            </a:pPr>
            <a:r>
              <a:rPr lang="en-US" dirty="0" smtClean="0"/>
              <a:t>Manhattan neighborhoods were obtained from Wikipedia and organized by Neighborhoods with geodata via </a:t>
            </a:r>
            <a:r>
              <a:rPr lang="en-US" dirty="0" err="1" smtClean="0"/>
              <a:t>Nominatim</a:t>
            </a:r>
            <a:r>
              <a:rPr lang="en-US" dirty="0" smtClean="0"/>
              <a:t> for mapping with Folium.</a:t>
            </a:r>
          </a:p>
          <a:p>
            <a:pPr marL="285750" lvl="0" indent="-285750">
              <a:buFont typeface="Arial" panose="020B0604020202020204" pitchFamily="34" charset="0"/>
              <a:buChar char="•"/>
            </a:pPr>
            <a:r>
              <a:rPr lang="en-US" dirty="0" smtClean="0"/>
              <a:t>List of subway stations was obtained through Wikipedia, NY Transit Website and Google maps.</a:t>
            </a:r>
          </a:p>
          <a:p>
            <a:pPr marL="285750" lvl="0" indent="-285750">
              <a:buFont typeface="Arial" panose="020B0604020202020204" pitchFamily="34" charset="0"/>
              <a:buChar char="•"/>
            </a:pPr>
            <a:r>
              <a:rPr lang="en-US" dirty="0" smtClean="0"/>
              <a:t>Folium map was the basis of mapping with various features to consolidate all data in one map where one can visualize all details needed to make a selection of apartment.</a:t>
            </a:r>
          </a:p>
        </p:txBody>
      </p:sp>
      <p:sp>
        <p:nvSpPr>
          <p:cNvPr id="2" name="TextBox 1"/>
          <p:cNvSpPr txBox="1"/>
          <p:nvPr/>
        </p:nvSpPr>
        <p:spPr>
          <a:xfrm>
            <a:off x="1555335" y="273465"/>
            <a:ext cx="9075633" cy="584775"/>
          </a:xfrm>
          <a:prstGeom prst="rect">
            <a:avLst/>
          </a:prstGeom>
          <a:noFill/>
        </p:spPr>
        <p:txBody>
          <a:bodyPr wrap="square" rtlCol="0">
            <a:spAutoFit/>
          </a:bodyPr>
          <a:lstStyle/>
          <a:p>
            <a:r>
              <a:rPr lang="en-IN" sz="3200" b="1" dirty="0" smtClean="0"/>
              <a:t>2 Data Acquisition and Cleaning</a:t>
            </a:r>
            <a:endParaRPr lang="en-IN" sz="3200" b="1" dirty="0"/>
          </a:p>
        </p:txBody>
      </p:sp>
    </p:spTree>
    <p:extLst>
      <p:ext uri="{BB962C8B-B14F-4D97-AF65-F5344CB8AC3E}">
        <p14:creationId xmlns:p14="http://schemas.microsoft.com/office/powerpoint/2010/main" val="87185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5335" y="1042588"/>
            <a:ext cx="9203821" cy="5355312"/>
          </a:xfrm>
          <a:prstGeom prst="rect">
            <a:avLst/>
          </a:prstGeom>
          <a:noFill/>
        </p:spPr>
        <p:txBody>
          <a:bodyPr wrap="square" rtlCol="0">
            <a:spAutoFit/>
          </a:bodyPr>
          <a:lstStyle/>
          <a:p>
            <a:r>
              <a:rPr lang="en-US" dirty="0" smtClean="0"/>
              <a:t>Strategy </a:t>
            </a:r>
            <a:endParaRPr lang="en-IN" dirty="0"/>
          </a:p>
          <a:p>
            <a:endParaRPr lang="en-IN" dirty="0"/>
          </a:p>
          <a:p>
            <a:r>
              <a:rPr lang="en-IN" dirty="0" smtClean="0"/>
              <a:t>The strategy is based on mapping the described data in section 2.0 in order to facilitate the choice of at least two candidate places for rent. The information will be consolidated in one map where one can see the details of the apartment, the cluster of venues in the neighbourhood and the relative location from a subway station and from work place. A measurement tool icon will also be provided. The popups on the map items will display rent price, location and cluster of venues applicable.</a:t>
            </a:r>
            <a:endParaRPr lang="en-US" dirty="0" smtClean="0"/>
          </a:p>
          <a:p>
            <a:pPr lvl="0"/>
            <a:endParaRPr lang="en-US" dirty="0"/>
          </a:p>
          <a:p>
            <a:pPr lvl="0"/>
            <a:endParaRPr lang="en-US" dirty="0" smtClean="0"/>
          </a:p>
          <a:p>
            <a:pPr lvl="0"/>
            <a:r>
              <a:rPr lang="en-US" dirty="0" smtClean="0"/>
              <a:t>Tools</a:t>
            </a:r>
          </a:p>
          <a:p>
            <a:pPr lvl="0"/>
            <a:r>
              <a:rPr lang="en-US" dirty="0" smtClean="0"/>
              <a:t>Web-scraping of sites is used to consolidate data-frame information which was saved as </a:t>
            </a:r>
            <a:r>
              <a:rPr lang="en-US" dirty="0" err="1" smtClean="0"/>
              <a:t>csv</a:t>
            </a:r>
            <a:r>
              <a:rPr lang="en-US" dirty="0" smtClean="0"/>
              <a:t> files for convenience and to simplify the report. Geodata was obtained by coding a program to use </a:t>
            </a:r>
            <a:r>
              <a:rPr lang="en-US" dirty="0" err="1" smtClean="0"/>
              <a:t>Nominatim</a:t>
            </a:r>
            <a:r>
              <a:rPr lang="en-US" dirty="0" smtClean="0"/>
              <a:t> to get latitude and longitude of subway stations and also for each of (144 units) the apartments for rent.</a:t>
            </a:r>
          </a:p>
          <a:p>
            <a:pPr lvl="0"/>
            <a:r>
              <a:rPr lang="en-US" dirty="0" err="1" smtClean="0"/>
              <a:t>Geopy_distance</a:t>
            </a:r>
            <a:r>
              <a:rPr lang="en-US" dirty="0" smtClean="0"/>
              <a:t> and </a:t>
            </a:r>
            <a:r>
              <a:rPr lang="en-US" dirty="0" err="1" smtClean="0"/>
              <a:t>Nominatim</a:t>
            </a:r>
            <a:r>
              <a:rPr lang="en-US" dirty="0" smtClean="0"/>
              <a:t> were used to establish relative distances. </a:t>
            </a:r>
            <a:r>
              <a:rPr lang="en-US" dirty="0" err="1" smtClean="0"/>
              <a:t>Seaborn</a:t>
            </a:r>
            <a:r>
              <a:rPr lang="en-US" dirty="0" smtClean="0"/>
              <a:t> graphic was used for plotting general statistics on rental data.</a:t>
            </a:r>
          </a:p>
          <a:p>
            <a:pPr lvl="0"/>
            <a:r>
              <a:rPr lang="en-US" dirty="0" smtClean="0"/>
              <a:t>Maps with popups labels allow quick identification of location, price and feature, thus making the selection very easy.</a:t>
            </a:r>
          </a:p>
        </p:txBody>
      </p:sp>
      <p:sp>
        <p:nvSpPr>
          <p:cNvPr id="2" name="TextBox 1"/>
          <p:cNvSpPr txBox="1"/>
          <p:nvPr/>
        </p:nvSpPr>
        <p:spPr>
          <a:xfrm>
            <a:off x="1555335" y="273465"/>
            <a:ext cx="9075633" cy="584775"/>
          </a:xfrm>
          <a:prstGeom prst="rect">
            <a:avLst/>
          </a:prstGeom>
          <a:noFill/>
        </p:spPr>
        <p:txBody>
          <a:bodyPr wrap="square" rtlCol="0">
            <a:spAutoFit/>
          </a:bodyPr>
          <a:lstStyle/>
          <a:p>
            <a:r>
              <a:rPr lang="en-IN" sz="3200" b="1" dirty="0" smtClean="0"/>
              <a:t>3 Methodology</a:t>
            </a:r>
            <a:endParaRPr lang="en-IN" sz="3200" b="1" dirty="0"/>
          </a:p>
        </p:txBody>
      </p:sp>
    </p:spTree>
    <p:extLst>
      <p:ext uri="{BB962C8B-B14F-4D97-AF65-F5344CB8AC3E}">
        <p14:creationId xmlns:p14="http://schemas.microsoft.com/office/powerpoint/2010/main" val="156301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7902" y="1649338"/>
            <a:ext cx="7563028" cy="830997"/>
          </a:xfrm>
          <a:prstGeom prst="rect">
            <a:avLst/>
          </a:prstGeom>
          <a:noFill/>
        </p:spPr>
        <p:txBody>
          <a:bodyPr wrap="square" rtlCol="0">
            <a:spAutoFit/>
          </a:bodyPr>
          <a:lstStyle/>
          <a:p>
            <a:pPr algn="ctr"/>
            <a:r>
              <a:rPr lang="en-IN" sz="4800" dirty="0" smtClean="0">
                <a:solidFill>
                  <a:schemeClr val="bg1"/>
                </a:solidFill>
              </a:rPr>
              <a:t>4 Execution and Results</a:t>
            </a:r>
            <a:endParaRPr lang="en-IN" sz="4800" dirty="0">
              <a:solidFill>
                <a:schemeClr val="bg1"/>
              </a:solidFill>
            </a:endParaRPr>
          </a:p>
        </p:txBody>
      </p:sp>
    </p:spTree>
    <p:extLst>
      <p:ext uri="{BB962C8B-B14F-4D97-AF65-F5344CB8AC3E}">
        <p14:creationId xmlns:p14="http://schemas.microsoft.com/office/powerpoint/2010/main" val="21094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12" y="5555400"/>
            <a:ext cx="10780776" cy="613283"/>
          </a:xfrm>
        </p:spPr>
        <p:txBody>
          <a:bodyPr/>
          <a:lstStyle/>
          <a:p>
            <a:r>
              <a:rPr lang="en-IN" dirty="0" smtClean="0"/>
              <a:t>Venues around neighbourhood in Singapore</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6013" b="16013"/>
          <a:stretch>
            <a:fillRect/>
          </a:stretch>
        </p:blipFill>
        <p:spPr>
          <a:xfrm>
            <a:off x="846033" y="351618"/>
            <a:ext cx="10648060" cy="4655864"/>
          </a:xfrm>
        </p:spPr>
      </p:pic>
    </p:spTree>
    <p:extLst>
      <p:ext uri="{BB962C8B-B14F-4D97-AF65-F5344CB8AC3E}">
        <p14:creationId xmlns:p14="http://schemas.microsoft.com/office/powerpoint/2010/main" val="324145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954" y="5418667"/>
            <a:ext cx="10780776" cy="613283"/>
          </a:xfrm>
        </p:spPr>
        <p:txBody>
          <a:bodyPr/>
          <a:lstStyle/>
          <a:p>
            <a:r>
              <a:rPr lang="en-IN" dirty="0" smtClean="0"/>
              <a:t>Map – Neighborhoods and cluster of venues in Manhattan</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5232" b="25232"/>
          <a:stretch>
            <a:fillRect/>
          </a:stretch>
        </p:blipFill>
        <p:spPr>
          <a:xfrm>
            <a:off x="786214" y="692209"/>
            <a:ext cx="9224964" cy="4033615"/>
          </a:xfrm>
        </p:spPr>
      </p:pic>
    </p:spTree>
    <p:extLst>
      <p:ext uri="{BB962C8B-B14F-4D97-AF65-F5344CB8AC3E}">
        <p14:creationId xmlns:p14="http://schemas.microsoft.com/office/powerpoint/2010/main" val="248164327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92</TotalTime>
  <Words>1025</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 Light</vt:lpstr>
      <vt:lpstr>Wingdings 2</vt:lpstr>
      <vt:lpstr>Metropolitan</vt:lpstr>
      <vt:lpstr>Coursera Capstone Project – The Battle of Neighborhoods   Exploring venues for apartment in Manhattan</vt:lpstr>
      <vt:lpstr>PowerPoint Presentation</vt:lpstr>
      <vt:lpstr>PowerPoint Presentation</vt:lpstr>
      <vt:lpstr>PowerPoint Presentation</vt:lpstr>
      <vt:lpstr>PowerPoint Presentation</vt:lpstr>
      <vt:lpstr>PowerPoint Presentation</vt:lpstr>
      <vt:lpstr>PowerPoint Presentation</vt:lpstr>
      <vt:lpstr>Venues around neighbourhood in Singapore</vt:lpstr>
      <vt:lpstr>Map – Neighborhoods and cluster of venues in Manhattan</vt:lpstr>
      <vt:lpstr>Geodata of Apartments for rent in Manhattan</vt:lpstr>
      <vt:lpstr>Statistics – Rental price of apartments in Manhattan</vt:lpstr>
      <vt:lpstr>Apartments for rent in Manhattan</vt:lpstr>
      <vt:lpstr>Map - Apartments for rent with venue clusters in Manhattan</vt:lpstr>
      <vt:lpstr>Venues of cluster 3</vt:lpstr>
      <vt:lpstr>Selected Apartment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Neighborhoods   Exploring venues for apartment in Manhattan</dc:title>
  <dc:creator>Prashant Joshi</dc:creator>
  <cp:lastModifiedBy>Prashant Joshi</cp:lastModifiedBy>
  <cp:revision>20</cp:revision>
  <dcterms:created xsi:type="dcterms:W3CDTF">2020-05-03T18:54:11Z</dcterms:created>
  <dcterms:modified xsi:type="dcterms:W3CDTF">2020-05-03T20:26:29Z</dcterms:modified>
</cp:coreProperties>
</file>