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144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7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2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D9D2-BD25-2143-B3BA-B0130A348D1D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Tofino</a:t>
            </a:r>
            <a:r>
              <a:rPr lang="en-US" dirty="0" smtClean="0"/>
              <a:t> 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Tofino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470" y="1758514"/>
            <a:ext cx="529143" cy="2548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/>
              <a:t>V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0849" y="2043458"/>
            <a:ext cx="1107130" cy="1294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err="1" smtClean="0"/>
              <a:t>xbar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0849" y="3533310"/>
            <a:ext cx="1107130" cy="51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0590" y="2768031"/>
            <a:ext cx="1123412" cy="1278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80590" y="2043458"/>
            <a:ext cx="1123412" cy="4721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7066" y="2043458"/>
            <a:ext cx="1628132" cy="2002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dirty="0" smtClean="0"/>
              <a:t>central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7066" y="2043458"/>
            <a:ext cx="675675" cy="5536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V="1">
            <a:off x="903613" y="2515652"/>
            <a:ext cx="187236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2197979" y="2043457"/>
            <a:ext cx="382611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V="1">
            <a:off x="2214260" y="2768031"/>
            <a:ext cx="382611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V="1">
            <a:off x="2197979" y="3533310"/>
            <a:ext cx="382611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V="1">
            <a:off x="3704003" y="2995985"/>
            <a:ext cx="29306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/>
          <p:cNvSpPr/>
          <p:nvPr/>
        </p:nvSpPr>
        <p:spPr>
          <a:xfrm rot="5400000">
            <a:off x="6774773" y="1737231"/>
            <a:ext cx="232032" cy="934029"/>
          </a:xfrm>
          <a:prstGeom prst="bentArrow">
            <a:avLst>
              <a:gd name="adj1" fmla="val 42656"/>
              <a:gd name="adj2" fmla="val 50000"/>
              <a:gd name="adj3" fmla="val 50000"/>
              <a:gd name="adj4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432757" y="3337920"/>
            <a:ext cx="415174" cy="1953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02774" y="2043457"/>
            <a:ext cx="521002" cy="2768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imem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5902774" y="2515652"/>
            <a:ext cx="824129" cy="630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Action</a:t>
            </a:r>
          </a:p>
          <a:p>
            <a:pPr algn="ctr"/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6101798" y="3532988"/>
            <a:ext cx="693032" cy="521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01095" y="3427156"/>
            <a:ext cx="693032" cy="521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02774" y="3337919"/>
            <a:ext cx="693032" cy="521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counter meter selection</a:t>
            </a:r>
            <a:endParaRPr lang="en-US" sz="1000" dirty="0"/>
          </a:p>
        </p:txBody>
      </p:sp>
      <p:sp>
        <p:nvSpPr>
          <p:cNvPr id="23" name="Right Arrow 22"/>
          <p:cNvSpPr/>
          <p:nvPr/>
        </p:nvSpPr>
        <p:spPr>
          <a:xfrm flipV="1">
            <a:off x="5618485" y="2597063"/>
            <a:ext cx="284290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V="1">
            <a:off x="5618485" y="2031993"/>
            <a:ext cx="284290" cy="263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flipV="1">
            <a:off x="5641725" y="3293141"/>
            <a:ext cx="261049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97290" y="2320260"/>
            <a:ext cx="548968" cy="972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VLIW</a:t>
            </a:r>
          </a:p>
          <a:p>
            <a:pPr algn="ctr"/>
            <a:r>
              <a:rPr lang="en-US" sz="1200" dirty="0" smtClean="0"/>
              <a:t>ALUs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761774" y="1721877"/>
            <a:ext cx="529143" cy="2548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/>
              <a:t>V</a:t>
            </a:r>
          </a:p>
        </p:txBody>
      </p:sp>
      <p:sp>
        <p:nvSpPr>
          <p:cNvPr id="29" name="Right Arrow 28"/>
          <p:cNvSpPr/>
          <p:nvPr/>
        </p:nvSpPr>
        <p:spPr>
          <a:xfrm flipV="1">
            <a:off x="7546257" y="2544251"/>
            <a:ext cx="215517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flipV="1">
            <a:off x="6735239" y="2589342"/>
            <a:ext cx="262052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flipV="1">
            <a:off x="5625198" y="2344839"/>
            <a:ext cx="1372092" cy="170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 rot="5400000" flipH="1">
            <a:off x="3664883" y="531871"/>
            <a:ext cx="1013588" cy="6536130"/>
          </a:xfrm>
          <a:prstGeom prst="bentArrow">
            <a:avLst>
              <a:gd name="adj1" fmla="val 8833"/>
              <a:gd name="adj2" fmla="val 12874"/>
              <a:gd name="adj3" fmla="val 22575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5400000">
            <a:off x="3432824" y="2536878"/>
            <a:ext cx="730289" cy="1879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4211484" y="1721877"/>
            <a:ext cx="196645" cy="3215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4167239" y="2607240"/>
            <a:ext cx="240890" cy="180908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972484" y="1507610"/>
            <a:ext cx="723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Next table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811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84" y="778387"/>
            <a:ext cx="889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</a:t>
            </a:r>
            <a:r>
              <a:rPr lang="en-US" sz="1600" dirty="0" smtClean="0">
                <a:latin typeface="Courier New"/>
                <a:cs typeface="Courier New"/>
              </a:rPr>
              <a:t>MAU::Table 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Tofino</a:t>
            </a:r>
            <a:r>
              <a:rPr lang="en-US" sz="1600" dirty="0">
                <a:latin typeface="Courier New"/>
                <a:cs typeface="Courier New"/>
              </a:rPr>
              <a:t>::Unit {</a:t>
            </a:r>
          </a:p>
          <a:p>
            <a:r>
              <a:rPr lang="hu-HU" sz="1600" dirty="0">
                <a:latin typeface="Courier New"/>
                <a:cs typeface="Courier New"/>
              </a:rPr>
              <a:t>    cstring                                     name;</a:t>
            </a:r>
          </a:p>
          <a:p>
            <a:r>
              <a:rPr lang="hu-HU" sz="1600" dirty="0">
                <a:latin typeface="Courier New"/>
                <a:cs typeface="Courier New"/>
              </a:rPr>
              <a:t>    gress_t                                     gress;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                                        </a:t>
            </a:r>
            <a:r>
              <a:rPr lang="en-US" sz="1600" dirty="0" err="1">
                <a:latin typeface="Courier New"/>
                <a:cs typeface="Courier New"/>
              </a:rPr>
              <a:t>logical_id</a:t>
            </a:r>
            <a:r>
              <a:rPr lang="en-US" sz="1600" dirty="0">
                <a:latin typeface="Courier New"/>
                <a:cs typeface="Courier New"/>
              </a:rPr>
              <a:t> = -1;</a:t>
            </a:r>
          </a:p>
          <a:p>
            <a:r>
              <a:rPr lang="en-US" sz="1600" dirty="0">
                <a:latin typeface="Courier New"/>
                <a:cs typeface="Courier New"/>
              </a:rPr>
              <a:t>    vector&lt;</a:t>
            </a:r>
            <a:r>
              <a:rPr lang="en-US" sz="1600" dirty="0" err="1">
                <a:latin typeface="Courier New"/>
                <a:cs typeface="Courier New"/>
              </a:rPr>
              <a:t>std</a:t>
            </a:r>
            <a:r>
              <a:rPr lang="en-US" sz="1600" dirty="0">
                <a:latin typeface="Courier New"/>
                <a:cs typeface="Courier New"/>
              </a:rPr>
              <a:t>::pair&lt;Expression, </a:t>
            </a:r>
            <a:r>
              <a:rPr lang="en-US" sz="1600" dirty="0" err="1">
                <a:latin typeface="Courier New"/>
                <a:cs typeface="Courier New"/>
              </a:rPr>
              <a:t>cstring</a:t>
            </a:r>
            <a:r>
              <a:rPr lang="en-US" sz="1600" dirty="0">
                <a:latin typeface="Courier New"/>
                <a:cs typeface="Courier New"/>
              </a:rPr>
              <a:t>&gt;&gt;      </a:t>
            </a:r>
            <a:r>
              <a:rPr lang="en-US" sz="1600" dirty="0" err="1">
                <a:latin typeface="Courier New"/>
                <a:cs typeface="Courier New"/>
              </a:rPr>
              <a:t>gateway_rows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NullOK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ActionFunction</a:t>
            </a:r>
            <a:r>
              <a:rPr lang="en-US" sz="1600" dirty="0">
                <a:latin typeface="Courier New"/>
                <a:cs typeface="Courier New"/>
              </a:rPr>
              <a:t>                       </a:t>
            </a:r>
            <a:r>
              <a:rPr lang="en-US" sz="1600" dirty="0" err="1">
                <a:latin typeface="Courier New"/>
                <a:cs typeface="Courier New"/>
              </a:rPr>
              <a:t>gateway_payload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NullOK</a:t>
            </a:r>
            <a:r>
              <a:rPr lang="en-US" sz="1600" dirty="0">
                <a:latin typeface="Courier New"/>
                <a:cs typeface="Courier New"/>
              </a:rPr>
              <a:t> IR::V1Table                          </a:t>
            </a:r>
            <a:r>
              <a:rPr lang="en-US" sz="1600" dirty="0" err="1">
                <a:latin typeface="Courier New"/>
                <a:cs typeface="Courier New"/>
              </a:rPr>
              <a:t>match_table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 inline Vector&lt;Attached&gt;                     attached;</a:t>
            </a:r>
          </a:p>
          <a:p>
            <a:r>
              <a:rPr lang="en-US" sz="1600" dirty="0">
                <a:latin typeface="Courier New"/>
                <a:cs typeface="Courier New"/>
              </a:rPr>
              <a:t>    inline </a:t>
            </a:r>
            <a:r>
              <a:rPr lang="en-US" sz="1600" dirty="0" err="1">
                <a:latin typeface="Courier New"/>
                <a:cs typeface="Courier New"/>
              </a:rPr>
              <a:t>NameMap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ActionFunction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ordered_map</a:t>
            </a:r>
            <a:r>
              <a:rPr lang="en-US" sz="1600" dirty="0">
                <a:latin typeface="Courier New"/>
                <a:cs typeface="Courier New"/>
              </a:rPr>
              <a:t>&gt; actions;</a:t>
            </a:r>
          </a:p>
          <a:p>
            <a:r>
              <a:rPr lang="de-DE" sz="1600" dirty="0">
                <a:latin typeface="Courier New"/>
                <a:cs typeface="Courier New"/>
              </a:rPr>
              <a:t>    inline </a:t>
            </a:r>
            <a:r>
              <a:rPr lang="de-DE" sz="1600" dirty="0" err="1">
                <a:latin typeface="Courier New"/>
                <a:cs typeface="Courier New"/>
              </a:rPr>
              <a:t>NameMap</a:t>
            </a:r>
            <a:r>
              <a:rPr lang="de-DE" sz="1600" dirty="0">
                <a:latin typeface="Courier New"/>
                <a:cs typeface="Courier New"/>
              </a:rPr>
              <a:t>&lt;</a:t>
            </a:r>
            <a:r>
              <a:rPr lang="de-DE" sz="1600" dirty="0" err="1">
                <a:latin typeface="Courier New"/>
                <a:cs typeface="Courier New"/>
              </a:rPr>
              <a:t>TableSeq</a:t>
            </a:r>
            <a:r>
              <a:rPr lang="de-DE" sz="1600" dirty="0">
                <a:latin typeface="Courier New"/>
                <a:cs typeface="Courier New"/>
              </a:rPr>
              <a:t>&gt;                    </a:t>
            </a:r>
            <a:r>
              <a:rPr lang="de-DE" sz="1600" dirty="0" err="1">
                <a:latin typeface="Courier New"/>
                <a:cs typeface="Courier New"/>
              </a:rPr>
              <a:t>next</a:t>
            </a:r>
            <a:r>
              <a:rPr lang="de-DE" sz="1600" dirty="0">
                <a:latin typeface="Courier New"/>
                <a:cs typeface="Courier New"/>
              </a:rPr>
              <a:t>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548" y="4399936"/>
            <a:ext cx="75725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// a sequence of tables -- may be reordered if </a:t>
            </a:r>
            <a:r>
              <a:rPr lang="en-US" sz="1600" dirty="0" err="1">
                <a:latin typeface="Courier New"/>
                <a:cs typeface="Courier New"/>
              </a:rPr>
              <a:t>deps</a:t>
            </a:r>
            <a:r>
              <a:rPr lang="en-US" sz="1600" dirty="0">
                <a:latin typeface="Courier New"/>
                <a:cs typeface="Courier New"/>
              </a:rPr>
              <a:t> allow.</a:t>
            </a:r>
          </a:p>
          <a:p>
            <a:r>
              <a:rPr lang="en-US" sz="1600" dirty="0">
                <a:latin typeface="Courier New"/>
                <a:cs typeface="Courier New"/>
              </a:rPr>
              <a:t>// </a:t>
            </a:r>
            <a:r>
              <a:rPr lang="en-US" sz="1600" dirty="0" err="1">
                <a:latin typeface="Courier New"/>
                <a:cs typeface="Courier New"/>
              </a:rPr>
              <a:t>deps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i,j</a:t>
            </a:r>
            <a:r>
              <a:rPr lang="en-US" sz="1600" dirty="0">
                <a:latin typeface="Courier New"/>
                <a:cs typeface="Courier New"/>
              </a:rPr>
              <a:t>) is true </a:t>
            </a:r>
            <a:r>
              <a:rPr lang="en-US" sz="1600" dirty="0" err="1">
                <a:latin typeface="Courier New"/>
                <a:cs typeface="Courier New"/>
              </a:rPr>
              <a:t>iff</a:t>
            </a:r>
            <a:r>
              <a:rPr lang="en-US" sz="1600" dirty="0">
                <a:latin typeface="Courier New"/>
                <a:cs typeface="Courier New"/>
              </a:rPr>
              <a:t> tables[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 is dependent on tables[j]</a:t>
            </a:r>
          </a:p>
          <a:p>
            <a:r>
              <a:rPr lang="en-US" sz="1600" dirty="0">
                <a:latin typeface="Courier New"/>
                <a:cs typeface="Courier New"/>
              </a:rPr>
              <a:t>// (so must have j &lt;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 */</a:t>
            </a:r>
          </a:p>
          <a:p>
            <a:r>
              <a:rPr lang="en-US" sz="1600" dirty="0">
                <a:latin typeface="Courier New"/>
                <a:cs typeface="Courier New"/>
              </a:rPr>
              <a:t>class </a:t>
            </a:r>
            <a:r>
              <a:rPr lang="en-US" sz="1600" dirty="0" err="1">
                <a:latin typeface="Courier New"/>
                <a:cs typeface="Courier New"/>
              </a:rPr>
              <a:t>TableSeq</a:t>
            </a:r>
            <a:r>
              <a:rPr lang="en-US" sz="1600" dirty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   inline Vector&lt;Table&gt;        tables;</a:t>
            </a:r>
          </a:p>
          <a:p>
            <a:r>
              <a:rPr lang="fr-FR" sz="1600" dirty="0">
                <a:latin typeface="Courier New"/>
                <a:cs typeface="Courier New"/>
              </a:rPr>
              <a:t>    </a:t>
            </a:r>
            <a:r>
              <a:rPr lang="fr-FR" sz="1600" dirty="0" err="1">
                <a:latin typeface="Courier New"/>
                <a:cs typeface="Courier New"/>
              </a:rPr>
              <a:t>LTBitMatrix</a:t>
            </a:r>
            <a:r>
              <a:rPr lang="fr-FR" sz="1600" dirty="0">
                <a:latin typeface="Courier New"/>
                <a:cs typeface="Courier New"/>
              </a:rPr>
              <a:t>                 </a:t>
            </a:r>
            <a:r>
              <a:rPr lang="fr-FR" sz="1600" dirty="0" err="1">
                <a:latin typeface="Courier New"/>
                <a:cs typeface="Courier New"/>
              </a:rPr>
              <a:t>deps</a:t>
            </a:r>
            <a:r>
              <a:rPr lang="fr-FR" sz="1600" dirty="0">
                <a:latin typeface="Courier New"/>
                <a:cs typeface="Courier New"/>
              </a:rPr>
              <a:t>;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817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control ingress {</a:t>
            </a:r>
          </a:p>
          <a:p>
            <a:pPr marL="0" indent="0">
              <a:buNone/>
            </a:pPr>
            <a:r>
              <a:rPr lang="en-US" dirty="0"/>
              <a:t>    if (data.b2 == 1) {</a:t>
            </a:r>
          </a:p>
          <a:p>
            <a:pPr marL="0" indent="0">
              <a:buNone/>
            </a:pPr>
            <a:r>
              <a:rPr lang="en-US" dirty="0"/>
              <a:t>        apply(test1);</a:t>
            </a:r>
          </a:p>
          <a:p>
            <a:pPr marL="0" indent="0">
              <a:buNone/>
            </a:pPr>
            <a:r>
              <a:rPr lang="da-DK" dirty="0"/>
              <a:t>  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pPr marL="0" indent="0">
              <a:buNone/>
            </a:pPr>
            <a:r>
              <a:rPr lang="en-US" dirty="0"/>
              <a:t>        apply(test2);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5871" y="1535113"/>
            <a:ext cx="5604387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mau</a:t>
            </a:r>
            <a:r>
              <a:rPr lang="en-US" sz="1600" dirty="0"/>
              <a:t>: [1050] MAU::</a:t>
            </a:r>
            <a:r>
              <a:rPr lang="en-US" sz="1600" dirty="0" err="1"/>
              <a:t>TableSeq</a:t>
            </a:r>
            <a:r>
              <a:rPr lang="en-US" sz="1600" dirty="0"/>
              <a:t> </a:t>
            </a:r>
            <a:r>
              <a:rPr lang="en-US" sz="1600" dirty="0" err="1"/>
              <a:t>deps</a:t>
            </a:r>
            <a:r>
              <a:rPr lang="en-US" sz="1600" dirty="0"/>
              <a:t>=</a:t>
            </a:r>
          </a:p>
          <a:p>
            <a:pPr marL="0" indent="0">
              <a:buNone/>
            </a:pPr>
            <a:r>
              <a:rPr lang="en-US" sz="1600" dirty="0"/>
              <a:t>    [1052] MAU::Table name=cond-0 </a:t>
            </a:r>
            <a:r>
              <a:rPr lang="en-US" sz="1600" dirty="0" err="1"/>
              <a:t>gress</a:t>
            </a:r>
            <a:r>
              <a:rPr lang="en-US" sz="1600" dirty="0"/>
              <a:t>=ingress </a:t>
            </a:r>
            <a:r>
              <a:rPr lang="en-US" sz="1600" dirty="0" err="1"/>
              <a:t>logical_id</a:t>
            </a:r>
            <a:r>
              <a:rPr lang="en-US" sz="1600" dirty="0"/>
              <a:t>=-1 </a:t>
            </a:r>
          </a:p>
          <a:p>
            <a:pPr marL="0" indent="0">
              <a:buNone/>
            </a:pPr>
            <a:r>
              <a:rPr lang="pl-PL" sz="1600" dirty="0"/>
              <a:t>      </a:t>
            </a:r>
            <a:r>
              <a:rPr lang="pl-PL" sz="1600" dirty="0" err="1"/>
              <a:t>gateway_row</a:t>
            </a:r>
            <a:r>
              <a:rPr lang="pl-PL" sz="1600" dirty="0"/>
              <a:t>: [594] </a:t>
            </a:r>
            <a:r>
              <a:rPr lang="pl-PL" sz="1600" dirty="0" err="1"/>
              <a:t>Equ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        ...</a:t>
            </a:r>
          </a:p>
          <a:p>
            <a:pPr marL="0" indent="0">
              <a:buNone/>
            </a:pPr>
            <a:r>
              <a:rPr lang="pl-PL" sz="1600" dirty="0"/>
              <a:t>      </a:t>
            </a:r>
            <a:r>
              <a:rPr lang="pl-PL" sz="1600" dirty="0" err="1"/>
              <a:t>true</a:t>
            </a:r>
            <a:r>
              <a:rPr lang="pl-PL" sz="1600" dirty="0"/>
              <a:t>: [1056] MAU::</a:t>
            </a:r>
            <a:r>
              <a:rPr lang="pl-PL" sz="1600" dirty="0" err="1"/>
              <a:t>TableSeq</a:t>
            </a:r>
            <a:r>
              <a:rPr lang="pl-PL" sz="1600" dirty="0"/>
              <a:t> </a:t>
            </a:r>
            <a:r>
              <a:rPr lang="pl-PL" sz="1600" dirty="0" err="1"/>
              <a:t>deps</a:t>
            </a:r>
            <a:r>
              <a:rPr lang="pl-PL" sz="1600" dirty="0"/>
              <a:t>=</a:t>
            </a:r>
          </a:p>
          <a:p>
            <a:pPr marL="0" indent="0">
              <a:buNone/>
            </a:pPr>
            <a:r>
              <a:rPr lang="pl-PL" sz="1600" dirty="0"/>
              <a:t>        [1058] MAU::</a:t>
            </a:r>
            <a:r>
              <a:rPr lang="pl-PL" sz="1600" dirty="0" err="1"/>
              <a:t>Table</a:t>
            </a:r>
            <a:r>
              <a:rPr lang="pl-PL" sz="1600" dirty="0"/>
              <a:t> </a:t>
            </a:r>
            <a:r>
              <a:rPr lang="pl-PL" sz="1600" dirty="0" err="1"/>
              <a:t>name</a:t>
            </a:r>
            <a:r>
              <a:rPr lang="pl-PL" sz="1600" dirty="0"/>
              <a:t>=test1 </a:t>
            </a:r>
            <a:r>
              <a:rPr lang="pl-PL" sz="1600" dirty="0" err="1"/>
              <a:t>gress</a:t>
            </a:r>
            <a:r>
              <a:rPr lang="pl-PL" sz="1600" dirty="0"/>
              <a:t>=</a:t>
            </a:r>
            <a:r>
              <a:rPr lang="pl-PL" sz="1600" dirty="0" err="1"/>
              <a:t>ingress</a:t>
            </a:r>
            <a:r>
              <a:rPr lang="pl-PL" sz="1600" dirty="0"/>
              <a:t> </a:t>
            </a:r>
            <a:r>
              <a:rPr lang="pl-PL" sz="1600" dirty="0" err="1"/>
              <a:t>logical_id</a:t>
            </a:r>
            <a:r>
              <a:rPr lang="pl-PL" sz="1600" dirty="0"/>
              <a:t>=-1 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match_table</a:t>
            </a:r>
            <a:r>
              <a:rPr lang="en-US" sz="1600" dirty="0"/>
              <a:t>: [449] V1Table name=test1</a:t>
            </a:r>
          </a:p>
          <a:p>
            <a:pPr marL="0" indent="0">
              <a:buNone/>
            </a:pPr>
            <a:r>
              <a:rPr lang="en-US" sz="1600" dirty="0"/>
              <a:t>          [607] </a:t>
            </a:r>
            <a:r>
              <a:rPr lang="en-US" sz="1600" dirty="0" err="1"/>
              <a:t>ActionFunction</a:t>
            </a:r>
            <a:r>
              <a:rPr lang="en-US" sz="1600" dirty="0"/>
              <a:t> name=setb1</a:t>
            </a:r>
          </a:p>
          <a:p>
            <a:pPr marL="0" indent="0">
              <a:buNone/>
            </a:pPr>
            <a:r>
              <a:rPr lang="en-US" sz="1600" dirty="0"/>
              <a:t>            ...</a:t>
            </a:r>
          </a:p>
          <a:p>
            <a:pPr marL="0" indent="0">
              <a:buNone/>
            </a:pPr>
            <a:r>
              <a:rPr lang="en-US" sz="1600" dirty="0"/>
              <a:t>          [63] </a:t>
            </a:r>
            <a:r>
              <a:rPr lang="en-US" sz="1600" dirty="0" err="1"/>
              <a:t>ActionFunction</a:t>
            </a:r>
            <a:r>
              <a:rPr lang="en-US" sz="1600" dirty="0"/>
              <a:t> name=</a:t>
            </a:r>
            <a:r>
              <a:rPr lang="en-US" sz="1600" dirty="0" err="1"/>
              <a:t>noop</a:t>
            </a:r>
            <a:endParaRPr lang="en-US" sz="1600" dirty="0"/>
          </a:p>
          <a:p>
            <a:pPr marL="0" indent="0">
              <a:buNone/>
            </a:pPr>
            <a:r>
              <a:rPr lang="da-DK" sz="1600" dirty="0"/>
              <a:t>      false: [1062] MAU::</a:t>
            </a:r>
            <a:r>
              <a:rPr lang="da-DK" sz="1600" dirty="0" err="1"/>
              <a:t>TableSeq</a:t>
            </a:r>
            <a:r>
              <a:rPr lang="da-DK" sz="1600" dirty="0"/>
              <a:t> </a:t>
            </a:r>
            <a:r>
              <a:rPr lang="da-DK" sz="1600" dirty="0" err="1"/>
              <a:t>deps</a:t>
            </a:r>
            <a:r>
              <a:rPr lang="da-DK" sz="1600" dirty="0" smtClean="0"/>
              <a:t>=</a:t>
            </a:r>
          </a:p>
          <a:p>
            <a:pPr marL="0" indent="0">
              <a:buNone/>
            </a:pPr>
            <a:r>
              <a:rPr lang="da-DK" sz="1600" dirty="0" smtClean="0"/>
              <a:t>        </a:t>
            </a:r>
            <a:r>
              <a:rPr lang="da-DK" sz="1600" dirty="0"/>
              <a:t>[1064] MAU::</a:t>
            </a:r>
            <a:r>
              <a:rPr lang="da-DK" sz="1600" dirty="0" err="1"/>
              <a:t>Table</a:t>
            </a:r>
            <a:r>
              <a:rPr lang="da-DK" sz="1600" dirty="0"/>
              <a:t> </a:t>
            </a:r>
            <a:r>
              <a:rPr lang="da-DK" sz="1600" dirty="0" err="1"/>
              <a:t>name</a:t>
            </a:r>
            <a:r>
              <a:rPr lang="da-DK" sz="1600" dirty="0"/>
              <a:t>=test2 </a:t>
            </a:r>
            <a:r>
              <a:rPr lang="da-DK" sz="1600" dirty="0" err="1"/>
              <a:t>gress</a:t>
            </a:r>
            <a:r>
              <a:rPr lang="da-DK" sz="1600" dirty="0"/>
              <a:t>=</a:t>
            </a:r>
            <a:r>
              <a:rPr lang="da-DK" sz="1600" dirty="0" err="1"/>
              <a:t>ingress</a:t>
            </a:r>
            <a:r>
              <a:rPr lang="da-DK" sz="1600" dirty="0"/>
              <a:t> </a:t>
            </a:r>
            <a:r>
              <a:rPr lang="da-DK" sz="1600" dirty="0" err="1"/>
              <a:t>logical_id</a:t>
            </a:r>
            <a:r>
              <a:rPr lang="da-DK" sz="1600" dirty="0"/>
              <a:t>=-1 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match_table</a:t>
            </a:r>
            <a:r>
              <a:rPr lang="en-US" sz="1600" dirty="0"/>
              <a:t>: [457] V1Table name=test2</a:t>
            </a:r>
          </a:p>
          <a:p>
            <a:pPr marL="0" indent="0">
              <a:buNone/>
            </a:pPr>
            <a:r>
              <a:rPr lang="en-US" sz="1600" dirty="0"/>
              <a:t>          [607] </a:t>
            </a:r>
            <a:r>
              <a:rPr lang="en-US" sz="1600" dirty="0" err="1"/>
              <a:t>ActionFunction</a:t>
            </a:r>
            <a:r>
              <a:rPr lang="en-US" sz="1600" dirty="0"/>
              <a:t> name=setb1...</a:t>
            </a:r>
          </a:p>
          <a:p>
            <a:pPr marL="0" indent="0">
              <a:buNone/>
            </a:pPr>
            <a:r>
              <a:rPr lang="en-US" sz="1600" dirty="0"/>
              <a:t>          [63] </a:t>
            </a:r>
            <a:r>
              <a:rPr lang="en-US" sz="1600" dirty="0" err="1"/>
              <a:t>ActionFunction</a:t>
            </a:r>
            <a:r>
              <a:rPr lang="en-US" sz="1600" dirty="0"/>
              <a:t> name=</a:t>
            </a:r>
            <a:r>
              <a:rPr lang="en-US" sz="1600" dirty="0" err="1"/>
              <a:t>noop</a:t>
            </a:r>
            <a:endParaRPr lang="en-US" sz="16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5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374</Words>
  <Application>Microsoft Macintosh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Tofino Backend</vt:lpstr>
      <vt:lpstr>Anatomy of a Tofino Table</vt:lpstr>
      <vt:lpstr>PowerPoint Presentation</vt:lpstr>
      <vt:lpstr> </vt:lpstr>
      <vt:lpstr>PowerPoint Presentation</vt:lpstr>
    </vt:vector>
  </TitlesOfParts>
  <Company>Barefoot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Tofino Backend</dc:title>
  <dc:creator>Chris Dodd</dc:creator>
  <cp:lastModifiedBy>Chris Dodd</cp:lastModifiedBy>
  <cp:revision>8</cp:revision>
  <dcterms:created xsi:type="dcterms:W3CDTF">2016-08-05T16:40:06Z</dcterms:created>
  <dcterms:modified xsi:type="dcterms:W3CDTF">2016-08-05T19:33:27Z</dcterms:modified>
</cp:coreProperties>
</file>