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57" r:id="rId7"/>
    <p:sldId id="263" r:id="rId8"/>
    <p:sldId id="264" r:id="rId9"/>
    <p:sldId id="261" r:id="rId10"/>
    <p:sldId id="260" r:id="rId11"/>
    <p:sldId id="25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5" d="100"/>
          <a:sy n="155" d="100"/>
        </p:scale>
        <p:origin x="-896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7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2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1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9/1/16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9/1/16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5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9/1/16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D9D2-BD25-2143-B3BA-B0130A348D1D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5D9D2-BD25-2143-B3BA-B0130A348D1D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6C4FD-5A45-924D-A986-661700EB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Tofino</a:t>
            </a:r>
            <a:r>
              <a:rPr lang="en-US" dirty="0" smtClean="0"/>
              <a:t> Backend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4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control ingress {</a:t>
            </a:r>
          </a:p>
          <a:p>
            <a:pPr marL="0" indent="0">
              <a:buNone/>
            </a:pPr>
            <a:r>
              <a:rPr lang="en-US" dirty="0"/>
              <a:t>    if (data.b2 == 1) {</a:t>
            </a:r>
          </a:p>
          <a:p>
            <a:pPr marL="0" indent="0">
              <a:buNone/>
            </a:pPr>
            <a:r>
              <a:rPr lang="en-US" dirty="0"/>
              <a:t>        apply(test1);</a:t>
            </a:r>
          </a:p>
          <a:p>
            <a:pPr marL="0" indent="0">
              <a:buNone/>
            </a:pPr>
            <a:r>
              <a:rPr lang="da-DK" dirty="0"/>
              <a:t>    } </a:t>
            </a:r>
            <a:r>
              <a:rPr lang="da-DK" dirty="0" err="1"/>
              <a:t>else</a:t>
            </a:r>
            <a:r>
              <a:rPr lang="da-DK" dirty="0"/>
              <a:t> {</a:t>
            </a:r>
          </a:p>
          <a:p>
            <a:pPr marL="0" indent="0">
              <a:buNone/>
            </a:pPr>
            <a:r>
              <a:rPr lang="en-US" dirty="0"/>
              <a:t>        apply(test2);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5871" y="1535113"/>
            <a:ext cx="5604387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mau</a:t>
            </a:r>
            <a:r>
              <a:rPr lang="en-US" sz="1600" dirty="0"/>
              <a:t>: [1050] MAU::</a:t>
            </a:r>
            <a:r>
              <a:rPr lang="en-US" sz="1600" dirty="0" err="1"/>
              <a:t>TableSeq</a:t>
            </a:r>
            <a:r>
              <a:rPr lang="en-US" sz="1600" dirty="0"/>
              <a:t> </a:t>
            </a:r>
            <a:r>
              <a:rPr lang="en-US" sz="1600" dirty="0" err="1"/>
              <a:t>deps</a:t>
            </a:r>
            <a:r>
              <a:rPr lang="en-US" sz="1600" dirty="0"/>
              <a:t>=</a:t>
            </a:r>
          </a:p>
          <a:p>
            <a:pPr marL="0" indent="0">
              <a:buNone/>
            </a:pPr>
            <a:r>
              <a:rPr lang="en-US" sz="1600" dirty="0"/>
              <a:t>    [1052] MAU::Table name=cond-0 </a:t>
            </a:r>
            <a:r>
              <a:rPr lang="en-US" sz="1600" dirty="0" err="1"/>
              <a:t>gress</a:t>
            </a:r>
            <a:r>
              <a:rPr lang="en-US" sz="1600" dirty="0"/>
              <a:t>=ingress </a:t>
            </a:r>
            <a:r>
              <a:rPr lang="en-US" sz="1600" dirty="0" err="1"/>
              <a:t>logical_id</a:t>
            </a:r>
            <a:r>
              <a:rPr lang="en-US" sz="1600" dirty="0"/>
              <a:t>=-1 </a:t>
            </a:r>
          </a:p>
          <a:p>
            <a:pPr marL="0" indent="0">
              <a:buNone/>
            </a:pPr>
            <a:r>
              <a:rPr lang="pl-PL" sz="1600" dirty="0"/>
              <a:t>      </a:t>
            </a:r>
            <a:r>
              <a:rPr lang="pl-PL" sz="1600" dirty="0" err="1"/>
              <a:t>gateway_row</a:t>
            </a:r>
            <a:r>
              <a:rPr lang="pl-PL" sz="1600" dirty="0"/>
              <a:t>: [594] </a:t>
            </a:r>
            <a:r>
              <a:rPr lang="pl-PL" sz="1600" dirty="0" err="1"/>
              <a:t>Equ</a:t>
            </a:r>
            <a:endParaRPr lang="pl-PL" sz="1600" dirty="0"/>
          </a:p>
          <a:p>
            <a:pPr marL="0" indent="0">
              <a:buNone/>
            </a:pPr>
            <a:r>
              <a:rPr lang="pl-PL" sz="1600" dirty="0"/>
              <a:t>        ...</a:t>
            </a:r>
          </a:p>
          <a:p>
            <a:pPr marL="0" indent="0">
              <a:buNone/>
            </a:pPr>
            <a:r>
              <a:rPr lang="pl-PL" sz="1600" dirty="0"/>
              <a:t>      </a:t>
            </a:r>
            <a:r>
              <a:rPr lang="pl-PL" sz="1600" dirty="0" smtClean="0"/>
              <a:t>$</a:t>
            </a:r>
            <a:r>
              <a:rPr lang="pl-PL" sz="1600" dirty="0" err="1" smtClean="0"/>
              <a:t>true</a:t>
            </a:r>
            <a:r>
              <a:rPr lang="pl-PL" sz="1600" dirty="0"/>
              <a:t>: [1056] MAU::</a:t>
            </a:r>
            <a:r>
              <a:rPr lang="pl-PL" sz="1600" dirty="0" err="1"/>
              <a:t>TableSeq</a:t>
            </a:r>
            <a:r>
              <a:rPr lang="pl-PL" sz="1600" dirty="0"/>
              <a:t> </a:t>
            </a:r>
            <a:r>
              <a:rPr lang="pl-PL" sz="1600" dirty="0" err="1"/>
              <a:t>deps</a:t>
            </a:r>
            <a:r>
              <a:rPr lang="pl-PL" sz="1600" dirty="0"/>
              <a:t>=</a:t>
            </a:r>
          </a:p>
          <a:p>
            <a:pPr marL="0" indent="0">
              <a:buNone/>
            </a:pPr>
            <a:r>
              <a:rPr lang="pl-PL" sz="1600" dirty="0"/>
              <a:t>        [1058] MAU::</a:t>
            </a:r>
            <a:r>
              <a:rPr lang="pl-PL" sz="1600" dirty="0" err="1"/>
              <a:t>Table</a:t>
            </a:r>
            <a:r>
              <a:rPr lang="pl-PL" sz="1600" dirty="0"/>
              <a:t> </a:t>
            </a:r>
            <a:r>
              <a:rPr lang="pl-PL" sz="1600" dirty="0" err="1"/>
              <a:t>name</a:t>
            </a:r>
            <a:r>
              <a:rPr lang="pl-PL" sz="1600" dirty="0"/>
              <a:t>=test1 </a:t>
            </a:r>
            <a:r>
              <a:rPr lang="pl-PL" sz="1600" dirty="0" err="1"/>
              <a:t>gress</a:t>
            </a:r>
            <a:r>
              <a:rPr lang="pl-PL" sz="1600" dirty="0"/>
              <a:t>=</a:t>
            </a:r>
            <a:r>
              <a:rPr lang="pl-PL" sz="1600" dirty="0" err="1"/>
              <a:t>ingress</a:t>
            </a:r>
            <a:r>
              <a:rPr lang="pl-PL" sz="1600" dirty="0"/>
              <a:t> </a:t>
            </a:r>
            <a:r>
              <a:rPr lang="pl-PL" sz="1600" dirty="0" err="1"/>
              <a:t>logical_id</a:t>
            </a:r>
            <a:r>
              <a:rPr lang="pl-PL" sz="1600" dirty="0"/>
              <a:t>=-1 </a:t>
            </a:r>
          </a:p>
          <a:p>
            <a:pPr marL="0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match_table</a:t>
            </a:r>
            <a:r>
              <a:rPr lang="en-US" sz="1600" dirty="0"/>
              <a:t>: [449] V1Table name=test1</a:t>
            </a:r>
          </a:p>
          <a:p>
            <a:pPr marL="0" indent="0">
              <a:buNone/>
            </a:pPr>
            <a:r>
              <a:rPr lang="en-US" sz="1600" dirty="0"/>
              <a:t>          [607] </a:t>
            </a:r>
            <a:r>
              <a:rPr lang="en-US" sz="1600" dirty="0" err="1"/>
              <a:t>ActionFunction</a:t>
            </a:r>
            <a:r>
              <a:rPr lang="en-US" sz="1600" dirty="0"/>
              <a:t> name=setb1</a:t>
            </a:r>
          </a:p>
          <a:p>
            <a:pPr marL="0" indent="0">
              <a:buNone/>
            </a:pPr>
            <a:r>
              <a:rPr lang="en-US" sz="1600" dirty="0"/>
              <a:t>            ...</a:t>
            </a:r>
          </a:p>
          <a:p>
            <a:pPr marL="0" indent="0">
              <a:buNone/>
            </a:pPr>
            <a:r>
              <a:rPr lang="en-US" sz="1600" dirty="0"/>
              <a:t>          [63] </a:t>
            </a:r>
            <a:r>
              <a:rPr lang="en-US" sz="1600" dirty="0" err="1"/>
              <a:t>ActionFunction</a:t>
            </a:r>
            <a:r>
              <a:rPr lang="en-US" sz="1600" dirty="0"/>
              <a:t> name=</a:t>
            </a:r>
            <a:r>
              <a:rPr lang="en-US" sz="1600" dirty="0" err="1"/>
              <a:t>noop</a:t>
            </a:r>
            <a:endParaRPr lang="en-US" sz="1600" dirty="0"/>
          </a:p>
          <a:p>
            <a:pPr marL="0" indent="0">
              <a:buNone/>
            </a:pPr>
            <a:r>
              <a:rPr lang="da-DK" sz="1600" dirty="0"/>
              <a:t>      </a:t>
            </a:r>
            <a:r>
              <a:rPr lang="da-DK" sz="1600" dirty="0" smtClean="0"/>
              <a:t>$false</a:t>
            </a:r>
            <a:r>
              <a:rPr lang="da-DK" sz="1600" dirty="0"/>
              <a:t>: [1062] MAU::</a:t>
            </a:r>
            <a:r>
              <a:rPr lang="da-DK" sz="1600" dirty="0" err="1"/>
              <a:t>TableSeq</a:t>
            </a:r>
            <a:r>
              <a:rPr lang="da-DK" sz="1600" dirty="0"/>
              <a:t> </a:t>
            </a:r>
            <a:r>
              <a:rPr lang="da-DK" sz="1600" dirty="0" err="1"/>
              <a:t>deps</a:t>
            </a:r>
            <a:r>
              <a:rPr lang="da-DK" sz="1600" dirty="0" smtClean="0"/>
              <a:t>=</a:t>
            </a:r>
          </a:p>
          <a:p>
            <a:pPr marL="0" indent="0">
              <a:buNone/>
            </a:pPr>
            <a:r>
              <a:rPr lang="da-DK" sz="1600" dirty="0" smtClean="0"/>
              <a:t>        </a:t>
            </a:r>
            <a:r>
              <a:rPr lang="da-DK" sz="1600" dirty="0"/>
              <a:t>[1064] MAU::</a:t>
            </a:r>
            <a:r>
              <a:rPr lang="da-DK" sz="1600" dirty="0" err="1"/>
              <a:t>Table</a:t>
            </a:r>
            <a:r>
              <a:rPr lang="da-DK" sz="1600" dirty="0"/>
              <a:t> </a:t>
            </a:r>
            <a:r>
              <a:rPr lang="da-DK" sz="1600" dirty="0" err="1"/>
              <a:t>name</a:t>
            </a:r>
            <a:r>
              <a:rPr lang="da-DK" sz="1600" dirty="0"/>
              <a:t>=test2 </a:t>
            </a:r>
            <a:r>
              <a:rPr lang="da-DK" sz="1600" dirty="0" err="1"/>
              <a:t>gress</a:t>
            </a:r>
            <a:r>
              <a:rPr lang="da-DK" sz="1600" dirty="0"/>
              <a:t>=</a:t>
            </a:r>
            <a:r>
              <a:rPr lang="da-DK" sz="1600" dirty="0" err="1"/>
              <a:t>ingress</a:t>
            </a:r>
            <a:r>
              <a:rPr lang="da-DK" sz="1600" dirty="0"/>
              <a:t> </a:t>
            </a:r>
            <a:r>
              <a:rPr lang="da-DK" sz="1600" dirty="0" err="1"/>
              <a:t>logical_id</a:t>
            </a:r>
            <a:r>
              <a:rPr lang="da-DK" sz="1600" dirty="0"/>
              <a:t>=-1 </a:t>
            </a:r>
          </a:p>
          <a:p>
            <a:pPr marL="0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match_table</a:t>
            </a:r>
            <a:r>
              <a:rPr lang="en-US" sz="1600" dirty="0"/>
              <a:t>: [457] V1Table name=test2</a:t>
            </a:r>
          </a:p>
          <a:p>
            <a:pPr marL="0" indent="0">
              <a:buNone/>
            </a:pPr>
            <a:r>
              <a:rPr lang="en-US" sz="1600" dirty="0"/>
              <a:t>          [607] </a:t>
            </a:r>
            <a:r>
              <a:rPr lang="en-US" sz="1600" dirty="0" err="1"/>
              <a:t>ActionFunction</a:t>
            </a:r>
            <a:r>
              <a:rPr lang="en-US" sz="1600" dirty="0"/>
              <a:t> name=setb1...</a:t>
            </a:r>
          </a:p>
          <a:p>
            <a:pPr marL="0" indent="0">
              <a:buNone/>
            </a:pPr>
            <a:r>
              <a:rPr lang="en-US" sz="1600" dirty="0"/>
              <a:t>          [63] </a:t>
            </a:r>
            <a:r>
              <a:rPr lang="en-US" sz="1600" dirty="0" err="1"/>
              <a:t>ActionFunction</a:t>
            </a:r>
            <a:r>
              <a:rPr lang="en-US" sz="1600" dirty="0"/>
              <a:t> name=</a:t>
            </a:r>
            <a:r>
              <a:rPr lang="en-US" sz="1600" dirty="0" err="1"/>
              <a:t>noop</a:t>
            </a:r>
            <a:endParaRPr lang="en-US" sz="16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858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Tofino</a:t>
            </a:r>
            <a:r>
              <a:rPr lang="en-US" dirty="0" smtClean="0"/>
              <a:t> Backend Passes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series of transforms lowering the IR to a pattern that matches up with the hardware constraints and requirements.</a:t>
            </a:r>
          </a:p>
          <a:p>
            <a:r>
              <a:rPr lang="en-US" dirty="0" smtClean="0"/>
              <a:t>Try to make the passes independent so they can run in any order, but dependencies do exist.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2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Tofino</a:t>
            </a:r>
            <a:r>
              <a:rPr lang="en-US" dirty="0" smtClean="0"/>
              <a:t> Backend Passes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70671" cy="45259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Metadata management passes</a:t>
            </a:r>
          </a:p>
          <a:p>
            <a:pPr lvl="1"/>
            <a:r>
              <a:rPr lang="en-US" dirty="0" err="1"/>
              <a:t>AddBridgedMetadata</a:t>
            </a:r>
            <a:endParaRPr lang="en-US" dirty="0"/>
          </a:p>
          <a:p>
            <a:pPr lvl="1"/>
            <a:r>
              <a:rPr lang="en-US" dirty="0" err="1"/>
              <a:t>AddMetadataShims</a:t>
            </a:r>
            <a:endParaRPr lang="en-US" dirty="0"/>
          </a:p>
          <a:p>
            <a:pPr lvl="1"/>
            <a:r>
              <a:rPr lang="en-US" dirty="0" err="1" smtClean="0"/>
              <a:t>CreateThreadLocalInstances</a:t>
            </a:r>
            <a:endParaRPr lang="en-US" dirty="0" smtClean="0"/>
          </a:p>
          <a:p>
            <a:r>
              <a:rPr lang="en-US" dirty="0" smtClean="0"/>
              <a:t>Gateway transforms</a:t>
            </a:r>
          </a:p>
          <a:p>
            <a:pPr lvl="1"/>
            <a:r>
              <a:rPr lang="en-US" dirty="0" err="1" smtClean="0"/>
              <a:t>CanonGatewayExpr</a:t>
            </a:r>
            <a:endParaRPr lang="en-US" dirty="0" smtClean="0"/>
          </a:p>
          <a:p>
            <a:pPr lvl="1"/>
            <a:r>
              <a:rPr lang="en-US" dirty="0" err="1" smtClean="0"/>
              <a:t>SplitComplexGateways</a:t>
            </a:r>
            <a:endParaRPr lang="en-US" dirty="0" smtClean="0"/>
          </a:p>
          <a:p>
            <a:pPr lvl="1"/>
            <a:r>
              <a:rPr lang="en-US" dirty="0" err="1" smtClean="0"/>
              <a:t>CheckGatewayExpr</a:t>
            </a:r>
            <a:endParaRPr lang="en-US" dirty="0" smtClean="0"/>
          </a:p>
          <a:p>
            <a:pPr lvl="1"/>
            <a:r>
              <a:rPr lang="en-US" dirty="0" err="1" smtClean="0"/>
              <a:t>SpreadGatewayAcrossSeq</a:t>
            </a:r>
            <a:endParaRPr lang="en-US" dirty="0" smtClean="0"/>
          </a:p>
          <a:p>
            <a:r>
              <a:rPr lang="en-US" dirty="0" smtClean="0"/>
              <a:t>Informational passes</a:t>
            </a:r>
          </a:p>
          <a:p>
            <a:pPr lvl="1"/>
            <a:r>
              <a:rPr lang="en-US" dirty="0" err="1" smtClean="0"/>
              <a:t>PhvInfo</a:t>
            </a:r>
            <a:endParaRPr lang="en-US" dirty="0" smtClean="0"/>
          </a:p>
          <a:p>
            <a:pPr lvl="1"/>
            <a:r>
              <a:rPr lang="en-US" dirty="0" err="1" smtClean="0"/>
              <a:t>FieldDefUse</a:t>
            </a:r>
            <a:endParaRPr lang="en-US" dirty="0" smtClean="0"/>
          </a:p>
          <a:p>
            <a:pPr lvl="1"/>
            <a:r>
              <a:rPr lang="en-US" dirty="0" err="1" smtClean="0"/>
              <a:t>FindDependencyGraph</a:t>
            </a:r>
            <a:endParaRPr lang="en-US" dirty="0" smtClean="0"/>
          </a:p>
          <a:p>
            <a:pPr lvl="1"/>
            <a:r>
              <a:rPr lang="en-US" dirty="0" err="1" smtClean="0"/>
              <a:t>TablesMutuallyExclusive</a:t>
            </a:r>
            <a:endParaRPr lang="en-US" dirty="0" smtClean="0"/>
          </a:p>
          <a:p>
            <a:pPr lvl="1"/>
            <a:r>
              <a:rPr lang="en-US" dirty="0" err="1" smtClean="0"/>
              <a:t>TableFindSeqDependencies</a:t>
            </a:r>
            <a:endParaRPr lang="en-US" dirty="0" smtClean="0"/>
          </a:p>
          <a:p>
            <a:r>
              <a:rPr lang="en-US" dirty="0" smtClean="0"/>
              <a:t>Table Layout and Placement</a:t>
            </a:r>
          </a:p>
          <a:p>
            <a:pPr lvl="1"/>
            <a:r>
              <a:rPr lang="en-US" dirty="0" err="1" smtClean="0"/>
              <a:t>TableLayout</a:t>
            </a:r>
            <a:endParaRPr lang="en-US" dirty="0" smtClean="0"/>
          </a:p>
          <a:p>
            <a:pPr lvl="1"/>
            <a:r>
              <a:rPr lang="en-US" dirty="0" err="1" smtClean="0"/>
              <a:t>TablePlacement</a:t>
            </a:r>
            <a:endParaRPr lang="en-US" dirty="0" smtClean="0"/>
          </a:p>
          <a:p>
            <a:pPr lvl="1"/>
            <a:r>
              <a:rPr lang="en-US" dirty="0" err="1" smtClean="0"/>
              <a:t>IXBarRealign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67160" y="1600200"/>
            <a:ext cx="3908323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500" dirty="0" smtClean="0"/>
              <a:t>Parser/</a:t>
            </a:r>
            <a:r>
              <a:rPr lang="en-US" sz="1500" dirty="0" err="1" smtClean="0"/>
              <a:t>Deparser</a:t>
            </a:r>
            <a:r>
              <a:rPr lang="en-US" sz="1500" dirty="0" smtClean="0"/>
              <a:t> passes</a:t>
            </a:r>
          </a:p>
          <a:p>
            <a:pPr lvl="1">
              <a:lnSpc>
                <a:spcPct val="80000"/>
              </a:lnSpc>
            </a:pPr>
            <a:r>
              <a:rPr lang="en-US" sz="1300" dirty="0" err="1" smtClean="0"/>
              <a:t>ComputeShifts</a:t>
            </a:r>
            <a:endParaRPr lang="en-US" sz="1300" dirty="0" smtClean="0"/>
          </a:p>
          <a:p>
            <a:pPr lvl="1">
              <a:lnSpc>
                <a:spcPct val="80000"/>
              </a:lnSpc>
            </a:pPr>
            <a:r>
              <a:rPr lang="en-US" sz="1300" dirty="0" err="1" smtClean="0"/>
              <a:t>SplitExtractEmit</a:t>
            </a:r>
            <a:endParaRPr lang="en-US" sz="1300" dirty="0" smtClean="0"/>
          </a:p>
          <a:p>
            <a:pPr lvl="1">
              <a:lnSpc>
                <a:spcPct val="80000"/>
              </a:lnSpc>
            </a:pPr>
            <a:r>
              <a:rPr lang="en-US" sz="1300" dirty="0" err="1" smtClean="0"/>
              <a:t>SplitBigStates</a:t>
            </a:r>
            <a:endParaRPr lang="en-US" sz="1300" dirty="0" smtClean="0"/>
          </a:p>
          <a:p>
            <a:pPr lvl="1">
              <a:lnSpc>
                <a:spcPct val="80000"/>
              </a:lnSpc>
            </a:pPr>
            <a:r>
              <a:rPr lang="en-US" sz="1300" dirty="0" err="1" smtClean="0"/>
              <a:t>LoadMatchKeys</a:t>
            </a:r>
            <a:endParaRPr lang="en-US" sz="1300" dirty="0" smtClean="0"/>
          </a:p>
          <a:p>
            <a:pPr>
              <a:lnSpc>
                <a:spcPct val="80000"/>
              </a:lnSpc>
            </a:pPr>
            <a:r>
              <a:rPr lang="en-US" sz="1500" dirty="0" smtClean="0"/>
              <a:t>PHV </a:t>
            </a:r>
            <a:r>
              <a:rPr lang="en-US" sz="1500" dirty="0" smtClean="0"/>
              <a:t>Allocation</a:t>
            </a:r>
          </a:p>
          <a:p>
            <a:pPr lvl="1">
              <a:lnSpc>
                <a:spcPct val="80000"/>
              </a:lnSpc>
            </a:pPr>
            <a:r>
              <a:rPr lang="en-US" sz="1300" dirty="0" smtClean="0"/>
              <a:t>PHV::</a:t>
            </a:r>
            <a:r>
              <a:rPr lang="en-US" sz="1300" dirty="0" err="1" smtClean="0"/>
              <a:t>TrivialAlloc</a:t>
            </a:r>
            <a:endParaRPr lang="en-US" sz="1300" dirty="0" smtClean="0"/>
          </a:p>
          <a:p>
            <a:pPr lvl="1">
              <a:lnSpc>
                <a:spcPct val="80000"/>
              </a:lnSpc>
            </a:pPr>
            <a:r>
              <a:rPr lang="en-US" sz="1300" dirty="0" err="1" smtClean="0"/>
              <a:t>PhvAllocator</a:t>
            </a:r>
            <a:endParaRPr lang="en-US" sz="1300" dirty="0" smtClean="0"/>
          </a:p>
          <a:p>
            <a:pPr lvl="1">
              <a:lnSpc>
                <a:spcPct val="80000"/>
              </a:lnSpc>
            </a:pPr>
            <a:r>
              <a:rPr lang="en-US" sz="1300" dirty="0" err="1" smtClean="0"/>
              <a:t>MauPhvConstraints</a:t>
            </a:r>
            <a:endParaRPr lang="en-US" sz="1300" dirty="0" smtClean="0"/>
          </a:p>
          <a:p>
            <a:pPr lvl="1">
              <a:lnSpc>
                <a:spcPct val="80000"/>
              </a:lnSpc>
            </a:pPr>
            <a:r>
              <a:rPr lang="en-US" sz="1300" dirty="0" err="1" smtClean="0"/>
              <a:t>SplitPhvUse</a:t>
            </a:r>
            <a:endParaRPr lang="en-US" sz="1300" dirty="0" smtClean="0"/>
          </a:p>
          <a:p>
            <a:pPr>
              <a:lnSpc>
                <a:spcPct val="80000"/>
              </a:lnSpc>
            </a:pPr>
            <a:r>
              <a:rPr lang="en-US" sz="1500" dirty="0" smtClean="0"/>
              <a:t>Miscellaneous passes</a:t>
            </a:r>
            <a:endParaRPr lang="en-US" sz="1500" dirty="0" smtClean="0"/>
          </a:p>
          <a:p>
            <a:pPr lvl="1">
              <a:lnSpc>
                <a:spcPct val="80000"/>
              </a:lnSpc>
            </a:pPr>
            <a:r>
              <a:rPr lang="en-US" sz="1300" dirty="0" err="1"/>
              <a:t>CopyHeaderEliminator</a:t>
            </a:r>
            <a:endParaRPr lang="en-US" sz="1300" dirty="0"/>
          </a:p>
          <a:p>
            <a:pPr lvl="1">
              <a:lnSpc>
                <a:spcPct val="80000"/>
              </a:lnSpc>
            </a:pPr>
            <a:r>
              <a:rPr lang="en-US" sz="1300" dirty="0" err="1"/>
              <a:t>CheckTableNameDuplicate</a:t>
            </a:r>
            <a:endParaRPr lang="en-US" sz="1300" dirty="0"/>
          </a:p>
          <a:p>
            <a:pPr lvl="1">
              <a:lnSpc>
                <a:spcPct val="80000"/>
              </a:lnSpc>
            </a:pPr>
            <a:r>
              <a:rPr lang="en-US" sz="1300" dirty="0" err="1"/>
              <a:t>DumpPipe</a:t>
            </a:r>
            <a:endParaRPr lang="en-US" sz="1300" dirty="0"/>
          </a:p>
          <a:p>
            <a:pPr lvl="1">
              <a:lnSpc>
                <a:spcPct val="80000"/>
              </a:lnSpc>
            </a:pPr>
            <a:r>
              <a:rPr lang="en-US" sz="1300" dirty="0" err="1"/>
              <a:t>ElimUnused</a:t>
            </a:r>
            <a:endParaRPr lang="en-US" sz="1300" dirty="0"/>
          </a:p>
          <a:p>
            <a:pPr lvl="1">
              <a:lnSpc>
                <a:spcPct val="80000"/>
              </a:lnSpc>
            </a:pPr>
            <a:r>
              <a:rPr lang="en-US" sz="1300" dirty="0" err="1" smtClean="0"/>
              <a:t>InstructionSelection</a:t>
            </a:r>
            <a:endParaRPr lang="en-US" sz="1500" dirty="0" smtClean="0"/>
          </a:p>
          <a:p>
            <a:pPr>
              <a:lnSpc>
                <a:spcPct val="80000"/>
              </a:lnSpc>
            </a:pPr>
            <a:r>
              <a:rPr lang="en-US" sz="1500" dirty="0" err="1" smtClean="0"/>
              <a:t>Asm</a:t>
            </a:r>
            <a:r>
              <a:rPr lang="en-US" sz="1500" dirty="0" smtClean="0"/>
              <a:t> Generation</a:t>
            </a:r>
          </a:p>
          <a:p>
            <a:pPr lvl="1">
              <a:lnSpc>
                <a:spcPct val="80000"/>
              </a:lnSpc>
            </a:pPr>
            <a:r>
              <a:rPr lang="en-US" sz="1300" dirty="0" err="1" smtClean="0"/>
              <a:t>ParserAsmOutput</a:t>
            </a:r>
            <a:endParaRPr lang="en-US" sz="1300" dirty="0" smtClean="0"/>
          </a:p>
          <a:p>
            <a:pPr lvl="1">
              <a:lnSpc>
                <a:spcPct val="80000"/>
              </a:lnSpc>
            </a:pPr>
            <a:r>
              <a:rPr lang="en-US" sz="1300" dirty="0" err="1" smtClean="0"/>
              <a:t>MauAsmOutput</a:t>
            </a:r>
            <a:endParaRPr lang="en-US" sz="1300" dirty="0" smtClean="0"/>
          </a:p>
          <a:p>
            <a:pPr lvl="1">
              <a:lnSpc>
                <a:spcPct val="80000"/>
              </a:lnSpc>
            </a:pPr>
            <a:r>
              <a:rPr lang="en-US" sz="1300" dirty="0" err="1" smtClean="0"/>
              <a:t>DeparserAsmOutput</a:t>
            </a:r>
            <a:endParaRPr lang="en-US" sz="1300" dirty="0" smtClean="0"/>
          </a:p>
          <a:p>
            <a:pPr marL="457200" lvl="1" indent="0">
              <a:buFont typeface="Arial"/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4251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Informational Passes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PhvInfo</a:t>
            </a:r>
            <a:endParaRPr lang="en-US" dirty="0" smtClean="0"/>
          </a:p>
          <a:p>
            <a:pPr lvl="1"/>
            <a:r>
              <a:rPr lang="en-US" dirty="0" smtClean="0"/>
              <a:t>Collects all the fields and other things in the program that need to be allocated in the PHV</a:t>
            </a:r>
          </a:p>
          <a:p>
            <a:pPr lvl="1"/>
            <a:r>
              <a:rPr lang="en-US" dirty="0" smtClean="0"/>
              <a:t>Place for PHV allocation to store its results</a:t>
            </a:r>
          </a:p>
          <a:p>
            <a:pPr lvl="1"/>
            <a:r>
              <a:rPr lang="en-US" dirty="0" smtClean="0"/>
              <a:t>Helper functions for getting the information (a </a:t>
            </a:r>
            <a:r>
              <a:rPr lang="en-US" dirty="0" err="1" smtClean="0"/>
              <a:t>PhvInfo</a:t>
            </a:r>
            <a:r>
              <a:rPr lang="en-US" dirty="0" smtClean="0"/>
              <a:t>::Field) related to any IR::Expression</a:t>
            </a:r>
          </a:p>
          <a:p>
            <a:r>
              <a:rPr lang="en-US" dirty="0" err="1" smtClean="0"/>
              <a:t>FieldDefUse</a:t>
            </a:r>
            <a:endParaRPr lang="en-US" dirty="0" smtClean="0"/>
          </a:p>
          <a:p>
            <a:pPr lvl="1"/>
            <a:r>
              <a:rPr lang="en-US" dirty="0" smtClean="0"/>
              <a:t>Collects information about all program components that read and write every field</a:t>
            </a:r>
          </a:p>
          <a:p>
            <a:pPr lvl="1"/>
            <a:r>
              <a:rPr lang="en-US" dirty="0" smtClean="0"/>
              <a:t>Helper functions for querying the writes that reach any given read or reads that use any given write</a:t>
            </a:r>
          </a:p>
          <a:p>
            <a:pPr lvl="1"/>
            <a:r>
              <a:rPr lang="en-US" dirty="0" smtClean="0"/>
              <a:t>Conflict matrix recording fields with overlapping live ranges (after table placement)</a:t>
            </a:r>
          </a:p>
          <a:p>
            <a:r>
              <a:rPr lang="en-US" dirty="0" err="1" smtClean="0"/>
              <a:t>FindDependencyGraph</a:t>
            </a:r>
            <a:endParaRPr lang="en-US" dirty="0" smtClean="0"/>
          </a:p>
          <a:p>
            <a:pPr lvl="1"/>
            <a:r>
              <a:rPr lang="en-US" dirty="0" smtClean="0"/>
              <a:t>Finds Match/Action/</a:t>
            </a:r>
            <a:r>
              <a:rPr lang="en-US" dirty="0" err="1" smtClean="0"/>
              <a:t>WriteAfterRead</a:t>
            </a:r>
            <a:r>
              <a:rPr lang="en-US" dirty="0" smtClean="0"/>
              <a:t> dependencies between tables globally</a:t>
            </a:r>
          </a:p>
          <a:p>
            <a:r>
              <a:rPr lang="en-US" dirty="0" err="1" smtClean="0"/>
              <a:t>TableFindSeqDependencies</a:t>
            </a:r>
            <a:endParaRPr lang="en-US" dirty="0" smtClean="0"/>
          </a:p>
          <a:p>
            <a:pPr lvl="1"/>
            <a:r>
              <a:rPr lang="en-US" dirty="0" smtClean="0"/>
              <a:t>Find dependencies between tables in a </a:t>
            </a:r>
            <a:r>
              <a:rPr lang="en-US" dirty="0" err="1" smtClean="0"/>
              <a:t>TableSeq</a:t>
            </a:r>
            <a:r>
              <a:rPr lang="en-US" dirty="0" smtClean="0"/>
              <a:t> (including between control dependent tables)</a:t>
            </a:r>
          </a:p>
          <a:p>
            <a:r>
              <a:rPr lang="en-US" dirty="0" err="1" smtClean="0"/>
              <a:t>TablesMutuallyExclusive</a:t>
            </a:r>
            <a:endParaRPr lang="en-US" dirty="0" smtClean="0"/>
          </a:p>
          <a:p>
            <a:pPr lvl="1"/>
            <a:r>
              <a:rPr lang="en-US" dirty="0" smtClean="0"/>
              <a:t>Find table pairs that are mutually exclusive (can never both run on a single packet)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4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AddBridgedMetadata</a:t>
            </a:r>
            <a:endParaRPr lang="en-US" dirty="0"/>
          </a:p>
          <a:p>
            <a:pPr lvl="1"/>
            <a:r>
              <a:rPr lang="en-US" dirty="0" smtClean="0"/>
              <a:t>Adds a fake header </a:t>
            </a:r>
            <a:r>
              <a:rPr lang="en-US" dirty="0" err="1" smtClean="0"/>
              <a:t>deparsed</a:t>
            </a:r>
            <a:r>
              <a:rPr lang="en-US" dirty="0" smtClean="0"/>
              <a:t> by ingress and parsed by egress to carry metadata from ingress to egress</a:t>
            </a:r>
          </a:p>
          <a:p>
            <a:r>
              <a:rPr lang="en-US" dirty="0" err="1" smtClean="0"/>
              <a:t>AddMetadataShims</a:t>
            </a:r>
            <a:endParaRPr lang="en-US" dirty="0" smtClean="0"/>
          </a:p>
          <a:p>
            <a:pPr lvl="1"/>
            <a:r>
              <a:rPr lang="en-US" dirty="0" smtClean="0"/>
              <a:t>Add extra extracts for input metadata for both ingress and egress</a:t>
            </a:r>
          </a:p>
          <a:p>
            <a:r>
              <a:rPr lang="en-US" dirty="0" err="1" smtClean="0"/>
              <a:t>CreateThreadLocalInstances</a:t>
            </a:r>
            <a:endParaRPr lang="en-US" dirty="0" smtClean="0"/>
          </a:p>
          <a:p>
            <a:pPr lvl="1"/>
            <a:r>
              <a:rPr lang="en-US" dirty="0" smtClean="0"/>
              <a:t>Ensure all fields have unique names across both ingress and egress</a:t>
            </a:r>
          </a:p>
        </p:txBody>
      </p:sp>
    </p:spTree>
    <p:extLst>
      <p:ext uri="{BB962C8B-B14F-4D97-AF65-F5344CB8AC3E}">
        <p14:creationId xmlns:p14="http://schemas.microsoft.com/office/powerpoint/2010/main" val="3225936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CanonGatewayExpr</a:t>
            </a:r>
            <a:endParaRPr lang="en-US" dirty="0" smtClean="0"/>
          </a:p>
          <a:p>
            <a:pPr lvl="1"/>
            <a:r>
              <a:rPr lang="en-US" dirty="0" smtClean="0"/>
              <a:t>Transforms gateway expressions into canonical (disjunctive normal) form for easier processing</a:t>
            </a:r>
          </a:p>
          <a:p>
            <a:r>
              <a:rPr lang="en-US" dirty="0" err="1" smtClean="0"/>
              <a:t>SplitComplexGateways</a:t>
            </a:r>
            <a:endParaRPr lang="en-US" dirty="0" smtClean="0"/>
          </a:p>
          <a:p>
            <a:pPr lvl="1"/>
            <a:r>
              <a:rPr lang="en-US" dirty="0" smtClean="0"/>
              <a:t>Find gateway expressions that are too complex to fit in a single </a:t>
            </a:r>
            <a:r>
              <a:rPr lang="en-US" dirty="0" err="1" smtClean="0"/>
              <a:t>Tofino</a:t>
            </a:r>
            <a:r>
              <a:rPr lang="en-US" dirty="0" smtClean="0"/>
              <a:t> gateway block and split them</a:t>
            </a:r>
          </a:p>
          <a:p>
            <a:r>
              <a:rPr lang="en-US" dirty="0" err="1" smtClean="0"/>
              <a:t>CheckGatewayExpr</a:t>
            </a:r>
            <a:endParaRPr lang="en-US" dirty="0" smtClean="0"/>
          </a:p>
          <a:p>
            <a:pPr lvl="1"/>
            <a:r>
              <a:rPr lang="en-US" dirty="0" smtClean="0"/>
              <a:t>Check for gateway expressions that are too complex for </a:t>
            </a:r>
            <a:r>
              <a:rPr lang="en-US" dirty="0" err="1" smtClean="0"/>
              <a:t>Tofino</a:t>
            </a:r>
            <a:r>
              <a:rPr lang="en-US" dirty="0" smtClean="0"/>
              <a:t> and issue error messages</a:t>
            </a:r>
          </a:p>
          <a:p>
            <a:r>
              <a:rPr lang="en-US" dirty="0" err="1" smtClean="0"/>
              <a:t>SpreadGatewayAcrossSeq</a:t>
            </a:r>
            <a:endParaRPr lang="en-US" dirty="0" smtClean="0"/>
          </a:p>
          <a:p>
            <a:pPr lvl="1"/>
            <a:r>
              <a:rPr lang="en-US" dirty="0" smtClean="0"/>
              <a:t>Find gateways that control a sequence of tables and duplicate them so each table has its own gateway, rather than all being control dependent on a single gateway (improves table placement possibilities)</a:t>
            </a:r>
          </a:p>
        </p:txBody>
      </p:sp>
    </p:spTree>
    <p:extLst>
      <p:ext uri="{BB962C8B-B14F-4D97-AF65-F5344CB8AC3E}">
        <p14:creationId xmlns:p14="http://schemas.microsoft.com/office/powerpoint/2010/main" val="199663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Layout and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TableLayout</a:t>
            </a:r>
            <a:endParaRPr lang="en-US" dirty="0" smtClean="0"/>
          </a:p>
          <a:p>
            <a:pPr lvl="1"/>
            <a:r>
              <a:rPr lang="en-US" dirty="0" smtClean="0"/>
              <a:t>Figure out the “shape” of tables – how many </a:t>
            </a:r>
            <a:r>
              <a:rPr lang="en-US" dirty="0" err="1" smtClean="0"/>
              <a:t>xbar</a:t>
            </a:r>
            <a:r>
              <a:rPr lang="en-US" dirty="0" smtClean="0"/>
              <a:t> groups and width of matches, how to pack action data into overhead or action data tables, how many ways for exact match</a:t>
            </a:r>
          </a:p>
          <a:p>
            <a:r>
              <a:rPr lang="en-US" dirty="0" err="1" smtClean="0"/>
              <a:t>TablePlacement</a:t>
            </a:r>
            <a:endParaRPr lang="en-US" dirty="0" smtClean="0"/>
          </a:p>
          <a:p>
            <a:pPr lvl="1"/>
            <a:r>
              <a:rPr lang="en-US" dirty="0" smtClean="0"/>
              <a:t>Pick logical order for tables, reordering non-dependent tables to fit</a:t>
            </a:r>
          </a:p>
          <a:p>
            <a:pPr lvl="1"/>
            <a:r>
              <a:rPr lang="en-US" dirty="0" smtClean="0"/>
              <a:t>Split tables across stages if they’re too big for one stage</a:t>
            </a:r>
          </a:p>
          <a:p>
            <a:pPr lvl="1"/>
            <a:r>
              <a:rPr lang="en-US" dirty="0" smtClean="0"/>
              <a:t>Combine match tables with gateways in a single logical table</a:t>
            </a:r>
          </a:p>
          <a:p>
            <a:pPr lvl="1"/>
            <a:r>
              <a:rPr lang="en-US" dirty="0" smtClean="0"/>
              <a:t>Allocate rams, </a:t>
            </a:r>
            <a:r>
              <a:rPr lang="en-US" dirty="0" err="1" smtClean="0"/>
              <a:t>tcams</a:t>
            </a:r>
            <a:r>
              <a:rPr lang="en-US" dirty="0" smtClean="0"/>
              <a:t>, and </a:t>
            </a:r>
            <a:r>
              <a:rPr lang="en-US" dirty="0" err="1" smtClean="0"/>
              <a:t>ixbar</a:t>
            </a:r>
            <a:r>
              <a:rPr lang="en-US" dirty="0" smtClean="0"/>
              <a:t> space for tables</a:t>
            </a:r>
          </a:p>
          <a:p>
            <a:r>
              <a:rPr lang="en-US" dirty="0" err="1" smtClean="0"/>
              <a:t>IXBar</a:t>
            </a:r>
            <a:r>
              <a:rPr lang="en-US" dirty="0" smtClean="0"/>
              <a:t> realign</a:t>
            </a:r>
          </a:p>
          <a:p>
            <a:pPr lvl="1"/>
            <a:r>
              <a:rPr lang="en-US" dirty="0" smtClean="0"/>
              <a:t>Rearrange data in </a:t>
            </a:r>
            <a:r>
              <a:rPr lang="en-US" dirty="0" err="1" smtClean="0"/>
              <a:t>ixbar</a:t>
            </a:r>
            <a:r>
              <a:rPr lang="en-US" dirty="0" smtClean="0"/>
              <a:t> to meet alignment constraints with respect to PHV use.</a:t>
            </a:r>
          </a:p>
          <a:p>
            <a:pPr lvl="1"/>
            <a:r>
              <a:rPr lang="en-US" dirty="0" smtClean="0"/>
              <a:t>Backtrack to redo Layout and Placement if it fails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82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Parser/</a:t>
            </a:r>
            <a:r>
              <a:rPr lang="en-US" dirty="0" err="1" smtClean="0"/>
              <a:t>Deparser</a:t>
            </a:r>
            <a:r>
              <a:rPr lang="en-US" dirty="0" smtClean="0"/>
              <a:t> related passes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ComputeShifts</a:t>
            </a:r>
            <a:endParaRPr lang="en-US" dirty="0"/>
          </a:p>
          <a:p>
            <a:pPr lvl="1"/>
            <a:r>
              <a:rPr lang="en-US" dirty="0" smtClean="0"/>
              <a:t>Figure out how much to shift out of input buffer in each parser state and where everything is as a result</a:t>
            </a:r>
          </a:p>
          <a:p>
            <a:r>
              <a:rPr lang="en-US" dirty="0" err="1" smtClean="0"/>
              <a:t>SplitExtractEmit</a:t>
            </a:r>
            <a:endParaRPr lang="en-US" dirty="0" smtClean="0"/>
          </a:p>
          <a:p>
            <a:pPr lvl="1"/>
            <a:r>
              <a:rPr lang="en-US" dirty="0" smtClean="0"/>
              <a:t>Split extract and emit primitives to split a single PHV container each</a:t>
            </a:r>
          </a:p>
          <a:p>
            <a:r>
              <a:rPr lang="en-US" dirty="0" err="1" smtClean="0"/>
              <a:t>SplitBigStates</a:t>
            </a:r>
            <a:endParaRPr lang="en-US" dirty="0" smtClean="0"/>
          </a:p>
          <a:p>
            <a:pPr lvl="1"/>
            <a:r>
              <a:rPr lang="en-US" dirty="0" smtClean="0"/>
              <a:t>Split states that have too many extracts of a single size</a:t>
            </a:r>
          </a:p>
          <a:p>
            <a:r>
              <a:rPr lang="en-US" dirty="0" err="1" smtClean="0"/>
              <a:t>LoadMatchKeys</a:t>
            </a:r>
            <a:endParaRPr lang="en-US" dirty="0" smtClean="0"/>
          </a:p>
          <a:p>
            <a:pPr lvl="1"/>
            <a:r>
              <a:rPr lang="en-US" dirty="0" smtClean="0"/>
              <a:t>Figure out how parser match keys get loaded in a state prior to where they are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5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PHV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PHV::</a:t>
            </a:r>
            <a:r>
              <a:rPr lang="en-US" dirty="0" err="1" smtClean="0"/>
              <a:t>TrivialAlloc</a:t>
            </a:r>
            <a:endParaRPr lang="en-US" dirty="0" smtClean="0"/>
          </a:p>
          <a:p>
            <a:pPr lvl="1"/>
            <a:r>
              <a:rPr lang="en-US" dirty="0" smtClean="0"/>
              <a:t>Trivial PHV allocator that just allocates every field to its own PHV container of the appropriate size.</a:t>
            </a:r>
          </a:p>
          <a:p>
            <a:pPr lvl="1"/>
            <a:r>
              <a:rPr lang="en-US" dirty="0" smtClean="0"/>
              <a:t>Minimal support for combining containers only when needed for bit/byte alignment in parser/</a:t>
            </a:r>
            <a:r>
              <a:rPr lang="en-US" dirty="0" err="1" smtClean="0"/>
              <a:t>deparser</a:t>
            </a:r>
            <a:endParaRPr lang="en-US" dirty="0" smtClean="0"/>
          </a:p>
          <a:p>
            <a:r>
              <a:rPr lang="en-US" dirty="0" err="1" smtClean="0"/>
              <a:t>PhvAllocator</a:t>
            </a:r>
            <a:endParaRPr lang="en-US" dirty="0" smtClean="0"/>
          </a:p>
          <a:p>
            <a:pPr lvl="1"/>
            <a:r>
              <a:rPr lang="en-US" dirty="0" err="1" smtClean="0"/>
              <a:t>Ortools</a:t>
            </a:r>
            <a:r>
              <a:rPr lang="en-US" dirty="0" smtClean="0"/>
              <a:t> based PHV allocator</a:t>
            </a:r>
          </a:p>
          <a:p>
            <a:r>
              <a:rPr lang="en-US" dirty="0" err="1" smtClean="0"/>
              <a:t>MauPhvConstraints</a:t>
            </a:r>
            <a:endParaRPr lang="en-US" dirty="0" smtClean="0"/>
          </a:p>
          <a:p>
            <a:pPr lvl="1"/>
            <a:r>
              <a:rPr lang="en-US" dirty="0" smtClean="0"/>
              <a:t>Finds some constraints based on field use in MAU pipe and stores them in the </a:t>
            </a:r>
            <a:r>
              <a:rPr lang="en-US" dirty="0" err="1" smtClean="0"/>
              <a:t>PhvInfo</a:t>
            </a:r>
            <a:endParaRPr lang="en-US" dirty="0" smtClean="0"/>
          </a:p>
          <a:p>
            <a:pPr lvl="1"/>
            <a:r>
              <a:rPr lang="en-US" dirty="0" smtClean="0"/>
              <a:t>Currently unused</a:t>
            </a:r>
          </a:p>
          <a:p>
            <a:r>
              <a:rPr lang="en-US" dirty="0" err="1" smtClean="0"/>
              <a:t>SplitPhvUse</a:t>
            </a:r>
            <a:endParaRPr lang="en-US" dirty="0" smtClean="0"/>
          </a:p>
          <a:p>
            <a:pPr lvl="1"/>
            <a:r>
              <a:rPr lang="en-US" dirty="0" smtClean="0"/>
              <a:t>Split operations in the pipeline based on PHV allocation (wide fields split across containers turn into multiple operations)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47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passes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CopyHeaderEliminator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Turn add/remove/</a:t>
            </a:r>
            <a:r>
              <a:rPr lang="en-US" dirty="0" err="1" smtClean="0"/>
              <a:t>copy_header</a:t>
            </a:r>
            <a:r>
              <a:rPr lang="en-US" dirty="0" smtClean="0"/>
              <a:t> primitives into a sequence of simple assignments</a:t>
            </a:r>
          </a:p>
          <a:p>
            <a:r>
              <a:rPr lang="en-US" dirty="0" err="1" smtClean="0"/>
              <a:t>CheckTableNameDuplicate</a:t>
            </a:r>
            <a:endParaRPr lang="en-US" dirty="0" smtClean="0"/>
          </a:p>
          <a:p>
            <a:pPr lvl="1"/>
            <a:r>
              <a:rPr lang="en-US" dirty="0" smtClean="0"/>
              <a:t>Sanity check</a:t>
            </a:r>
          </a:p>
          <a:p>
            <a:r>
              <a:rPr lang="en-US" dirty="0" err="1" smtClean="0"/>
              <a:t>DumpPipe</a:t>
            </a:r>
            <a:endParaRPr lang="en-US" dirty="0"/>
          </a:p>
          <a:p>
            <a:pPr lvl="1"/>
            <a:r>
              <a:rPr lang="en-US" dirty="0" smtClean="0"/>
              <a:t>Dump the current IR in reasonable compact form if –v flag was used</a:t>
            </a:r>
          </a:p>
          <a:p>
            <a:r>
              <a:rPr lang="en-US" dirty="0" err="1" smtClean="0"/>
              <a:t>ElimUnused</a:t>
            </a:r>
            <a:endParaRPr lang="en-US" dirty="0" smtClean="0"/>
          </a:p>
          <a:p>
            <a:pPr lvl="1"/>
            <a:r>
              <a:rPr lang="en-US" dirty="0" smtClean="0"/>
              <a:t>Dead code elimination</a:t>
            </a:r>
          </a:p>
          <a:p>
            <a:pPr lvl="1"/>
            <a:r>
              <a:rPr lang="en-US" dirty="0" smtClean="0"/>
              <a:t>Remove trailing headers that are just parsed and </a:t>
            </a:r>
            <a:r>
              <a:rPr lang="en-US" dirty="0" err="1" smtClean="0"/>
              <a:t>deparsed</a:t>
            </a:r>
            <a:r>
              <a:rPr lang="en-US" dirty="0" smtClean="0"/>
              <a:t> and never touched in the pipe</a:t>
            </a:r>
          </a:p>
          <a:p>
            <a:r>
              <a:rPr lang="en-US" dirty="0" err="1" smtClean="0"/>
              <a:t>InstructionSelection</a:t>
            </a:r>
            <a:endParaRPr lang="en-US" dirty="0" smtClean="0"/>
          </a:p>
          <a:p>
            <a:pPr lvl="1"/>
            <a:r>
              <a:rPr lang="en-US" dirty="0" smtClean="0"/>
              <a:t>Convert primitives into </a:t>
            </a:r>
            <a:r>
              <a:rPr lang="en-US" dirty="0" err="1" smtClean="0"/>
              <a:t>tofino</a:t>
            </a:r>
            <a:r>
              <a:rPr lang="en-US" smtClean="0"/>
              <a:t>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4471" y="1699339"/>
            <a:ext cx="1253613" cy="393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2033" y="1638705"/>
            <a:ext cx="1253613" cy="393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20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Tofino</a:t>
            </a:r>
            <a:r>
              <a:rPr lang="en-US" dirty="0" smtClean="0"/>
              <a:t> physical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8194"/>
            <a:ext cx="8229600" cy="261932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MAU pipe resources shared between ingress and egress on a fairly fine grain</a:t>
            </a:r>
          </a:p>
          <a:p>
            <a:r>
              <a:rPr lang="en-US" dirty="0" smtClean="0"/>
              <a:t>Multiple parsers (one per port) with </a:t>
            </a:r>
            <a:r>
              <a:rPr lang="en-US" dirty="0" err="1" smtClean="0"/>
              <a:t>separart</a:t>
            </a:r>
            <a:r>
              <a:rPr lang="en-US" dirty="0" smtClean="0"/>
              <a:t> ingress an egress</a:t>
            </a:r>
          </a:p>
          <a:p>
            <a:r>
              <a:rPr lang="en-US" dirty="0" smtClean="0"/>
              <a:t>Separate ingress and egress </a:t>
            </a:r>
            <a:r>
              <a:rPr lang="en-US" dirty="0" err="1" smtClean="0"/>
              <a:t>deparsers</a:t>
            </a:r>
            <a:r>
              <a:rPr lang="en-US" dirty="0" smtClean="0"/>
              <a:t> (one of each)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67428" y="1530551"/>
            <a:ext cx="2515419" cy="1360129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MAU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081235" y="1579715"/>
            <a:ext cx="1253613" cy="393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84471" y="2405614"/>
            <a:ext cx="1253613" cy="39329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2033" y="2344980"/>
            <a:ext cx="1253613" cy="39329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81235" y="2285990"/>
            <a:ext cx="1253613" cy="39329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807350" y="1638705"/>
            <a:ext cx="1114322" cy="393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Deparser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812191" y="2354816"/>
            <a:ext cx="1114322" cy="39329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Deparser</a:t>
            </a:r>
            <a:endParaRPr lang="en-US" dirty="0"/>
          </a:p>
        </p:txBody>
      </p:sp>
      <p:sp>
        <p:nvSpPr>
          <p:cNvPr id="45" name="Right Arrow 44"/>
          <p:cNvSpPr/>
          <p:nvPr/>
        </p:nvSpPr>
        <p:spPr>
          <a:xfrm>
            <a:off x="3438084" y="1735387"/>
            <a:ext cx="429344" cy="198281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6382847" y="1707533"/>
            <a:ext cx="429344" cy="198281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3434810" y="2446590"/>
            <a:ext cx="429344" cy="198281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6378006" y="2471170"/>
            <a:ext cx="429344" cy="198281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037303" y="161412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Ingress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37303" y="233906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gress</a:t>
            </a:r>
          </a:p>
        </p:txBody>
      </p:sp>
    </p:spTree>
    <p:extLst>
      <p:ext uri="{BB962C8B-B14F-4D97-AF65-F5344CB8AC3E}">
        <p14:creationId xmlns:p14="http://schemas.microsoft.com/office/powerpoint/2010/main" val="40093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70710"/>
            <a:ext cx="8229600" cy="2455453"/>
          </a:xfrm>
        </p:spPr>
        <p:txBody>
          <a:bodyPr/>
          <a:lstStyle/>
          <a:p>
            <a:r>
              <a:rPr lang="en-US" dirty="0" smtClean="0"/>
              <a:t>Packets run through ingress pipe, then egress pipe</a:t>
            </a:r>
          </a:p>
          <a:p>
            <a:r>
              <a:rPr lang="en-US" dirty="0" smtClean="0"/>
              <a:t>Packets may be replicated between ingress and egress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3742" y="2146721"/>
            <a:ext cx="680064" cy="4752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Parser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340077" y="2146721"/>
            <a:ext cx="680064" cy="4752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3619" y="2146721"/>
            <a:ext cx="680064" cy="4752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Deparser</a:t>
            </a:r>
            <a:endParaRPr lang="en-US" sz="1000" dirty="0"/>
          </a:p>
        </p:txBody>
      </p:sp>
      <p:sp>
        <p:nvSpPr>
          <p:cNvPr id="7" name="Right Arrow 6"/>
          <p:cNvSpPr/>
          <p:nvPr/>
        </p:nvSpPr>
        <p:spPr>
          <a:xfrm>
            <a:off x="2023806" y="2286011"/>
            <a:ext cx="316271" cy="2376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037348" y="2286011"/>
            <a:ext cx="316271" cy="2376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6916" y="2146721"/>
            <a:ext cx="680064" cy="47522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Parser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573251" y="2146721"/>
            <a:ext cx="680064" cy="47522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MAU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86793" y="2146721"/>
            <a:ext cx="680064" cy="47522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Deparser</a:t>
            </a:r>
            <a:endParaRPr lang="en-US" sz="1000" dirty="0"/>
          </a:p>
        </p:txBody>
      </p:sp>
      <p:sp>
        <p:nvSpPr>
          <p:cNvPr id="12" name="Right Arrow 11"/>
          <p:cNvSpPr/>
          <p:nvPr/>
        </p:nvSpPr>
        <p:spPr>
          <a:xfrm>
            <a:off x="5256980" y="2286011"/>
            <a:ext cx="316271" cy="237613"/>
          </a:xfrm>
          <a:prstGeom prst="righ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270522" y="2286011"/>
            <a:ext cx="316271" cy="237613"/>
          </a:xfrm>
          <a:prstGeom prst="righ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033683" y="2286011"/>
            <a:ext cx="543233" cy="237613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90916" y="15895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Ingress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20198" y="158954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6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Tofino</a:t>
            </a:r>
            <a:r>
              <a:rPr lang="en-US" dirty="0" smtClean="0"/>
              <a:t> Backend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7419"/>
            <a:ext cx="8229600" cy="284874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Top level IR::</a:t>
            </a:r>
            <a:r>
              <a:rPr lang="en-US" dirty="0" err="1" smtClean="0"/>
              <a:t>Tofino</a:t>
            </a:r>
            <a:r>
              <a:rPr lang="en-US" dirty="0" smtClean="0"/>
              <a:t>::Pipe class just holds the ingress and egress directly</a:t>
            </a:r>
          </a:p>
          <a:p>
            <a:r>
              <a:rPr lang="en-US" dirty="0" smtClean="0"/>
              <a:t>MAU is a sequence of tables (initially unplaced)</a:t>
            </a:r>
          </a:p>
          <a:p>
            <a:r>
              <a:rPr lang="en-US" dirty="0" err="1" smtClean="0"/>
              <a:t>TablePlacement</a:t>
            </a:r>
            <a:r>
              <a:rPr lang="en-US" dirty="0" smtClean="0"/>
              <a:t> will decide which resources in which stage(s) each table will 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9975" y="1581355"/>
            <a:ext cx="48944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 smtClean="0">
                <a:latin typeface="Courier New"/>
                <a:cs typeface="Courier New"/>
              </a:rPr>
              <a:t>IR::</a:t>
            </a:r>
            <a:r>
              <a:rPr lang="en-US" sz="1200" dirty="0" err="1" smtClean="0">
                <a:latin typeface="Courier New"/>
                <a:cs typeface="Courier New"/>
              </a:rPr>
              <a:t>Tofino</a:t>
            </a:r>
            <a:r>
              <a:rPr lang="en-US" sz="1200" dirty="0">
                <a:latin typeface="Courier New"/>
                <a:cs typeface="Courier New"/>
              </a:rPr>
              <a:t>::Pipe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 err="1">
                <a:latin typeface="Courier New"/>
                <a:cs typeface="Courier New"/>
              </a:rPr>
              <a:t>thread_t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r>
              <a:rPr lang="en-US" sz="1200" dirty="0">
                <a:latin typeface="Courier New"/>
                <a:cs typeface="Courier New"/>
              </a:rPr>
              <a:t>        </a:t>
            </a:r>
            <a:r>
              <a:rPr lang="en-US" sz="1200" dirty="0" err="1">
                <a:latin typeface="Courier New"/>
                <a:cs typeface="Courier New"/>
              </a:rPr>
              <a:t>Tofino</a:t>
            </a:r>
            <a:r>
              <a:rPr lang="en-US" sz="1200" dirty="0">
                <a:latin typeface="Courier New"/>
                <a:cs typeface="Courier New"/>
              </a:rPr>
              <a:t>::Parser    parser = </a:t>
            </a:r>
            <a:r>
              <a:rPr lang="en-US" sz="1200" dirty="0" err="1">
                <a:latin typeface="Courier New"/>
                <a:cs typeface="Courier New"/>
              </a:rPr>
              <a:t>nullptr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       MAU::</a:t>
            </a:r>
            <a:r>
              <a:rPr lang="en-US" sz="1200" dirty="0" err="1">
                <a:latin typeface="Courier New"/>
                <a:cs typeface="Courier New"/>
              </a:rPr>
              <a:t>TableSeq</a:t>
            </a:r>
            <a:r>
              <a:rPr lang="en-US" sz="1200" dirty="0">
                <a:latin typeface="Courier New"/>
                <a:cs typeface="Courier New"/>
              </a:rPr>
              <a:t>     </a:t>
            </a:r>
            <a:r>
              <a:rPr lang="en-US" sz="1200" dirty="0" err="1">
                <a:latin typeface="Courier New"/>
                <a:cs typeface="Courier New"/>
              </a:rPr>
              <a:t>mau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nullptr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       </a:t>
            </a:r>
            <a:r>
              <a:rPr lang="en-US" sz="1200" dirty="0" err="1">
                <a:latin typeface="Courier New"/>
                <a:cs typeface="Courier New"/>
              </a:rPr>
              <a:t>Tofino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Deparser</a:t>
            </a:r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deparser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nullptr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>
                <a:latin typeface="Courier New"/>
                <a:cs typeface="Courier New"/>
              </a:rPr>
              <a:t>}</a:t>
            </a: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thread_t</a:t>
            </a:r>
            <a:r>
              <a:rPr lang="en-US" sz="1200" dirty="0">
                <a:latin typeface="Courier New"/>
                <a:cs typeface="Courier New"/>
              </a:rPr>
              <a:t>[2] thread = {};  // INGRESS and EGRESS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1096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Tofino</a:t>
            </a:r>
            <a:r>
              <a:rPr lang="en-US" dirty="0" smtClean="0"/>
              <a:t> </a:t>
            </a:r>
            <a:r>
              <a:rPr lang="en-US" dirty="0" smtClean="0"/>
              <a:t>Parser/</a:t>
            </a:r>
            <a:r>
              <a:rPr lang="en-US" dirty="0" err="1" smtClean="0"/>
              <a:t>Deparser</a:t>
            </a:r>
            <a:r>
              <a:rPr lang="en-US" dirty="0" smtClean="0"/>
              <a:t> </a:t>
            </a:r>
            <a:r>
              <a:rPr lang="en-US" dirty="0" smtClean="0"/>
              <a:t>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 is an unrolled </a:t>
            </a:r>
            <a:r>
              <a:rPr lang="en-US" dirty="0" smtClean="0"/>
              <a:t>state </a:t>
            </a:r>
            <a:r>
              <a:rPr lang="en-US" dirty="0" smtClean="0"/>
              <a:t>machine</a:t>
            </a:r>
          </a:p>
          <a:p>
            <a:pPr lvl="1"/>
            <a:r>
              <a:rPr lang="en-US" dirty="0" smtClean="0"/>
              <a:t>Each state has a list of extract/</a:t>
            </a:r>
            <a:r>
              <a:rPr lang="en-US" dirty="0" err="1" smtClean="0"/>
              <a:t>set_metadata</a:t>
            </a:r>
            <a:r>
              <a:rPr lang="en-US" dirty="0" smtClean="0"/>
              <a:t> primitives and a match to select the next state</a:t>
            </a:r>
            <a:endParaRPr lang="en-US" dirty="0" smtClean="0"/>
          </a:p>
          <a:p>
            <a:r>
              <a:rPr lang="en-US" dirty="0" err="1" smtClean="0"/>
              <a:t>Deparser</a:t>
            </a:r>
            <a:r>
              <a:rPr lang="en-US" dirty="0" smtClean="0"/>
              <a:t> is a list of emit primitives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5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</a:t>
            </a:r>
            <a:r>
              <a:rPr lang="en-US" dirty="0" err="1" smtClean="0"/>
              <a:t>Tofino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4470" y="1479918"/>
            <a:ext cx="529143" cy="2548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P</a:t>
            </a:r>
          </a:p>
          <a:p>
            <a:pPr algn="ctr"/>
            <a:r>
              <a:rPr lang="en-US" dirty="0" smtClean="0"/>
              <a:t>H</a:t>
            </a:r>
          </a:p>
          <a:p>
            <a:pPr algn="ctr"/>
            <a:r>
              <a:rPr lang="en-US" dirty="0"/>
              <a:t>V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0849" y="1764862"/>
            <a:ext cx="1107130" cy="1294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</a:p>
          <a:p>
            <a:pPr algn="ctr"/>
            <a:r>
              <a:rPr lang="en-US" dirty="0" err="1" smtClean="0"/>
              <a:t>xbar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0849" y="3254714"/>
            <a:ext cx="1107130" cy="51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80590" y="2489435"/>
            <a:ext cx="1123412" cy="1278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</a:p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80590" y="1764862"/>
            <a:ext cx="1123412" cy="4721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97066" y="1764862"/>
            <a:ext cx="1628132" cy="2002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</a:p>
          <a:p>
            <a:pPr algn="ctr"/>
            <a:r>
              <a:rPr lang="en-US" dirty="0" smtClean="0"/>
              <a:t>central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97066" y="1764862"/>
            <a:ext cx="675675" cy="5536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flipV="1">
            <a:off x="903613" y="2237056"/>
            <a:ext cx="187236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V="1">
            <a:off x="2197979" y="1764861"/>
            <a:ext cx="382611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V="1">
            <a:off x="2214260" y="2489435"/>
            <a:ext cx="382611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V="1">
            <a:off x="2197979" y="3254714"/>
            <a:ext cx="382611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flipV="1">
            <a:off x="3704003" y="2717389"/>
            <a:ext cx="293064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 Arrow 15"/>
          <p:cNvSpPr/>
          <p:nvPr/>
        </p:nvSpPr>
        <p:spPr>
          <a:xfrm rot="5400000">
            <a:off x="6774773" y="1458635"/>
            <a:ext cx="232032" cy="934029"/>
          </a:xfrm>
          <a:prstGeom prst="bentArrow">
            <a:avLst>
              <a:gd name="adj1" fmla="val 42656"/>
              <a:gd name="adj2" fmla="val 50000"/>
              <a:gd name="adj3" fmla="val 50000"/>
              <a:gd name="adj4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1432757" y="3059324"/>
            <a:ext cx="415174" cy="19539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02774" y="1764861"/>
            <a:ext cx="521002" cy="2768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imem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5902774" y="2237056"/>
            <a:ext cx="824129" cy="6306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Action</a:t>
            </a:r>
          </a:p>
          <a:p>
            <a:pPr algn="ctr"/>
            <a:r>
              <a:rPr lang="en-US" sz="1000" dirty="0" smtClean="0"/>
              <a:t>Data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6101798" y="3254392"/>
            <a:ext cx="693032" cy="5212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01095" y="3148560"/>
            <a:ext cx="693032" cy="5212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02774" y="3059323"/>
            <a:ext cx="693032" cy="5212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counter meter selection</a:t>
            </a:r>
            <a:endParaRPr lang="en-US" sz="1000" dirty="0"/>
          </a:p>
        </p:txBody>
      </p:sp>
      <p:sp>
        <p:nvSpPr>
          <p:cNvPr id="23" name="Right Arrow 22"/>
          <p:cNvSpPr/>
          <p:nvPr/>
        </p:nvSpPr>
        <p:spPr>
          <a:xfrm flipV="1">
            <a:off x="5618485" y="2318467"/>
            <a:ext cx="284290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flipV="1">
            <a:off x="5618485" y="1753397"/>
            <a:ext cx="284290" cy="2637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flipV="1">
            <a:off x="5641725" y="3014545"/>
            <a:ext cx="261049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97290" y="2041664"/>
            <a:ext cx="548968" cy="9728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VLIW</a:t>
            </a:r>
          </a:p>
          <a:p>
            <a:pPr algn="ctr"/>
            <a:r>
              <a:rPr lang="en-US" sz="1200" dirty="0" smtClean="0"/>
              <a:t>ALUs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7761774" y="1443281"/>
            <a:ext cx="529143" cy="2548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P</a:t>
            </a:r>
          </a:p>
          <a:p>
            <a:pPr algn="ctr"/>
            <a:r>
              <a:rPr lang="en-US" dirty="0" smtClean="0"/>
              <a:t>H</a:t>
            </a:r>
          </a:p>
          <a:p>
            <a:pPr algn="ctr"/>
            <a:r>
              <a:rPr lang="en-US" dirty="0"/>
              <a:t>V</a:t>
            </a:r>
          </a:p>
        </p:txBody>
      </p:sp>
      <p:sp>
        <p:nvSpPr>
          <p:cNvPr id="29" name="Right Arrow 28"/>
          <p:cNvSpPr/>
          <p:nvPr/>
        </p:nvSpPr>
        <p:spPr>
          <a:xfrm flipV="1">
            <a:off x="7546257" y="2265655"/>
            <a:ext cx="215517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flipV="1">
            <a:off x="6735239" y="2310746"/>
            <a:ext cx="262052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flipV="1">
            <a:off x="5625198" y="2066243"/>
            <a:ext cx="1372092" cy="1708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ent Arrow 31"/>
          <p:cNvSpPr/>
          <p:nvPr/>
        </p:nvSpPr>
        <p:spPr>
          <a:xfrm rot="5400000" flipH="1">
            <a:off x="3664883" y="253275"/>
            <a:ext cx="1013588" cy="6536130"/>
          </a:xfrm>
          <a:prstGeom prst="bentArrow">
            <a:avLst>
              <a:gd name="adj1" fmla="val 8833"/>
              <a:gd name="adj2" fmla="val 12874"/>
              <a:gd name="adj3" fmla="val 22575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5400000">
            <a:off x="3432824" y="2258282"/>
            <a:ext cx="730289" cy="18793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4211484" y="1443281"/>
            <a:ext cx="196645" cy="3215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4167239" y="2328644"/>
            <a:ext cx="240890" cy="180908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972484" y="1229014"/>
            <a:ext cx="7237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Next table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374470" y="4588387"/>
            <a:ext cx="82509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Many </a:t>
            </a:r>
            <a:r>
              <a:rPr lang="en-US" dirty="0"/>
              <a:t>components, each of which may or may not </a:t>
            </a:r>
            <a:r>
              <a:rPr lang="en-US" dirty="0" smtClean="0"/>
              <a:t>be used </a:t>
            </a:r>
            <a:r>
              <a:rPr lang="en-US" dirty="0"/>
              <a:t>for any given </a:t>
            </a:r>
            <a:r>
              <a:rPr lang="en-US" dirty="0" smtClean="0"/>
              <a:t>table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part uses resources of some type that are shared between all tables in a stage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Any given table and resource can be allocated to ingress or egress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1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2367935" y="1783254"/>
            <a:ext cx="4244259" cy="76517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Tofino</a:t>
            </a:r>
            <a:r>
              <a:rPr lang="en-US" dirty="0" smtClean="0"/>
              <a:t> MAU stage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4470" y="1750478"/>
            <a:ext cx="529143" cy="44930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P</a:t>
            </a:r>
          </a:p>
          <a:p>
            <a:pPr algn="ctr"/>
            <a:r>
              <a:rPr lang="en-US" dirty="0" smtClean="0"/>
              <a:t>H</a:t>
            </a:r>
          </a:p>
          <a:p>
            <a:pPr algn="ctr"/>
            <a:r>
              <a:rPr lang="en-US" dirty="0"/>
              <a:t>V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0849" y="2043458"/>
            <a:ext cx="908377" cy="1294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</a:p>
          <a:p>
            <a:pPr algn="ctr"/>
            <a:r>
              <a:rPr lang="en-US" dirty="0" err="1" smtClean="0"/>
              <a:t>xbar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0849" y="3533310"/>
            <a:ext cx="908377" cy="512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49493" y="2213638"/>
            <a:ext cx="532959" cy="2624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Match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9493" y="1845174"/>
            <a:ext cx="467410" cy="2430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gw</a:t>
            </a:r>
            <a:endParaRPr lang="en-US" sz="800" dirty="0"/>
          </a:p>
        </p:txBody>
      </p:sp>
      <p:sp>
        <p:nvSpPr>
          <p:cNvPr id="11" name="Right Arrow 10"/>
          <p:cNvSpPr/>
          <p:nvPr/>
        </p:nvSpPr>
        <p:spPr>
          <a:xfrm flipV="1">
            <a:off x="903613" y="2515652"/>
            <a:ext cx="187236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V="1">
            <a:off x="2006673" y="2043456"/>
            <a:ext cx="205585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V="1">
            <a:off x="2011635" y="2755816"/>
            <a:ext cx="200624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V="1">
            <a:off x="2011635" y="3532987"/>
            <a:ext cx="200624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367205" y="3337920"/>
            <a:ext cx="415174" cy="19539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97290" y="2320260"/>
            <a:ext cx="548968" cy="29096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VLIW</a:t>
            </a:r>
          </a:p>
          <a:p>
            <a:pPr algn="ctr"/>
            <a:r>
              <a:rPr lang="en-US" sz="1200" dirty="0" smtClean="0"/>
              <a:t>ALUs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7761774" y="1754335"/>
            <a:ext cx="529143" cy="44891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P</a:t>
            </a:r>
          </a:p>
          <a:p>
            <a:pPr algn="ctr"/>
            <a:r>
              <a:rPr lang="en-US" dirty="0" smtClean="0"/>
              <a:t>H</a:t>
            </a:r>
          </a:p>
          <a:p>
            <a:pPr algn="ctr"/>
            <a:r>
              <a:rPr lang="en-US" dirty="0"/>
              <a:t>V</a:t>
            </a:r>
          </a:p>
        </p:txBody>
      </p:sp>
      <p:sp>
        <p:nvSpPr>
          <p:cNvPr id="29" name="Right Arrow 28"/>
          <p:cNvSpPr/>
          <p:nvPr/>
        </p:nvSpPr>
        <p:spPr>
          <a:xfrm flipV="1">
            <a:off x="7546257" y="2544251"/>
            <a:ext cx="215517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ent Arrow 31"/>
          <p:cNvSpPr/>
          <p:nvPr/>
        </p:nvSpPr>
        <p:spPr>
          <a:xfrm rot="5400000" flipH="1">
            <a:off x="3652592" y="2480916"/>
            <a:ext cx="1013588" cy="6511548"/>
          </a:xfrm>
          <a:prstGeom prst="bentArrow">
            <a:avLst>
              <a:gd name="adj1" fmla="val 8833"/>
              <a:gd name="adj2" fmla="val 12874"/>
              <a:gd name="adj3" fmla="val 22575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424" y="1368111"/>
            <a:ext cx="7237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Next table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212258" y="1753831"/>
            <a:ext cx="0" cy="3940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8" idx="1"/>
          </p:cNvCxnSpPr>
          <p:nvPr/>
        </p:nvCxnSpPr>
        <p:spPr>
          <a:xfrm>
            <a:off x="2212258" y="1966702"/>
            <a:ext cx="237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7" idx="1"/>
          </p:cNvCxnSpPr>
          <p:nvPr/>
        </p:nvCxnSpPr>
        <p:spPr>
          <a:xfrm>
            <a:off x="2212258" y="2344839"/>
            <a:ext cx="237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96666" y="1768831"/>
            <a:ext cx="0" cy="3940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ight Arrow 47"/>
          <p:cNvSpPr/>
          <p:nvPr/>
        </p:nvSpPr>
        <p:spPr>
          <a:xfrm flipV="1">
            <a:off x="6796666" y="2369119"/>
            <a:ext cx="200624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flipV="1">
            <a:off x="6796666" y="3519384"/>
            <a:ext cx="200624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flipV="1">
            <a:off x="6796666" y="4749561"/>
            <a:ext cx="200624" cy="480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400323" y="1845174"/>
            <a:ext cx="572161" cy="6308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Match</a:t>
            </a:r>
          </a:p>
          <a:p>
            <a:pPr algn="ctr"/>
            <a:r>
              <a:rPr lang="en-US" sz="800" dirty="0" smtClean="0"/>
              <a:t>Central</a:t>
            </a:r>
            <a:endParaRPr lang="en-US" sz="800" dirty="0"/>
          </a:p>
        </p:txBody>
      </p:sp>
      <p:cxnSp>
        <p:nvCxnSpPr>
          <p:cNvPr id="53" name="Straight Arrow Connector 52"/>
          <p:cNvCxnSpPr>
            <a:stCxn id="8" idx="3"/>
          </p:cNvCxnSpPr>
          <p:nvPr/>
        </p:nvCxnSpPr>
        <p:spPr>
          <a:xfrm>
            <a:off x="2916903" y="1966702"/>
            <a:ext cx="4834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3"/>
          </p:cNvCxnSpPr>
          <p:nvPr/>
        </p:nvCxnSpPr>
        <p:spPr>
          <a:xfrm>
            <a:off x="2982452" y="2344839"/>
            <a:ext cx="4178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400323" y="1845174"/>
            <a:ext cx="213032" cy="198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36" idx="2"/>
            <a:endCxn id="56" idx="0"/>
          </p:cNvCxnSpPr>
          <p:nvPr/>
        </p:nvCxnSpPr>
        <p:spPr>
          <a:xfrm flipH="1">
            <a:off x="3506839" y="1614332"/>
            <a:ext cx="5454" cy="230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3972484" y="1966702"/>
            <a:ext cx="2824182" cy="5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150424" y="1966702"/>
            <a:ext cx="0" cy="378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265561" y="2179815"/>
            <a:ext cx="999613" cy="280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4" name="Rectangle 73"/>
          <p:cNvSpPr/>
          <p:nvPr/>
        </p:nvSpPr>
        <p:spPr>
          <a:xfrm>
            <a:off x="4113161" y="2129199"/>
            <a:ext cx="999613" cy="280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Attached tables</a:t>
            </a:r>
            <a:endParaRPr lang="en-US" sz="800" dirty="0"/>
          </a:p>
        </p:txBody>
      </p:sp>
      <p:cxnSp>
        <p:nvCxnSpPr>
          <p:cNvPr id="77" name="Straight Arrow Connector 76"/>
          <p:cNvCxnSpPr>
            <a:endCxn id="74" idx="0"/>
          </p:cNvCxnSpPr>
          <p:nvPr/>
        </p:nvCxnSpPr>
        <p:spPr>
          <a:xfrm>
            <a:off x="4612968" y="1972406"/>
            <a:ext cx="0" cy="1567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923935" y="2220785"/>
            <a:ext cx="450646" cy="2302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imem</a:t>
            </a:r>
            <a:endParaRPr lang="en-US" sz="800" dirty="0"/>
          </a:p>
        </p:txBody>
      </p:sp>
      <p:cxnSp>
        <p:nvCxnSpPr>
          <p:cNvPr id="84" name="Straight Arrow Connector 83"/>
          <p:cNvCxnSpPr>
            <a:endCxn id="82" idx="0"/>
          </p:cNvCxnSpPr>
          <p:nvPr/>
        </p:nvCxnSpPr>
        <p:spPr>
          <a:xfrm>
            <a:off x="6145161" y="2007672"/>
            <a:ext cx="4097" cy="213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3"/>
          </p:cNvCxnSpPr>
          <p:nvPr/>
        </p:nvCxnSpPr>
        <p:spPr>
          <a:xfrm>
            <a:off x="6374581" y="2335922"/>
            <a:ext cx="4220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372843" y="2673114"/>
            <a:ext cx="4244259" cy="76517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454401" y="3103498"/>
            <a:ext cx="532959" cy="2624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Match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454401" y="2735034"/>
            <a:ext cx="467410" cy="2430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gw</a:t>
            </a:r>
            <a:endParaRPr lang="en-US" sz="800" dirty="0"/>
          </a:p>
        </p:txBody>
      </p:sp>
      <p:cxnSp>
        <p:nvCxnSpPr>
          <p:cNvPr id="106" name="Straight Arrow Connector 105"/>
          <p:cNvCxnSpPr>
            <a:endCxn id="105" idx="1"/>
          </p:cNvCxnSpPr>
          <p:nvPr/>
        </p:nvCxnSpPr>
        <p:spPr>
          <a:xfrm>
            <a:off x="2217166" y="2856562"/>
            <a:ext cx="237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04" idx="1"/>
          </p:cNvCxnSpPr>
          <p:nvPr/>
        </p:nvCxnSpPr>
        <p:spPr>
          <a:xfrm>
            <a:off x="2217166" y="3234699"/>
            <a:ext cx="237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405231" y="2735034"/>
            <a:ext cx="572161" cy="6308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Match</a:t>
            </a:r>
          </a:p>
          <a:p>
            <a:pPr algn="ctr"/>
            <a:r>
              <a:rPr lang="en-US" sz="800" dirty="0" smtClean="0"/>
              <a:t>Central</a:t>
            </a:r>
            <a:endParaRPr lang="en-US" sz="800" dirty="0"/>
          </a:p>
        </p:txBody>
      </p:sp>
      <p:cxnSp>
        <p:nvCxnSpPr>
          <p:cNvPr id="109" name="Straight Arrow Connector 108"/>
          <p:cNvCxnSpPr>
            <a:stCxn id="105" idx="3"/>
          </p:cNvCxnSpPr>
          <p:nvPr/>
        </p:nvCxnSpPr>
        <p:spPr>
          <a:xfrm>
            <a:off x="2921811" y="2856562"/>
            <a:ext cx="4834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4" idx="3"/>
          </p:cNvCxnSpPr>
          <p:nvPr/>
        </p:nvCxnSpPr>
        <p:spPr>
          <a:xfrm>
            <a:off x="2987360" y="3234699"/>
            <a:ext cx="4178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3405231" y="2735034"/>
            <a:ext cx="213032" cy="198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3977392" y="2856562"/>
            <a:ext cx="2824182" cy="5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3155332" y="2856562"/>
            <a:ext cx="0" cy="378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270469" y="3069675"/>
            <a:ext cx="999613" cy="280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5" name="Rectangle 114"/>
          <p:cNvSpPr/>
          <p:nvPr/>
        </p:nvSpPr>
        <p:spPr>
          <a:xfrm>
            <a:off x="4118069" y="3019059"/>
            <a:ext cx="999613" cy="280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Attached tables</a:t>
            </a:r>
            <a:endParaRPr lang="en-US" sz="800" dirty="0"/>
          </a:p>
        </p:txBody>
      </p:sp>
      <p:cxnSp>
        <p:nvCxnSpPr>
          <p:cNvPr id="116" name="Straight Arrow Connector 115"/>
          <p:cNvCxnSpPr>
            <a:endCxn id="115" idx="0"/>
          </p:cNvCxnSpPr>
          <p:nvPr/>
        </p:nvCxnSpPr>
        <p:spPr>
          <a:xfrm>
            <a:off x="4617876" y="2862266"/>
            <a:ext cx="0" cy="1567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5928843" y="3110645"/>
            <a:ext cx="450646" cy="2302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imem</a:t>
            </a:r>
            <a:endParaRPr lang="en-US" sz="800" dirty="0"/>
          </a:p>
        </p:txBody>
      </p:sp>
      <p:cxnSp>
        <p:nvCxnSpPr>
          <p:cNvPr id="118" name="Straight Arrow Connector 117"/>
          <p:cNvCxnSpPr>
            <a:endCxn id="117" idx="0"/>
          </p:cNvCxnSpPr>
          <p:nvPr/>
        </p:nvCxnSpPr>
        <p:spPr>
          <a:xfrm>
            <a:off x="6150069" y="2897532"/>
            <a:ext cx="4097" cy="213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7" idx="3"/>
          </p:cNvCxnSpPr>
          <p:nvPr/>
        </p:nvCxnSpPr>
        <p:spPr>
          <a:xfrm>
            <a:off x="6379489" y="3225782"/>
            <a:ext cx="4220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56" idx="2"/>
            <a:endCxn id="111" idx="0"/>
          </p:cNvCxnSpPr>
          <p:nvPr/>
        </p:nvCxnSpPr>
        <p:spPr>
          <a:xfrm>
            <a:off x="3506839" y="2043458"/>
            <a:ext cx="4908" cy="691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1" idx="2"/>
          </p:cNvCxnSpPr>
          <p:nvPr/>
        </p:nvCxnSpPr>
        <p:spPr>
          <a:xfrm flipH="1">
            <a:off x="3506839" y="2933318"/>
            <a:ext cx="4908" cy="599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2372843" y="5016598"/>
            <a:ext cx="4244259" cy="76517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454401" y="5446982"/>
            <a:ext cx="532959" cy="2624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Match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454401" y="5078518"/>
            <a:ext cx="467410" cy="2430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gw</a:t>
            </a:r>
            <a:endParaRPr lang="en-US" sz="800" dirty="0"/>
          </a:p>
        </p:txBody>
      </p:sp>
      <p:cxnSp>
        <p:nvCxnSpPr>
          <p:cNvPr id="127" name="Straight Arrow Connector 126"/>
          <p:cNvCxnSpPr>
            <a:endCxn id="126" idx="1"/>
          </p:cNvCxnSpPr>
          <p:nvPr/>
        </p:nvCxnSpPr>
        <p:spPr>
          <a:xfrm>
            <a:off x="2217166" y="5200046"/>
            <a:ext cx="237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5" idx="1"/>
          </p:cNvCxnSpPr>
          <p:nvPr/>
        </p:nvCxnSpPr>
        <p:spPr>
          <a:xfrm>
            <a:off x="2217166" y="5578183"/>
            <a:ext cx="237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405231" y="5078518"/>
            <a:ext cx="572161" cy="6308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Match</a:t>
            </a:r>
          </a:p>
          <a:p>
            <a:pPr algn="ctr"/>
            <a:r>
              <a:rPr lang="en-US" sz="800" dirty="0" smtClean="0"/>
              <a:t>Central</a:t>
            </a:r>
            <a:endParaRPr lang="en-US" sz="800" dirty="0"/>
          </a:p>
        </p:txBody>
      </p:sp>
      <p:cxnSp>
        <p:nvCxnSpPr>
          <p:cNvPr id="130" name="Straight Arrow Connector 129"/>
          <p:cNvCxnSpPr>
            <a:stCxn id="126" idx="3"/>
          </p:cNvCxnSpPr>
          <p:nvPr/>
        </p:nvCxnSpPr>
        <p:spPr>
          <a:xfrm>
            <a:off x="2921811" y="5200046"/>
            <a:ext cx="4834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5" idx="3"/>
          </p:cNvCxnSpPr>
          <p:nvPr/>
        </p:nvCxnSpPr>
        <p:spPr>
          <a:xfrm>
            <a:off x="2987360" y="5578183"/>
            <a:ext cx="4178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3405231" y="5078518"/>
            <a:ext cx="213032" cy="1982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977392" y="5200046"/>
            <a:ext cx="2824182" cy="5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155332" y="5200046"/>
            <a:ext cx="0" cy="378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4270469" y="5413159"/>
            <a:ext cx="999613" cy="280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36" name="Rectangle 135"/>
          <p:cNvSpPr/>
          <p:nvPr/>
        </p:nvSpPr>
        <p:spPr>
          <a:xfrm>
            <a:off x="4118069" y="5362543"/>
            <a:ext cx="999613" cy="280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Attached tables</a:t>
            </a:r>
            <a:endParaRPr lang="en-US" sz="800" dirty="0"/>
          </a:p>
        </p:txBody>
      </p:sp>
      <p:cxnSp>
        <p:nvCxnSpPr>
          <p:cNvPr id="137" name="Straight Arrow Connector 136"/>
          <p:cNvCxnSpPr>
            <a:endCxn id="136" idx="0"/>
          </p:cNvCxnSpPr>
          <p:nvPr/>
        </p:nvCxnSpPr>
        <p:spPr>
          <a:xfrm>
            <a:off x="4617876" y="5205750"/>
            <a:ext cx="0" cy="1567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5928843" y="5454129"/>
            <a:ext cx="450646" cy="2302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imem</a:t>
            </a:r>
            <a:endParaRPr lang="en-US" sz="800" dirty="0"/>
          </a:p>
        </p:txBody>
      </p:sp>
      <p:cxnSp>
        <p:nvCxnSpPr>
          <p:cNvPr id="139" name="Straight Arrow Connector 138"/>
          <p:cNvCxnSpPr>
            <a:endCxn id="138" idx="0"/>
          </p:cNvCxnSpPr>
          <p:nvPr/>
        </p:nvCxnSpPr>
        <p:spPr>
          <a:xfrm>
            <a:off x="6150069" y="5241016"/>
            <a:ext cx="4097" cy="213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8" idx="3"/>
          </p:cNvCxnSpPr>
          <p:nvPr/>
        </p:nvCxnSpPr>
        <p:spPr>
          <a:xfrm>
            <a:off x="6379489" y="5569266"/>
            <a:ext cx="4220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2" idx="2"/>
          </p:cNvCxnSpPr>
          <p:nvPr/>
        </p:nvCxnSpPr>
        <p:spPr>
          <a:xfrm>
            <a:off x="3511747" y="5276802"/>
            <a:ext cx="4908" cy="691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3501385" y="4857495"/>
            <a:ext cx="5454" cy="230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113161" y="4013322"/>
            <a:ext cx="178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x16 logical tables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3380566" y="3594933"/>
            <a:ext cx="26236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.</a:t>
            </a:r>
          </a:p>
          <a:p>
            <a:r>
              <a:rPr lang="en-US" sz="2400" dirty="0" smtClean="0"/>
              <a:t>.</a:t>
            </a:r>
          </a:p>
          <a:p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794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99613" y="1589548"/>
            <a:ext cx="2802193" cy="1056968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1245419" y="1999226"/>
            <a:ext cx="557162" cy="48341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Table</a:t>
            </a:r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control dependency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3419"/>
            <a:ext cx="8229600" cy="1832744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Sequences of tables that are NOT control dependent</a:t>
            </a:r>
          </a:p>
          <a:p>
            <a:r>
              <a:rPr lang="en-US" sz="2800" dirty="0" smtClean="0"/>
              <a:t>Control dependent tables under </a:t>
            </a:r>
            <a:r>
              <a:rPr lang="en-US" sz="2800" dirty="0" smtClean="0">
                <a:latin typeface="Courier"/>
                <a:cs typeface="Courier"/>
              </a:rPr>
              <a:t>next</a:t>
            </a:r>
            <a:r>
              <a:rPr lang="en-US" sz="2800" dirty="0">
                <a:cs typeface="Courier"/>
              </a:rPr>
              <a:t> </a:t>
            </a:r>
            <a:r>
              <a:rPr lang="en-US" sz="2800" dirty="0" smtClean="0">
                <a:cs typeface="Courier"/>
              </a:rPr>
              <a:t>map</a:t>
            </a:r>
          </a:p>
          <a:p>
            <a:r>
              <a:rPr lang="en-US" sz="2800" dirty="0" smtClean="0">
                <a:cs typeface="Courier"/>
              </a:rPr>
              <a:t>Keys are action names or </a:t>
            </a:r>
            <a:r>
              <a:rPr lang="en-US" sz="2800" dirty="0" smtClean="0">
                <a:latin typeface="Courier"/>
                <a:cs typeface="Courier"/>
              </a:rPr>
              <a:t>$true</a:t>
            </a:r>
            <a:r>
              <a:rPr lang="en-US" sz="2800" dirty="0" smtClean="0">
                <a:cs typeface="Courier"/>
              </a:rPr>
              <a:t>, </a:t>
            </a:r>
            <a:r>
              <a:rPr lang="en-US" sz="2800" dirty="0" smtClean="0">
                <a:latin typeface="Courier"/>
                <a:cs typeface="Courier"/>
              </a:rPr>
              <a:t>$false</a:t>
            </a:r>
            <a:r>
              <a:rPr lang="en-US" sz="2800" dirty="0" smtClean="0">
                <a:cs typeface="Courier"/>
              </a:rPr>
              <a:t>, </a:t>
            </a:r>
            <a:r>
              <a:rPr lang="en-US" sz="2800" dirty="0" smtClean="0">
                <a:latin typeface="Courier"/>
                <a:cs typeface="Courier"/>
              </a:rPr>
              <a:t>$miss</a:t>
            </a:r>
            <a:r>
              <a:rPr lang="en-US" sz="2800" dirty="0" smtClean="0">
                <a:cs typeface="Courier"/>
              </a:rPr>
              <a:t> …</a:t>
            </a:r>
          </a:p>
          <a:p>
            <a:r>
              <a:rPr lang="en-US" sz="2800" dirty="0" smtClean="0">
                <a:cs typeface="Courier"/>
              </a:rPr>
              <a:t>Non data-dependent tables in sequence may be reordered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245419" y="1672274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Table Sequence</a:t>
            </a:r>
            <a:endParaRPr lang="en-US" sz="1200" dirty="0"/>
          </a:p>
        </p:txBody>
      </p:sp>
      <p:sp>
        <p:nvSpPr>
          <p:cNvPr id="9" name="Process 8"/>
          <p:cNvSpPr/>
          <p:nvPr/>
        </p:nvSpPr>
        <p:spPr>
          <a:xfrm>
            <a:off x="2114372" y="1999226"/>
            <a:ext cx="557162" cy="48341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Table</a:t>
            </a:r>
            <a:endParaRPr lang="en-US" sz="1000" dirty="0"/>
          </a:p>
        </p:txBody>
      </p:sp>
      <p:sp>
        <p:nvSpPr>
          <p:cNvPr id="10" name="Process 9"/>
          <p:cNvSpPr/>
          <p:nvPr/>
        </p:nvSpPr>
        <p:spPr>
          <a:xfrm>
            <a:off x="2970980" y="1999226"/>
            <a:ext cx="557162" cy="48341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Table</a:t>
            </a:r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2565019" y="2798916"/>
            <a:ext cx="1466207" cy="36379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  .  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38787" y="2736436"/>
            <a:ext cx="89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Next[action1]</a:t>
            </a:r>
            <a:endParaRPr lang="en-US" sz="1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364635" y="2495345"/>
            <a:ext cx="0" cy="103302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565020" y="3361016"/>
            <a:ext cx="1466206" cy="36379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  .  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8787" y="3296692"/>
            <a:ext cx="89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Next[action2]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3" idx="1"/>
          </p:cNvCxnSpPr>
          <p:nvPr/>
        </p:nvCxnSpPr>
        <p:spPr>
          <a:xfrm>
            <a:off x="1359727" y="3528369"/>
            <a:ext cx="1205293" cy="14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364635" y="2982657"/>
            <a:ext cx="12052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96116" y="2884129"/>
            <a:ext cx="274864" cy="188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696116" y="3434143"/>
            <a:ext cx="274864" cy="188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1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484" y="778387"/>
            <a:ext cx="889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class </a:t>
            </a:r>
            <a:r>
              <a:rPr lang="en-US" sz="1600" dirty="0" smtClean="0">
                <a:latin typeface="Courier New"/>
                <a:cs typeface="Courier New"/>
              </a:rPr>
              <a:t>MAU::Table 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dirty="0" err="1">
                <a:latin typeface="Courier New"/>
                <a:cs typeface="Courier New"/>
              </a:rPr>
              <a:t>Tofino</a:t>
            </a:r>
            <a:r>
              <a:rPr lang="en-US" sz="1600" dirty="0">
                <a:latin typeface="Courier New"/>
                <a:cs typeface="Courier New"/>
              </a:rPr>
              <a:t>::Unit {</a:t>
            </a:r>
          </a:p>
          <a:p>
            <a:r>
              <a:rPr lang="hu-HU" sz="1600" dirty="0">
                <a:latin typeface="Courier New"/>
                <a:cs typeface="Courier New"/>
              </a:rPr>
              <a:t>    cstring                                     name;</a:t>
            </a:r>
          </a:p>
          <a:p>
            <a:r>
              <a:rPr lang="hu-HU" sz="1600" dirty="0">
                <a:latin typeface="Courier New"/>
                <a:cs typeface="Courier New"/>
              </a:rPr>
              <a:t>    gress_t                                     gress;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                                        </a:t>
            </a:r>
            <a:r>
              <a:rPr lang="en-US" sz="1600" dirty="0" err="1">
                <a:latin typeface="Courier New"/>
                <a:cs typeface="Courier New"/>
              </a:rPr>
              <a:t>logical_id</a:t>
            </a:r>
            <a:r>
              <a:rPr lang="en-US" sz="1600" dirty="0">
                <a:latin typeface="Courier New"/>
                <a:cs typeface="Courier New"/>
              </a:rPr>
              <a:t> = -1;</a:t>
            </a:r>
          </a:p>
          <a:p>
            <a:r>
              <a:rPr lang="en-US" sz="1600" dirty="0">
                <a:latin typeface="Courier New"/>
                <a:cs typeface="Courier New"/>
              </a:rPr>
              <a:t>    vector&lt;</a:t>
            </a:r>
            <a:r>
              <a:rPr lang="en-US" sz="1600" dirty="0" err="1">
                <a:latin typeface="Courier New"/>
                <a:cs typeface="Courier New"/>
              </a:rPr>
              <a:t>std</a:t>
            </a:r>
            <a:r>
              <a:rPr lang="en-US" sz="1600" dirty="0">
                <a:latin typeface="Courier New"/>
                <a:cs typeface="Courier New"/>
              </a:rPr>
              <a:t>::pair&lt;Expression, </a:t>
            </a:r>
            <a:r>
              <a:rPr lang="en-US" sz="1600" dirty="0" err="1">
                <a:latin typeface="Courier New"/>
                <a:cs typeface="Courier New"/>
              </a:rPr>
              <a:t>cstring</a:t>
            </a:r>
            <a:r>
              <a:rPr lang="en-US" sz="1600" dirty="0">
                <a:latin typeface="Courier New"/>
                <a:cs typeface="Courier New"/>
              </a:rPr>
              <a:t>&gt;&gt;      </a:t>
            </a:r>
            <a:r>
              <a:rPr lang="en-US" sz="1600" dirty="0" err="1">
                <a:latin typeface="Courier New"/>
                <a:cs typeface="Courier New"/>
              </a:rPr>
              <a:t>gateway_rows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NullOK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ActionFunction</a:t>
            </a:r>
            <a:r>
              <a:rPr lang="en-US" sz="1600" dirty="0">
                <a:latin typeface="Courier New"/>
                <a:cs typeface="Courier New"/>
              </a:rPr>
              <a:t>                       </a:t>
            </a:r>
            <a:r>
              <a:rPr lang="en-US" sz="1600" dirty="0" err="1">
                <a:latin typeface="Courier New"/>
                <a:cs typeface="Courier New"/>
              </a:rPr>
              <a:t>gateway_payload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NullOK</a:t>
            </a:r>
            <a:r>
              <a:rPr lang="en-US" sz="1600" dirty="0">
                <a:latin typeface="Courier New"/>
                <a:cs typeface="Courier New"/>
              </a:rPr>
              <a:t> IR::V1Table                          </a:t>
            </a:r>
            <a:r>
              <a:rPr lang="en-US" sz="1600" dirty="0" err="1">
                <a:latin typeface="Courier New"/>
                <a:cs typeface="Courier New"/>
              </a:rPr>
              <a:t>match_table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latin typeface="Courier New"/>
                <a:cs typeface="Courier New"/>
              </a:rPr>
              <a:t>    inline Vector&lt;Attached&gt;                     attached;</a:t>
            </a:r>
          </a:p>
          <a:p>
            <a:r>
              <a:rPr lang="en-US" sz="1600" dirty="0">
                <a:latin typeface="Courier New"/>
                <a:cs typeface="Courier New"/>
              </a:rPr>
              <a:t>    inline </a:t>
            </a:r>
            <a:r>
              <a:rPr lang="en-US" sz="1600" dirty="0" err="1">
                <a:latin typeface="Courier New"/>
                <a:cs typeface="Courier New"/>
              </a:rPr>
              <a:t>NameMap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ActionFunction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ordered_map</a:t>
            </a:r>
            <a:r>
              <a:rPr lang="en-US" sz="1600" dirty="0">
                <a:latin typeface="Courier New"/>
                <a:cs typeface="Courier New"/>
              </a:rPr>
              <a:t>&gt; actions;</a:t>
            </a:r>
          </a:p>
          <a:p>
            <a:r>
              <a:rPr lang="de-DE" sz="1600" dirty="0">
                <a:latin typeface="Courier New"/>
                <a:cs typeface="Courier New"/>
              </a:rPr>
              <a:t>    inline </a:t>
            </a:r>
            <a:r>
              <a:rPr lang="de-DE" sz="1600" dirty="0" err="1">
                <a:latin typeface="Courier New"/>
                <a:cs typeface="Courier New"/>
              </a:rPr>
              <a:t>NameMap</a:t>
            </a:r>
            <a:r>
              <a:rPr lang="de-DE" sz="1600" dirty="0">
                <a:latin typeface="Courier New"/>
                <a:cs typeface="Courier New"/>
              </a:rPr>
              <a:t>&lt;</a:t>
            </a:r>
            <a:r>
              <a:rPr lang="de-DE" sz="1600" dirty="0" err="1">
                <a:latin typeface="Courier New"/>
                <a:cs typeface="Courier New"/>
              </a:rPr>
              <a:t>TableSeq</a:t>
            </a:r>
            <a:r>
              <a:rPr lang="de-DE" sz="1600" dirty="0">
                <a:latin typeface="Courier New"/>
                <a:cs typeface="Courier New"/>
              </a:rPr>
              <a:t>&gt;                    </a:t>
            </a:r>
            <a:r>
              <a:rPr lang="de-DE" sz="1600" dirty="0" err="1">
                <a:latin typeface="Courier New"/>
                <a:cs typeface="Courier New"/>
              </a:rPr>
              <a:t>next</a:t>
            </a:r>
            <a:r>
              <a:rPr lang="de-DE" sz="1600" dirty="0">
                <a:latin typeface="Courier New"/>
                <a:cs typeface="Courier New"/>
              </a:rPr>
              <a:t>;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548" y="4399936"/>
            <a:ext cx="75725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// a sequence of tables -- may be reordered if </a:t>
            </a:r>
            <a:r>
              <a:rPr lang="en-US" sz="1600" dirty="0" err="1">
                <a:latin typeface="Courier New"/>
                <a:cs typeface="Courier New"/>
              </a:rPr>
              <a:t>deps</a:t>
            </a:r>
            <a:r>
              <a:rPr lang="en-US" sz="1600" dirty="0">
                <a:latin typeface="Courier New"/>
                <a:cs typeface="Courier New"/>
              </a:rPr>
              <a:t> allow.</a:t>
            </a:r>
          </a:p>
          <a:p>
            <a:r>
              <a:rPr lang="en-US" sz="1600" dirty="0">
                <a:latin typeface="Courier New"/>
                <a:cs typeface="Courier New"/>
              </a:rPr>
              <a:t>// </a:t>
            </a:r>
            <a:r>
              <a:rPr lang="en-US" sz="1600" dirty="0" err="1">
                <a:latin typeface="Courier New"/>
                <a:cs typeface="Courier New"/>
              </a:rPr>
              <a:t>deps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i,j</a:t>
            </a:r>
            <a:r>
              <a:rPr lang="en-US" sz="1600" dirty="0">
                <a:latin typeface="Courier New"/>
                <a:cs typeface="Courier New"/>
              </a:rPr>
              <a:t>) is true </a:t>
            </a:r>
            <a:r>
              <a:rPr lang="en-US" sz="1600" dirty="0" err="1">
                <a:latin typeface="Courier New"/>
                <a:cs typeface="Courier New"/>
              </a:rPr>
              <a:t>iff</a:t>
            </a:r>
            <a:r>
              <a:rPr lang="en-US" sz="1600" dirty="0">
                <a:latin typeface="Courier New"/>
                <a:cs typeface="Courier New"/>
              </a:rPr>
              <a:t> tables[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] is dependent on tables[j]</a:t>
            </a:r>
          </a:p>
          <a:p>
            <a:r>
              <a:rPr lang="en-US" sz="1600" dirty="0">
                <a:latin typeface="Courier New"/>
                <a:cs typeface="Courier New"/>
              </a:rPr>
              <a:t>// (so must have j &lt;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) */</a:t>
            </a:r>
          </a:p>
          <a:p>
            <a:r>
              <a:rPr lang="en-US" sz="1600" dirty="0">
                <a:latin typeface="Courier New"/>
                <a:cs typeface="Courier New"/>
              </a:rPr>
              <a:t>class </a:t>
            </a:r>
            <a:r>
              <a:rPr lang="en-US" sz="1600" dirty="0" err="1">
                <a:latin typeface="Courier New"/>
                <a:cs typeface="Courier New"/>
              </a:rPr>
              <a:t>TableSeq</a:t>
            </a:r>
            <a:r>
              <a:rPr lang="en-US" sz="1600" dirty="0">
                <a:latin typeface="Courier New"/>
                <a:cs typeface="Courier New"/>
              </a:rPr>
              <a:t> {</a:t>
            </a:r>
          </a:p>
          <a:p>
            <a:r>
              <a:rPr lang="en-US" sz="1600" dirty="0">
                <a:latin typeface="Courier New"/>
                <a:cs typeface="Courier New"/>
              </a:rPr>
              <a:t>    inline Vector&lt;Table&gt;        tables;</a:t>
            </a:r>
          </a:p>
          <a:p>
            <a:r>
              <a:rPr lang="fr-FR" sz="1600" dirty="0">
                <a:latin typeface="Courier New"/>
                <a:cs typeface="Courier New"/>
              </a:rPr>
              <a:t>    </a:t>
            </a:r>
            <a:r>
              <a:rPr lang="fr-FR" sz="1600" dirty="0" err="1">
                <a:latin typeface="Courier New"/>
                <a:cs typeface="Courier New"/>
              </a:rPr>
              <a:t>LTBitMatrix</a:t>
            </a:r>
            <a:r>
              <a:rPr lang="fr-FR" sz="1600" dirty="0">
                <a:latin typeface="Courier New"/>
                <a:cs typeface="Courier New"/>
              </a:rPr>
              <a:t>                 </a:t>
            </a:r>
            <a:r>
              <a:rPr lang="fr-FR" sz="1600" dirty="0" err="1">
                <a:latin typeface="Courier New"/>
                <a:cs typeface="Courier New"/>
              </a:rPr>
              <a:t>deps</a:t>
            </a:r>
            <a:r>
              <a:rPr lang="fr-FR" sz="1600" dirty="0">
                <a:latin typeface="Courier New"/>
                <a:cs typeface="Courier New"/>
              </a:rPr>
              <a:t>;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7817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8752</TotalTime>
  <Words>1374</Words>
  <Application>Microsoft Macintosh PowerPoint</Application>
  <PresentationFormat>On-screen Show (4:3)</PresentationFormat>
  <Paragraphs>274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Tofino Backend</vt:lpstr>
      <vt:lpstr>Tofino physical pipeline</vt:lpstr>
      <vt:lpstr>Logical Pipeline</vt:lpstr>
      <vt:lpstr>Tofino Backend IR</vt:lpstr>
      <vt:lpstr>Tofino Parser/Deparser IR</vt:lpstr>
      <vt:lpstr>Anatomy of a Tofino Table</vt:lpstr>
      <vt:lpstr>Tofino MAU stage</vt:lpstr>
      <vt:lpstr>Table control dependency graph</vt:lpstr>
      <vt:lpstr>PowerPoint Presentation</vt:lpstr>
      <vt:lpstr> </vt:lpstr>
      <vt:lpstr>Tofino Backend Passes</vt:lpstr>
      <vt:lpstr>Tofino Backend Passes</vt:lpstr>
      <vt:lpstr>Informational Passes</vt:lpstr>
      <vt:lpstr>Metadata management</vt:lpstr>
      <vt:lpstr>Gateway Transforms</vt:lpstr>
      <vt:lpstr>Table Layout and Placement</vt:lpstr>
      <vt:lpstr>Parser/Deparser related passes</vt:lpstr>
      <vt:lpstr>PHV Allocation</vt:lpstr>
      <vt:lpstr>Miscellaneous passes</vt:lpstr>
    </vt:vector>
  </TitlesOfParts>
  <Company>Barefoot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Tofino Backend</dc:title>
  <dc:creator>Chris Dodd</dc:creator>
  <cp:lastModifiedBy>Chris Dodd</cp:lastModifiedBy>
  <cp:revision>34</cp:revision>
  <dcterms:created xsi:type="dcterms:W3CDTF">2016-08-05T16:40:06Z</dcterms:created>
  <dcterms:modified xsi:type="dcterms:W3CDTF">2016-09-02T03:36:12Z</dcterms:modified>
</cp:coreProperties>
</file>