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C13C8B-0FC8-4712-BA2C-5F2FC1B1D452}">
  <a:tblStyle styleId="{58C13C8B-0FC8-4712-BA2C-5F2FC1B1D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f95ee8484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f95ee8484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f95ee8484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f95ee8484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f95ee8484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f95ee8484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f95ee8484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f95ee8484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f95ee8484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f95ee8484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f95ee8484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f95ee8484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f95ee8484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f95ee8484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f95ee8484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f95ee8484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f95ee8484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f95ee8484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f95ee8484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f95ee8484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95ee8484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f95ee8484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f95ee8484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f95ee8484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f95ee8484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f95ee8484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f95ee8484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f95ee8484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6fca06ed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6fca06e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fca06ed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6fca06ed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6fca06ed1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6fca06ed1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6fca06ed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6fca06ed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f95ee8484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f95ee8484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f95ee8484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f95ee8484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fca06ed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fca06ed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95ee8484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95ee8484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fca06ed1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fca06ed1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95ee8484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95ee8484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95ee84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95ee84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packet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+ payload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“Header” distributed across PHV/TPHV/CLOT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“Payload” sent to buffer (untouched)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95ee8484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95ee8484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akin to datapath synthesis.  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95ee8484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f95ee8484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95ee8484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95ee8484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f95ee8484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f95ee8484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771475"/>
            <a:ext cx="85206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4712275"/>
            <a:ext cx="9144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Barefoot Networks, an Intel company Confidential</a:t>
            </a:r>
            <a:endParaRPr i="1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362400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P4 to Tofino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Michael Attig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November 4, 2019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PHV allocation tasks</a:t>
            </a:r>
            <a:endParaRPr/>
          </a:p>
        </p:txBody>
      </p:sp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311700" y="771475"/>
            <a:ext cx="85206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&amp; Initialization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Reference analysis → Where and how are fields used?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Live range analysis → Do fields persist?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Register sharing → Overlay / Packing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Clustering &amp; Grouping → Field interactions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transformations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initialization motion → Optimize location of initialization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Constraint mitigation → Utilize different implementation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Allocation considerations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Flexible packing, e.g. bridged metadata, mirror headers, digests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Field slicing across registers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Register assignment → Final mapping from field slice to register</a:t>
            </a:r>
            <a:endParaRPr/>
          </a:p>
        </p:txBody>
      </p:sp>
      <p:sp>
        <p:nvSpPr>
          <p:cNvPr id="280" name="Google Shape;28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86" name="Google Shape;28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23"/>
          <p:cNvSpPr txBox="1"/>
          <p:nvPr/>
        </p:nvSpPr>
        <p:spPr>
          <a:xfrm>
            <a:off x="311700" y="712925"/>
            <a:ext cx="28875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// header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ipv4_h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bit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&lt;8&gt; ttl;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bit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&lt;8&gt; protocol;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bit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&lt;16&gt; checksum;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bit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&lt;32&gt; srcAddr;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bit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&lt;32&gt; dstAddr;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// parse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parse_ipv4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pkt.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(hdr.ipv4);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(...) {...}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// mau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route(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bit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&lt;32&gt; dst)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hdr.ipv4.ttl = hdr.ipv4.ttl - 1;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hdr.ipv4.dstAddr = dst;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deparse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pkt.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(hdr.ethernet);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pkt.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(hdr.ipv4);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3902925" y="1894200"/>
            <a:ext cx="1865268" cy="10512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Allocation</a:t>
            </a:r>
            <a:endParaRPr/>
          </a:p>
        </p:txBody>
      </p:sp>
      <p:cxnSp>
        <p:nvCxnSpPr>
          <p:cNvPr id="289" name="Google Shape;289;p23"/>
          <p:cNvCxnSpPr/>
          <p:nvPr/>
        </p:nvCxnSpPr>
        <p:spPr>
          <a:xfrm flipH="1" rot="10800000">
            <a:off x="2984375" y="2527350"/>
            <a:ext cx="633000" cy="4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3"/>
          <p:cNvCxnSpPr/>
          <p:nvPr/>
        </p:nvCxnSpPr>
        <p:spPr>
          <a:xfrm flipH="1" rot="10800000">
            <a:off x="3136775" y="2990725"/>
            <a:ext cx="650100" cy="46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3"/>
          <p:cNvCxnSpPr>
            <a:endCxn id="292" idx="3"/>
          </p:cNvCxnSpPr>
          <p:nvPr/>
        </p:nvCxnSpPr>
        <p:spPr>
          <a:xfrm flipH="1" rot="10800000">
            <a:off x="2848731" y="3157065"/>
            <a:ext cx="1107600" cy="99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3"/>
          <p:cNvCxnSpPr/>
          <p:nvPr/>
        </p:nvCxnSpPr>
        <p:spPr>
          <a:xfrm>
            <a:off x="2735250" y="1734800"/>
            <a:ext cx="882300" cy="21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3"/>
          <p:cNvSpPr txBox="1"/>
          <p:nvPr/>
        </p:nvSpPr>
        <p:spPr>
          <a:xfrm>
            <a:off x="2874150" y="1315550"/>
            <a:ext cx="108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</a:t>
            </a:r>
            <a:endParaRPr/>
          </a:p>
        </p:txBody>
      </p:sp>
      <p:sp>
        <p:nvSpPr>
          <p:cNvPr id="295" name="Google Shape;295;p23"/>
          <p:cNvSpPr txBox="1"/>
          <p:nvPr/>
        </p:nvSpPr>
        <p:spPr>
          <a:xfrm>
            <a:off x="2679275" y="2098088"/>
            <a:ext cx="108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range </a:t>
            </a:r>
            <a:endParaRPr/>
          </a:p>
        </p:txBody>
      </p:sp>
      <p:sp>
        <p:nvSpPr>
          <p:cNvPr id="296" name="Google Shape;296;p23"/>
          <p:cNvSpPr txBox="1"/>
          <p:nvPr/>
        </p:nvSpPr>
        <p:spPr>
          <a:xfrm>
            <a:off x="3199200" y="3581109"/>
            <a:ext cx="1085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sp>
        <p:nvSpPr>
          <p:cNvPr id="297" name="Google Shape;297;p23"/>
          <p:cNvSpPr txBox="1"/>
          <p:nvPr/>
        </p:nvSpPr>
        <p:spPr>
          <a:xfrm>
            <a:off x="2653650" y="2801488"/>
            <a:ext cx="108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pack</a:t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7599025" y="845750"/>
            <a:ext cx="497400" cy="393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ttl</a:t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6852925" y="2631500"/>
            <a:ext cx="19896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srcAddr</a:t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7353025" y="2046500"/>
            <a:ext cx="989400" cy="393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checksum</a:t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7353025" y="3224325"/>
            <a:ext cx="9894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dstAddr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[31:16]</a:t>
            </a:r>
            <a:endParaRPr sz="1200"/>
          </a:p>
        </p:txBody>
      </p:sp>
      <p:sp>
        <p:nvSpPr>
          <p:cNvPr id="302" name="Google Shape;302;p23"/>
          <p:cNvSpPr/>
          <p:nvPr/>
        </p:nvSpPr>
        <p:spPr>
          <a:xfrm>
            <a:off x="7353025" y="3817150"/>
            <a:ext cx="9894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dstAddr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[15:0]</a:t>
            </a:r>
            <a:endParaRPr sz="1200"/>
          </a:p>
        </p:txBody>
      </p:sp>
      <p:sp>
        <p:nvSpPr>
          <p:cNvPr id="303" name="Google Shape;303;p23"/>
          <p:cNvSpPr/>
          <p:nvPr/>
        </p:nvSpPr>
        <p:spPr>
          <a:xfrm>
            <a:off x="7599025" y="1446125"/>
            <a:ext cx="4974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proto</a:t>
            </a:r>
            <a:endParaRPr sz="1000"/>
          </a:p>
        </p:txBody>
      </p:sp>
      <p:cxnSp>
        <p:nvCxnSpPr>
          <p:cNvPr id="304" name="Google Shape;304;p23"/>
          <p:cNvCxnSpPr/>
          <p:nvPr/>
        </p:nvCxnSpPr>
        <p:spPr>
          <a:xfrm flipH="1" rot="10800000">
            <a:off x="5889600" y="1289000"/>
            <a:ext cx="921300" cy="36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3"/>
          <p:cNvSpPr txBox="1"/>
          <p:nvPr/>
        </p:nvSpPr>
        <p:spPr>
          <a:xfrm>
            <a:off x="5493575" y="984013"/>
            <a:ext cx="108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pack</a:t>
            </a:r>
            <a:endParaRPr/>
          </a:p>
        </p:txBody>
      </p:sp>
      <p:cxnSp>
        <p:nvCxnSpPr>
          <p:cNvPr id="306" name="Google Shape;306;p23"/>
          <p:cNvCxnSpPr>
            <a:stCxn id="292" idx="5"/>
          </p:cNvCxnSpPr>
          <p:nvPr/>
        </p:nvCxnSpPr>
        <p:spPr>
          <a:xfrm>
            <a:off x="5680640" y="3157015"/>
            <a:ext cx="1271700" cy="47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3"/>
          <p:cNvSpPr txBox="1"/>
          <p:nvPr/>
        </p:nvSpPr>
        <p:spPr>
          <a:xfrm>
            <a:off x="5572550" y="3462050"/>
            <a:ext cx="108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</a:t>
            </a:r>
            <a:endParaRPr/>
          </a:p>
        </p:txBody>
      </p:sp>
      <p:cxnSp>
        <p:nvCxnSpPr>
          <p:cNvPr id="308" name="Google Shape;308;p23"/>
          <p:cNvCxnSpPr>
            <a:stCxn id="292" idx="6"/>
          </p:cNvCxnSpPr>
          <p:nvPr/>
        </p:nvCxnSpPr>
        <p:spPr>
          <a:xfrm flipH="1" rot="10800000">
            <a:off x="6037736" y="2222011"/>
            <a:ext cx="835200" cy="7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3"/>
          <p:cNvCxnSpPr/>
          <p:nvPr/>
        </p:nvCxnSpPr>
        <p:spPr>
          <a:xfrm>
            <a:off x="5991325" y="2730725"/>
            <a:ext cx="644400" cy="16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3"/>
          <p:cNvSpPr txBox="1"/>
          <p:nvPr/>
        </p:nvSpPr>
        <p:spPr>
          <a:xfrm>
            <a:off x="6026775" y="1624800"/>
            <a:ext cx="1085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placement</a:t>
            </a:r>
            <a:endParaRPr/>
          </a:p>
        </p:txBody>
      </p:sp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311700" y="619075"/>
            <a:ext cx="85206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 MAU resources such that</a:t>
            </a:r>
            <a:r>
              <a:rPr lang="en"/>
              <a:t>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match tables and attached tables provide minimum entries required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program dependencies </a:t>
            </a:r>
            <a:r>
              <a:rPr lang="en"/>
              <a:t>satisfied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</a:t>
            </a:r>
            <a:r>
              <a:rPr lang="en"/>
              <a:t>hardware resource constraints satisfied</a:t>
            </a:r>
            <a:endParaRPr/>
          </a:p>
        </p:txBody>
      </p:sp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24"/>
          <p:cNvSpPr txBox="1"/>
          <p:nvPr/>
        </p:nvSpPr>
        <p:spPr>
          <a:xfrm>
            <a:off x="1263275" y="2259450"/>
            <a:ext cx="2712900" cy="22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acl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lkp.ip_src_addr :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ternary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lkp.ip_dst_addr :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ternary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lkp.ip_proto    :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ternary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lkp.l4_src_port :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ternary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lkp.l4_dst_port :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ternary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acl_deny;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acl_permit;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acl_redirect;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= 8192;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24"/>
          <p:cNvSpPr/>
          <p:nvPr/>
        </p:nvSpPr>
        <p:spPr>
          <a:xfrm flipH="1" rot="-5400000">
            <a:off x="4260909" y="3225597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909" y="2128888"/>
            <a:ext cx="2976825" cy="249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Tofino MAU</a:t>
            </a:r>
            <a:endParaRPr/>
          </a:p>
        </p:txBody>
      </p:sp>
      <p:sp>
        <p:nvSpPr>
          <p:cNvPr id="326" name="Google Shape;3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7" name="Google Shape;327;p25"/>
          <p:cNvGrpSpPr/>
          <p:nvPr/>
        </p:nvGrpSpPr>
        <p:grpSpPr>
          <a:xfrm>
            <a:off x="455582" y="480583"/>
            <a:ext cx="7638060" cy="4514880"/>
            <a:chOff x="0" y="100875"/>
            <a:chExt cx="9144092" cy="5405100"/>
          </a:xfrm>
        </p:grpSpPr>
        <p:sp>
          <p:nvSpPr>
            <p:cNvPr id="328" name="Google Shape;328;p25"/>
            <p:cNvSpPr/>
            <p:nvPr/>
          </p:nvSpPr>
          <p:spPr>
            <a:xfrm rot="-5400000">
              <a:off x="8042075" y="2160813"/>
              <a:ext cx="4398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 rot="5400000">
              <a:off x="1910606" y="2201519"/>
              <a:ext cx="2715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1170244" y="2486050"/>
              <a:ext cx="4017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1" name="Google Shape;331;p25"/>
            <p:cNvCxnSpPr/>
            <p:nvPr/>
          </p:nvCxnSpPr>
          <p:spPr>
            <a:xfrm>
              <a:off x="12000" y="3596850"/>
              <a:ext cx="3297000" cy="12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2" name="Google Shape;332;p25"/>
            <p:cNvSpPr/>
            <p:nvPr/>
          </p:nvSpPr>
          <p:spPr>
            <a:xfrm>
              <a:off x="148351" y="1769425"/>
              <a:ext cx="222900" cy="144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 rot="5400000">
              <a:off x="-1888025" y="2467450"/>
              <a:ext cx="4243200" cy="293400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1172419" y="1648750"/>
              <a:ext cx="4017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 rot="-5400000">
              <a:off x="8086475" y="3087175"/>
              <a:ext cx="3639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370588" y="840925"/>
              <a:ext cx="852300" cy="2001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Exact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Match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Input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Crossbar</a:t>
              </a:r>
              <a:endParaRPr sz="1000"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370588" y="3747075"/>
              <a:ext cx="852300" cy="17589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Ternary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Match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Input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Crossbar</a:t>
              </a:r>
              <a:endParaRPr sz="1000"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577625" y="2508000"/>
              <a:ext cx="948000" cy="706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Gateways</a:t>
              </a:r>
              <a:endParaRPr sz="1000"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2950288" y="840925"/>
              <a:ext cx="948000" cy="2001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SRAM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Array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(left)</a:t>
              </a:r>
              <a:endParaRPr sz="1200"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5144513" y="840925"/>
              <a:ext cx="1494000" cy="2001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SRAM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Array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(right)</a:t>
              </a:r>
              <a:endParaRPr sz="1200"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4170475" y="840925"/>
              <a:ext cx="676800" cy="2001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Map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RAM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Array</a:t>
              </a:r>
              <a:endParaRPr sz="1200"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1519288" y="3747075"/>
              <a:ext cx="1494000" cy="17589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TCAM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Array</a:t>
              </a:r>
              <a:endParaRPr sz="1200"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6934913" y="841100"/>
              <a:ext cx="754500" cy="2001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Action Data Bus</a:t>
              </a:r>
              <a:endParaRPr sz="1200"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3309700" y="3442850"/>
              <a:ext cx="5241300" cy="11970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Match Central</a:t>
              </a:r>
              <a:endParaRPr sz="1200"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2447237" y="1648738"/>
              <a:ext cx="4989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1222888" y="897500"/>
              <a:ext cx="16905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222888" y="4455975"/>
              <a:ext cx="2964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6638513" y="1671025"/>
              <a:ext cx="2964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1572100" y="1312225"/>
              <a:ext cx="948000" cy="933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Hash</a:t>
              </a:r>
              <a:endParaRPr sz="1200"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3013275" y="3963950"/>
              <a:ext cx="2964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25"/>
            <p:cNvCxnSpPr/>
            <p:nvPr/>
          </p:nvCxnSpPr>
          <p:spPr>
            <a:xfrm>
              <a:off x="3464275" y="3028100"/>
              <a:ext cx="0" cy="403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2" name="Google Shape;352;p25"/>
            <p:cNvSpPr/>
            <p:nvPr/>
          </p:nvSpPr>
          <p:spPr>
            <a:xfrm>
              <a:off x="7985825" y="100875"/>
              <a:ext cx="565200" cy="20016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PHV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ALUs</a:t>
              </a:r>
              <a:endParaRPr sz="900"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7689413" y="1671025"/>
              <a:ext cx="2964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4848113" y="2044800"/>
              <a:ext cx="2964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 rot="10800000">
              <a:off x="4848113" y="1394350"/>
              <a:ext cx="2964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0" y="263125"/>
              <a:ext cx="79719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PHV</a:t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8551000" y="263125"/>
              <a:ext cx="565200" cy="34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PHV</a:t>
              </a:r>
              <a:endParaRPr b="1" sz="800"/>
            </a:p>
          </p:txBody>
        </p:sp>
        <p:cxnSp>
          <p:nvCxnSpPr>
            <p:cNvPr id="358" name="Google Shape;358;p25"/>
            <p:cNvCxnSpPr>
              <a:stCxn id="341" idx="2"/>
            </p:cNvCxnSpPr>
            <p:nvPr/>
          </p:nvCxnSpPr>
          <p:spPr>
            <a:xfrm>
              <a:off x="4508875" y="2842525"/>
              <a:ext cx="0" cy="606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9" name="Google Shape;359;p25"/>
            <p:cNvSpPr/>
            <p:nvPr/>
          </p:nvSpPr>
          <p:spPr>
            <a:xfrm rot="5400000">
              <a:off x="5596775" y="2964175"/>
              <a:ext cx="589500" cy="3402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rot="5400000">
              <a:off x="3433450" y="2975425"/>
              <a:ext cx="589500" cy="3402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 txBox="1"/>
            <p:nvPr/>
          </p:nvSpPr>
          <p:spPr>
            <a:xfrm>
              <a:off x="911200" y="2497625"/>
              <a:ext cx="293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  <p:sp>
          <p:nvSpPr>
            <p:cNvPr id="362" name="Google Shape;362;p25"/>
            <p:cNvSpPr txBox="1"/>
            <p:nvPr/>
          </p:nvSpPr>
          <p:spPr>
            <a:xfrm>
              <a:off x="933750" y="5165775"/>
              <a:ext cx="293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1</a:t>
              </a:r>
              <a:endParaRPr sz="1000"/>
            </a:p>
          </p:txBody>
        </p:sp>
        <p:sp>
          <p:nvSpPr>
            <p:cNvPr id="363" name="Google Shape;363;p25"/>
            <p:cNvSpPr txBox="1"/>
            <p:nvPr/>
          </p:nvSpPr>
          <p:spPr>
            <a:xfrm>
              <a:off x="2226688" y="1903063"/>
              <a:ext cx="293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  <p:sp>
          <p:nvSpPr>
            <p:cNvPr id="364" name="Google Shape;364;p25"/>
            <p:cNvSpPr txBox="1"/>
            <p:nvPr/>
          </p:nvSpPr>
          <p:spPr>
            <a:xfrm>
              <a:off x="2733850" y="5165775"/>
              <a:ext cx="293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3</a:t>
              </a:r>
              <a:endParaRPr sz="1000"/>
            </a:p>
          </p:txBody>
        </p:sp>
        <p:sp>
          <p:nvSpPr>
            <p:cNvPr id="365" name="Google Shape;365;p25"/>
            <p:cNvSpPr txBox="1"/>
            <p:nvPr/>
          </p:nvSpPr>
          <p:spPr>
            <a:xfrm>
              <a:off x="3618094" y="2167798"/>
              <a:ext cx="293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3</a:t>
              </a:r>
              <a:endParaRPr sz="1000"/>
            </a:p>
          </p:txBody>
        </p:sp>
        <p:sp>
          <p:nvSpPr>
            <p:cNvPr id="366" name="Google Shape;366;p25"/>
            <p:cNvSpPr txBox="1"/>
            <p:nvPr/>
          </p:nvSpPr>
          <p:spPr>
            <a:xfrm>
              <a:off x="3618094" y="2507998"/>
              <a:ext cx="293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5</a:t>
              </a:r>
              <a:endParaRPr sz="1000"/>
            </a:p>
          </p:txBody>
        </p:sp>
        <p:sp>
          <p:nvSpPr>
            <p:cNvPr id="367" name="Google Shape;367;p25"/>
            <p:cNvSpPr txBox="1"/>
            <p:nvPr/>
          </p:nvSpPr>
          <p:spPr>
            <a:xfrm>
              <a:off x="6351569" y="2146298"/>
              <a:ext cx="293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3</a:t>
              </a:r>
              <a:endParaRPr sz="1000"/>
            </a:p>
          </p:txBody>
        </p:sp>
        <p:sp>
          <p:nvSpPr>
            <p:cNvPr id="368" name="Google Shape;368;p25"/>
            <p:cNvSpPr txBox="1"/>
            <p:nvPr/>
          </p:nvSpPr>
          <p:spPr>
            <a:xfrm>
              <a:off x="6351569" y="2486498"/>
              <a:ext cx="293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5</a:t>
              </a:r>
              <a:endParaRPr sz="1000"/>
            </a:p>
          </p:txBody>
        </p:sp>
        <p:sp>
          <p:nvSpPr>
            <p:cNvPr id="369" name="Google Shape;369;p25"/>
            <p:cNvSpPr txBox="1"/>
            <p:nvPr/>
          </p:nvSpPr>
          <p:spPr>
            <a:xfrm>
              <a:off x="8257625" y="4305050"/>
              <a:ext cx="293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4</a:t>
              </a:r>
              <a:endParaRPr sz="1000"/>
            </a:p>
          </p:txBody>
        </p:sp>
        <p:sp>
          <p:nvSpPr>
            <p:cNvPr id="370" name="Google Shape;370;p25"/>
            <p:cNvSpPr txBox="1"/>
            <p:nvPr/>
          </p:nvSpPr>
          <p:spPr>
            <a:xfrm>
              <a:off x="4537923" y="2497625"/>
              <a:ext cx="293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5</a:t>
              </a:r>
              <a:endParaRPr sz="1000"/>
            </a:p>
          </p:txBody>
        </p:sp>
        <p:sp>
          <p:nvSpPr>
            <p:cNvPr id="371" name="Google Shape;371;p25"/>
            <p:cNvSpPr txBox="1"/>
            <p:nvPr/>
          </p:nvSpPr>
          <p:spPr>
            <a:xfrm>
              <a:off x="8257619" y="1745998"/>
              <a:ext cx="293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6</a:t>
              </a:r>
              <a:endParaRPr sz="1000"/>
            </a:p>
          </p:txBody>
        </p:sp>
        <p:sp>
          <p:nvSpPr>
            <p:cNvPr id="372" name="Google Shape;372;p25"/>
            <p:cNvSpPr txBox="1"/>
            <p:nvPr/>
          </p:nvSpPr>
          <p:spPr>
            <a:xfrm>
              <a:off x="7396019" y="2486498"/>
              <a:ext cx="293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6</a:t>
              </a:r>
              <a:endParaRPr sz="1000"/>
            </a:p>
          </p:txBody>
        </p:sp>
        <p:sp>
          <p:nvSpPr>
            <p:cNvPr id="373" name="Google Shape;373;p25"/>
            <p:cNvSpPr txBox="1"/>
            <p:nvPr/>
          </p:nvSpPr>
          <p:spPr>
            <a:xfrm>
              <a:off x="2235906" y="2940460"/>
              <a:ext cx="293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4</a:t>
              </a:r>
              <a:endParaRPr sz="1000"/>
            </a:p>
          </p:txBody>
        </p:sp>
        <p:sp>
          <p:nvSpPr>
            <p:cNvPr id="374" name="Google Shape;374;p25"/>
            <p:cNvSpPr txBox="1"/>
            <p:nvPr/>
          </p:nvSpPr>
          <p:spPr>
            <a:xfrm>
              <a:off x="311625" y="3064200"/>
              <a:ext cx="8955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Next Table</a:t>
              </a:r>
              <a:endParaRPr sz="1200"/>
            </a:p>
          </p:txBody>
        </p:sp>
        <p:cxnSp>
          <p:nvCxnSpPr>
            <p:cNvPr id="375" name="Google Shape;375;p25"/>
            <p:cNvCxnSpPr/>
            <p:nvPr/>
          </p:nvCxnSpPr>
          <p:spPr>
            <a:xfrm>
              <a:off x="8553325" y="3587675"/>
              <a:ext cx="498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6" name="Google Shape;376;p25"/>
            <p:cNvSpPr txBox="1"/>
            <p:nvPr/>
          </p:nvSpPr>
          <p:spPr>
            <a:xfrm>
              <a:off x="8487092" y="2957294"/>
              <a:ext cx="6570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Next Table</a:t>
              </a:r>
              <a:endParaRPr sz="1200"/>
            </a:p>
          </p:txBody>
        </p:sp>
        <p:cxnSp>
          <p:nvCxnSpPr>
            <p:cNvPr id="377" name="Google Shape;377;p25"/>
            <p:cNvCxnSpPr/>
            <p:nvPr/>
          </p:nvCxnSpPr>
          <p:spPr>
            <a:xfrm>
              <a:off x="2529306" y="3034360"/>
              <a:ext cx="948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8" name="Google Shape;378;p25"/>
            <p:cNvSpPr/>
            <p:nvPr/>
          </p:nvSpPr>
          <p:spPr>
            <a:xfrm>
              <a:off x="7979375" y="2530913"/>
              <a:ext cx="565200" cy="5301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VLIW</a:t>
              </a:r>
              <a:endParaRPr sz="900"/>
            </a:p>
          </p:txBody>
        </p:sp>
        <p:sp>
          <p:nvSpPr>
            <p:cNvPr id="379" name="Google Shape;379;p25"/>
            <p:cNvSpPr txBox="1"/>
            <p:nvPr/>
          </p:nvSpPr>
          <p:spPr>
            <a:xfrm>
              <a:off x="8257619" y="2786572"/>
              <a:ext cx="293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6</a:t>
              </a:r>
              <a:endParaRPr sz="10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placement tasks</a:t>
            </a:r>
            <a:endParaRPr/>
          </a:p>
        </p:txBody>
      </p:sp>
      <p:sp>
        <p:nvSpPr>
          <p:cNvPr id="385" name="Google Shape;385;p26"/>
          <p:cNvSpPr txBox="1"/>
          <p:nvPr>
            <p:ph idx="1" type="body"/>
          </p:nvPr>
        </p:nvSpPr>
        <p:spPr>
          <a:xfrm>
            <a:off x="311700" y="771475"/>
            <a:ext cx="85206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&amp; Initialization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Dependency analysis → Where and how are fields used?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Enumerate table layout possibilities → Memory efficiency achievable?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transformations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Tofino “lowering” → Cast in Tofino native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 motion → Reorder control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 / Action splitting → Partition to efficiently utilize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Allocation considerations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 packing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 selection → How decide placement order?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 selection &amp;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 &amp; latency minimization</a:t>
            </a:r>
            <a:endParaRPr/>
          </a:p>
        </p:txBody>
      </p:sp>
      <p:sp>
        <p:nvSpPr>
          <p:cNvPr id="386" name="Google Shape;38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 complications</a:t>
            </a:r>
            <a:endParaRPr/>
          </a:p>
        </p:txBody>
      </p:sp>
      <p:sp>
        <p:nvSpPr>
          <p:cNvPr id="392" name="Google Shape;39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27"/>
          <p:cNvSpPr txBox="1"/>
          <p:nvPr/>
        </p:nvSpPr>
        <p:spPr>
          <a:xfrm>
            <a:off x="463475" y="1275825"/>
            <a:ext cx="4646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route(bit&lt;16&gt; x)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hdr.ipv4.id = hdr.ipv4.id +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27"/>
          <p:cNvSpPr txBox="1"/>
          <p:nvPr/>
        </p:nvSpPr>
        <p:spPr>
          <a:xfrm>
            <a:off x="463475" y="2875150"/>
            <a:ext cx="4646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route(bit&lt;16&gt; x)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hdr.ipv4.id = hdr.ipv4.id + meta.m +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27"/>
          <p:cNvSpPr/>
          <p:nvPr/>
        </p:nvSpPr>
        <p:spPr>
          <a:xfrm flipH="1" rot="-5400000">
            <a:off x="5530759" y="1532622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 flipH="1" rot="-5400000">
            <a:off x="5530759" y="3131947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7"/>
          <p:cNvSpPr txBox="1"/>
          <p:nvPr/>
        </p:nvSpPr>
        <p:spPr>
          <a:xfrm>
            <a:off x="5980025" y="1442325"/>
            <a:ext cx="1967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 MAU</a:t>
            </a:r>
            <a:endParaRPr b="1" sz="2000"/>
          </a:p>
        </p:txBody>
      </p:sp>
      <p:sp>
        <p:nvSpPr>
          <p:cNvPr id="398" name="Google Shape;398;p27"/>
          <p:cNvSpPr txBox="1"/>
          <p:nvPr/>
        </p:nvSpPr>
        <p:spPr>
          <a:xfrm>
            <a:off x="5980025" y="3042525"/>
            <a:ext cx="1967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2</a:t>
            </a:r>
            <a:r>
              <a:rPr b="1" lang="en" sz="2000"/>
              <a:t> MAUs</a:t>
            </a:r>
            <a:endParaRPr b="1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PHV implications</a:t>
            </a:r>
            <a:endParaRPr/>
          </a:p>
        </p:txBody>
      </p:sp>
      <p:sp>
        <p:nvSpPr>
          <p:cNvPr id="404" name="Google Shape;40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1458600" y="2140300"/>
            <a:ext cx="19896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276225" y="3220475"/>
            <a:ext cx="989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/>
          <p:nvPr/>
        </p:nvSpPr>
        <p:spPr>
          <a:xfrm>
            <a:off x="522225" y="3220475"/>
            <a:ext cx="4974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8" name="Google Shape;408;p28"/>
          <p:cNvSpPr/>
          <p:nvPr/>
        </p:nvSpPr>
        <p:spPr>
          <a:xfrm>
            <a:off x="1458600" y="3220475"/>
            <a:ext cx="19896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28"/>
          <p:cNvCxnSpPr>
            <a:stCxn id="406" idx="0"/>
            <a:endCxn id="406" idx="2"/>
          </p:cNvCxnSpPr>
          <p:nvPr/>
        </p:nvCxnSpPr>
        <p:spPr>
          <a:xfrm>
            <a:off x="770925" y="3220475"/>
            <a:ext cx="0" cy="39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10" name="Google Shape;410;p28"/>
          <p:cNvSpPr/>
          <p:nvPr/>
        </p:nvSpPr>
        <p:spPr>
          <a:xfrm>
            <a:off x="770925" y="2150900"/>
            <a:ext cx="4974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1" name="Google Shape;411;p28"/>
          <p:cNvSpPr txBox="1"/>
          <p:nvPr/>
        </p:nvSpPr>
        <p:spPr>
          <a:xfrm>
            <a:off x="1568800" y="2641950"/>
            <a:ext cx="87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vs</a:t>
            </a:r>
            <a:endParaRPr b="1" sz="1800"/>
          </a:p>
        </p:txBody>
      </p:sp>
      <p:sp>
        <p:nvSpPr>
          <p:cNvPr id="412" name="Google Shape;412;p28"/>
          <p:cNvSpPr/>
          <p:nvPr/>
        </p:nvSpPr>
        <p:spPr>
          <a:xfrm flipH="1" rot="-5400000">
            <a:off x="3658009" y="2184397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8"/>
          <p:cNvSpPr/>
          <p:nvPr/>
        </p:nvSpPr>
        <p:spPr>
          <a:xfrm flipH="1" rot="-5400000">
            <a:off x="3652884" y="3264572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8"/>
          <p:cNvSpPr/>
          <p:nvPr/>
        </p:nvSpPr>
        <p:spPr>
          <a:xfrm>
            <a:off x="5255625" y="1974650"/>
            <a:ext cx="1989600" cy="746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8"/>
          <p:cNvSpPr/>
          <p:nvPr/>
        </p:nvSpPr>
        <p:spPr>
          <a:xfrm>
            <a:off x="6747825" y="1974650"/>
            <a:ext cx="497400" cy="746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6" name="Google Shape;416;p28"/>
          <p:cNvSpPr/>
          <p:nvPr/>
        </p:nvSpPr>
        <p:spPr>
          <a:xfrm>
            <a:off x="4174350" y="2997475"/>
            <a:ext cx="1989600" cy="746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5666550" y="2997475"/>
            <a:ext cx="497400" cy="746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8" name="Google Shape;418;p28"/>
          <p:cNvSpPr/>
          <p:nvPr/>
        </p:nvSpPr>
        <p:spPr>
          <a:xfrm>
            <a:off x="6383675" y="2986875"/>
            <a:ext cx="1989600" cy="746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6374325" y="2986875"/>
            <a:ext cx="497400" cy="746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0" name="Google Shape;420;p28"/>
          <p:cNvSpPr/>
          <p:nvPr/>
        </p:nvSpPr>
        <p:spPr>
          <a:xfrm>
            <a:off x="5918250" y="2997475"/>
            <a:ext cx="245700" cy="746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1" name="Google Shape;421;p28"/>
          <p:cNvSpPr/>
          <p:nvPr/>
        </p:nvSpPr>
        <p:spPr>
          <a:xfrm>
            <a:off x="6374325" y="2986875"/>
            <a:ext cx="245700" cy="746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2" name="Google Shape;422;p28"/>
          <p:cNvSpPr txBox="1"/>
          <p:nvPr/>
        </p:nvSpPr>
        <p:spPr>
          <a:xfrm>
            <a:off x="276225" y="1446500"/>
            <a:ext cx="317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Register alignment</a:t>
            </a:r>
            <a:endParaRPr sz="1800"/>
          </a:p>
        </p:txBody>
      </p:sp>
      <p:sp>
        <p:nvSpPr>
          <p:cNvPr id="423" name="Google Shape;423;p28"/>
          <p:cNvSpPr txBox="1"/>
          <p:nvPr/>
        </p:nvSpPr>
        <p:spPr>
          <a:xfrm>
            <a:off x="4701675" y="1446488"/>
            <a:ext cx="317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TCAM usage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PHV implications</a:t>
            </a:r>
            <a:endParaRPr/>
          </a:p>
        </p:txBody>
      </p:sp>
      <p:sp>
        <p:nvSpPr>
          <p:cNvPr id="429" name="Google Shape;4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2659388" y="1982325"/>
            <a:ext cx="9894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431" name="Google Shape;431;p29"/>
          <p:cNvSpPr txBox="1"/>
          <p:nvPr/>
        </p:nvSpPr>
        <p:spPr>
          <a:xfrm>
            <a:off x="2122700" y="2680375"/>
            <a:ext cx="87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vs</a:t>
            </a:r>
            <a:endParaRPr b="1" sz="1800"/>
          </a:p>
        </p:txBody>
      </p:sp>
      <p:sp>
        <p:nvSpPr>
          <p:cNvPr id="432" name="Google Shape;432;p29"/>
          <p:cNvSpPr/>
          <p:nvPr/>
        </p:nvSpPr>
        <p:spPr>
          <a:xfrm flipH="1" rot="-5400000">
            <a:off x="4496209" y="2031997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 flipH="1" rot="-5400000">
            <a:off x="4491084" y="3416972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6488975" y="3137825"/>
            <a:ext cx="989400" cy="8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 1</a:t>
            </a:r>
            <a:endParaRPr/>
          </a:p>
        </p:txBody>
      </p:sp>
      <p:sp>
        <p:nvSpPr>
          <p:cNvPr id="435" name="Google Shape;435;p29"/>
          <p:cNvSpPr txBox="1"/>
          <p:nvPr/>
        </p:nvSpPr>
        <p:spPr>
          <a:xfrm>
            <a:off x="1449700" y="1065500"/>
            <a:ext cx="222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Register packing</a:t>
            </a:r>
            <a:endParaRPr sz="1800"/>
          </a:p>
        </p:txBody>
      </p:sp>
      <p:sp>
        <p:nvSpPr>
          <p:cNvPr id="436" name="Google Shape;436;p29"/>
          <p:cNvSpPr txBox="1"/>
          <p:nvPr/>
        </p:nvSpPr>
        <p:spPr>
          <a:xfrm>
            <a:off x="5228325" y="1065500"/>
            <a:ext cx="225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MAU</a:t>
            </a:r>
            <a:r>
              <a:rPr lang="en" sz="1800"/>
              <a:t> placement</a:t>
            </a:r>
            <a:endParaRPr sz="1800"/>
          </a:p>
        </p:txBody>
      </p:sp>
      <p:sp>
        <p:nvSpPr>
          <p:cNvPr id="437" name="Google Shape;437;p29"/>
          <p:cNvSpPr/>
          <p:nvPr/>
        </p:nvSpPr>
        <p:spPr>
          <a:xfrm>
            <a:off x="1466913" y="1982325"/>
            <a:ext cx="9894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1561734" y="3378425"/>
            <a:ext cx="9894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2557709" y="3378425"/>
            <a:ext cx="9894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5228325" y="3137825"/>
            <a:ext cx="989400" cy="8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 0</a:t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5866800" y="1747300"/>
            <a:ext cx="989400" cy="87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 0</a:t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5866800" y="1747300"/>
            <a:ext cx="989400" cy="20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T1</a:t>
            </a:r>
            <a:endParaRPr sz="1200"/>
          </a:p>
        </p:txBody>
      </p:sp>
      <p:sp>
        <p:nvSpPr>
          <p:cNvPr id="443" name="Google Shape;443;p29"/>
          <p:cNvSpPr/>
          <p:nvPr/>
        </p:nvSpPr>
        <p:spPr>
          <a:xfrm>
            <a:off x="5866800" y="2442563"/>
            <a:ext cx="989400" cy="202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T2</a:t>
            </a:r>
            <a:endParaRPr sz="1200"/>
          </a:p>
        </p:txBody>
      </p:sp>
      <p:sp>
        <p:nvSpPr>
          <p:cNvPr id="444" name="Google Shape;444;p29"/>
          <p:cNvSpPr/>
          <p:nvPr/>
        </p:nvSpPr>
        <p:spPr>
          <a:xfrm>
            <a:off x="6488975" y="3809813"/>
            <a:ext cx="989400" cy="202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T2</a:t>
            </a:r>
            <a:endParaRPr sz="1200"/>
          </a:p>
        </p:txBody>
      </p:sp>
      <p:sp>
        <p:nvSpPr>
          <p:cNvPr id="445" name="Google Shape;445;p29"/>
          <p:cNvSpPr/>
          <p:nvPr/>
        </p:nvSpPr>
        <p:spPr>
          <a:xfrm>
            <a:off x="5228325" y="3137850"/>
            <a:ext cx="989400" cy="20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T1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 bandwidth</a:t>
            </a:r>
            <a:endParaRPr/>
          </a:p>
        </p:txBody>
      </p:sp>
      <p:sp>
        <p:nvSpPr>
          <p:cNvPr id="451" name="Google Shape;4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30"/>
          <p:cNvSpPr txBox="1"/>
          <p:nvPr>
            <p:ph idx="1" type="body"/>
          </p:nvPr>
        </p:nvSpPr>
        <p:spPr>
          <a:xfrm>
            <a:off x="311700" y="619075"/>
            <a:ext cx="8520600" cy="1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parser TCAM states</a:t>
            </a:r>
            <a:r>
              <a:rPr lang="en"/>
              <a:t> such that: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packet fields written to PHV registers (or CLOTs)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Minimum number of states used per packet path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Conversely, maximize amount of packet data consumed per state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hardware resource constraints satisfied</a:t>
            </a:r>
            <a:endParaRPr/>
          </a:p>
        </p:txBody>
      </p:sp>
      <p:sp>
        <p:nvSpPr>
          <p:cNvPr id="453" name="Google Shape;453;p30"/>
          <p:cNvSpPr txBox="1"/>
          <p:nvPr/>
        </p:nvSpPr>
        <p:spPr>
          <a:xfrm>
            <a:off x="835700" y="2702375"/>
            <a:ext cx="33009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parse_ipv6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pkt.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(hdr.ipv6);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(hdr.ipv6.next_hdr)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PROTO_ICMP : parse_icmp;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PROTO_TCP  : parse_tcp;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PROTO_UDP  : parse_udp;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PROTO_IPV4 : parse_ipinip;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PROTO_IPV6 : parse_ipv6inip;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p30"/>
          <p:cNvSpPr/>
          <p:nvPr/>
        </p:nvSpPr>
        <p:spPr>
          <a:xfrm flipH="1" rot="-5400000">
            <a:off x="4221684" y="3434372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5123825" y="2790275"/>
            <a:ext cx="1752300" cy="17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6" name="Google Shape;456;p30"/>
          <p:cNvSpPr/>
          <p:nvPr/>
        </p:nvSpPr>
        <p:spPr>
          <a:xfrm>
            <a:off x="5123825" y="3050375"/>
            <a:ext cx="1752300" cy="260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v6_tcp</a:t>
            </a:r>
            <a:endParaRPr sz="1200"/>
          </a:p>
        </p:txBody>
      </p:sp>
      <p:sp>
        <p:nvSpPr>
          <p:cNvPr id="457" name="Google Shape;457;p30"/>
          <p:cNvSpPr/>
          <p:nvPr/>
        </p:nvSpPr>
        <p:spPr>
          <a:xfrm>
            <a:off x="5123825" y="3304625"/>
            <a:ext cx="1752300" cy="26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v6_udp</a:t>
            </a:r>
            <a:endParaRPr sz="1200"/>
          </a:p>
        </p:txBody>
      </p:sp>
      <p:sp>
        <p:nvSpPr>
          <p:cNvPr id="458" name="Google Shape;458;p30"/>
          <p:cNvSpPr/>
          <p:nvPr/>
        </p:nvSpPr>
        <p:spPr>
          <a:xfrm>
            <a:off x="5123825" y="2790275"/>
            <a:ext cx="1752300" cy="260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v6_icmp</a:t>
            </a:r>
            <a:endParaRPr sz="1200"/>
          </a:p>
        </p:txBody>
      </p:sp>
      <p:sp>
        <p:nvSpPr>
          <p:cNvPr id="459" name="Google Shape;459;p30"/>
          <p:cNvSpPr/>
          <p:nvPr/>
        </p:nvSpPr>
        <p:spPr>
          <a:xfrm>
            <a:off x="5123825" y="3564725"/>
            <a:ext cx="1752300" cy="26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v6_inner_v4</a:t>
            </a:r>
            <a:endParaRPr sz="1200"/>
          </a:p>
        </p:txBody>
      </p:sp>
      <p:sp>
        <p:nvSpPr>
          <p:cNvPr id="460" name="Google Shape;460;p30"/>
          <p:cNvSpPr/>
          <p:nvPr/>
        </p:nvSpPr>
        <p:spPr>
          <a:xfrm>
            <a:off x="5123825" y="3818975"/>
            <a:ext cx="1752300" cy="260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v6_inner_v6</a:t>
            </a:r>
            <a:endParaRPr sz="1200"/>
          </a:p>
        </p:txBody>
      </p:sp>
      <p:sp>
        <p:nvSpPr>
          <p:cNvPr id="461" name="Google Shape;461;p30"/>
          <p:cNvSpPr txBox="1"/>
          <p:nvPr/>
        </p:nvSpPr>
        <p:spPr>
          <a:xfrm>
            <a:off x="5123825" y="2402525"/>
            <a:ext cx="175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Parser TCAM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 bandwidth tasks</a:t>
            </a:r>
            <a:endParaRPr/>
          </a:p>
        </p:txBody>
      </p:sp>
      <p:sp>
        <p:nvSpPr>
          <p:cNvPr id="467" name="Google Shape;467;p31"/>
          <p:cNvSpPr txBox="1"/>
          <p:nvPr>
            <p:ph idx="1" type="body"/>
          </p:nvPr>
        </p:nvSpPr>
        <p:spPr>
          <a:xfrm>
            <a:off x="311700" y="771475"/>
            <a:ext cx="85206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&amp; Initialization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 analysis → What are feasible packet structures?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Live range analysis </a:t>
            </a:r>
            <a:r>
              <a:rPr lang="en"/>
              <a:t>→ Where and how are fields used?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transformations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Tofino “lowering” → Cast in Tofino native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Speculative merging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Allocation considerations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splitting and/or merging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 allocation &amp; management</a:t>
            </a:r>
            <a:endParaRPr/>
          </a:p>
        </p:txBody>
      </p:sp>
      <p:sp>
        <p:nvSpPr>
          <p:cNvPr id="468" name="Google Shape;46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771475"/>
            <a:ext cx="85206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compilation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concepts and structures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Summary, Discussion, and Q &amp; A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PHV implications</a:t>
            </a:r>
            <a:endParaRPr/>
          </a:p>
        </p:txBody>
      </p:sp>
      <p:sp>
        <p:nvSpPr>
          <p:cNvPr id="474" name="Google Shape;47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32"/>
          <p:cNvSpPr/>
          <p:nvPr/>
        </p:nvSpPr>
        <p:spPr>
          <a:xfrm>
            <a:off x="486388" y="2899225"/>
            <a:ext cx="989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</a:t>
            </a:r>
            <a:endParaRPr/>
          </a:p>
        </p:txBody>
      </p:sp>
      <p:sp>
        <p:nvSpPr>
          <p:cNvPr id="476" name="Google Shape;476;p32"/>
          <p:cNvSpPr txBox="1"/>
          <p:nvPr/>
        </p:nvSpPr>
        <p:spPr>
          <a:xfrm>
            <a:off x="2994100" y="2614838"/>
            <a:ext cx="87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vs</a:t>
            </a:r>
            <a:endParaRPr b="1" sz="1800"/>
          </a:p>
        </p:txBody>
      </p:sp>
      <p:sp>
        <p:nvSpPr>
          <p:cNvPr id="477" name="Google Shape;477;p32"/>
          <p:cNvSpPr/>
          <p:nvPr/>
        </p:nvSpPr>
        <p:spPr>
          <a:xfrm>
            <a:off x="486388" y="1761675"/>
            <a:ext cx="989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</a:t>
            </a: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2360521" y="3292825"/>
            <a:ext cx="9894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srcAddr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[31:16]</a:t>
            </a:r>
            <a:endParaRPr sz="1200"/>
          </a:p>
        </p:txBody>
      </p:sp>
      <p:sp>
        <p:nvSpPr>
          <p:cNvPr id="479" name="Google Shape;479;p32"/>
          <p:cNvSpPr/>
          <p:nvPr/>
        </p:nvSpPr>
        <p:spPr>
          <a:xfrm>
            <a:off x="3508596" y="3292825"/>
            <a:ext cx="9894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srcAddr [15:0]</a:t>
            </a:r>
            <a:endParaRPr sz="1200"/>
          </a:p>
        </p:txBody>
      </p:sp>
      <p:sp>
        <p:nvSpPr>
          <p:cNvPr id="480" name="Google Shape;480;p32"/>
          <p:cNvSpPr/>
          <p:nvPr/>
        </p:nvSpPr>
        <p:spPr>
          <a:xfrm>
            <a:off x="5272850" y="3165725"/>
            <a:ext cx="1639200" cy="63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parse_ipv4</a:t>
            </a: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7139075" y="3651800"/>
            <a:ext cx="1639200" cy="63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parse_ipv4_spill</a:t>
            </a:r>
            <a:endParaRPr/>
          </a:p>
        </p:txBody>
      </p:sp>
      <p:cxnSp>
        <p:nvCxnSpPr>
          <p:cNvPr id="482" name="Google Shape;482;p32"/>
          <p:cNvCxnSpPr>
            <a:stCxn id="480" idx="5"/>
            <a:endCxn id="481" idx="2"/>
          </p:cNvCxnSpPr>
          <p:nvPr/>
        </p:nvCxnSpPr>
        <p:spPr>
          <a:xfrm flipH="1" rot="-5400000">
            <a:off x="6774445" y="3603574"/>
            <a:ext cx="262200" cy="4671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32"/>
          <p:cNvSpPr/>
          <p:nvPr/>
        </p:nvSpPr>
        <p:spPr>
          <a:xfrm>
            <a:off x="2436554" y="1364825"/>
            <a:ext cx="19854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srcAddr[31:0]</a:t>
            </a:r>
            <a:endParaRPr/>
          </a:p>
        </p:txBody>
      </p:sp>
      <p:sp>
        <p:nvSpPr>
          <p:cNvPr id="484" name="Google Shape;484;p32"/>
          <p:cNvSpPr/>
          <p:nvPr/>
        </p:nvSpPr>
        <p:spPr>
          <a:xfrm>
            <a:off x="486400" y="1192900"/>
            <a:ext cx="4947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</a:t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1090975" y="1192900"/>
            <a:ext cx="4947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</a:t>
            </a:r>
            <a:endParaRPr/>
          </a:p>
        </p:txBody>
      </p:sp>
      <p:sp>
        <p:nvSpPr>
          <p:cNvPr id="486" name="Google Shape;486;p32"/>
          <p:cNvSpPr/>
          <p:nvPr/>
        </p:nvSpPr>
        <p:spPr>
          <a:xfrm>
            <a:off x="486388" y="2330450"/>
            <a:ext cx="989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</a:t>
            </a:r>
            <a:endParaRPr/>
          </a:p>
        </p:txBody>
      </p:sp>
      <p:sp>
        <p:nvSpPr>
          <p:cNvPr id="487" name="Google Shape;487;p32"/>
          <p:cNvSpPr/>
          <p:nvPr/>
        </p:nvSpPr>
        <p:spPr>
          <a:xfrm>
            <a:off x="486400" y="3538350"/>
            <a:ext cx="4947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ttl</a:t>
            </a:r>
            <a:endParaRPr/>
          </a:p>
        </p:txBody>
      </p:sp>
      <p:sp>
        <p:nvSpPr>
          <p:cNvPr id="488" name="Google Shape;488;p32"/>
          <p:cNvSpPr/>
          <p:nvPr/>
        </p:nvSpPr>
        <p:spPr>
          <a:xfrm>
            <a:off x="1090975" y="3538350"/>
            <a:ext cx="4947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proto</a:t>
            </a:r>
            <a:endParaRPr sz="1000"/>
          </a:p>
        </p:txBody>
      </p:sp>
      <p:sp>
        <p:nvSpPr>
          <p:cNvPr id="489" name="Google Shape;489;p32"/>
          <p:cNvSpPr/>
          <p:nvPr/>
        </p:nvSpPr>
        <p:spPr>
          <a:xfrm>
            <a:off x="486388" y="4114225"/>
            <a:ext cx="989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checksum</a:t>
            </a:r>
            <a:endParaRPr/>
          </a:p>
        </p:txBody>
      </p:sp>
      <p:sp>
        <p:nvSpPr>
          <p:cNvPr id="490" name="Google Shape;490;p32"/>
          <p:cNvSpPr/>
          <p:nvPr/>
        </p:nvSpPr>
        <p:spPr>
          <a:xfrm>
            <a:off x="2436554" y="1936850"/>
            <a:ext cx="19854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dstAddr[31:0]</a:t>
            </a:r>
            <a:endParaRPr/>
          </a:p>
        </p:txBody>
      </p:sp>
      <p:cxnSp>
        <p:nvCxnSpPr>
          <p:cNvPr id="491" name="Google Shape;491;p32"/>
          <p:cNvCxnSpPr/>
          <p:nvPr/>
        </p:nvCxnSpPr>
        <p:spPr>
          <a:xfrm>
            <a:off x="1907503" y="1012450"/>
            <a:ext cx="0" cy="36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32"/>
          <p:cNvSpPr/>
          <p:nvPr/>
        </p:nvSpPr>
        <p:spPr>
          <a:xfrm>
            <a:off x="2360509" y="3864875"/>
            <a:ext cx="9894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dstAddr [31:16]</a:t>
            </a:r>
            <a:endParaRPr sz="1200"/>
          </a:p>
        </p:txBody>
      </p:sp>
      <p:sp>
        <p:nvSpPr>
          <p:cNvPr id="493" name="Google Shape;493;p32"/>
          <p:cNvSpPr/>
          <p:nvPr/>
        </p:nvSpPr>
        <p:spPr>
          <a:xfrm>
            <a:off x="3508584" y="3864875"/>
            <a:ext cx="9894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dstAddr [15:0]</a:t>
            </a:r>
            <a:endParaRPr sz="1200"/>
          </a:p>
        </p:txBody>
      </p:sp>
      <p:sp>
        <p:nvSpPr>
          <p:cNvPr id="494" name="Google Shape;494;p32"/>
          <p:cNvSpPr txBox="1"/>
          <p:nvPr/>
        </p:nvSpPr>
        <p:spPr>
          <a:xfrm>
            <a:off x="1585675" y="2614825"/>
            <a:ext cx="6222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and</a:t>
            </a:r>
            <a:endParaRPr i="1" sz="1600"/>
          </a:p>
        </p:txBody>
      </p:sp>
      <p:sp>
        <p:nvSpPr>
          <p:cNvPr id="495" name="Google Shape;495;p32"/>
          <p:cNvSpPr/>
          <p:nvPr/>
        </p:nvSpPr>
        <p:spPr>
          <a:xfrm flipH="1" rot="-5400000">
            <a:off x="4765134" y="3582447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2"/>
          <p:cNvSpPr/>
          <p:nvPr/>
        </p:nvSpPr>
        <p:spPr>
          <a:xfrm flipH="1" rot="-5400000">
            <a:off x="4765134" y="1677447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" name="Google Shape;497;p32"/>
          <p:cNvCxnSpPr>
            <a:stCxn id="481" idx="7"/>
          </p:cNvCxnSpPr>
          <p:nvPr/>
        </p:nvCxnSpPr>
        <p:spPr>
          <a:xfrm flipH="1" rot="10800000">
            <a:off x="8538220" y="3533001"/>
            <a:ext cx="366300" cy="21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32"/>
          <p:cNvCxnSpPr>
            <a:stCxn id="481" idx="6"/>
          </p:cNvCxnSpPr>
          <p:nvPr/>
        </p:nvCxnSpPr>
        <p:spPr>
          <a:xfrm>
            <a:off x="8778275" y="3968300"/>
            <a:ext cx="24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2"/>
          <p:cNvCxnSpPr>
            <a:stCxn id="481" idx="5"/>
          </p:cNvCxnSpPr>
          <p:nvPr/>
        </p:nvCxnSpPr>
        <p:spPr>
          <a:xfrm>
            <a:off x="8538220" y="4192099"/>
            <a:ext cx="345600" cy="19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2"/>
          <p:cNvSpPr/>
          <p:nvPr/>
        </p:nvSpPr>
        <p:spPr>
          <a:xfrm>
            <a:off x="6070600" y="1519650"/>
            <a:ext cx="1639200" cy="63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parse_ipv4</a:t>
            </a:r>
            <a:endParaRPr/>
          </a:p>
        </p:txBody>
      </p:sp>
      <p:cxnSp>
        <p:nvCxnSpPr>
          <p:cNvPr id="501" name="Google Shape;501;p32"/>
          <p:cNvCxnSpPr>
            <a:stCxn id="500" idx="7"/>
          </p:cNvCxnSpPr>
          <p:nvPr/>
        </p:nvCxnSpPr>
        <p:spPr>
          <a:xfrm flipH="1" rot="10800000">
            <a:off x="7469745" y="1400851"/>
            <a:ext cx="366300" cy="21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32"/>
          <p:cNvCxnSpPr>
            <a:stCxn id="500" idx="6"/>
          </p:cNvCxnSpPr>
          <p:nvPr/>
        </p:nvCxnSpPr>
        <p:spPr>
          <a:xfrm>
            <a:off x="7709800" y="1836150"/>
            <a:ext cx="24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32"/>
          <p:cNvCxnSpPr>
            <a:stCxn id="500" idx="5"/>
          </p:cNvCxnSpPr>
          <p:nvPr/>
        </p:nvCxnSpPr>
        <p:spPr>
          <a:xfrm>
            <a:off x="7469745" y="2059949"/>
            <a:ext cx="345600" cy="19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</a:t>
            </a:r>
            <a:endParaRPr/>
          </a:p>
        </p:txBody>
      </p:sp>
      <p:sp>
        <p:nvSpPr>
          <p:cNvPr id="509" name="Google Shape;509;p33"/>
          <p:cNvSpPr txBox="1"/>
          <p:nvPr>
            <p:ph idx="1" type="body"/>
          </p:nvPr>
        </p:nvSpPr>
        <p:spPr>
          <a:xfrm>
            <a:off x="311700" y="771475"/>
            <a:ext cx="37353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Transaction-based allocation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Visibility!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Knobs</a:t>
            </a:r>
            <a:endParaRPr/>
          </a:p>
        </p:txBody>
      </p:sp>
      <p:sp>
        <p:nvSpPr>
          <p:cNvPr id="510" name="Google Shape;51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1" name="Google Shape;5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663" y="2707400"/>
            <a:ext cx="879150" cy="8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3"/>
          <p:cNvSpPr/>
          <p:nvPr/>
        </p:nvSpPr>
        <p:spPr>
          <a:xfrm flipH="1" rot="-5400000">
            <a:off x="4182309" y="874847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3"/>
          <p:cNvSpPr/>
          <p:nvPr/>
        </p:nvSpPr>
        <p:spPr>
          <a:xfrm flipH="1" rot="-5400000">
            <a:off x="4182309" y="1852472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3"/>
          <p:cNvSpPr/>
          <p:nvPr/>
        </p:nvSpPr>
        <p:spPr>
          <a:xfrm flipH="1" rot="-5400000">
            <a:off x="4182309" y="2931847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3"/>
          <p:cNvSpPr/>
          <p:nvPr/>
        </p:nvSpPr>
        <p:spPr>
          <a:xfrm flipH="1" rot="-5400000">
            <a:off x="4182309" y="3909472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675" y="1569263"/>
            <a:ext cx="879125" cy="8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" name="Google Shape;517;p33"/>
          <p:cNvGrpSpPr/>
          <p:nvPr/>
        </p:nvGrpSpPr>
        <p:grpSpPr>
          <a:xfrm>
            <a:off x="4776322" y="690664"/>
            <a:ext cx="1239847" cy="673784"/>
            <a:chOff x="6002400" y="637550"/>
            <a:chExt cx="1520725" cy="826425"/>
          </a:xfrm>
        </p:grpSpPr>
        <p:sp>
          <p:nvSpPr>
            <p:cNvPr id="518" name="Google Shape;518;p33"/>
            <p:cNvSpPr/>
            <p:nvPr/>
          </p:nvSpPr>
          <p:spPr>
            <a:xfrm rot="5400000">
              <a:off x="6737425" y="678275"/>
              <a:ext cx="780000" cy="791400"/>
            </a:xfrm>
            <a:prstGeom prst="uturnArrow">
              <a:avLst>
                <a:gd fmla="val 25000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 rot="-5400000">
              <a:off x="6008100" y="631850"/>
              <a:ext cx="780000" cy="791400"/>
            </a:xfrm>
            <a:prstGeom prst="uturnArrow">
              <a:avLst>
                <a:gd fmla="val 25000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3"/>
          <p:cNvGrpSpPr/>
          <p:nvPr/>
        </p:nvGrpSpPr>
        <p:grpSpPr>
          <a:xfrm>
            <a:off x="5103587" y="3789533"/>
            <a:ext cx="585308" cy="545282"/>
            <a:chOff x="7086725" y="1569275"/>
            <a:chExt cx="1490850" cy="1388900"/>
          </a:xfrm>
        </p:grpSpPr>
        <p:sp>
          <p:nvSpPr>
            <p:cNvPr id="521" name="Google Shape;521;p33"/>
            <p:cNvSpPr/>
            <p:nvPr/>
          </p:nvSpPr>
          <p:spPr>
            <a:xfrm>
              <a:off x="7086725" y="2297725"/>
              <a:ext cx="81000" cy="810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7110525" y="2129825"/>
              <a:ext cx="81000" cy="810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7167725" y="1961825"/>
              <a:ext cx="81000" cy="810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7286525" y="1798025"/>
              <a:ext cx="81000" cy="810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7420025" y="1683725"/>
              <a:ext cx="81000" cy="810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7595525" y="1602725"/>
              <a:ext cx="81000" cy="810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7791650" y="1569275"/>
              <a:ext cx="81000" cy="810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7212200" y="1718275"/>
              <a:ext cx="1239900" cy="1239900"/>
            </a:xfrm>
            <a:prstGeom prst="donut">
              <a:avLst>
                <a:gd fmla="val 907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9" name="Google Shape;529;p33"/>
            <p:cNvCxnSpPr/>
            <p:nvPr/>
          </p:nvCxnSpPr>
          <p:spPr>
            <a:xfrm flipH="1" rot="10800000">
              <a:off x="7834325" y="1914425"/>
              <a:ext cx="276300" cy="4314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30" name="Google Shape;530;p33"/>
            <p:cNvGrpSpPr/>
            <p:nvPr/>
          </p:nvGrpSpPr>
          <p:grpSpPr>
            <a:xfrm flipH="1">
              <a:off x="7987775" y="1586275"/>
              <a:ext cx="589800" cy="776000"/>
              <a:chOff x="6172325" y="2898125"/>
              <a:chExt cx="589800" cy="776000"/>
            </a:xfrm>
          </p:grpSpPr>
          <p:sp>
            <p:nvSpPr>
              <p:cNvPr id="531" name="Google Shape;531;p33"/>
              <p:cNvSpPr/>
              <p:nvPr/>
            </p:nvSpPr>
            <p:spPr>
              <a:xfrm>
                <a:off x="6172325" y="3593125"/>
                <a:ext cx="81000" cy="810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6196125" y="3425225"/>
                <a:ext cx="81000" cy="810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3"/>
              <p:cNvSpPr/>
              <p:nvPr/>
            </p:nvSpPr>
            <p:spPr>
              <a:xfrm>
                <a:off x="6253325" y="3257225"/>
                <a:ext cx="81000" cy="810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3"/>
              <p:cNvSpPr/>
              <p:nvPr/>
            </p:nvSpPr>
            <p:spPr>
              <a:xfrm>
                <a:off x="6372125" y="3093425"/>
                <a:ext cx="81000" cy="810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6505625" y="2979125"/>
                <a:ext cx="81000" cy="810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6681125" y="2898125"/>
                <a:ext cx="81000" cy="810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542" name="Google Shape;542;p34"/>
          <p:cNvSpPr txBox="1"/>
          <p:nvPr>
            <p:ph idx="1" type="body"/>
          </p:nvPr>
        </p:nvSpPr>
        <p:spPr>
          <a:xfrm>
            <a:off x="311700" y="771475"/>
            <a:ext cx="8520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Bundle allocation choices in transaction units</a:t>
            </a:r>
            <a:endParaRPr/>
          </a:p>
        </p:txBody>
      </p:sp>
      <p:sp>
        <p:nvSpPr>
          <p:cNvPr id="543" name="Google Shape;5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34"/>
          <p:cNvSpPr txBox="1"/>
          <p:nvPr>
            <p:ph idx="1" type="body"/>
          </p:nvPr>
        </p:nvSpPr>
        <p:spPr>
          <a:xfrm>
            <a:off x="311700" y="3156284"/>
            <a:ext cx="3757800" cy="17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Search-space pruning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Back-tracking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Heuristic scoring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Visibility</a:t>
            </a:r>
            <a:endParaRPr/>
          </a:p>
        </p:txBody>
      </p:sp>
      <p:sp>
        <p:nvSpPr>
          <p:cNvPr id="545" name="Google Shape;545;p34"/>
          <p:cNvSpPr txBox="1"/>
          <p:nvPr>
            <p:ph idx="1" type="body"/>
          </p:nvPr>
        </p:nvSpPr>
        <p:spPr>
          <a:xfrm>
            <a:off x="3512100" y="3156284"/>
            <a:ext cx="3757800" cy="17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for partial solution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/ Commit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Metrics</a:t>
            </a:r>
            <a:endParaRPr/>
          </a:p>
        </p:txBody>
      </p:sp>
      <p:sp>
        <p:nvSpPr>
          <p:cNvPr id="546" name="Google Shape;546;p34"/>
          <p:cNvSpPr txBox="1"/>
          <p:nvPr/>
        </p:nvSpPr>
        <p:spPr>
          <a:xfrm>
            <a:off x="1288675" y="1433575"/>
            <a:ext cx="1254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Enumerate Choices</a:t>
            </a:r>
            <a:endParaRPr/>
          </a:p>
        </p:txBody>
      </p:sp>
      <p:sp>
        <p:nvSpPr>
          <p:cNvPr id="547" name="Google Shape;547;p34"/>
          <p:cNvSpPr txBox="1"/>
          <p:nvPr/>
        </p:nvSpPr>
        <p:spPr>
          <a:xfrm>
            <a:off x="4495800" y="1547575"/>
            <a:ext cx="125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</a:t>
            </a:r>
            <a:endParaRPr/>
          </a:p>
        </p:txBody>
      </p:sp>
      <p:sp>
        <p:nvSpPr>
          <p:cNvPr id="548" name="Google Shape;548;p34"/>
          <p:cNvSpPr/>
          <p:nvPr/>
        </p:nvSpPr>
        <p:spPr>
          <a:xfrm flipH="1" rot="-5400000">
            <a:off x="2588809" y="1591672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4"/>
          <p:cNvSpPr/>
          <p:nvPr/>
        </p:nvSpPr>
        <p:spPr>
          <a:xfrm>
            <a:off x="3210500" y="2308975"/>
            <a:ext cx="746100" cy="519900"/>
          </a:xfrm>
          <a:prstGeom prst="can">
            <a:avLst>
              <a:gd fmla="val 25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</a:t>
            </a:r>
            <a:endParaRPr/>
          </a:p>
        </p:txBody>
      </p:sp>
      <p:sp>
        <p:nvSpPr>
          <p:cNvPr id="550" name="Google Shape;550;p34"/>
          <p:cNvSpPr/>
          <p:nvPr/>
        </p:nvSpPr>
        <p:spPr>
          <a:xfrm>
            <a:off x="3108800" y="1547575"/>
            <a:ext cx="9495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sp>
        <p:nvSpPr>
          <p:cNvPr id="551" name="Google Shape;551;p34"/>
          <p:cNvSpPr/>
          <p:nvPr/>
        </p:nvSpPr>
        <p:spPr>
          <a:xfrm rot="5400000">
            <a:off x="3356900" y="2058025"/>
            <a:ext cx="453300" cy="219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4"/>
          <p:cNvSpPr/>
          <p:nvPr/>
        </p:nvSpPr>
        <p:spPr>
          <a:xfrm flipH="1" rot="-5400000">
            <a:off x="4261509" y="1591672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4"/>
          <p:cNvSpPr/>
          <p:nvPr/>
        </p:nvSpPr>
        <p:spPr>
          <a:xfrm flipH="1" rot="-5400000">
            <a:off x="4457802" y="1969675"/>
            <a:ext cx="678300" cy="849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4"/>
          <p:cNvSpPr/>
          <p:nvPr/>
        </p:nvSpPr>
        <p:spPr>
          <a:xfrm flipH="1" rot="-5400000">
            <a:off x="5691659" y="1591672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4"/>
          <p:cNvSpPr txBox="1"/>
          <p:nvPr/>
        </p:nvSpPr>
        <p:spPr>
          <a:xfrm>
            <a:off x="6095175" y="1458025"/>
            <a:ext cx="104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Selection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model</a:t>
            </a:r>
            <a:endParaRPr/>
          </a:p>
        </p:txBody>
      </p:sp>
      <p:sp>
        <p:nvSpPr>
          <p:cNvPr id="561" name="Google Shape;561;p35"/>
          <p:cNvSpPr txBox="1"/>
          <p:nvPr>
            <p:ph idx="1" type="body"/>
          </p:nvPr>
        </p:nvSpPr>
        <p:spPr>
          <a:xfrm>
            <a:off x="311700" y="771475"/>
            <a:ext cx="8520600" cy="15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hardware target as much as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Capacity, parameters, bit widths,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constraints abstraction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specialization</a:t>
            </a:r>
            <a:endParaRPr/>
          </a:p>
        </p:txBody>
      </p:sp>
      <p:sp>
        <p:nvSpPr>
          <p:cNvPr id="562" name="Google Shape;56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35"/>
          <p:cNvSpPr txBox="1"/>
          <p:nvPr>
            <p:ph idx="1" type="body"/>
          </p:nvPr>
        </p:nvSpPr>
        <p:spPr>
          <a:xfrm>
            <a:off x="311700" y="2241875"/>
            <a:ext cx="4199100" cy="17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 of new targets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 target design space exploration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(target == Tofino2)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Bring-up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Logging utilization</a:t>
            </a:r>
            <a:endParaRPr/>
          </a:p>
        </p:txBody>
      </p:sp>
      <p:sp>
        <p:nvSpPr>
          <p:cNvPr id="564" name="Google Shape;564;p35"/>
          <p:cNvSpPr txBox="1"/>
          <p:nvPr>
            <p:ph idx="1" type="body"/>
          </p:nvPr>
        </p:nvSpPr>
        <p:spPr>
          <a:xfrm>
            <a:off x="4350300" y="2241875"/>
            <a:ext cx="3766200" cy="17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parameterize allocation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for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hardware during class definition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</a:t>
            </a:r>
            <a:endParaRPr/>
          </a:p>
        </p:txBody>
      </p:sp>
      <p:sp>
        <p:nvSpPr>
          <p:cNvPr id="570" name="Google Shape;570;p36"/>
          <p:cNvSpPr txBox="1"/>
          <p:nvPr>
            <p:ph idx="1" type="body"/>
          </p:nvPr>
        </p:nvSpPr>
        <p:spPr>
          <a:xfrm>
            <a:off x="311700" y="771475"/>
            <a:ext cx="85206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Optimizing P4 for Tofino requires understanding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Device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Compiler’s point of reference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compiler navigates search 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questions: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can’t field </a:t>
            </a:r>
            <a:r>
              <a:rPr i="1" lang="en"/>
              <a:t>J</a:t>
            </a:r>
            <a:r>
              <a:rPr lang="en"/>
              <a:t> reuse registers used by field </a:t>
            </a:r>
            <a:r>
              <a:rPr i="1" lang="en"/>
              <a:t>K</a:t>
            </a:r>
            <a:r>
              <a:rPr lang="en"/>
              <a:t>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was table </a:t>
            </a:r>
            <a:r>
              <a:rPr i="1" lang="en"/>
              <a:t>X</a:t>
            </a:r>
            <a:r>
              <a:rPr lang="en"/>
              <a:t> placed in MAU </a:t>
            </a:r>
            <a:r>
              <a:rPr i="1" lang="en"/>
              <a:t>N</a:t>
            </a:r>
            <a:r>
              <a:rPr lang="en"/>
              <a:t> instead of </a:t>
            </a:r>
            <a:r>
              <a:rPr i="1" lang="en"/>
              <a:t>N-1</a:t>
            </a:r>
            <a:r>
              <a:rPr lang="en"/>
              <a:t>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parser performance for packets of form </a:t>
            </a:r>
            <a:r>
              <a:rPr i="1" lang="en"/>
              <a:t>W</a:t>
            </a:r>
            <a:r>
              <a:rPr lang="en"/>
              <a:t> / </a:t>
            </a:r>
            <a:r>
              <a:rPr i="1" lang="en"/>
              <a:t>X</a:t>
            </a:r>
            <a:r>
              <a:rPr lang="en"/>
              <a:t> / </a:t>
            </a:r>
            <a:r>
              <a:rPr i="1" lang="en"/>
              <a:t>Y</a:t>
            </a:r>
            <a:r>
              <a:rPr lang="en"/>
              <a:t> / </a:t>
            </a:r>
            <a:r>
              <a:rPr i="1" lang="en"/>
              <a:t>Z</a:t>
            </a:r>
            <a:r>
              <a:rPr lang="en"/>
              <a:t> ?</a:t>
            </a:r>
            <a:endParaRPr/>
          </a:p>
        </p:txBody>
      </p:sp>
      <p:sp>
        <p:nvSpPr>
          <p:cNvPr id="571" name="Google Shape;57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information through tools</a:t>
            </a:r>
            <a:endParaRPr/>
          </a:p>
        </p:txBody>
      </p:sp>
      <p:sp>
        <p:nvSpPr>
          <p:cNvPr id="577" name="Google Shape;57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37"/>
          <p:cNvSpPr txBox="1"/>
          <p:nvPr/>
        </p:nvSpPr>
        <p:spPr>
          <a:xfrm>
            <a:off x="427275" y="1500600"/>
            <a:ext cx="126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579" name="Google Shape;579;p37"/>
          <p:cNvSpPr txBox="1"/>
          <p:nvPr/>
        </p:nvSpPr>
        <p:spPr>
          <a:xfrm>
            <a:off x="380350" y="2124550"/>
            <a:ext cx="126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Logging</a:t>
            </a:r>
            <a:endParaRPr/>
          </a:p>
        </p:txBody>
      </p:sp>
      <p:sp>
        <p:nvSpPr>
          <p:cNvPr id="580" name="Google Shape;580;p37"/>
          <p:cNvSpPr txBox="1"/>
          <p:nvPr/>
        </p:nvSpPr>
        <p:spPr>
          <a:xfrm>
            <a:off x="1114425" y="2681875"/>
            <a:ext cx="126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Constraints</a:t>
            </a:r>
            <a:endParaRPr/>
          </a:p>
        </p:txBody>
      </p:sp>
      <p:sp>
        <p:nvSpPr>
          <p:cNvPr id="581" name="Google Shape;581;p37"/>
          <p:cNvSpPr txBox="1"/>
          <p:nvPr/>
        </p:nvSpPr>
        <p:spPr>
          <a:xfrm>
            <a:off x="1263425" y="1728125"/>
            <a:ext cx="126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Utilization</a:t>
            </a:r>
            <a:endParaRPr/>
          </a:p>
        </p:txBody>
      </p:sp>
      <p:sp>
        <p:nvSpPr>
          <p:cNvPr id="582" name="Google Shape;582;p37"/>
          <p:cNvSpPr txBox="1"/>
          <p:nvPr/>
        </p:nvSpPr>
        <p:spPr>
          <a:xfrm>
            <a:off x="427275" y="3254575"/>
            <a:ext cx="148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</a:t>
            </a:r>
            <a:endParaRPr/>
          </a:p>
        </p:txBody>
      </p:sp>
      <p:sp>
        <p:nvSpPr>
          <p:cNvPr id="583" name="Google Shape;583;p37"/>
          <p:cNvSpPr txBox="1"/>
          <p:nvPr/>
        </p:nvSpPr>
        <p:spPr>
          <a:xfrm>
            <a:off x="1471550" y="2225300"/>
            <a:ext cx="148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Allocation choices</a:t>
            </a:r>
            <a:endParaRPr/>
          </a:p>
        </p:txBody>
      </p:sp>
      <p:sp>
        <p:nvSpPr>
          <p:cNvPr id="584" name="Google Shape;584;p37"/>
          <p:cNvSpPr/>
          <p:nvPr/>
        </p:nvSpPr>
        <p:spPr>
          <a:xfrm>
            <a:off x="3541650" y="2124550"/>
            <a:ext cx="1865268" cy="10512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P4 Insight</a:t>
            </a:r>
            <a:endParaRPr b="1"/>
          </a:p>
        </p:txBody>
      </p:sp>
      <p:sp>
        <p:nvSpPr>
          <p:cNvPr id="585" name="Google Shape;585;p37"/>
          <p:cNvSpPr/>
          <p:nvPr/>
        </p:nvSpPr>
        <p:spPr>
          <a:xfrm flipH="1" rot="-5400000">
            <a:off x="3088459" y="2562622"/>
            <a:ext cx="316800" cy="3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6" name="Google Shape;586;p37"/>
          <p:cNvCxnSpPr/>
          <p:nvPr/>
        </p:nvCxnSpPr>
        <p:spPr>
          <a:xfrm flipH="1" rot="10800000">
            <a:off x="5184325" y="1612400"/>
            <a:ext cx="438900" cy="48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37"/>
          <p:cNvCxnSpPr/>
          <p:nvPr/>
        </p:nvCxnSpPr>
        <p:spPr>
          <a:xfrm>
            <a:off x="4949600" y="3204475"/>
            <a:ext cx="734700" cy="56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8" name="Google Shape;588;p37"/>
          <p:cNvSpPr/>
          <p:nvPr/>
        </p:nvSpPr>
        <p:spPr>
          <a:xfrm>
            <a:off x="257750" y="1367450"/>
            <a:ext cx="2497800" cy="2510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37"/>
          <p:cNvGrpSpPr/>
          <p:nvPr/>
        </p:nvGrpSpPr>
        <p:grpSpPr>
          <a:xfrm>
            <a:off x="5665247" y="1601489"/>
            <a:ext cx="3318110" cy="2164418"/>
            <a:chOff x="5665247" y="1601489"/>
            <a:chExt cx="3318110" cy="2164418"/>
          </a:xfrm>
        </p:grpSpPr>
        <p:grpSp>
          <p:nvGrpSpPr>
            <p:cNvPr id="590" name="Google Shape;590;p37"/>
            <p:cNvGrpSpPr/>
            <p:nvPr/>
          </p:nvGrpSpPr>
          <p:grpSpPr>
            <a:xfrm>
              <a:off x="5665247" y="1601489"/>
              <a:ext cx="3318110" cy="2164418"/>
              <a:chOff x="6006218" y="1756063"/>
              <a:chExt cx="2975083" cy="1940660"/>
            </a:xfrm>
          </p:grpSpPr>
          <p:pic>
            <p:nvPicPr>
              <p:cNvPr id="591" name="Google Shape;591;p3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006218" y="1756063"/>
                <a:ext cx="2975083" cy="19406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2" name="Google Shape;592;p37"/>
              <p:cNvSpPr/>
              <p:nvPr/>
            </p:nvSpPr>
            <p:spPr>
              <a:xfrm>
                <a:off x="6205550" y="1824050"/>
                <a:ext cx="548700" cy="70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/>
                  <a:t>switch</a:t>
                </a:r>
                <a:endParaRPr i="1" sz="800"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48400" y="2014550"/>
                <a:ext cx="548700" cy="47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800"/>
              </a:p>
            </p:txBody>
          </p:sp>
        </p:grpSp>
        <p:sp>
          <p:nvSpPr>
            <p:cNvPr id="594" name="Google Shape;594;p37"/>
            <p:cNvSpPr/>
            <p:nvPr/>
          </p:nvSpPr>
          <p:spPr>
            <a:xfrm>
              <a:off x="6061950" y="2545200"/>
              <a:ext cx="572100" cy="74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8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Fine-grain control</a:t>
            </a:r>
            <a:endParaRPr/>
          </a:p>
        </p:txBody>
      </p:sp>
      <p:sp>
        <p:nvSpPr>
          <p:cNvPr id="600" name="Google Shape;600;p38"/>
          <p:cNvSpPr txBox="1"/>
          <p:nvPr>
            <p:ph idx="1" type="body"/>
          </p:nvPr>
        </p:nvSpPr>
        <p:spPr>
          <a:xfrm>
            <a:off x="311700" y="771475"/>
            <a:ext cx="85206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users want more influence on compiler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Allocation hooks through annotations or pragmas</a:t>
            </a:r>
            <a:endParaRPr/>
          </a:p>
        </p:txBody>
      </p:sp>
      <p:sp>
        <p:nvSpPr>
          <p:cNvPr id="601" name="Google Shape;60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2" name="Google Shape;602;p38"/>
          <p:cNvGrpSpPr/>
          <p:nvPr/>
        </p:nvGrpSpPr>
        <p:grpSpPr>
          <a:xfrm>
            <a:off x="3266400" y="1691675"/>
            <a:ext cx="1704300" cy="1473900"/>
            <a:chOff x="3418800" y="2148875"/>
            <a:chExt cx="1704300" cy="1473900"/>
          </a:xfrm>
        </p:grpSpPr>
        <p:sp>
          <p:nvSpPr>
            <p:cNvPr id="603" name="Google Shape;603;p38"/>
            <p:cNvSpPr/>
            <p:nvPr/>
          </p:nvSpPr>
          <p:spPr>
            <a:xfrm>
              <a:off x="3418800" y="2148875"/>
              <a:ext cx="1704300" cy="14739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3698250" y="2466725"/>
              <a:ext cx="1145400" cy="990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0"/>
            </a:p>
          </p:txBody>
        </p:sp>
        <p:grpSp>
          <p:nvGrpSpPr>
            <p:cNvPr id="605" name="Google Shape;605;p38"/>
            <p:cNvGrpSpPr/>
            <p:nvPr/>
          </p:nvGrpSpPr>
          <p:grpSpPr>
            <a:xfrm>
              <a:off x="4199435" y="2647990"/>
              <a:ext cx="143031" cy="740554"/>
              <a:chOff x="5691200" y="2546875"/>
              <a:chExt cx="188100" cy="973900"/>
            </a:xfrm>
          </p:grpSpPr>
          <p:sp>
            <p:nvSpPr>
              <p:cNvPr id="606" name="Google Shape;606;p38"/>
              <p:cNvSpPr/>
              <p:nvPr/>
            </p:nvSpPr>
            <p:spPr>
              <a:xfrm>
                <a:off x="5710250" y="2546875"/>
                <a:ext cx="150000" cy="6633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5691200" y="3332675"/>
                <a:ext cx="188100" cy="1881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8" name="Google Shape;608;p38"/>
          <p:cNvSpPr txBox="1"/>
          <p:nvPr>
            <p:ph idx="1" type="body"/>
          </p:nvPr>
        </p:nvSpPr>
        <p:spPr>
          <a:xfrm>
            <a:off x="311700" y="3362275"/>
            <a:ext cx="5668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Tend to be sticky!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understand implication combinatorics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But… can overcome a limitation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get wrong</a:t>
            </a:r>
            <a:endParaRPr/>
          </a:p>
        </p:txBody>
      </p:sp>
      <p:sp>
        <p:nvSpPr>
          <p:cNvPr id="614" name="Google Shape;61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39"/>
          <p:cNvSpPr txBox="1"/>
          <p:nvPr>
            <p:ph idx="1" type="body"/>
          </p:nvPr>
        </p:nvSpPr>
        <p:spPr>
          <a:xfrm>
            <a:off x="311700" y="771475"/>
            <a:ext cx="85206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Developer-centric error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 from developer mindset to customer mindset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hard -- everything’s an integration test!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priority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Impedes ramp-up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 out of sync with hardware capabilities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now - comes with understanding and continuous refactoring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improvement</a:t>
            </a:r>
            <a:endParaRPr/>
          </a:p>
        </p:txBody>
      </p:sp>
      <p:sp>
        <p:nvSpPr>
          <p:cNvPr id="621" name="Google Shape;621;p40"/>
          <p:cNvSpPr txBox="1"/>
          <p:nvPr>
            <p:ph idx="1" type="body"/>
          </p:nvPr>
        </p:nvSpPr>
        <p:spPr>
          <a:xfrm>
            <a:off x="311700" y="771475"/>
            <a:ext cx="3617400" cy="4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Optimize, optimize, optimize!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Actionable error messages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Compilable P4 programs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once in source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logging </a:t>
            </a:r>
            <a:endParaRPr/>
          </a:p>
        </p:txBody>
      </p:sp>
      <p:sp>
        <p:nvSpPr>
          <p:cNvPr id="622" name="Google Shape;62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3" name="Google Shape;6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125" y="2806875"/>
            <a:ext cx="879150" cy="886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4" name="Google Shape;624;p40"/>
          <p:cNvGrpSpPr/>
          <p:nvPr/>
        </p:nvGrpSpPr>
        <p:grpSpPr>
          <a:xfrm>
            <a:off x="4395354" y="1379155"/>
            <a:ext cx="1224643" cy="1020613"/>
            <a:chOff x="5919100" y="1683875"/>
            <a:chExt cx="1592100" cy="1326850"/>
          </a:xfrm>
        </p:grpSpPr>
        <p:cxnSp>
          <p:nvCxnSpPr>
            <p:cNvPr id="625" name="Google Shape;625;p40"/>
            <p:cNvCxnSpPr/>
            <p:nvPr/>
          </p:nvCxnSpPr>
          <p:spPr>
            <a:xfrm>
              <a:off x="5919100" y="1683875"/>
              <a:ext cx="0" cy="1255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26" name="Google Shape;626;p40"/>
            <p:cNvCxnSpPr/>
            <p:nvPr/>
          </p:nvCxnSpPr>
          <p:spPr>
            <a:xfrm>
              <a:off x="6546700" y="2311475"/>
              <a:ext cx="0" cy="1255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27" name="Google Shape;627;p40"/>
            <p:cNvCxnSpPr/>
            <p:nvPr/>
          </p:nvCxnSpPr>
          <p:spPr>
            <a:xfrm flipH="1">
              <a:off x="5929250" y="2010450"/>
              <a:ext cx="1010400" cy="9285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28" name="Google Shape;628;p40"/>
            <p:cNvSpPr txBox="1"/>
            <p:nvPr/>
          </p:nvSpPr>
          <p:spPr>
            <a:xfrm>
              <a:off x="7174300" y="2704425"/>
              <a:ext cx="3369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t</a:t>
              </a:r>
              <a:endParaRPr i="1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34" name="Google Shape;634;p41"/>
          <p:cNvSpPr txBox="1"/>
          <p:nvPr>
            <p:ph idx="1" type="body"/>
          </p:nvPr>
        </p:nvSpPr>
        <p:spPr>
          <a:xfrm>
            <a:off x="311700" y="771475"/>
            <a:ext cx="85206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main optimization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PHV allocation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 placement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Parser bandwidth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compiler concepts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Infrastructure flexibility does not sacrifice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Visibility drives scalability</a:t>
            </a:r>
            <a:endParaRPr/>
          </a:p>
        </p:txBody>
      </p:sp>
      <p:sp>
        <p:nvSpPr>
          <p:cNvPr id="635" name="Google Shape;63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 </a:t>
            </a:r>
            <a:r>
              <a:rPr lang="en" sz="1000"/>
              <a:t>(in one slide)</a:t>
            </a:r>
            <a:endParaRPr sz="10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771475"/>
            <a:ext cx="85206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specific language for describing a network dataplane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independent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“headers” as units of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 parsers, controls (“match-action”), deparsers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26100" y="2702375"/>
            <a:ext cx="33009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parse_ipv6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pkt.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(hdr.ipv6);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(hdr.ipv6.next_hdr)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PROTO_ICMP : parse_icmp;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PROTO_TCP  : parse_tcp;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PROTO_UDP  : parse_udp;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PROTO_IPV4 : parse_ipinip;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PROTO_IPV6 : parse_ipv6inip;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598675" y="2702375"/>
            <a:ext cx="2827800" cy="22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acl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lkp.ip_src_addr :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ternary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lkp.ip_dst_addr :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ternary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lkp.ip_proto    :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ternary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lkp.l4_src_port :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ternary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lkp.l4_dst_port :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ternary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acl_deny;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acl_permit;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acl_redirect;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= 8192;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498150" y="2702375"/>
            <a:ext cx="24546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pkt.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(hdr.ethernet);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pkt.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(hdr.vlan_tag);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pkt.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(hdr.arp);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pkt.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(hdr.ipv4);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pkt.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(hdr.ipv6);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pkt.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(hdr.udp);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pkt.</a:t>
            </a: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(hdr.tcp);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7400" y="2374950"/>
            <a:ext cx="213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769800" y="2374950"/>
            <a:ext cx="213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Match-action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498150" y="2319525"/>
            <a:ext cx="213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641" name="Google Shape;64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2" name="Google Shape;642;p42"/>
          <p:cNvSpPr txBox="1"/>
          <p:nvPr/>
        </p:nvSpPr>
        <p:spPr>
          <a:xfrm>
            <a:off x="2398275" y="1581825"/>
            <a:ext cx="39903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Tofino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1429920" y="700616"/>
            <a:ext cx="5739165" cy="4113421"/>
            <a:chOff x="1201301" y="853000"/>
            <a:chExt cx="5508365" cy="3948000"/>
          </a:xfrm>
        </p:grpSpPr>
        <p:sp>
          <p:nvSpPr>
            <p:cNvPr id="85" name="Google Shape;85;p16"/>
            <p:cNvSpPr/>
            <p:nvPr/>
          </p:nvSpPr>
          <p:spPr>
            <a:xfrm>
              <a:off x="1320663" y="853000"/>
              <a:ext cx="5274300" cy="3948000"/>
            </a:xfrm>
            <a:prstGeom prst="rect">
              <a:avLst/>
            </a:prstGeom>
            <a:solidFill>
              <a:srgbClr val="EDF7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 rot="-5400000">
              <a:off x="896943" y="1852869"/>
              <a:ext cx="1535100" cy="2985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SERDES / MACs</a:t>
              </a:r>
              <a:endParaRPr sz="1200"/>
            </a:p>
          </p:txBody>
        </p:sp>
        <p:sp>
          <p:nvSpPr>
            <p:cNvPr id="87" name="Google Shape;87;p16"/>
            <p:cNvSpPr/>
            <p:nvPr/>
          </p:nvSpPr>
          <p:spPr>
            <a:xfrm rot="-5400000">
              <a:off x="896943" y="3693444"/>
              <a:ext cx="1535100" cy="2985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SERDES / MACs</a:t>
              </a:r>
              <a:endParaRPr sz="1200"/>
            </a:p>
          </p:txBody>
        </p:sp>
        <p:sp>
          <p:nvSpPr>
            <p:cNvPr id="88" name="Google Shape;88;p16"/>
            <p:cNvSpPr/>
            <p:nvPr/>
          </p:nvSpPr>
          <p:spPr>
            <a:xfrm rot="-5400000">
              <a:off x="5471313" y="1852869"/>
              <a:ext cx="1535100" cy="2985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SERDES / MACs</a:t>
              </a:r>
              <a:endParaRPr sz="1200"/>
            </a:p>
          </p:txBody>
        </p:sp>
        <p:sp>
          <p:nvSpPr>
            <p:cNvPr id="89" name="Google Shape;89;p16"/>
            <p:cNvSpPr/>
            <p:nvPr/>
          </p:nvSpPr>
          <p:spPr>
            <a:xfrm rot="-5400000">
              <a:off x="5471313" y="3693444"/>
              <a:ext cx="1535100" cy="2985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SERDES / MACs</a:t>
              </a:r>
              <a:endParaRPr sz="1200"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553596" y="1285198"/>
              <a:ext cx="789000" cy="3274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Traffic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Manager</a:t>
              </a:r>
              <a:endParaRPr sz="1200"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996784" y="1337609"/>
              <a:ext cx="1373400" cy="1330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Processing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Pipeline 0</a:t>
              </a:r>
              <a:endParaRPr sz="1200"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529139" y="1337609"/>
              <a:ext cx="1373400" cy="1330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Processing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Pipeline 1</a:t>
              </a:r>
              <a:endParaRPr sz="1200"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1996784" y="3176703"/>
              <a:ext cx="1373400" cy="1330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Processing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Pipeline 2</a:t>
              </a:r>
              <a:endParaRPr sz="1200"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529130" y="3176703"/>
              <a:ext cx="1373400" cy="1330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Processing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Pipeline 3</a:t>
              </a:r>
              <a:endParaRPr sz="1200"/>
            </a:p>
          </p:txBody>
        </p:sp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3065" y="989272"/>
              <a:ext cx="1141690" cy="289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6"/>
            <p:cNvSpPr/>
            <p:nvPr/>
          </p:nvSpPr>
          <p:spPr>
            <a:xfrm>
              <a:off x="1813764" y="1945231"/>
              <a:ext cx="183000" cy="1134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813764" y="3785802"/>
              <a:ext cx="183000" cy="1134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3370503" y="3785802"/>
              <a:ext cx="183000" cy="1134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3370503" y="1945231"/>
              <a:ext cx="183000" cy="1134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346039" y="1945231"/>
              <a:ext cx="183000" cy="1134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4346039" y="3785802"/>
              <a:ext cx="183000" cy="1134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5899203" y="3785802"/>
              <a:ext cx="183000" cy="1134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5899203" y="1945231"/>
              <a:ext cx="183000" cy="1134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201301" y="1893876"/>
              <a:ext cx="314100" cy="2163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201301" y="3734459"/>
              <a:ext cx="314100" cy="2163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395566" y="3734459"/>
              <a:ext cx="314100" cy="2163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395566" y="1893876"/>
              <a:ext cx="314100" cy="2163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 flipH="1" rot="10800000">
            <a:off x="1797400" y="1351175"/>
            <a:ext cx="6333000" cy="739200"/>
          </a:xfrm>
          <a:prstGeom prst="bentUpArrow">
            <a:avLst>
              <a:gd fmla="val 25000" name="adj1"/>
              <a:gd fmla="val 23087" name="adj2"/>
              <a:gd fmla="val 24213" name="adj3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pipeline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57272" y="3564074"/>
            <a:ext cx="306174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57272" y="3007668"/>
            <a:ext cx="306174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57272" y="1755757"/>
            <a:ext cx="306174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457272" y="1199352"/>
            <a:ext cx="306174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457272" y="782048"/>
            <a:ext cx="306174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763452" y="782048"/>
            <a:ext cx="856887" cy="284387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63452" y="1066513"/>
            <a:ext cx="856887" cy="284387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63452" y="1350978"/>
            <a:ext cx="856887" cy="284387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63452" y="1635444"/>
            <a:ext cx="856887" cy="284387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763452" y="1919909"/>
            <a:ext cx="856887" cy="284387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763452" y="3000296"/>
            <a:ext cx="856887" cy="284387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763452" y="3284762"/>
            <a:ext cx="856887" cy="284387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763452" y="3569227"/>
            <a:ext cx="856887" cy="284387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763452" y="3853692"/>
            <a:ext cx="856887" cy="284387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88168" y="924289"/>
            <a:ext cx="915943" cy="284387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Parser 0</a:t>
            </a:r>
            <a:endParaRPr sz="1300"/>
          </a:p>
        </p:txBody>
      </p:sp>
      <p:sp>
        <p:nvSpPr>
          <p:cNvPr id="130" name="Google Shape;130;p17"/>
          <p:cNvSpPr/>
          <p:nvPr/>
        </p:nvSpPr>
        <p:spPr>
          <a:xfrm>
            <a:off x="588168" y="1208753"/>
            <a:ext cx="915943" cy="284387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Parser 1</a:t>
            </a:r>
            <a:endParaRPr sz="1300"/>
          </a:p>
        </p:txBody>
      </p:sp>
      <p:sp>
        <p:nvSpPr>
          <p:cNvPr id="131" name="Google Shape;131;p17"/>
          <p:cNvSpPr/>
          <p:nvPr/>
        </p:nvSpPr>
        <p:spPr>
          <a:xfrm>
            <a:off x="588168" y="1493218"/>
            <a:ext cx="915943" cy="284387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Parser 2</a:t>
            </a:r>
            <a:endParaRPr sz="1300"/>
          </a:p>
        </p:txBody>
      </p:sp>
      <p:sp>
        <p:nvSpPr>
          <p:cNvPr id="132" name="Google Shape;132;p17"/>
          <p:cNvSpPr/>
          <p:nvPr/>
        </p:nvSpPr>
        <p:spPr>
          <a:xfrm>
            <a:off x="588168" y="1777682"/>
            <a:ext cx="915943" cy="284387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Parser 3</a:t>
            </a:r>
            <a:endParaRPr sz="1300"/>
          </a:p>
        </p:txBody>
      </p:sp>
      <p:sp>
        <p:nvSpPr>
          <p:cNvPr id="133" name="Google Shape;133;p17"/>
          <p:cNvSpPr/>
          <p:nvPr/>
        </p:nvSpPr>
        <p:spPr>
          <a:xfrm>
            <a:off x="588168" y="2062146"/>
            <a:ext cx="915943" cy="284387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Parser 4</a:t>
            </a:r>
            <a:endParaRPr sz="1300"/>
          </a:p>
        </p:txBody>
      </p:sp>
      <p:sp>
        <p:nvSpPr>
          <p:cNvPr id="134" name="Google Shape;134;p17"/>
          <p:cNvSpPr/>
          <p:nvPr/>
        </p:nvSpPr>
        <p:spPr>
          <a:xfrm>
            <a:off x="588168" y="3142523"/>
            <a:ext cx="915943" cy="284387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Parser 14</a:t>
            </a:r>
            <a:endParaRPr sz="1300"/>
          </a:p>
        </p:txBody>
      </p:sp>
      <p:sp>
        <p:nvSpPr>
          <p:cNvPr id="135" name="Google Shape;135;p17"/>
          <p:cNvSpPr/>
          <p:nvPr/>
        </p:nvSpPr>
        <p:spPr>
          <a:xfrm>
            <a:off x="588168" y="3426989"/>
            <a:ext cx="915943" cy="284387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Parser 15</a:t>
            </a:r>
            <a:endParaRPr sz="1300"/>
          </a:p>
        </p:txBody>
      </p:sp>
      <p:sp>
        <p:nvSpPr>
          <p:cNvPr id="136" name="Google Shape;136;p17"/>
          <p:cNvSpPr/>
          <p:nvPr/>
        </p:nvSpPr>
        <p:spPr>
          <a:xfrm>
            <a:off x="588168" y="3711455"/>
            <a:ext cx="915943" cy="284387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Parser 16</a:t>
            </a:r>
            <a:endParaRPr sz="1300"/>
          </a:p>
        </p:txBody>
      </p:sp>
      <p:sp>
        <p:nvSpPr>
          <p:cNvPr id="137" name="Google Shape;137;p17"/>
          <p:cNvSpPr/>
          <p:nvPr/>
        </p:nvSpPr>
        <p:spPr>
          <a:xfrm>
            <a:off x="588168" y="3995921"/>
            <a:ext cx="915943" cy="284387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Parser 17</a:t>
            </a:r>
            <a:endParaRPr sz="1300"/>
          </a:p>
        </p:txBody>
      </p:sp>
      <p:sp>
        <p:nvSpPr>
          <p:cNvPr id="138" name="Google Shape;138;p17"/>
          <p:cNvSpPr/>
          <p:nvPr/>
        </p:nvSpPr>
        <p:spPr>
          <a:xfrm>
            <a:off x="2243288" y="2085132"/>
            <a:ext cx="1192589" cy="1190869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751945" y="2085132"/>
            <a:ext cx="1192589" cy="1190869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5558933" y="2085132"/>
            <a:ext cx="1192589" cy="1190869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7333276" y="2129029"/>
            <a:ext cx="1261679" cy="880108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Egress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192278" y="2352246"/>
            <a:ext cx="1261679" cy="880108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 and Egress Deparsers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 rot="5400000">
            <a:off x="-34763" y="2440001"/>
            <a:ext cx="3492336" cy="182328"/>
          </a:xfrm>
          <a:prstGeom prst="trapezoid">
            <a:avLst>
              <a:gd fmla="val 25000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7"/>
          <p:cNvGrpSpPr/>
          <p:nvPr/>
        </p:nvGrpSpPr>
        <p:grpSpPr>
          <a:xfrm>
            <a:off x="5011141" y="2638764"/>
            <a:ext cx="481106" cy="83809"/>
            <a:chOff x="2858600" y="1082625"/>
            <a:chExt cx="553800" cy="96600"/>
          </a:xfrm>
        </p:grpSpPr>
        <p:sp>
          <p:nvSpPr>
            <p:cNvPr id="145" name="Google Shape;145;p17"/>
            <p:cNvSpPr/>
            <p:nvPr/>
          </p:nvSpPr>
          <p:spPr>
            <a:xfrm>
              <a:off x="2858600" y="1082625"/>
              <a:ext cx="96600" cy="96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087200" y="1082625"/>
              <a:ext cx="96600" cy="96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315800" y="1082625"/>
              <a:ext cx="96600" cy="96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17"/>
          <p:cNvGrpSpPr/>
          <p:nvPr/>
        </p:nvGrpSpPr>
        <p:grpSpPr>
          <a:xfrm rot="5400000">
            <a:off x="776407" y="2631645"/>
            <a:ext cx="480471" cy="83920"/>
            <a:chOff x="2858600" y="1082625"/>
            <a:chExt cx="553800" cy="96600"/>
          </a:xfrm>
        </p:grpSpPr>
        <p:sp>
          <p:nvSpPr>
            <p:cNvPr id="149" name="Google Shape;149;p17"/>
            <p:cNvSpPr/>
            <p:nvPr/>
          </p:nvSpPr>
          <p:spPr>
            <a:xfrm>
              <a:off x="2858600" y="1082625"/>
              <a:ext cx="96600" cy="96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087200" y="1082625"/>
              <a:ext cx="96600" cy="96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315800" y="1082625"/>
              <a:ext cx="96600" cy="96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7"/>
          <p:cNvSpPr/>
          <p:nvPr/>
        </p:nvSpPr>
        <p:spPr>
          <a:xfrm>
            <a:off x="1802569" y="2538376"/>
            <a:ext cx="440627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PHV</a:t>
            </a:r>
            <a:endParaRPr sz="700"/>
          </a:p>
        </p:txBody>
      </p:sp>
      <p:sp>
        <p:nvSpPr>
          <p:cNvPr id="153" name="Google Shape;153;p17"/>
          <p:cNvSpPr/>
          <p:nvPr/>
        </p:nvSpPr>
        <p:spPr>
          <a:xfrm>
            <a:off x="3445970" y="2538376"/>
            <a:ext cx="306174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751580" y="2538376"/>
            <a:ext cx="440627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PHV</a:t>
            </a:r>
            <a:endParaRPr sz="700"/>
          </a:p>
        </p:txBody>
      </p:sp>
      <p:sp>
        <p:nvSpPr>
          <p:cNvPr id="155" name="Google Shape;155;p17"/>
          <p:cNvSpPr txBox="1"/>
          <p:nvPr/>
        </p:nvSpPr>
        <p:spPr>
          <a:xfrm>
            <a:off x="3829481" y="1276435"/>
            <a:ext cx="2164434" cy="2046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TPHV / CLOT</a:t>
            </a:r>
            <a:endParaRPr sz="1200"/>
          </a:p>
        </p:txBody>
      </p:sp>
      <p:sp>
        <p:nvSpPr>
          <p:cNvPr id="156" name="Google Shape;156;p17"/>
          <p:cNvSpPr/>
          <p:nvPr/>
        </p:nvSpPr>
        <p:spPr>
          <a:xfrm>
            <a:off x="8594900" y="2253876"/>
            <a:ext cx="306174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8453935" y="2858687"/>
            <a:ext cx="440627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282146" y="1027939"/>
            <a:ext cx="306174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258724" y="1919913"/>
            <a:ext cx="306174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258724" y="3284753"/>
            <a:ext cx="306174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282146" y="3853685"/>
            <a:ext cx="306174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282146" y="1473926"/>
            <a:ext cx="306174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7"/>
          <p:cNvGrpSpPr/>
          <p:nvPr/>
        </p:nvGrpSpPr>
        <p:grpSpPr>
          <a:xfrm>
            <a:off x="6724099" y="4320611"/>
            <a:ext cx="1306114" cy="526918"/>
            <a:chOff x="3752600" y="431625"/>
            <a:chExt cx="1366800" cy="551400"/>
          </a:xfrm>
        </p:grpSpPr>
        <p:sp>
          <p:nvSpPr>
            <p:cNvPr id="164" name="Google Shape;164;p17"/>
            <p:cNvSpPr/>
            <p:nvPr/>
          </p:nvSpPr>
          <p:spPr>
            <a:xfrm>
              <a:off x="4927700" y="431625"/>
              <a:ext cx="191700" cy="551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4736000" y="431625"/>
              <a:ext cx="191700" cy="551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4544300" y="431625"/>
              <a:ext cx="191700" cy="551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4352600" y="431625"/>
              <a:ext cx="191700" cy="551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4160900" y="431625"/>
              <a:ext cx="191700" cy="551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3969200" y="431625"/>
              <a:ext cx="191700" cy="551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0" name="Google Shape;170;p17"/>
            <p:cNvCxnSpPr/>
            <p:nvPr/>
          </p:nvCxnSpPr>
          <p:spPr>
            <a:xfrm>
              <a:off x="3752600" y="431625"/>
              <a:ext cx="216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7"/>
            <p:cNvCxnSpPr/>
            <p:nvPr/>
          </p:nvCxnSpPr>
          <p:spPr>
            <a:xfrm>
              <a:off x="3752600" y="983025"/>
              <a:ext cx="216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7"/>
          <p:cNvSpPr/>
          <p:nvPr/>
        </p:nvSpPr>
        <p:spPr>
          <a:xfrm>
            <a:off x="282150" y="4441875"/>
            <a:ext cx="6540891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Packet Payload</a:t>
            </a:r>
            <a:endParaRPr sz="1200"/>
          </a:p>
        </p:txBody>
      </p:sp>
      <p:sp>
        <p:nvSpPr>
          <p:cNvPr id="173" name="Google Shape;173;p17"/>
          <p:cNvSpPr/>
          <p:nvPr/>
        </p:nvSpPr>
        <p:spPr>
          <a:xfrm>
            <a:off x="8030213" y="4441876"/>
            <a:ext cx="856887" cy="2843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Payload</a:t>
            </a:r>
            <a:endParaRPr sz="1200"/>
          </a:p>
        </p:txBody>
      </p:sp>
      <p:sp>
        <p:nvSpPr>
          <p:cNvPr id="174" name="Google Shape;174;p17"/>
          <p:cNvSpPr/>
          <p:nvPr/>
        </p:nvSpPr>
        <p:spPr>
          <a:xfrm>
            <a:off x="7556543" y="284364"/>
            <a:ext cx="915900" cy="284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Ingress</a:t>
            </a:r>
            <a:endParaRPr sz="1300"/>
          </a:p>
        </p:txBody>
      </p:sp>
      <p:sp>
        <p:nvSpPr>
          <p:cNvPr id="175" name="Google Shape;175;p17"/>
          <p:cNvSpPr/>
          <p:nvPr/>
        </p:nvSpPr>
        <p:spPr>
          <a:xfrm>
            <a:off x="7556543" y="568764"/>
            <a:ext cx="915900" cy="284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</a:t>
            </a:r>
            <a:r>
              <a:rPr lang="en" sz="1300"/>
              <a:t>gress</a:t>
            </a:r>
            <a:endParaRPr sz="1300"/>
          </a:p>
        </p:txBody>
      </p:sp>
      <p:sp>
        <p:nvSpPr>
          <p:cNvPr id="176" name="Google Shape;176;p17"/>
          <p:cNvSpPr/>
          <p:nvPr/>
        </p:nvSpPr>
        <p:spPr>
          <a:xfrm rot="-5400000">
            <a:off x="4364925" y="977250"/>
            <a:ext cx="306300" cy="5076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3449800" y="3603000"/>
            <a:ext cx="21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by ingress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egress 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outputs</a:t>
            </a:r>
            <a:endParaRPr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988" y="2251225"/>
            <a:ext cx="5810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8"/>
          <p:cNvSpPr/>
          <p:nvPr/>
        </p:nvSpPr>
        <p:spPr>
          <a:xfrm rot="-5400000">
            <a:off x="2136663" y="2327275"/>
            <a:ext cx="316500" cy="30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275" y="1655338"/>
            <a:ext cx="879125" cy="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/>
          <p:nvPr/>
        </p:nvSpPr>
        <p:spPr>
          <a:xfrm rot="-7200851">
            <a:off x="4341993" y="1212666"/>
            <a:ext cx="316664" cy="30524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263" y="3527950"/>
            <a:ext cx="879150" cy="8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/>
        </p:nvSpPr>
        <p:spPr>
          <a:xfrm>
            <a:off x="6559038" y="3765575"/>
            <a:ext cx="1616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Characterization</a:t>
            </a:r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3375" y="2128325"/>
            <a:ext cx="1024616" cy="8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/>
        </p:nvSpPr>
        <p:spPr>
          <a:xfrm>
            <a:off x="2447475" y="3015163"/>
            <a:ext cx="1616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pic>
        <p:nvPicPr>
          <p:cNvPr id="192" name="Google Shape;19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6375" y="2884975"/>
            <a:ext cx="1518934" cy="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768" y="492763"/>
            <a:ext cx="928125" cy="8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6559050" y="627249"/>
            <a:ext cx="161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6559050" y="1804900"/>
            <a:ext cx="161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Tofino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6559050" y="2751175"/>
            <a:ext cx="161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rot="-5765312">
            <a:off x="4341936" y="2033663"/>
            <a:ext cx="316787" cy="30532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 rot="-3599149">
            <a:off x="4341993" y="3441754"/>
            <a:ext cx="316664" cy="30524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 flipH="1" rot="-4621787">
            <a:off x="4341925" y="2696809"/>
            <a:ext cx="316782" cy="30535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optimization problems</a:t>
            </a:r>
            <a:endParaRPr/>
          </a:p>
        </p:txBody>
      </p:sp>
      <p:sp>
        <p:nvSpPr>
          <p:cNvPr id="205" name="Google Shape;2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3352416" y="687375"/>
            <a:ext cx="23463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PHV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Allocation</a:t>
            </a:r>
            <a:endParaRPr sz="2400"/>
          </a:p>
        </p:txBody>
      </p:sp>
      <p:sp>
        <p:nvSpPr>
          <p:cNvPr id="207" name="Google Shape;207;p19"/>
          <p:cNvSpPr txBox="1"/>
          <p:nvPr/>
        </p:nvSpPr>
        <p:spPr>
          <a:xfrm>
            <a:off x="5825274" y="3712775"/>
            <a:ext cx="16491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Placement</a:t>
            </a:r>
            <a:endParaRPr sz="2400"/>
          </a:p>
        </p:txBody>
      </p:sp>
      <p:sp>
        <p:nvSpPr>
          <p:cNvPr id="208" name="Google Shape;208;p19"/>
          <p:cNvSpPr txBox="1"/>
          <p:nvPr/>
        </p:nvSpPr>
        <p:spPr>
          <a:xfrm>
            <a:off x="1703324" y="3702150"/>
            <a:ext cx="16491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Parser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Bandwidth</a:t>
            </a:r>
            <a:endParaRPr sz="2400"/>
          </a:p>
        </p:txBody>
      </p:sp>
      <p:sp>
        <p:nvSpPr>
          <p:cNvPr id="209" name="Google Shape;209;p19"/>
          <p:cNvSpPr/>
          <p:nvPr/>
        </p:nvSpPr>
        <p:spPr>
          <a:xfrm>
            <a:off x="3373188" y="4205075"/>
            <a:ext cx="2397600" cy="420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 rot="-3600528">
            <a:off x="2225674" y="2435475"/>
            <a:ext cx="2397638" cy="42040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 rot="3599941">
            <a:off x="4469382" y="2435403"/>
            <a:ext cx="2397529" cy="42055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3854000" y="2441750"/>
            <a:ext cx="1469700" cy="146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Tofino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Constraints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PHV allocation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311700" y="771475"/>
            <a:ext cx="85206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register assignments at each point in the processing pipeline such that: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</a:t>
            </a:r>
            <a:r>
              <a:rPr i="1" lang="en"/>
              <a:t>live</a:t>
            </a:r>
            <a:r>
              <a:rPr lang="en"/>
              <a:t> packet fields, metadata, temporary variables have an allocation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hardware usage constraints satisfied</a:t>
            </a:r>
            <a:endParaRPr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6525" y="2905225"/>
            <a:ext cx="734700" cy="13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7029725" y="2905225"/>
            <a:ext cx="734700" cy="13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1842425" y="2905225"/>
            <a:ext cx="271200" cy="27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1842425" y="3176425"/>
            <a:ext cx="271200" cy="271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1842425" y="3447625"/>
            <a:ext cx="271200" cy="27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1842425" y="3718825"/>
            <a:ext cx="271200" cy="27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1842425" y="3990025"/>
            <a:ext cx="271200" cy="271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2384825" y="2905225"/>
            <a:ext cx="734700" cy="13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3390725" y="2905225"/>
            <a:ext cx="271200" cy="271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3390725" y="3176425"/>
            <a:ext cx="271200" cy="271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3390725" y="3447625"/>
            <a:ext cx="271200" cy="27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3390725" y="3718825"/>
            <a:ext cx="271200" cy="271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3390725" y="3990025"/>
            <a:ext cx="271200" cy="27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3933125" y="2905225"/>
            <a:ext cx="734700" cy="13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4939025" y="2905225"/>
            <a:ext cx="271200" cy="271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4939025" y="3176425"/>
            <a:ext cx="271200" cy="271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4939025" y="3447625"/>
            <a:ext cx="271200" cy="27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4939025" y="3718825"/>
            <a:ext cx="271200" cy="271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4939025" y="3990025"/>
            <a:ext cx="271200" cy="27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5481425" y="2905225"/>
            <a:ext cx="734700" cy="13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6487325" y="2905225"/>
            <a:ext cx="271200" cy="27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6487325" y="3176425"/>
            <a:ext cx="271200" cy="271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6487325" y="3447625"/>
            <a:ext cx="271200" cy="27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6487325" y="3718825"/>
            <a:ext cx="271200" cy="27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6487325" y="3990025"/>
            <a:ext cx="271200" cy="271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0"/>
          <p:cNvCxnSpPr>
            <a:endCxn id="222" idx="1"/>
          </p:cNvCxnSpPr>
          <p:nvPr/>
        </p:nvCxnSpPr>
        <p:spPr>
          <a:xfrm flipH="1" rot="10800000">
            <a:off x="1571225" y="3040825"/>
            <a:ext cx="271200" cy="1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0"/>
          <p:cNvCxnSpPr>
            <a:stCxn id="220" idx="3"/>
            <a:endCxn id="223" idx="1"/>
          </p:cNvCxnSpPr>
          <p:nvPr/>
        </p:nvCxnSpPr>
        <p:spPr>
          <a:xfrm flipH="1" rot="10800000">
            <a:off x="1571225" y="3312025"/>
            <a:ext cx="2712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0"/>
          <p:cNvCxnSpPr>
            <a:endCxn id="226" idx="1"/>
          </p:cNvCxnSpPr>
          <p:nvPr/>
        </p:nvCxnSpPr>
        <p:spPr>
          <a:xfrm>
            <a:off x="1582625" y="4125625"/>
            <a:ext cx="25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0"/>
          <p:cNvCxnSpPr>
            <a:stCxn id="222" idx="3"/>
            <a:endCxn id="230" idx="1"/>
          </p:cNvCxnSpPr>
          <p:nvPr/>
        </p:nvCxnSpPr>
        <p:spPr>
          <a:xfrm>
            <a:off x="2113625" y="3040825"/>
            <a:ext cx="127710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0"/>
          <p:cNvCxnSpPr>
            <a:endCxn id="229" idx="1"/>
          </p:cNvCxnSpPr>
          <p:nvPr/>
        </p:nvCxnSpPr>
        <p:spPr>
          <a:xfrm>
            <a:off x="2113625" y="3312025"/>
            <a:ext cx="12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0"/>
          <p:cNvCxnSpPr>
            <a:endCxn id="231" idx="1"/>
          </p:cNvCxnSpPr>
          <p:nvPr/>
        </p:nvCxnSpPr>
        <p:spPr>
          <a:xfrm flipH="1" rot="10800000">
            <a:off x="2113625" y="3854425"/>
            <a:ext cx="12771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0"/>
          <p:cNvCxnSpPr>
            <a:endCxn id="228" idx="1"/>
          </p:cNvCxnSpPr>
          <p:nvPr/>
        </p:nvCxnSpPr>
        <p:spPr>
          <a:xfrm>
            <a:off x="3120125" y="3040825"/>
            <a:ext cx="2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0"/>
          <p:cNvCxnSpPr>
            <a:endCxn id="234" idx="1"/>
          </p:cNvCxnSpPr>
          <p:nvPr/>
        </p:nvCxnSpPr>
        <p:spPr>
          <a:xfrm>
            <a:off x="3661925" y="3040825"/>
            <a:ext cx="12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0"/>
          <p:cNvCxnSpPr>
            <a:endCxn id="235" idx="1"/>
          </p:cNvCxnSpPr>
          <p:nvPr/>
        </p:nvCxnSpPr>
        <p:spPr>
          <a:xfrm>
            <a:off x="3661925" y="3312025"/>
            <a:ext cx="12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0"/>
          <p:cNvCxnSpPr>
            <a:endCxn id="237" idx="1"/>
          </p:cNvCxnSpPr>
          <p:nvPr/>
        </p:nvCxnSpPr>
        <p:spPr>
          <a:xfrm>
            <a:off x="3661925" y="3854425"/>
            <a:ext cx="12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0"/>
          <p:cNvCxnSpPr>
            <a:endCxn id="236" idx="1"/>
          </p:cNvCxnSpPr>
          <p:nvPr/>
        </p:nvCxnSpPr>
        <p:spPr>
          <a:xfrm>
            <a:off x="3661925" y="3583225"/>
            <a:ext cx="12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0"/>
          <p:cNvCxnSpPr>
            <a:endCxn id="240" idx="1"/>
          </p:cNvCxnSpPr>
          <p:nvPr/>
        </p:nvCxnSpPr>
        <p:spPr>
          <a:xfrm flipH="1" rot="10800000">
            <a:off x="5210225" y="3040825"/>
            <a:ext cx="127710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0"/>
          <p:cNvCxnSpPr>
            <a:stCxn id="235" idx="3"/>
            <a:endCxn id="241" idx="1"/>
          </p:cNvCxnSpPr>
          <p:nvPr/>
        </p:nvCxnSpPr>
        <p:spPr>
          <a:xfrm>
            <a:off x="5210225" y="3312025"/>
            <a:ext cx="12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0"/>
          <p:cNvCxnSpPr>
            <a:endCxn id="244" idx="1"/>
          </p:cNvCxnSpPr>
          <p:nvPr/>
        </p:nvCxnSpPr>
        <p:spPr>
          <a:xfrm>
            <a:off x="5210225" y="3854425"/>
            <a:ext cx="12771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0"/>
          <p:cNvCxnSpPr>
            <a:stCxn id="240" idx="3"/>
          </p:cNvCxnSpPr>
          <p:nvPr/>
        </p:nvCxnSpPr>
        <p:spPr>
          <a:xfrm>
            <a:off x="6758525" y="3040825"/>
            <a:ext cx="2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0"/>
          <p:cNvCxnSpPr/>
          <p:nvPr/>
        </p:nvCxnSpPr>
        <p:spPr>
          <a:xfrm>
            <a:off x="6758525" y="3312025"/>
            <a:ext cx="2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0"/>
          <p:cNvCxnSpPr/>
          <p:nvPr/>
        </p:nvCxnSpPr>
        <p:spPr>
          <a:xfrm>
            <a:off x="6758525" y="4125625"/>
            <a:ext cx="2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0"/>
          <p:cNvSpPr txBox="1"/>
          <p:nvPr/>
        </p:nvSpPr>
        <p:spPr>
          <a:xfrm>
            <a:off x="1650275" y="2486950"/>
            <a:ext cx="6555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63" name="Google Shape;263;p20"/>
          <p:cNvSpPr txBox="1"/>
          <p:nvPr/>
        </p:nvSpPr>
        <p:spPr>
          <a:xfrm>
            <a:off x="3198575" y="2486950"/>
            <a:ext cx="6555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PHV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264" name="Google Shape;264;p20"/>
          <p:cNvSpPr txBox="1"/>
          <p:nvPr/>
        </p:nvSpPr>
        <p:spPr>
          <a:xfrm>
            <a:off x="4746875" y="2486950"/>
            <a:ext cx="6555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PHV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265" name="Google Shape;265;p20"/>
          <p:cNvSpPr txBox="1"/>
          <p:nvPr/>
        </p:nvSpPr>
        <p:spPr>
          <a:xfrm>
            <a:off x="6295175" y="2486950"/>
            <a:ext cx="6555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PHV</a:t>
            </a:r>
            <a:r>
              <a:rPr baseline="-25000" lang="en"/>
              <a:t>N</a:t>
            </a:r>
            <a:endParaRPr baseline="-2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word on Tofino constraints...</a:t>
            </a:r>
            <a:endParaRPr/>
          </a:p>
        </p:txBody>
      </p:sp>
      <p:sp>
        <p:nvSpPr>
          <p:cNvPr id="271" name="Google Shape;271;p21"/>
          <p:cNvSpPr txBox="1"/>
          <p:nvPr>
            <p:ph idx="1" type="body"/>
          </p:nvPr>
        </p:nvSpPr>
        <p:spPr>
          <a:xfrm>
            <a:off x="311700" y="695275"/>
            <a:ext cx="85206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Tofino PHV is fixed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PHV is shared resource for ingress and egress 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configuration, no spill memory</a:t>
            </a:r>
            <a:endParaRPr/>
          </a:p>
        </p:txBody>
      </p:sp>
      <p:sp>
        <p:nvSpPr>
          <p:cNvPr id="272" name="Google Shape;27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3" name="Google Shape;273;p21"/>
          <p:cNvGraphicFramePr/>
          <p:nvPr/>
        </p:nvGraphicFramePr>
        <p:xfrm>
          <a:off x="11049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{58C13C8B-0FC8-4712-BA2C-5F2FC1B1D452}</a:tableStyleId>
              </a:tblPr>
              <a:tblGrid>
                <a:gridCol w="2023000"/>
                <a:gridCol w="2056925"/>
                <a:gridCol w="2339525"/>
              </a:tblGrid>
              <a:tr h="3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 width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Tofino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Tofino2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32-bit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 / 16 / 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16-bit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 / 24 / 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8-bit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 / 16 / 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4096 bits (512 bytes)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5120 bits (640 bytes)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