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8" r:id="rId3"/>
    <p:sldId id="325" r:id="rId4"/>
    <p:sldId id="326" r:id="rId5"/>
    <p:sldId id="327" r:id="rId6"/>
    <p:sldId id="328" r:id="rId7"/>
    <p:sldId id="309" r:id="rId8"/>
    <p:sldId id="310" r:id="rId9"/>
    <p:sldId id="311" r:id="rId10"/>
    <p:sldId id="261" r:id="rId11"/>
    <p:sldId id="312" r:id="rId12"/>
    <p:sldId id="262" r:id="rId13"/>
    <p:sldId id="273" r:id="rId14"/>
    <p:sldId id="288" r:id="rId15"/>
    <p:sldId id="268" r:id="rId16"/>
    <p:sldId id="298" r:id="rId17"/>
    <p:sldId id="270" r:id="rId18"/>
    <p:sldId id="272" r:id="rId19"/>
    <p:sldId id="289" r:id="rId20"/>
    <p:sldId id="278" r:id="rId21"/>
    <p:sldId id="283" r:id="rId22"/>
    <p:sldId id="301" r:id="rId23"/>
    <p:sldId id="277" r:id="rId24"/>
    <p:sldId id="280" r:id="rId25"/>
    <p:sldId id="264" r:id="rId26"/>
    <p:sldId id="281" r:id="rId27"/>
    <p:sldId id="293" r:id="rId28"/>
    <p:sldId id="265" r:id="rId29"/>
    <p:sldId id="286" r:id="rId30"/>
    <p:sldId id="292" r:id="rId31"/>
    <p:sldId id="275" r:id="rId32"/>
    <p:sldId id="276" r:id="rId33"/>
    <p:sldId id="287" r:id="rId34"/>
    <p:sldId id="295" r:id="rId35"/>
    <p:sldId id="267" r:id="rId36"/>
    <p:sldId id="296" r:id="rId37"/>
    <p:sldId id="274" r:id="rId38"/>
    <p:sldId id="266" r:id="rId39"/>
    <p:sldId id="297" r:id="rId40"/>
    <p:sldId id="331" r:id="rId41"/>
    <p:sldId id="329" r:id="rId42"/>
    <p:sldId id="330" r:id="rId43"/>
    <p:sldId id="313" r:id="rId44"/>
    <p:sldId id="316" r:id="rId45"/>
    <p:sldId id="315" r:id="rId46"/>
    <p:sldId id="314" r:id="rId47"/>
    <p:sldId id="294" r:id="rId48"/>
    <p:sldId id="317" r:id="rId49"/>
    <p:sldId id="318" r:id="rId50"/>
    <p:sldId id="319" r:id="rId51"/>
    <p:sldId id="323" r:id="rId52"/>
    <p:sldId id="32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8"/>
    <p:restoredTop sz="95026"/>
  </p:normalViewPr>
  <p:slideViewPr>
    <p:cSldViewPr snapToGrid="0" snapToObjects="1">
      <p:cViewPr varScale="1">
        <p:scale>
          <a:sx n="128" d="100"/>
          <a:sy n="128" d="100"/>
        </p:scale>
        <p:origin x="176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1439-D2C3-214E-9694-729E525DD159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Migration guide P4 </a:t>
            </a:r>
            <a:br>
              <a:rPr lang="en-US" dirty="0" smtClean="0"/>
            </a:br>
            <a:r>
              <a:rPr lang="en-US" dirty="0" smtClean="0"/>
              <a:t>P4 v1.0 -&gt; v1.2</a:t>
            </a:r>
            <a:br>
              <a:rPr lang="en-US" dirty="0" smtClean="0"/>
            </a:br>
            <a:r>
              <a:rPr lang="en-US" sz="4400" dirty="0" smtClean="0"/>
              <a:t>- based on draft P4 v1.2 language proposal -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14, 2015</a:t>
            </a:r>
          </a:p>
          <a:p>
            <a:r>
              <a:rPr lang="en-US" dirty="0" smtClean="0"/>
              <a:t>Mihai Budiu</a:t>
            </a:r>
          </a:p>
          <a:p>
            <a:r>
              <a:rPr lang="en-US" dirty="0" smtClean="0"/>
              <a:t>Barefoot Networks</a:t>
            </a:r>
          </a:p>
        </p:txBody>
      </p:sp>
    </p:spTree>
    <p:extLst>
      <p:ext uri="{BB962C8B-B14F-4D97-AF65-F5344CB8AC3E}">
        <p14:creationId xmlns:p14="http://schemas.microsoft.com/office/powerpoint/2010/main" val="14635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1690688"/>
            <a:ext cx="4798671" cy="4351338"/>
          </a:xfrm>
          <a:prstGeom prst="rect">
            <a:avLst/>
          </a:prstGeom>
          <a:solidFill>
            <a:srgbClr val="FFFEE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dictionary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Before: P4 v1.0                                             After: P4 v1.2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3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constructs handled by 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545" r="28962" b="386"/>
          <a:stretch/>
        </p:blipFill>
        <p:spPr>
          <a:xfrm>
            <a:off x="9390927" y="192419"/>
            <a:ext cx="2615878" cy="29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6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 and statements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modify_field</a:t>
            </a:r>
            <a:r>
              <a:rPr lang="en-US" dirty="0" smtClean="0"/>
              <a:t>, NOT, AND, OR, </a:t>
            </a:r>
            <a:r>
              <a:rPr lang="en-US" dirty="0" err="1" smtClean="0"/>
              <a:t>set_metadata</a:t>
            </a:r>
            <a:r>
              <a:rPr lang="en-US" dirty="0" smtClean="0"/>
              <a:t>, mask)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941606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(</a:t>
            </a:r>
            <a:r>
              <a:rPr lang="en-US" b="1" dirty="0" smtClean="0"/>
              <a:t>NOT</a:t>
            </a:r>
            <a:r>
              <a:rPr lang="en-US" dirty="0" smtClean="0"/>
              <a:t> a </a:t>
            </a:r>
            <a:r>
              <a:rPr lang="en-US" b="1" dirty="0" smtClean="0"/>
              <a:t>AND</a:t>
            </a:r>
            <a:r>
              <a:rPr lang="en-US" dirty="0" smtClean="0"/>
              <a:t> b </a:t>
            </a:r>
            <a:r>
              <a:rPr lang="en-US" b="1" dirty="0" smtClean="0"/>
              <a:t>OR</a:t>
            </a:r>
            <a:r>
              <a:rPr lang="en-US" dirty="0" smtClean="0"/>
              <a:t>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odify_field</a:t>
            </a:r>
            <a:r>
              <a:rPr lang="en-US" dirty="0" smtClean="0"/>
              <a:t>(a, b)</a:t>
            </a:r>
          </a:p>
          <a:p>
            <a:pPr marL="0" indent="0">
              <a:buNone/>
            </a:pPr>
            <a:r>
              <a:rPr lang="en-US" dirty="0" err="1" smtClean="0"/>
              <a:t>modify_field</a:t>
            </a:r>
            <a:r>
              <a:rPr lang="en-US" dirty="0" smtClean="0"/>
              <a:t>(a, b, 0xF0)</a:t>
            </a:r>
          </a:p>
          <a:p>
            <a:pPr marL="0" indent="0">
              <a:buNone/>
            </a:pPr>
            <a:r>
              <a:rPr lang="en-US" dirty="0" err="1" smtClean="0"/>
              <a:t>modify_field</a:t>
            </a:r>
            <a:r>
              <a:rPr lang="en-US" dirty="0" smtClean="0"/>
              <a:t>(a, b, 0b101)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et_metadata</a:t>
            </a:r>
            <a:r>
              <a:rPr lang="en-US" dirty="0" smtClean="0"/>
              <a:t>(x, 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0 </a:t>
            </a:r>
            <a:r>
              <a:rPr lang="en-US" b="1" dirty="0" smtClean="0"/>
              <a:t>mask</a:t>
            </a:r>
            <a:r>
              <a:rPr lang="en-US" dirty="0" smtClean="0"/>
              <a:t> 0xF0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b="1" dirty="0" smtClean="0"/>
              <a:t>mask</a:t>
            </a:r>
            <a:r>
              <a:rPr lang="en-US" dirty="0" smtClean="0"/>
              <a:t> 0xF0 : exact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50328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(!a &amp;&amp; b ||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= b</a:t>
            </a:r>
          </a:p>
          <a:p>
            <a:pPr marL="0" indent="0">
              <a:buNone/>
            </a:pPr>
            <a:r>
              <a:rPr lang="en-US" dirty="0" smtClean="0"/>
              <a:t>a[7:4] = b[7:4]</a:t>
            </a:r>
          </a:p>
          <a:p>
            <a:pPr marL="0" indent="0">
              <a:buNone/>
            </a:pPr>
            <a:r>
              <a:rPr lang="en-US" dirty="0" smtClean="0"/>
              <a:t>a = (a &amp; ~0b101) | (b &amp; 0b101)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8w0 &amp;&amp;&amp; 0xF0</a:t>
            </a:r>
          </a:p>
          <a:p>
            <a:pPr marL="0" indent="0">
              <a:buNone/>
            </a:pPr>
            <a:r>
              <a:rPr lang="en-US" dirty="0" smtClean="0"/>
              <a:t>x[7:4] : exact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= (b == c) ? d : e;</a:t>
            </a:r>
            <a:br>
              <a:rPr lang="en-US" dirty="0" smtClean="0"/>
            </a:br>
            <a:r>
              <a:rPr lang="en-US" dirty="0" smtClean="0"/>
              <a:t>a = a[3:0] ++ a[7:4];  // </a:t>
            </a:r>
            <a:r>
              <a:rPr lang="en-US" dirty="0" err="1" smtClean="0"/>
              <a:t>concat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 .. 8 // key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Header manipulation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add_header</a:t>
            </a:r>
            <a:r>
              <a:rPr lang="en-US" dirty="0" smtClean="0"/>
              <a:t>, </a:t>
            </a:r>
            <a:r>
              <a:rPr lang="en-US" dirty="0" err="1" smtClean="0"/>
              <a:t>remove_header</a:t>
            </a:r>
            <a:r>
              <a:rPr lang="en-US" dirty="0" smtClean="0"/>
              <a:t>, </a:t>
            </a:r>
            <a:r>
              <a:rPr lang="en-US" dirty="0" err="1" smtClean="0"/>
              <a:t>copy_header</a:t>
            </a:r>
            <a:r>
              <a:rPr lang="en-US" dirty="0" smtClean="0"/>
              <a:t>, valid)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add_header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emove_header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err="1" smtClean="0"/>
              <a:t>copy_header</a:t>
            </a:r>
            <a:r>
              <a:rPr lang="en-US" dirty="0" smtClean="0"/>
              <a:t>(a, b);</a:t>
            </a:r>
          </a:p>
          <a:p>
            <a:pPr marL="0" indent="0">
              <a:buNone/>
            </a:pPr>
            <a:r>
              <a:rPr lang="en-US" b="1" dirty="0" smtClean="0"/>
              <a:t>valid</a:t>
            </a: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b="1" dirty="0"/>
              <a:t>r</a:t>
            </a:r>
            <a:r>
              <a:rPr lang="en-US" b="1" dirty="0" smtClean="0"/>
              <a:t>eads</a:t>
            </a:r>
            <a:r>
              <a:rPr lang="en-US" dirty="0" smtClean="0"/>
              <a:t> { a : valid; }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impossible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a.setValid</a:t>
            </a:r>
            <a:r>
              <a:rPr lang="en-US" dirty="0" smtClean="0"/>
              <a:t>(</a:t>
            </a:r>
            <a:r>
              <a:rPr lang="en-US" b="1" dirty="0" smtClean="0"/>
              <a:t>true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a.setValid</a:t>
            </a:r>
            <a:r>
              <a:rPr lang="en-US" dirty="0" smtClean="0"/>
              <a:t>(</a:t>
            </a:r>
            <a:r>
              <a:rPr lang="en-US" b="1" dirty="0" smtClean="0"/>
              <a:t>false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= b;</a:t>
            </a:r>
          </a:p>
          <a:p>
            <a:pPr marL="0" indent="0">
              <a:buNone/>
            </a:pPr>
            <a:r>
              <a:rPr lang="en-US" dirty="0" err="1" smtClean="0"/>
              <a:t>a.isValid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key</a:t>
            </a:r>
            <a:r>
              <a:rPr lang="en-US" dirty="0" smtClean="0"/>
              <a:t> = { </a:t>
            </a:r>
            <a:r>
              <a:rPr lang="en-US" dirty="0" err="1" smtClean="0"/>
              <a:t>a.isValid</a:t>
            </a:r>
            <a:r>
              <a:rPr lang="en-US" dirty="0" smtClean="0"/>
              <a:t>() : exact; }</a:t>
            </a:r>
          </a:p>
          <a:p>
            <a:pPr marL="0" indent="0">
              <a:buNone/>
            </a:pPr>
            <a:r>
              <a:rPr lang="en-US" b="1" dirty="0" smtClean="0"/>
              <a:t>key</a:t>
            </a:r>
            <a:r>
              <a:rPr lang="en-US" dirty="0" smtClean="0"/>
              <a:t> = { </a:t>
            </a:r>
            <a:r>
              <a:rPr lang="en-US" dirty="0" err="1" smtClean="0"/>
              <a:t>a.isValid</a:t>
            </a:r>
            <a:r>
              <a:rPr lang="en-US" dirty="0" smtClean="0"/>
              <a:t>() : ternary;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stack manipulation</a:t>
            </a:r>
            <a:br>
              <a:rPr lang="en-US" dirty="0" smtClean="0"/>
            </a:br>
            <a:r>
              <a:rPr lang="en-US" dirty="0" smtClean="0"/>
              <a:t>(push, pop, last, next)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header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</a:t>
            </a:r>
            <a:r>
              <a:rPr lang="en-US" dirty="0" err="1" smtClean="0"/>
              <a:t>hs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err="1" smtClean="0"/>
              <a:t>hs</a:t>
            </a:r>
            <a:r>
              <a:rPr lang="en-US" dirty="0" smtClean="0"/>
              <a:t>[</a:t>
            </a:r>
            <a:r>
              <a:rPr lang="en-US" b="1" dirty="0" smtClean="0"/>
              <a:t>last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s</a:t>
            </a:r>
            <a:r>
              <a:rPr lang="en-US" dirty="0" smtClean="0"/>
              <a:t>[</a:t>
            </a:r>
            <a:r>
              <a:rPr lang="en-US" b="1" dirty="0" smtClean="0"/>
              <a:t>next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b="1" dirty="0" smtClean="0"/>
              <a:t>push</a:t>
            </a:r>
            <a:r>
              <a:rPr lang="en-US" dirty="0" smtClean="0"/>
              <a:t>(</a:t>
            </a:r>
            <a:r>
              <a:rPr lang="en-US" dirty="0" err="1" smtClean="0"/>
              <a:t>hs</a:t>
            </a:r>
            <a:r>
              <a:rPr lang="en-US" dirty="0" smtClean="0"/>
              <a:t>, 2)</a:t>
            </a:r>
          </a:p>
          <a:p>
            <a:pPr marL="0" indent="0">
              <a:buNone/>
            </a:pPr>
            <a:r>
              <a:rPr lang="en-US" b="1" dirty="0" smtClean="0"/>
              <a:t>pop</a:t>
            </a:r>
            <a:r>
              <a:rPr lang="en-US" dirty="0" smtClean="0"/>
              <a:t>(</a:t>
            </a:r>
            <a:r>
              <a:rPr lang="en-US" dirty="0" err="1" smtClean="0"/>
              <a:t>hs</a:t>
            </a:r>
            <a:r>
              <a:rPr lang="en-US" dirty="0" smtClean="0"/>
              <a:t>,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t</a:t>
            </a:r>
            <a:r>
              <a:rPr lang="en-US" dirty="0" smtClean="0"/>
              <a:t>[3] </a:t>
            </a:r>
            <a:r>
              <a:rPr lang="en-US" dirty="0" err="1" smtClean="0"/>
              <a:t>hs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hs.last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hs.next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hs.push_front</a:t>
            </a:r>
            <a:r>
              <a:rPr lang="en-US" dirty="0" smtClean="0"/>
              <a:t>(2)</a:t>
            </a:r>
          </a:p>
          <a:p>
            <a:pPr marL="0" indent="0">
              <a:buNone/>
            </a:pPr>
            <a:r>
              <a:rPr lang="en-US" dirty="0" err="1" smtClean="0"/>
              <a:t>hs.pop_front</a:t>
            </a:r>
            <a:r>
              <a:rPr lang="en-US" dirty="0" smtClean="0"/>
              <a:t>(2)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9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pply</a:t>
            </a:r>
            <a:r>
              <a:rPr lang="en-US" dirty="0" smtClean="0"/>
              <a:t>(table);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able.apply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table.apply</a:t>
            </a:r>
            <a:r>
              <a:rPr lang="en-US" dirty="0" smtClean="0"/>
              <a:t>(a, b, c);</a:t>
            </a:r>
          </a:p>
          <a:p>
            <a:pPr marL="0" indent="0">
              <a:buNone/>
            </a:pPr>
            <a:r>
              <a:rPr lang="en-US" dirty="0" err="1" smtClean="0"/>
              <a:t>control.apply</a:t>
            </a:r>
            <a:r>
              <a:rPr lang="en-US" dirty="0" smtClean="0"/>
              <a:t>(a, b, c);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arser.apply</a:t>
            </a:r>
            <a:r>
              <a:rPr lang="en-US" dirty="0" smtClean="0"/>
              <a:t>(a, b, 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with control-flow</a:t>
            </a:r>
            <a:br>
              <a:rPr lang="en-US" dirty="0" smtClean="0"/>
            </a:br>
            <a:r>
              <a:rPr lang="en-US" dirty="0" smtClean="0"/>
              <a:t>(hit, miss)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5839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apply</a:t>
            </a:r>
            <a:r>
              <a:rPr lang="en-US" dirty="0" smtClean="0"/>
              <a:t>(</a:t>
            </a:r>
            <a:r>
              <a:rPr lang="en-US" dirty="0" err="1" smtClean="0"/>
              <a:t>tbl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   hit { … }</a:t>
            </a:r>
            <a:br>
              <a:rPr lang="en-US" dirty="0" smtClean="0"/>
            </a:br>
            <a:r>
              <a:rPr lang="en-US" dirty="0" smtClean="0"/>
              <a:t>            miss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apply</a:t>
            </a:r>
            <a:r>
              <a:rPr lang="en-US" dirty="0" smtClean="0"/>
              <a:t>(</a:t>
            </a:r>
            <a:r>
              <a:rPr lang="en-US" dirty="0" err="1" smtClean="0"/>
              <a:t>tbl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a1 { …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default</a:t>
            </a:r>
            <a:r>
              <a:rPr lang="en-US" dirty="0" smtClean="0"/>
              <a:t>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tbl.apply</a:t>
            </a:r>
            <a:r>
              <a:rPr lang="en-US" dirty="0" smtClean="0"/>
              <a:t>().hit) { … }</a:t>
            </a:r>
            <a:br>
              <a:rPr lang="en-US" dirty="0" smtClean="0"/>
            </a:br>
            <a:r>
              <a:rPr lang="en-US" b="1" dirty="0" smtClean="0"/>
              <a:t>else</a:t>
            </a:r>
            <a:r>
              <a:rPr lang="en-US" dirty="0" smtClean="0"/>
              <a:t>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switch</a:t>
            </a:r>
            <a:r>
              <a:rPr lang="en-US" dirty="0" smtClean="0"/>
              <a:t> (</a:t>
            </a:r>
            <a:r>
              <a:rPr lang="en-US" dirty="0" err="1" smtClean="0"/>
              <a:t>tbl.apply</a:t>
            </a:r>
            <a:r>
              <a:rPr lang="en-US" dirty="0" smtClean="0"/>
              <a:t>().</a:t>
            </a:r>
            <a:r>
              <a:rPr lang="en-US" dirty="0" err="1" smtClean="0"/>
              <a:t>action_run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a1: { …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default</a:t>
            </a:r>
            <a:r>
              <a:rPr lang="en-US" dirty="0" smtClean="0"/>
              <a:t>: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br>
              <a:rPr lang="en-US" dirty="0" smtClean="0"/>
            </a:br>
            <a:r>
              <a:rPr lang="en-US" dirty="0" smtClean="0"/>
              <a:t>(header, metadata, fields, </a:t>
            </a:r>
            <a:r>
              <a:rPr lang="en-US" dirty="0" err="1" smtClean="0"/>
              <a:t>header_type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header_type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fields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     a:2; </a:t>
            </a:r>
            <a:br>
              <a:rPr lang="en-US" dirty="0" smtClean="0"/>
            </a:br>
            <a:r>
              <a:rPr lang="en-US" dirty="0" smtClean="0"/>
              <a:t>     b:4;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eader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h;</a:t>
            </a:r>
          </a:p>
          <a:p>
            <a:pPr marL="0" indent="0">
              <a:buNone/>
            </a:pPr>
            <a:r>
              <a:rPr lang="en-US" b="1" dirty="0"/>
              <a:t>m</a:t>
            </a:r>
            <a:r>
              <a:rPr lang="en-US" b="1" dirty="0" smtClean="0"/>
              <a:t>etadata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m;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eader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&lt;2&gt; a;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b;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t</a:t>
            </a:r>
            <a:r>
              <a:rPr lang="en-US" dirty="0" smtClean="0"/>
              <a:t> h;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&lt;2&gt; a;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b;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t</a:t>
            </a:r>
            <a:r>
              <a:rPr lang="en-US" dirty="0" smtClean="0"/>
              <a:t> m;</a:t>
            </a:r>
          </a:p>
        </p:txBody>
      </p:sp>
    </p:spTree>
    <p:extLst>
      <p:ext uri="{BB962C8B-B14F-4D97-AF65-F5344CB8AC3E}">
        <p14:creationId xmlns:p14="http://schemas.microsoft.com/office/powerpoint/2010/main" val="14427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ontrol</a:t>
            </a:r>
            <a:r>
              <a:rPr lang="en-US" dirty="0" smtClean="0"/>
              <a:t> c { … 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b { c(); 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c(</a:t>
            </a:r>
            <a:r>
              <a:rPr lang="en-US" dirty="0" err="1" smtClean="0"/>
              <a:t>params</a:t>
            </a:r>
            <a:r>
              <a:rPr lang="en-US" dirty="0" smtClean="0"/>
              <a:t>) { … 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b(</a:t>
            </a:r>
            <a:r>
              <a:rPr lang="en-US" dirty="0" err="1" smtClean="0"/>
              <a:t>params</a:t>
            </a:r>
            <a:r>
              <a:rPr lang="en-US" dirty="0" smtClean="0"/>
              <a:t>) { </a:t>
            </a:r>
            <a:br>
              <a:rPr lang="en-US" dirty="0" smtClean="0"/>
            </a:br>
            <a:r>
              <a:rPr lang="en-US" dirty="0" smtClean="0"/>
              <a:t>   c() </a:t>
            </a:r>
            <a:r>
              <a:rPr lang="en-US" dirty="0" err="1" smtClean="0"/>
              <a:t>cinst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apply {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cinst.apply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}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3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</a:t>
            </a:r>
            <a:br>
              <a:rPr lang="en-US" dirty="0" smtClean="0"/>
            </a:br>
            <a:r>
              <a:rPr lang="en-US" dirty="0" smtClean="0"/>
              <a:t>(parser)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0469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start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eth { … 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7191" y="1825625"/>
            <a:ext cx="59966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</a:t>
            </a:r>
            <a:r>
              <a:rPr lang="en-US" dirty="0" err="1" smtClean="0"/>
              <a:t>prs</a:t>
            </a:r>
            <a:r>
              <a:rPr lang="en-US" dirty="0" smtClean="0"/>
              <a:t>(</a:t>
            </a:r>
            <a:r>
              <a:rPr lang="en-US" dirty="0" err="1" smtClean="0"/>
              <a:t>packet_in</a:t>
            </a:r>
            <a:r>
              <a:rPr lang="en-US" dirty="0" smtClean="0"/>
              <a:t> p, </a:t>
            </a:r>
            <a:r>
              <a:rPr lang="en-US" b="1" dirty="0" smtClean="0"/>
              <a:t>out</a:t>
            </a:r>
            <a:r>
              <a:rPr lang="en-US" dirty="0" smtClean="0"/>
              <a:t> headers h)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state</a:t>
            </a:r>
            <a:r>
              <a:rPr lang="en-US" dirty="0" smtClean="0"/>
              <a:t> start { …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state</a:t>
            </a:r>
            <a:r>
              <a:rPr lang="en-US" dirty="0" smtClean="0"/>
              <a:t> eth { …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218" y="6081067"/>
            <a:ext cx="735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Parsers can be instantiated and called from </a:t>
            </a:r>
            <a:r>
              <a:rPr lang="en-US" sz="2400" smtClean="0"/>
              <a:t>other parsers.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2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814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0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3311" y="2761961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</a:t>
            </a:r>
            <a:r>
              <a:rPr lang="en-US" sz="2400" dirty="0" smtClean="0">
                <a:solidFill>
                  <a:schemeClr val="tx1"/>
                </a:solidFill>
              </a:rPr>
              <a:t>v1.0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0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v1.2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0579" y="2831266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core.p4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0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7281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5439907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4706175" y="1628181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3989033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 rot="18337632">
            <a:off x="7640555" y="2253024"/>
            <a:ext cx="169687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/>
              <a:t>small,</a:t>
            </a:r>
          </a:p>
          <a:p>
            <a:r>
              <a:rPr lang="en-US" sz="2100" dirty="0"/>
              <a:t>rarely change</a:t>
            </a:r>
          </a:p>
        </p:txBody>
      </p:sp>
      <p:sp>
        <p:nvSpPr>
          <p:cNvPr id="13" name="TextBox 12"/>
          <p:cNvSpPr txBox="1"/>
          <p:nvPr/>
        </p:nvSpPr>
        <p:spPr>
          <a:xfrm rot="18337632">
            <a:off x="8185018" y="3974569"/>
            <a:ext cx="2055224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/>
              <a:t>unbounded,</a:t>
            </a:r>
          </a:p>
          <a:p>
            <a:r>
              <a:rPr lang="en-US" sz="2100" dirty="0"/>
              <a:t>frequent changes</a:t>
            </a:r>
          </a:p>
        </p:txBody>
      </p:sp>
    </p:spTree>
    <p:extLst>
      <p:ext uri="{BB962C8B-B14F-4D97-AF65-F5344CB8AC3E}">
        <p14:creationId xmlns:p14="http://schemas.microsoft.com/office/powerpoint/2010/main" val="1214142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</a:t>
            </a:r>
            <a:br>
              <a:rPr lang="en-US" dirty="0" smtClean="0"/>
            </a:br>
            <a:r>
              <a:rPr lang="en-US" dirty="0" smtClean="0"/>
              <a:t>(extract)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67200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arser</a:t>
            </a:r>
            <a:r>
              <a:rPr lang="en-US" dirty="0" smtClean="0"/>
              <a:t> p {</a:t>
            </a:r>
            <a:br>
              <a:rPr lang="en-US" dirty="0" smtClean="0"/>
            </a:br>
            <a:r>
              <a:rPr lang="en-US" b="1" dirty="0" smtClean="0"/>
              <a:t>   extract</a:t>
            </a:r>
            <a:r>
              <a:rPr lang="en-US" dirty="0" smtClean="0"/>
              <a:t>(</a:t>
            </a:r>
            <a:r>
              <a:rPr lang="en-US" dirty="0" err="1" smtClean="0"/>
              <a:t>ethernet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3700" y="1825625"/>
            <a:ext cx="6591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err="1" smtClean="0"/>
              <a:t>extern</a:t>
            </a:r>
            <a:r>
              <a:rPr lang="fi-FI" dirty="0" smtClean="0"/>
              <a:t> </a:t>
            </a:r>
            <a:r>
              <a:rPr lang="fi-FI" dirty="0" err="1" smtClean="0"/>
              <a:t>packet_in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b="1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extract</a:t>
            </a:r>
            <a:r>
              <a:rPr lang="fi-FI" dirty="0" smtClean="0"/>
              <a:t>&lt;T&gt;(</a:t>
            </a:r>
            <a:r>
              <a:rPr lang="fi-FI" b="1" dirty="0" smtClean="0"/>
              <a:t>out</a:t>
            </a:r>
            <a:r>
              <a:rPr lang="fi-FI" dirty="0" smtClean="0"/>
              <a:t> T </a:t>
            </a:r>
            <a:r>
              <a:rPr lang="fi-FI" dirty="0" err="1" smtClean="0"/>
              <a:t>hdr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b="1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extract</a:t>
            </a:r>
            <a:r>
              <a:rPr lang="fi-FI" dirty="0" smtClean="0"/>
              <a:t>&lt;T&gt;(</a:t>
            </a:r>
            <a:r>
              <a:rPr lang="fi-FI" b="1" dirty="0" smtClean="0"/>
              <a:t>out</a:t>
            </a:r>
            <a:r>
              <a:rPr lang="fi-FI" dirty="0" smtClean="0"/>
              <a:t> T </a:t>
            </a:r>
            <a:r>
              <a:rPr lang="fi-FI" dirty="0" err="1" smtClean="0"/>
              <a:t>varSizeHeader</a:t>
            </a:r>
            <a:r>
              <a:rPr lang="fi-FI" dirty="0" smtClean="0"/>
              <a:t>, </a:t>
            </a:r>
            <a:br>
              <a:rPr lang="fi-FI" dirty="0" smtClean="0"/>
            </a:br>
            <a:r>
              <a:rPr lang="fi-FI" dirty="0" smtClean="0"/>
              <a:t>                                     </a:t>
            </a:r>
            <a:r>
              <a:rPr lang="fi-FI" b="1" dirty="0" smtClean="0"/>
              <a:t>in</a:t>
            </a:r>
            <a:r>
              <a:rPr lang="fi-FI" dirty="0" smtClean="0"/>
              <a:t> </a:t>
            </a:r>
            <a:r>
              <a:rPr lang="fi-FI" b="1" dirty="0" err="1" smtClean="0"/>
              <a:t>bit</a:t>
            </a:r>
            <a:r>
              <a:rPr lang="fi-FI" dirty="0" smtClean="0"/>
              <a:t>&lt;32&gt; </a:t>
            </a:r>
            <a:r>
              <a:rPr lang="fi-FI" dirty="0" err="1" smtClean="0"/>
              <a:t>size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        T </a:t>
            </a:r>
            <a:r>
              <a:rPr lang="fi-FI" dirty="0" err="1" smtClean="0"/>
              <a:t>lookahead</a:t>
            </a:r>
            <a:r>
              <a:rPr lang="fi-FI" dirty="0" smtClean="0"/>
              <a:t>&lt;T&gt;();</a:t>
            </a:r>
            <a:br>
              <a:rPr lang="fi-FI" dirty="0" smtClean="0"/>
            </a:br>
            <a:r>
              <a:rPr lang="fi-FI" dirty="0" smtClean="0"/>
              <a:t>} // in </a:t>
            </a:r>
            <a:r>
              <a:rPr lang="fi-FI" dirty="0" err="1" smtClean="0"/>
              <a:t>core</a:t>
            </a:r>
            <a:r>
              <a:rPr lang="fi-FI" dirty="0" smtClean="0"/>
              <a:t> </a:t>
            </a:r>
            <a:r>
              <a:rPr lang="fi-FI" dirty="0" err="1" smtClean="0"/>
              <a:t>library</a:t>
            </a:r>
            <a:r>
              <a:rPr lang="fi-FI" dirty="0" smtClean="0"/>
              <a:t>  </a:t>
            </a:r>
          </a:p>
          <a:p>
            <a:pPr marL="0" indent="0">
              <a:buNone/>
            </a:pPr>
            <a:r>
              <a:rPr lang="fi-FI" b="1" dirty="0" err="1"/>
              <a:t>p</a:t>
            </a:r>
            <a:r>
              <a:rPr lang="fi-FI" b="1" dirty="0" err="1" smtClean="0"/>
              <a:t>arser</a:t>
            </a:r>
            <a:r>
              <a:rPr lang="fi-FI" dirty="0" smtClean="0"/>
              <a:t> </a:t>
            </a:r>
            <a:r>
              <a:rPr lang="fi-FI" dirty="0" err="1" smtClean="0"/>
              <a:t>prs</a:t>
            </a:r>
            <a:r>
              <a:rPr lang="fi-FI" dirty="0" smtClean="0"/>
              <a:t>(</a:t>
            </a:r>
            <a:r>
              <a:rPr lang="fi-FI" dirty="0" err="1" smtClean="0"/>
              <a:t>packet_in</a:t>
            </a:r>
            <a:r>
              <a:rPr lang="fi-FI" dirty="0" smtClean="0"/>
              <a:t> pkt, </a:t>
            </a:r>
            <a:r>
              <a:rPr lang="fi-FI" b="1" dirty="0" smtClean="0"/>
              <a:t>out</a:t>
            </a:r>
            <a:r>
              <a:rPr lang="fi-FI" dirty="0" smtClean="0"/>
              <a:t> </a:t>
            </a:r>
            <a:r>
              <a:rPr lang="fi-FI" dirty="0" err="1" smtClean="0"/>
              <a:t>headers</a:t>
            </a:r>
            <a:r>
              <a:rPr lang="fi-FI" dirty="0" smtClean="0"/>
              <a:t> h)</a:t>
            </a:r>
            <a:br>
              <a:rPr lang="fi-FI" dirty="0" smtClean="0"/>
            </a:b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</a:t>
            </a:r>
            <a:r>
              <a:rPr lang="fi-FI" b="1" dirty="0" err="1" smtClean="0"/>
              <a:t>state</a:t>
            </a:r>
            <a:r>
              <a:rPr lang="fi-FI" dirty="0" smtClean="0"/>
              <a:t> p { </a:t>
            </a:r>
            <a:r>
              <a:rPr lang="fi-FI" dirty="0" err="1" smtClean="0"/>
              <a:t>pkt.extract</a:t>
            </a:r>
            <a:r>
              <a:rPr lang="fi-FI" dirty="0" smtClean="0"/>
              <a:t>(</a:t>
            </a:r>
            <a:r>
              <a:rPr lang="fi-FI" dirty="0" err="1" smtClean="0"/>
              <a:t>h.ethernet</a:t>
            </a:r>
            <a:r>
              <a:rPr lang="fi-FI" dirty="0" smtClean="0"/>
              <a:t>); }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218" y="6081067"/>
            <a:ext cx="7648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Packet_in</a:t>
            </a:r>
            <a:r>
              <a:rPr lang="en-US" sz="2400" dirty="0" smtClean="0"/>
              <a:t>/</a:t>
            </a:r>
            <a:r>
              <a:rPr lang="en-US" sz="2400" dirty="0" err="1" smtClean="0"/>
              <a:t>packet_out</a:t>
            </a:r>
            <a:r>
              <a:rPr lang="en-US" sz="2400" dirty="0" smtClean="0"/>
              <a:t> part of core.p4</a:t>
            </a:r>
          </a:p>
          <a:p>
            <a:r>
              <a:rPr lang="en-US" sz="2400" dirty="0" smtClean="0"/>
              <a:t>Packet is an explicit input. extract is a method of the packet.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50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latest, select)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825625"/>
            <a:ext cx="5422900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</a:t>
            </a:r>
            <a:r>
              <a:rPr lang="en-US" dirty="0" err="1" smtClean="0"/>
              <a:t>parse_ethernet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extract</a:t>
            </a:r>
            <a:r>
              <a:rPr lang="en-US" dirty="0" smtClean="0"/>
              <a:t>(</a:t>
            </a:r>
            <a:r>
              <a:rPr lang="en-US" dirty="0" err="1" smtClean="0"/>
              <a:t>ethernet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(</a:t>
            </a:r>
            <a:r>
              <a:rPr lang="en-US" b="1" dirty="0" err="1" smtClean="0"/>
              <a:t>latest</a:t>
            </a:r>
            <a:r>
              <a:rPr lang="en-US" dirty="0" err="1" smtClean="0"/>
              <a:t>.etherType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…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4500" y="1825625"/>
            <a:ext cx="6502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state </a:t>
            </a:r>
            <a:r>
              <a:rPr lang="en-US" dirty="0" err="1" smtClean="0"/>
              <a:t>parse_ethernet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pkt.extract</a:t>
            </a:r>
            <a:r>
              <a:rPr lang="en-US" dirty="0" smtClean="0"/>
              <a:t>(</a:t>
            </a:r>
            <a:r>
              <a:rPr lang="en-US" dirty="0" err="1" smtClean="0"/>
              <a:t>h.ethernet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transition</a:t>
            </a:r>
            <a:r>
              <a:rPr lang="en-US" dirty="0" smtClean="0"/>
              <a:t> </a:t>
            </a:r>
            <a:r>
              <a:rPr lang="en-US" b="1" dirty="0" smtClean="0"/>
              <a:t>select </a:t>
            </a:r>
            <a:r>
              <a:rPr lang="en-US" dirty="0" smtClean="0"/>
              <a:t>(</a:t>
            </a:r>
            <a:r>
              <a:rPr lang="en-US" dirty="0" err="1" smtClean="0"/>
              <a:t>h.ethernet.etherType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…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2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arguments</a:t>
            </a:r>
            <a:br>
              <a:rPr lang="en-US" dirty="0" smtClean="0"/>
            </a:br>
            <a:r>
              <a:rPr lang="en-US" dirty="0" smtClean="0"/>
              <a:t>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7189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(a, b) {</a:t>
            </a:r>
            <a:br>
              <a:rPr lang="en-US" dirty="0" smtClean="0"/>
            </a:br>
            <a:r>
              <a:rPr lang="en-US" dirty="0" smtClean="0"/>
              <a:t>   0x2044: next;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4800" y="1825625"/>
            <a:ext cx="59690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transition</a:t>
            </a:r>
            <a:r>
              <a:rPr lang="en-US" dirty="0" smtClean="0"/>
              <a:t> </a:t>
            </a:r>
            <a:r>
              <a:rPr lang="en-US" b="1" dirty="0" smtClean="0"/>
              <a:t>select </a:t>
            </a:r>
            <a:r>
              <a:rPr lang="en-US" dirty="0" smtClean="0"/>
              <a:t>(a, b) {</a:t>
            </a:r>
            <a:br>
              <a:rPr lang="en-US" dirty="0" smtClean="0"/>
            </a:br>
            <a:r>
              <a:rPr lang="en-US" dirty="0" smtClean="0"/>
              <a:t>   (0x2, 0x44): next;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02789" y="6176963"/>
            <a:ext cx="5520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Comma is not concatenation</a:t>
            </a:r>
            <a:r>
              <a:rPr lang="en-US" sz="2400" smtClean="0"/>
              <a:t>: clearer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21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br>
              <a:rPr lang="en-US" dirty="0" smtClean="0"/>
            </a:br>
            <a:r>
              <a:rPr lang="en-US" dirty="0" smtClean="0"/>
              <a:t>(current, return, default)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00" y="1825625"/>
            <a:ext cx="4957984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</a:t>
            </a:r>
            <a:r>
              <a:rPr lang="en-US" dirty="0" err="1" smtClean="0"/>
              <a:t>parse_mpls_bos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(</a:t>
            </a:r>
            <a:r>
              <a:rPr lang="en-US" b="1" dirty="0" smtClean="0"/>
              <a:t>current</a:t>
            </a:r>
            <a:r>
              <a:rPr lang="en-US" dirty="0" smtClean="0"/>
              <a:t>(0, 4)) {</a:t>
            </a:r>
            <a:br>
              <a:rPr lang="en-US" dirty="0" smtClean="0"/>
            </a:br>
            <a:r>
              <a:rPr lang="en-US" dirty="0" smtClean="0"/>
              <a:t>        0x4 : parse_ipv4;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/>
              <a:t>default</a:t>
            </a:r>
            <a:r>
              <a:rPr lang="en-US" dirty="0" smtClean="0"/>
              <a:t> : ingress;</a:t>
            </a:r>
            <a:br>
              <a:rPr lang="en-US" dirty="0" smtClean="0"/>
            </a:br>
            <a:r>
              <a:rPr lang="en-US" dirty="0" smtClean="0"/>
              <a:t>    }   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(</a:t>
            </a:r>
            <a:r>
              <a:rPr lang="en-US" b="1" dirty="0" smtClean="0"/>
              <a:t>current</a:t>
            </a:r>
            <a:r>
              <a:rPr lang="en-US" dirty="0" smtClean="0"/>
              <a:t>(4, 8))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4727" y="1825625"/>
            <a:ext cx="680027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tate</a:t>
            </a:r>
            <a:r>
              <a:rPr lang="en-US" dirty="0" smtClean="0"/>
              <a:t> </a:t>
            </a:r>
            <a:r>
              <a:rPr lang="en-US" dirty="0" err="1" smtClean="0"/>
              <a:t>parse_mpls_bos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transition select </a:t>
            </a:r>
            <a:r>
              <a:rPr lang="en-US" dirty="0" smtClean="0"/>
              <a:t>(</a:t>
            </a:r>
            <a:r>
              <a:rPr lang="en-US" dirty="0" err="1" smtClean="0"/>
              <a:t>p.</a:t>
            </a:r>
            <a:r>
              <a:rPr lang="en-US" dirty="0" err="1" smtClean="0">
                <a:solidFill>
                  <a:srgbClr val="FF0000"/>
                </a:solidFill>
              </a:rPr>
              <a:t>lookahead</a:t>
            </a:r>
            <a:r>
              <a:rPr lang="en-US" dirty="0" smtClean="0"/>
              <a:t>&lt;</a:t>
            </a:r>
            <a:r>
              <a:rPr lang="en-US" b="1" dirty="0" smtClean="0"/>
              <a:t>bit</a:t>
            </a:r>
            <a:r>
              <a:rPr lang="en-US" dirty="0" smtClean="0"/>
              <a:t>&lt;4&gt;&gt;()) {</a:t>
            </a:r>
            <a:br>
              <a:rPr lang="en-US" dirty="0" smtClean="0"/>
            </a:br>
            <a:r>
              <a:rPr lang="en-US" dirty="0" smtClean="0"/>
              <a:t>       0x4: parse_ipv4;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1" dirty="0" smtClean="0"/>
              <a:t>default</a:t>
            </a:r>
            <a:r>
              <a:rPr lang="en-US" dirty="0" smtClean="0"/>
              <a:t>: accept;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select </a:t>
            </a:r>
            <a:r>
              <a:rPr lang="en-US" dirty="0"/>
              <a:t>(</a:t>
            </a:r>
            <a:r>
              <a:rPr lang="en-US" dirty="0" err="1" smtClean="0"/>
              <a:t>p.</a:t>
            </a:r>
            <a:r>
              <a:rPr lang="en-US" dirty="0" err="1" smtClean="0">
                <a:solidFill>
                  <a:srgbClr val="FF0000"/>
                </a:solidFill>
              </a:rPr>
              <a:t>lookahead</a:t>
            </a:r>
            <a:r>
              <a:rPr lang="en-US" dirty="0" smtClean="0"/>
              <a:t>&lt;</a:t>
            </a:r>
            <a:r>
              <a:rPr lang="en-US" b="1" dirty="0" smtClean="0"/>
              <a:t>bit</a:t>
            </a:r>
            <a:r>
              <a:rPr lang="en-US" dirty="0" smtClean="0"/>
              <a:t>&lt;8&gt;&gt;()[3:0])</a:t>
            </a:r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(</a:t>
            </a:r>
            <a:r>
              <a:rPr lang="en-US" dirty="0" err="1" smtClean="0"/>
              <a:t>p.lookahead</a:t>
            </a:r>
            <a:r>
              <a:rPr lang="en-US" dirty="0" smtClean="0"/>
              <a:t>&lt;ipv4&gt;().</a:t>
            </a:r>
            <a:r>
              <a:rPr lang="en-US" dirty="0" err="1" smtClean="0"/>
              <a:t>ihl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181600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r>
              <a:rPr lang="en-US" dirty="0" smtClean="0"/>
              <a:t>N/A</a:t>
            </a:r>
          </a:p>
          <a:p>
            <a:r>
              <a:rPr lang="en-US" dirty="0" smtClean="0"/>
              <a:t>Sometime impossible to infer</a:t>
            </a:r>
          </a:p>
          <a:p>
            <a:r>
              <a:rPr lang="en-US" dirty="0" smtClean="0"/>
              <a:t>Users have no control</a:t>
            </a:r>
            <a:endParaRPr lang="en-US" dirty="0"/>
          </a:p>
          <a:p>
            <a:r>
              <a:rPr lang="en-US" dirty="0" smtClean="0"/>
              <a:t>Hacks for creating fabric headers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939" y="1219200"/>
            <a:ext cx="6073361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err="1" smtClean="0"/>
              <a:t>extern</a:t>
            </a:r>
            <a:r>
              <a:rPr lang="fi-FI" dirty="0" smtClean="0"/>
              <a:t> </a:t>
            </a:r>
            <a:r>
              <a:rPr lang="fi-FI" dirty="0" err="1" smtClean="0"/>
              <a:t>packet_out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 </a:t>
            </a:r>
            <a:r>
              <a:rPr lang="fi-FI" b="1" dirty="0" err="1" smtClean="0"/>
              <a:t>void</a:t>
            </a:r>
            <a:r>
              <a:rPr lang="fi-FI" dirty="0" smtClean="0"/>
              <a:t> emit&lt;T&gt;(</a:t>
            </a:r>
            <a:r>
              <a:rPr lang="fi-FI" b="1" dirty="0" smtClean="0"/>
              <a:t>in</a:t>
            </a:r>
            <a:r>
              <a:rPr lang="fi-FI" dirty="0" smtClean="0"/>
              <a:t> T </a:t>
            </a:r>
            <a:r>
              <a:rPr lang="fi-FI" dirty="0" err="1" smtClean="0"/>
              <a:t>hdr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control</a:t>
            </a:r>
            <a:r>
              <a:rPr lang="en-US" dirty="0" smtClean="0"/>
              <a:t> deparser(</a:t>
            </a:r>
            <a:r>
              <a:rPr lang="en-US" b="1" dirty="0" smtClean="0"/>
              <a:t>in</a:t>
            </a:r>
            <a:r>
              <a:rPr lang="en-US" dirty="0" smtClean="0"/>
              <a:t> headers h, </a:t>
            </a:r>
            <a:r>
              <a:rPr lang="en-US" dirty="0" err="1" smtClean="0"/>
              <a:t>packet_out</a:t>
            </a:r>
            <a:r>
              <a:rPr lang="en-US" dirty="0" smtClean="0"/>
              <a:t> p)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p.emit</a:t>
            </a:r>
            <a:r>
              <a:rPr lang="en-US" dirty="0" smtClean="0"/>
              <a:t>(</a:t>
            </a:r>
            <a:r>
              <a:rPr lang="en-US" dirty="0" err="1" smtClean="0"/>
              <a:t>h.ethernet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p.emit</a:t>
            </a:r>
            <a:r>
              <a:rPr lang="en-US" dirty="0" smtClean="0"/>
              <a:t>(</a:t>
            </a:r>
            <a:r>
              <a:rPr lang="en-US" dirty="0" err="1" smtClean="0"/>
              <a:t>h.ip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939" y="6027003"/>
            <a:ext cx="596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Deparsers</a:t>
            </a:r>
            <a:r>
              <a:rPr lang="en-US" sz="2400" dirty="0" smtClean="0"/>
              <a:t> clearly specify header sequence.</a:t>
            </a:r>
          </a:p>
          <a:p>
            <a:r>
              <a:rPr lang="en-US" sz="2400" dirty="0" smtClean="0"/>
              <a:t>Tool tries to infer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176"/>
          </a:xfrm>
        </p:spPr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1101"/>
            <a:ext cx="5043854" cy="4616072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action</a:t>
            </a:r>
            <a:r>
              <a:rPr lang="en-US" dirty="0"/>
              <a:t> forward(port)	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err="1" smtClean="0"/>
              <a:t>modify_field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std_metadata.egress_port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port);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181100"/>
            <a:ext cx="5910262" cy="554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forward(</a:t>
            </a:r>
            <a:r>
              <a:rPr lang="en-US" b="1" dirty="0" smtClean="0"/>
              <a:t>bit</a:t>
            </a:r>
            <a:r>
              <a:rPr lang="en-US" dirty="0" smtClean="0"/>
              <a:t>&lt;9&gt; port)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std_metadata.egress_port</a:t>
            </a:r>
            <a:r>
              <a:rPr lang="en-US" dirty="0" smtClean="0"/>
              <a:t> = port;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f(</a:t>
            </a:r>
            <a:r>
              <a:rPr lang="en-US" b="1" dirty="0"/>
              <a:t>out</a:t>
            </a:r>
            <a:r>
              <a:rPr lang="en-US" dirty="0"/>
              <a:t> </a:t>
            </a:r>
            <a:r>
              <a:rPr lang="en-US" b="1" dirty="0"/>
              <a:t>bit</a:t>
            </a:r>
            <a:r>
              <a:rPr lang="en-US" dirty="0"/>
              <a:t>&lt;9&gt; </a:t>
            </a:r>
            <a:r>
              <a:rPr lang="en-US" dirty="0" err="1"/>
              <a:t>dst</a:t>
            </a:r>
            <a:r>
              <a:rPr lang="en-US" dirty="0"/>
              <a:t>,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bit</a:t>
            </a:r>
            <a:r>
              <a:rPr lang="en-US" dirty="0"/>
              <a:t>&lt;9&gt; </a:t>
            </a:r>
            <a:r>
              <a:rPr lang="en-US" dirty="0" smtClean="0"/>
              <a:t>off,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b="1" dirty="0" smtClean="0"/>
              <a:t>bit</a:t>
            </a:r>
            <a:r>
              <a:rPr lang="en-US" dirty="0" smtClean="0"/>
              <a:t>&lt;9&gt; data)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dst</a:t>
            </a:r>
            <a:r>
              <a:rPr lang="en-US" dirty="0" smtClean="0"/>
              <a:t> = off + data;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f(d, a, b);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68530" y="3850621"/>
            <a:ext cx="2259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Set by control plane</a:t>
            </a:r>
            <a:endParaRPr lang="en-US" sz="2000" i="1" dirty="0"/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8839488" y="3115418"/>
            <a:ext cx="1241592" cy="3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08360" y="2715308"/>
            <a:ext cx="2545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Bound at compile-time</a:t>
            </a:r>
            <a:endParaRPr lang="en-US" sz="2000" i="1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10081080" y="3115418"/>
            <a:ext cx="616711" cy="3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</p:cNvCxnSpPr>
          <p:nvPr/>
        </p:nvCxnSpPr>
        <p:spPr>
          <a:xfrm flipH="1" flipV="1">
            <a:off x="8839487" y="3984944"/>
            <a:ext cx="729043" cy="6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27918" y="5558808"/>
            <a:ext cx="16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Invocation of f</a:t>
            </a:r>
            <a:endParaRPr lang="en-US" sz="2000" i="1" dirty="0"/>
          </a:p>
        </p:txBody>
      </p:sp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>
            <a:off x="7302500" y="5758863"/>
            <a:ext cx="2125418" cy="2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47638" y="6033253"/>
            <a:ext cx="1031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Typed actions. Separated control-plane arguments and data-plane arguments.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4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652" y="1825625"/>
            <a:ext cx="4409661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rop()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semantics of drop is</a:t>
            </a:r>
            <a:r>
              <a:rPr lang="en-US" dirty="0"/>
              <a:t> </a:t>
            </a:r>
            <a:r>
              <a:rPr lang="en-US" dirty="0" smtClean="0"/>
              <a:t>very complex and confusing.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856527"/>
            <a:ext cx="6705600" cy="53204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intrinsicMetadata</a:t>
            </a:r>
            <a:r>
              <a:rPr lang="en-US" dirty="0" smtClean="0"/>
              <a:t> {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markDrop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ingress(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en-US" dirty="0" err="1" smtClean="0"/>
              <a:t>intrinsicMetadata</a:t>
            </a:r>
            <a:r>
              <a:rPr lang="en-US" dirty="0" smtClean="0"/>
              <a:t> m) {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action</a:t>
            </a:r>
            <a:r>
              <a:rPr lang="en-US" dirty="0" smtClean="0"/>
              <a:t> drop()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m.markDrop</a:t>
            </a:r>
            <a:r>
              <a:rPr lang="en-US" dirty="0" smtClean="0"/>
              <a:t> = 1;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3374" y="6311901"/>
            <a:ext cx="8514028" cy="46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Users can implement several flavors of drop, according to needs.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5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key specification</a:t>
            </a:r>
            <a:br>
              <a:rPr lang="en-US" dirty="0" smtClean="0"/>
            </a:br>
            <a:r>
              <a:rPr lang="en-US" dirty="0" smtClean="0"/>
              <a:t>(reads)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991" y="1825625"/>
            <a:ext cx="5691809" cy="4351338"/>
          </a:xfrm>
          <a:solidFill>
            <a:srgbClr val="FFFEE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mac_acl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reads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meta.if</a:t>
            </a:r>
            <a:r>
              <a:rPr lang="en-US" dirty="0" smtClean="0"/>
              <a:t> : ternary;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meta.label</a:t>
            </a:r>
            <a:r>
              <a:rPr lang="en-US" dirty="0" smtClean="0"/>
              <a:t> : ternary;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match_kind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exact,</a:t>
            </a:r>
            <a:br>
              <a:rPr lang="en-US" dirty="0" smtClean="0"/>
            </a:br>
            <a:r>
              <a:rPr lang="en-US" dirty="0" smtClean="0"/>
              <a:t>        ternary,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lpm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} // in core.p4</a:t>
            </a:r>
          </a:p>
          <a:p>
            <a:pPr marL="0" indent="0">
              <a:buNone/>
            </a:pPr>
            <a:r>
              <a:rPr lang="en-US" dirty="0" smtClean="0"/>
              <a:t>// more can be in architecture</a:t>
            </a:r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mac_acl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key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meta.if</a:t>
            </a:r>
            <a:r>
              <a:rPr lang="en-US" dirty="0" smtClean="0"/>
              <a:t> : ternary;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meta.label</a:t>
            </a:r>
            <a:r>
              <a:rPr lang="en-US" dirty="0" smtClean="0"/>
              <a:t> : ternary; 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6311900"/>
            <a:ext cx="5916602" cy="46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Match kinds are no longer hardwired.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3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action list</a:t>
            </a:r>
            <a:br>
              <a:rPr lang="en-US" dirty="0" smtClean="0"/>
            </a:br>
            <a:r>
              <a:rPr lang="en-US" dirty="0" smtClean="0"/>
              <a:t>(actions)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t</a:t>
            </a:r>
            <a:r>
              <a:rPr lang="en-US" b="1" dirty="0" smtClean="0"/>
              <a:t>able</a:t>
            </a:r>
            <a:r>
              <a:rPr lang="en-US" dirty="0" smtClean="0"/>
              <a:t> t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actions</a:t>
            </a:r>
            <a:r>
              <a:rPr lang="en-US" dirty="0" smtClean="0"/>
              <a:t> { a; b; c;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skip)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actions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 a; b; c(skip);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6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size attributes</a:t>
            </a:r>
            <a:br>
              <a:rPr lang="en-US" dirty="0" smtClean="0"/>
            </a:br>
            <a:r>
              <a:rPr lang="en-US" dirty="0" smtClean="0"/>
              <a:t>(size, </a:t>
            </a:r>
            <a:r>
              <a:rPr lang="en-US" dirty="0" err="1" smtClean="0"/>
              <a:t>max_size</a:t>
            </a:r>
            <a:r>
              <a:rPr lang="en-US" dirty="0" smtClean="0"/>
              <a:t>, </a:t>
            </a:r>
            <a:r>
              <a:rPr lang="en-US" dirty="0" err="1" smtClean="0"/>
              <a:t>min_size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…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size</a:t>
            </a:r>
            <a:r>
              <a:rPr lang="en-US" dirty="0" smtClean="0"/>
              <a:t> : 4;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max_size</a:t>
            </a:r>
            <a:r>
              <a:rPr lang="en-US" dirty="0" smtClean="0"/>
              <a:t> : 128;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min_size</a:t>
            </a:r>
            <a:r>
              <a:rPr lang="en-US" dirty="0" smtClean="0"/>
              <a:t> : 2;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…</a:t>
            </a:r>
            <a:br>
              <a:rPr lang="en-US" dirty="0" smtClean="0"/>
            </a:br>
            <a:r>
              <a:rPr lang="en-US" dirty="0" smtClean="0"/>
              <a:t>   size = 4;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9761" y="6311900"/>
            <a:ext cx="4275849" cy="46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smtClean="0"/>
              <a:t>such attributes are optional.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4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 v1.1: 76 keywords =&gt; P4 v1.2: 39 </a:t>
            </a:r>
            <a:r>
              <a:rPr lang="en-US" dirty="0" smtClean="0"/>
              <a:t>keywords</a:t>
            </a:r>
          </a:p>
          <a:p>
            <a:r>
              <a:rPr lang="en-US" dirty="0" smtClean="0"/>
              <a:t>All functionality is preserved</a:t>
            </a:r>
          </a:p>
          <a:p>
            <a:r>
              <a:rPr lang="en-US" dirty="0" smtClean="0"/>
              <a:t>Removed keywords can be implemented by </a:t>
            </a:r>
            <a:r>
              <a:rPr lang="en-US" smtClean="0"/>
              <a:t>library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1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generate_digest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20505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dirty="0" smtClean="0"/>
              <a:t> </a:t>
            </a:r>
            <a:r>
              <a:rPr lang="en-US" dirty="0" err="1" smtClean="0"/>
              <a:t>mac_digest</a:t>
            </a:r>
            <a:r>
              <a:rPr lang="en-US" dirty="0" smtClean="0"/>
              <a:t> { … }</a:t>
            </a:r>
          </a:p>
          <a:p>
            <a:pPr marL="0" indent="0">
              <a:buNone/>
            </a:pPr>
            <a:r>
              <a:rPr lang="en-US" dirty="0" smtClean="0"/>
              <a:t>#define MAC_RECV 0</a:t>
            </a:r>
          </a:p>
          <a:p>
            <a:pPr marL="0" indent="0">
              <a:buNone/>
            </a:pPr>
            <a:r>
              <a:rPr lang="en-US" b="1" dirty="0" err="1" smtClean="0"/>
              <a:t>generate_digest</a:t>
            </a:r>
            <a:r>
              <a:rPr lang="en-US" dirty="0" smtClean="0"/>
              <a:t>(MAC_RECV,</a:t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dirty="0" err="1" smtClean="0"/>
              <a:t>mac_digest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44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digest&lt;T&gt;(bit&lt;32&gt; </a:t>
            </a:r>
            <a:r>
              <a:rPr lang="en-US" dirty="0" err="1" smtClean="0"/>
              <a:t>recv</a:t>
            </a:r>
            <a:r>
              <a:rPr lang="en-US" dirty="0" smtClean="0"/>
              <a:t>, T data);</a:t>
            </a:r>
          </a:p>
          <a:p>
            <a:pPr marL="0" indent="0">
              <a:buNone/>
            </a:pPr>
            <a:r>
              <a:rPr lang="en-US" dirty="0" smtClean="0"/>
              <a:t>digest(0, { p.f1, p.f2 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Going forward the digest receiver will be an </a:t>
            </a:r>
            <a:r>
              <a:rPr lang="en-US" dirty="0" err="1" smtClean="0"/>
              <a:t>enum</a:t>
            </a:r>
            <a:r>
              <a:rPr lang="en-US" dirty="0"/>
              <a:t> </a:t>
            </a:r>
            <a:r>
              <a:rPr lang="en-US" dirty="0" smtClean="0"/>
              <a:t>defined in the architecture.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990" y="5946130"/>
            <a:ext cx="767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Digest receivers will no longer just hardwired constants -&gt;</a:t>
            </a:r>
          </a:p>
          <a:p>
            <a:r>
              <a:rPr lang="en-US" sz="2400" dirty="0" smtClean="0"/>
              <a:t>control-plane API exposed names.</a:t>
            </a:r>
          </a:p>
        </p:txBody>
      </p:sp>
    </p:spTree>
    <p:extLst>
      <p:ext uri="{BB962C8B-B14F-4D97-AF65-F5344CB8AC3E}">
        <p14:creationId xmlns:p14="http://schemas.microsoft.com/office/powerpoint/2010/main" val="8016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counter</a:t>
            </a:r>
            <a:br>
              <a:rPr lang="en-US" dirty="0" smtClean="0"/>
            </a:br>
            <a:r>
              <a:rPr lang="en-US" dirty="0" smtClean="0"/>
              <a:t>(counter, direct, packets, payload, saturating)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6" y="1876701"/>
            <a:ext cx="4184239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counter </a:t>
            </a:r>
            <a:r>
              <a:rPr lang="en-US" dirty="0" err="1"/>
              <a:t>ip_pkts_by_dest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type : </a:t>
            </a:r>
            <a:r>
              <a:rPr lang="en-US" b="1" dirty="0"/>
              <a:t>packets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b="1" dirty="0" smtClean="0"/>
              <a:t>direct </a:t>
            </a:r>
            <a:r>
              <a:rPr lang="en-US" dirty="0"/>
              <a:t>: </a:t>
            </a:r>
            <a:r>
              <a:rPr lang="en-US" dirty="0" err="1"/>
              <a:t>ip_host_table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638" y="1702027"/>
            <a:ext cx="7411346" cy="479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CounterType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Packets, Bytes, Both }</a:t>
            </a:r>
          </a:p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dirty="0" err="1" smtClean="0"/>
              <a:t>DirectCounter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DirectCounter</a:t>
            </a:r>
            <a:r>
              <a:rPr lang="en-US" dirty="0" smtClean="0"/>
              <a:t>(</a:t>
            </a:r>
            <a:r>
              <a:rPr lang="en-US" dirty="0" err="1" smtClean="0"/>
              <a:t>CounterType</a:t>
            </a:r>
            <a:r>
              <a:rPr lang="en-US" dirty="0" smtClean="0"/>
              <a:t> </a:t>
            </a:r>
            <a:r>
              <a:rPr lang="en-US" dirty="0" err="1" smtClean="0"/>
              <a:t>ct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 // in library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 { …</a:t>
            </a:r>
            <a:br>
              <a:rPr lang="en-US" dirty="0" smtClean="0"/>
            </a:br>
            <a:r>
              <a:rPr lang="en-US" dirty="0" smtClean="0"/>
              <a:t>   counters = </a:t>
            </a:r>
            <a:r>
              <a:rPr lang="en-US" dirty="0" err="1" smtClean="0"/>
              <a:t>DirectCounter</a:t>
            </a:r>
            <a:r>
              <a:rPr lang="en-US" dirty="0" smtClean="0"/>
              <a:t>(</a:t>
            </a:r>
            <a:r>
              <a:rPr lang="en-US" dirty="0" err="1" smtClean="0"/>
              <a:t>CounterType.packets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9965" y="6414052"/>
            <a:ext cx="772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Direct and static counters are different kinds of objects.</a:t>
            </a:r>
          </a:p>
        </p:txBody>
      </p:sp>
    </p:spTree>
    <p:extLst>
      <p:ext uri="{BB962C8B-B14F-4D97-AF65-F5344CB8AC3E}">
        <p14:creationId xmlns:p14="http://schemas.microsoft.com/office/powerpoint/2010/main" val="20902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counter</a:t>
            </a:r>
            <a:br>
              <a:rPr lang="en-US" dirty="0" smtClean="0"/>
            </a:br>
            <a:r>
              <a:rPr lang="en-US" dirty="0" smtClean="0"/>
              <a:t>(static, </a:t>
            </a:r>
            <a:r>
              <a:rPr lang="en-US" dirty="0" err="1" smtClean="0"/>
              <a:t>instance_count</a:t>
            </a:r>
            <a:r>
              <a:rPr lang="en-US" dirty="0" smtClean="0"/>
              <a:t>, count, type, </a:t>
            </a:r>
            <a:r>
              <a:rPr lang="en-US" dirty="0" err="1" smtClean="0"/>
              <a:t>min_width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451430" cy="4351339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act(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count</a:t>
            </a:r>
            <a:r>
              <a:rPr lang="en-US" dirty="0" smtClean="0"/>
              <a:t>(</a:t>
            </a:r>
            <a:r>
              <a:rPr lang="en-US" dirty="0" err="1" smtClean="0"/>
              <a:t>cntDum</a:t>
            </a:r>
            <a:r>
              <a:rPr lang="en-US" dirty="0" smtClean="0"/>
              <a:t>, </a:t>
            </a:r>
            <a:r>
              <a:rPr lang="en-US" dirty="0" err="1" smtClean="0"/>
              <a:t>idx</a:t>
            </a:r>
            <a:r>
              <a:rPr lang="en-US" dirty="0" smtClean="0"/>
              <a:t>); 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counter</a:t>
            </a:r>
            <a:r>
              <a:rPr lang="en-US" dirty="0" smtClean="0"/>
              <a:t> </a:t>
            </a:r>
            <a:r>
              <a:rPr lang="en-US" dirty="0" err="1" smtClean="0"/>
              <a:t>cntDum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type</a:t>
            </a:r>
            <a:r>
              <a:rPr lang="en-US" dirty="0" smtClean="0"/>
              <a:t>: packets;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static</a:t>
            </a:r>
            <a:r>
              <a:rPr lang="en-US" dirty="0" smtClean="0"/>
              <a:t>: tab1;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instance_count</a:t>
            </a:r>
            <a:r>
              <a:rPr lang="en-US" dirty="0" smtClean="0"/>
              <a:t>: 200;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1500" y="1825625"/>
            <a:ext cx="6223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Counter {</a:t>
            </a:r>
            <a:br>
              <a:rPr lang="en-US" dirty="0" smtClean="0"/>
            </a:br>
            <a:r>
              <a:rPr lang="en-US" dirty="0" smtClean="0"/>
              <a:t>    Counter(bit&lt;32&gt; size, </a:t>
            </a:r>
            <a:r>
              <a:rPr lang="en-US" dirty="0" err="1" smtClean="0"/>
              <a:t>CounterType</a:t>
            </a:r>
            <a:r>
              <a:rPr lang="en-US" dirty="0" smtClean="0"/>
              <a:t> t);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void</a:t>
            </a:r>
            <a:r>
              <a:rPr lang="en-US" dirty="0" smtClean="0"/>
              <a:t> increment(</a:t>
            </a:r>
            <a:r>
              <a:rPr lang="en-US" b="1" dirty="0" smtClean="0"/>
              <a:t>in</a:t>
            </a:r>
            <a:r>
              <a:rPr lang="en-US" dirty="0" smtClean="0"/>
              <a:t> bit&lt;32&gt; index);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Counter(128, </a:t>
            </a:r>
            <a:r>
              <a:rPr lang="en-US" dirty="0" err="1" smtClean="0"/>
              <a:t>CounterType.Both</a:t>
            </a:r>
            <a:r>
              <a:rPr lang="en-US" dirty="0" smtClean="0"/>
              <a:t>) </a:t>
            </a:r>
            <a:r>
              <a:rPr lang="en-US" dirty="0" err="1" smtClean="0"/>
              <a:t>cnt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act(</a:t>
            </a:r>
            <a:r>
              <a:rPr lang="en-US" b="1" dirty="0" smtClean="0"/>
              <a:t>bit</a:t>
            </a:r>
            <a:r>
              <a:rPr lang="en-US" dirty="0" smtClean="0"/>
              <a:t>&lt;16&gt; </a:t>
            </a:r>
            <a:r>
              <a:rPr lang="en-US" dirty="0" err="1" smtClean="0"/>
              <a:t>idx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cnt.increment</a:t>
            </a:r>
            <a:r>
              <a:rPr lang="en-US" dirty="0" smtClean="0"/>
              <a:t>(</a:t>
            </a:r>
            <a:r>
              <a:rPr lang="en-US" dirty="0" err="1" smtClean="0"/>
              <a:t>idx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500" y="6281300"/>
            <a:ext cx="629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Static counters are just a simpler kind </a:t>
            </a:r>
            <a:r>
              <a:rPr lang="en-US" sz="2400" smtClean="0"/>
              <a:t>of register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Meter</a:t>
            </a:r>
            <a:br>
              <a:rPr lang="en-US" dirty="0" smtClean="0"/>
            </a:br>
            <a:r>
              <a:rPr lang="en-US" dirty="0" smtClean="0"/>
              <a:t>(type, result, </a:t>
            </a:r>
            <a:r>
              <a:rPr lang="en-US" dirty="0" err="1" smtClean="0"/>
              <a:t>instance_count</a:t>
            </a:r>
            <a:r>
              <a:rPr lang="en-US" dirty="0" smtClean="0"/>
              <a:t>, </a:t>
            </a:r>
            <a:r>
              <a:rPr lang="en-US" dirty="0" err="1" smtClean="0"/>
              <a:t>execute_meter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825625"/>
            <a:ext cx="5080000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meter</a:t>
            </a:r>
            <a:r>
              <a:rPr lang="en-US" dirty="0" smtClean="0"/>
              <a:t> </a:t>
            </a:r>
            <a:r>
              <a:rPr lang="en-US" dirty="0" err="1" smtClean="0"/>
              <a:t>s_meter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type</a:t>
            </a:r>
            <a:r>
              <a:rPr lang="en-US" dirty="0" smtClean="0"/>
              <a:t> : </a:t>
            </a:r>
            <a:r>
              <a:rPr lang="en-US" b="1" dirty="0" smtClean="0"/>
              <a:t>bytes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result</a:t>
            </a:r>
            <a:r>
              <a:rPr lang="en-US" dirty="0" smtClean="0"/>
              <a:t> : </a:t>
            </a:r>
            <a:r>
              <a:rPr lang="en-US" dirty="0" err="1" smtClean="0"/>
              <a:t>meta.color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instance_count</a:t>
            </a:r>
            <a:r>
              <a:rPr lang="en-US" dirty="0" smtClean="0"/>
              <a:t> : 100;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en-US" dirty="0" err="1" smtClean="0"/>
              <a:t>set_meter</a:t>
            </a:r>
            <a:r>
              <a:rPr lang="en-US" dirty="0" smtClean="0"/>
              <a:t>(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execute_meter</a:t>
            </a:r>
            <a:r>
              <a:rPr lang="en-US" dirty="0" smtClean="0"/>
              <a:t>(</a:t>
            </a:r>
            <a:r>
              <a:rPr lang="en-US" dirty="0" err="1" smtClean="0"/>
              <a:t>s_meter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idx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meta.color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02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Meter {</a:t>
            </a:r>
            <a:br>
              <a:rPr lang="en-US" dirty="0" smtClean="0"/>
            </a:br>
            <a:r>
              <a:rPr lang="en-US" dirty="0" smtClean="0"/>
              <a:t>   Meter(</a:t>
            </a:r>
            <a:r>
              <a:rPr lang="en-US" b="1" dirty="0" smtClean="0"/>
              <a:t>bit</a:t>
            </a:r>
            <a:r>
              <a:rPr lang="en-US" dirty="0" smtClean="0"/>
              <a:t>&lt;32&gt; size, </a:t>
            </a:r>
            <a:r>
              <a:rPr lang="en-US" dirty="0" err="1" smtClean="0"/>
              <a:t>CounterType</a:t>
            </a:r>
            <a:r>
              <a:rPr lang="en-US" dirty="0" smtClean="0"/>
              <a:t> t);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&lt;8&gt; meter(</a:t>
            </a:r>
            <a:r>
              <a:rPr lang="en-US" b="1" dirty="0" smtClean="0"/>
              <a:t>bit</a:t>
            </a:r>
            <a:r>
              <a:rPr lang="en-US" dirty="0" smtClean="0"/>
              <a:t>&lt;32&gt; </a:t>
            </a:r>
            <a:r>
              <a:rPr lang="en-US" dirty="0" err="1" smtClean="0"/>
              <a:t>idx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 // in arch-specific library</a:t>
            </a:r>
          </a:p>
          <a:p>
            <a:pPr marL="0" indent="0">
              <a:buNone/>
            </a:pPr>
            <a:r>
              <a:rPr lang="en-US" dirty="0" smtClean="0"/>
              <a:t>Meter(100, </a:t>
            </a:r>
            <a:r>
              <a:rPr lang="en-US" dirty="0" err="1" smtClean="0"/>
              <a:t>CounterType.Bytes</a:t>
            </a:r>
            <a:r>
              <a:rPr lang="en-US" dirty="0" smtClean="0"/>
              <a:t>) </a:t>
            </a:r>
            <a:r>
              <a:rPr lang="en-US" dirty="0" err="1" smtClean="0"/>
              <a:t>mtr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en-US" dirty="0" err="1" smtClean="0"/>
              <a:t>set_meter</a:t>
            </a:r>
            <a:r>
              <a:rPr lang="en-US" dirty="0" smtClean="0"/>
              <a:t>(</a:t>
            </a:r>
            <a:r>
              <a:rPr lang="en-US" b="1" dirty="0" smtClean="0"/>
              <a:t>bit</a:t>
            </a:r>
            <a:r>
              <a:rPr lang="en-US" dirty="0" smtClean="0"/>
              <a:t>&lt;32&gt; 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meta.color</a:t>
            </a:r>
            <a:r>
              <a:rPr lang="en-US" dirty="0" smtClean="0"/>
              <a:t>  = </a:t>
            </a:r>
            <a:r>
              <a:rPr lang="en-US" dirty="0" err="1" smtClean="0"/>
              <a:t>mtr.meter</a:t>
            </a:r>
            <a:r>
              <a:rPr lang="en-US" dirty="0" smtClean="0"/>
              <a:t>(</a:t>
            </a:r>
            <a:r>
              <a:rPr lang="en-US" dirty="0" err="1" smtClean="0"/>
              <a:t>idx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7547" y="5896401"/>
            <a:ext cx="6194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Meters are an arch-specific library element.</a:t>
            </a:r>
          </a:p>
          <a:p>
            <a:r>
              <a:rPr lang="en-US" sz="2400" dirty="0" smtClean="0"/>
              <a:t>Can have very complex semantics.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7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cloning</a:t>
            </a:r>
            <a:br>
              <a:rPr lang="en-US" dirty="0" smtClean="0"/>
            </a:br>
            <a:r>
              <a:rPr lang="en-US" dirty="0" smtClean="0"/>
              <a:t>(resubmit, recirculate, clone_*)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4041710" cy="4351338"/>
          </a:xfrm>
          <a:solidFill>
            <a:srgbClr val="FFFEE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clone_i2e(session);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04" y="1825625"/>
            <a:ext cx="725962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CloneType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clone_i2i,</a:t>
            </a:r>
            <a:br>
              <a:rPr lang="en-US" dirty="0" smtClean="0"/>
            </a:br>
            <a:r>
              <a:rPr lang="en-US" dirty="0" smtClean="0"/>
              <a:t>   clone_i2e,</a:t>
            </a:r>
            <a:br>
              <a:rPr lang="en-US" dirty="0" smtClean="0"/>
            </a:br>
            <a:r>
              <a:rPr lang="en-US" dirty="0" smtClean="0"/>
              <a:t>   clone_e2i,</a:t>
            </a:r>
            <a:br>
              <a:rPr lang="en-US" dirty="0" smtClean="0"/>
            </a:br>
            <a:r>
              <a:rPr lang="en-US" dirty="0" smtClean="0"/>
              <a:t>   clone_e2e</a:t>
            </a:r>
            <a:br>
              <a:rPr lang="en-US" dirty="0" smtClean="0"/>
            </a:br>
            <a:r>
              <a:rPr lang="en-US" dirty="0" smtClean="0"/>
              <a:t>} // in architecture spec.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extern void</a:t>
            </a:r>
            <a:r>
              <a:rPr lang="en-US" dirty="0"/>
              <a:t> </a:t>
            </a:r>
            <a:r>
              <a:rPr lang="en-US" dirty="0" smtClean="0"/>
              <a:t>clone(</a:t>
            </a:r>
            <a:r>
              <a:rPr lang="en-US" dirty="0" err="1" smtClean="0"/>
              <a:t>CloneType</a:t>
            </a:r>
            <a:r>
              <a:rPr lang="en-US" dirty="0" smtClean="0"/>
              <a:t> </a:t>
            </a:r>
            <a:r>
              <a:rPr lang="en-US" dirty="0"/>
              <a:t>type, </a:t>
            </a:r>
            <a:r>
              <a:rPr lang="en-US" b="1" dirty="0"/>
              <a:t>in bit</a:t>
            </a:r>
            <a:r>
              <a:rPr lang="en-US" dirty="0"/>
              <a:t>&lt;32&gt; session);</a:t>
            </a:r>
          </a:p>
          <a:p>
            <a:pPr marL="0" indent="0">
              <a:buNone/>
            </a:pPr>
            <a:r>
              <a:rPr lang="en-US" b="1" dirty="0"/>
              <a:t>extern void</a:t>
            </a:r>
            <a:r>
              <a:rPr lang="en-US" dirty="0"/>
              <a:t> clone3&lt;T</a:t>
            </a:r>
            <a:r>
              <a:rPr lang="en-US" dirty="0" smtClean="0"/>
              <a:t>&gt;(</a:t>
            </a:r>
            <a:r>
              <a:rPr lang="en-US" dirty="0" err="1" smtClean="0"/>
              <a:t>CloneType</a:t>
            </a:r>
            <a:r>
              <a:rPr lang="en-US" dirty="0" smtClean="0"/>
              <a:t> </a:t>
            </a:r>
            <a:r>
              <a:rPr lang="en-US" dirty="0"/>
              <a:t>type, </a:t>
            </a:r>
            <a:r>
              <a:rPr lang="en-US" b="1" dirty="0"/>
              <a:t>in bit</a:t>
            </a:r>
            <a:r>
              <a:rPr lang="en-US" dirty="0"/>
              <a:t>&lt;32&gt; session, </a:t>
            </a:r>
            <a:r>
              <a:rPr lang="en-US" b="1" dirty="0"/>
              <a:t>in</a:t>
            </a:r>
            <a:r>
              <a:rPr lang="en-US" dirty="0"/>
              <a:t> T data);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29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65125"/>
            <a:ext cx="11404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Field list calculations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mtClean="0"/>
              <a:t>algorithm, input, </a:t>
            </a:r>
            <a:r>
              <a:rPr lang="en-US" dirty="0" err="1" smtClean="0"/>
              <a:t>field_list_calculation</a:t>
            </a:r>
            <a:r>
              <a:rPr lang="en-US" dirty="0" smtClean="0"/>
              <a:t>, </a:t>
            </a:r>
            <a:r>
              <a:rPr lang="en-US" dirty="0" err="1" smtClean="0"/>
              <a:t>output_width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798671" cy="4867275"/>
          </a:xfrm>
          <a:solidFill>
            <a:srgbClr val="FFFEE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b="1" dirty="0" smtClean="0"/>
              <a:t> </a:t>
            </a:r>
            <a:r>
              <a:rPr lang="en-US" dirty="0" err="1" smtClean="0"/>
              <a:t>fieldList</a:t>
            </a:r>
            <a:r>
              <a:rPr lang="en-US" dirty="0"/>
              <a:t> </a:t>
            </a:r>
            <a:r>
              <a:rPr lang="en-US" dirty="0" smtClean="0"/>
              <a:t>{ a; b; c; }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field_list_calculation</a:t>
            </a:r>
            <a:r>
              <a:rPr lang="en-US" dirty="0" smtClean="0"/>
              <a:t> </a:t>
            </a:r>
            <a:r>
              <a:rPr lang="en-US" dirty="0" err="1" smtClean="0"/>
              <a:t>flc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smtClean="0"/>
              <a:t>input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fieldList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algorithm</a:t>
            </a:r>
            <a:r>
              <a:rPr lang="en-US" dirty="0" smtClean="0"/>
              <a:t> : crc16;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output_width</a:t>
            </a:r>
            <a:r>
              <a:rPr lang="en-US" dirty="0" smtClean="0"/>
              <a:t> : 16;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modify_field</a:t>
            </a:r>
            <a:r>
              <a:rPr lang="en-US" dirty="0" smtClean="0"/>
              <a:t>(x, </a:t>
            </a:r>
            <a:r>
              <a:rPr lang="en-US" dirty="0" err="1" smtClean="0"/>
              <a:t>flc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67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crc16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bit</a:t>
            </a:r>
            <a:r>
              <a:rPr lang="en-US" dirty="0" smtClean="0"/>
              <a:t>&lt;16&gt; compute&lt;D&gt;(D data);</a:t>
            </a:r>
            <a:br>
              <a:rPr lang="en-US" dirty="0" smtClean="0"/>
            </a:br>
            <a:r>
              <a:rPr lang="en-US" dirty="0" smtClean="0"/>
              <a:t>} // in library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crc16() </a:t>
            </a:r>
            <a:r>
              <a:rPr lang="en-US" dirty="0" err="1" smtClean="0"/>
              <a:t>crcUnit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 {</a:t>
            </a:r>
            <a:br>
              <a:rPr lang="en-US" dirty="0" smtClean="0"/>
            </a:br>
            <a:r>
              <a:rPr lang="en-US" dirty="0" smtClean="0"/>
              <a:t>    x = </a:t>
            </a:r>
            <a:r>
              <a:rPr lang="en-US" dirty="0" err="1" smtClean="0"/>
              <a:t>crcUnit.compute</a:t>
            </a:r>
            <a:r>
              <a:rPr lang="en-US" dirty="0" smtClean="0"/>
              <a:t>({a, b, c});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4879" y="5861902"/>
            <a:ext cx="624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Field lists are replaced with explicit arguments.</a:t>
            </a:r>
          </a:p>
          <a:p>
            <a:r>
              <a:rPr lang="en-US" sz="2400" dirty="0" smtClean="0"/>
              <a:t>Field lists are always used imperatively.</a:t>
            </a:r>
          </a:p>
        </p:txBody>
      </p:sp>
    </p:spTree>
    <p:extLst>
      <p:ext uri="{BB962C8B-B14F-4D97-AF65-F5344CB8AC3E}">
        <p14:creationId xmlns:p14="http://schemas.microsoft.com/office/powerpoint/2010/main" val="9490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modify_field_with_hash_based_offset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25625"/>
            <a:ext cx="6192078" cy="4351338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dirty="0" smtClean="0"/>
              <a:t> </a:t>
            </a:r>
            <a:r>
              <a:rPr lang="en-US" dirty="0" err="1" smtClean="0"/>
              <a:t>fl</a:t>
            </a:r>
            <a:r>
              <a:rPr lang="en-US" dirty="0" smtClean="0"/>
              <a:t> { </a:t>
            </a:r>
            <a:r>
              <a:rPr lang="en-US" dirty="0" err="1" smtClean="0"/>
              <a:t>a,b,c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b="1" dirty="0" err="1" smtClean="0"/>
              <a:t>field_list_calculation</a:t>
            </a:r>
            <a:r>
              <a:rPr lang="en-US" dirty="0" smtClean="0"/>
              <a:t> </a:t>
            </a:r>
            <a:r>
              <a:rPr lang="en-US" dirty="0" err="1" smtClean="0"/>
              <a:t>flc</a:t>
            </a:r>
            <a:r>
              <a:rPr lang="en-US" dirty="0" smtClean="0"/>
              <a:t>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x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modify_field_with_hash_based_offset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im.hash</a:t>
            </a:r>
            <a:r>
              <a:rPr lang="en-US" dirty="0" smtClean="0"/>
              <a:t>, </a:t>
            </a:r>
            <a:r>
              <a:rPr lang="en-US" dirty="0" err="1" smtClean="0"/>
              <a:t>flc</a:t>
            </a:r>
            <a:r>
              <a:rPr lang="en-US" dirty="0" smtClean="0"/>
              <a:t>, base, 8192);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78" y="1825625"/>
            <a:ext cx="599992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extern </a:t>
            </a:r>
            <a:r>
              <a:rPr lang="en-US" dirty="0"/>
              <a:t>T hash&lt;T, D&gt;(</a:t>
            </a:r>
            <a:r>
              <a:rPr lang="en-US" dirty="0" err="1"/>
              <a:t>HashAlgorithm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, </a:t>
            </a:r>
            <a:r>
              <a:rPr lang="en-US" b="1" dirty="0"/>
              <a:t>in</a:t>
            </a:r>
            <a:r>
              <a:rPr lang="en-US" dirty="0"/>
              <a:t> T base, </a:t>
            </a:r>
            <a:r>
              <a:rPr lang="en-US" b="1" dirty="0"/>
              <a:t>in</a:t>
            </a:r>
            <a:r>
              <a:rPr lang="en-US" dirty="0"/>
              <a:t> D data, </a:t>
            </a:r>
            <a:r>
              <a:rPr lang="en-US" b="1" dirty="0"/>
              <a:t>in</a:t>
            </a:r>
            <a:r>
              <a:rPr lang="en-US" dirty="0"/>
              <a:t> T max);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HashAlgorithm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crc32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crc16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random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identity</a:t>
            </a:r>
            <a:br>
              <a:rPr lang="en-US" dirty="0" smtClean="0"/>
            </a:br>
            <a:r>
              <a:rPr lang="en-US" dirty="0" smtClean="0"/>
              <a:t>} // in architecture declaration</a:t>
            </a:r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x()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im.hash</a:t>
            </a:r>
            <a:r>
              <a:rPr lang="en-US" dirty="0" smtClean="0"/>
              <a:t> = hash(HashAlgorithm.crc16,</a:t>
            </a:r>
            <a:br>
              <a:rPr lang="en-US" dirty="0" smtClean="0"/>
            </a:br>
            <a:r>
              <a:rPr lang="en-US" dirty="0" smtClean="0"/>
              <a:t>                 base, {a, b, c}, 8192);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136525"/>
            <a:ext cx="10515600" cy="1325563"/>
          </a:xfrm>
        </p:spPr>
        <p:txBody>
          <a:bodyPr/>
          <a:lstStyle/>
          <a:p>
            <a:r>
              <a:rPr lang="en-US" dirty="0" err="1" smtClean="0"/>
              <a:t>calculated_field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(update, verify)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825625"/>
            <a:ext cx="4284723" cy="4351338"/>
          </a:xfrm>
          <a:solidFill>
            <a:srgbClr val="FFFEE0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calculated_field</a:t>
            </a:r>
            <a:r>
              <a:rPr lang="en-US" b="1" dirty="0"/>
              <a:t> </a:t>
            </a:r>
            <a:r>
              <a:rPr lang="en-US" dirty="0" err="1"/>
              <a:t>tcp.chksum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b="1" dirty="0" smtClean="0"/>
              <a:t>update </a:t>
            </a:r>
            <a:r>
              <a:rPr lang="en-US" dirty="0"/>
              <a:t>i</a:t>
            </a:r>
            <a:r>
              <a:rPr lang="en-US" dirty="0" smtClean="0"/>
              <a:t>pv4_calc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/>
              <a:t>valid</a:t>
            </a:r>
            <a:r>
              <a:rPr lang="en-US" dirty="0"/>
              <a:t>(ipv4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verify </a:t>
            </a:r>
            <a:r>
              <a:rPr lang="en-US" dirty="0" smtClean="0"/>
              <a:t>ipv4_calc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/>
              <a:t>valid</a:t>
            </a:r>
            <a:r>
              <a:rPr lang="en-US" dirty="0"/>
              <a:t>(ipv4</a:t>
            </a:r>
            <a:r>
              <a:rPr lang="en-US" dirty="0" smtClean="0"/>
              <a:t>));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2588" y="309034"/>
            <a:ext cx="7220857" cy="619539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extern</a:t>
            </a:r>
            <a:r>
              <a:rPr lang="en-US" dirty="0"/>
              <a:t> Checksum16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</a:t>
            </a:r>
            <a:r>
              <a:rPr lang="en-US" b="1" dirty="0"/>
              <a:t>bit</a:t>
            </a:r>
            <a:r>
              <a:rPr lang="en-US" dirty="0"/>
              <a:t>&lt;16&gt; get&lt;D&gt;(</a:t>
            </a:r>
            <a:r>
              <a:rPr lang="en-US" b="1" dirty="0"/>
              <a:t>in</a:t>
            </a:r>
            <a:r>
              <a:rPr lang="en-US" dirty="0"/>
              <a:t> D data</a:t>
            </a:r>
            <a:r>
              <a:rPr lang="en-US" dirty="0" smtClean="0"/>
              <a:t>); 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control </a:t>
            </a:r>
            <a:r>
              <a:rPr lang="en-US" dirty="0" err="1"/>
              <a:t>computeChecksum</a:t>
            </a:r>
            <a:r>
              <a:rPr lang="en-US" dirty="0"/>
              <a:t>(</a:t>
            </a:r>
            <a:r>
              <a:rPr lang="en-US" dirty="0" err="1"/>
              <a:t>inout</a:t>
            </a:r>
            <a:r>
              <a:rPr lang="en-US" dirty="0"/>
              <a:t> headers </a:t>
            </a:r>
            <a:r>
              <a:rPr lang="en-US" dirty="0" err="1"/>
              <a:t>hdr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Checksum16() </a:t>
            </a:r>
            <a:r>
              <a:rPr lang="en-US" dirty="0" err="1" smtClean="0"/>
              <a:t>ck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apply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if (</a:t>
            </a:r>
            <a:r>
              <a:rPr lang="en-US" dirty="0" smtClean="0"/>
              <a:t>h.ipv4.isValid()) </a:t>
            </a:r>
            <a:br>
              <a:rPr lang="en-US" dirty="0" smtClean="0"/>
            </a:br>
            <a:r>
              <a:rPr lang="en-US" dirty="0" smtClean="0"/>
              <a:t>            h.ipv4.hdrChecksum </a:t>
            </a:r>
            <a:r>
              <a:rPr lang="en-US" dirty="0"/>
              <a:t>= </a:t>
            </a:r>
            <a:r>
              <a:rPr lang="en-US" dirty="0" err="1" smtClean="0"/>
              <a:t>ck.get</a:t>
            </a:r>
            <a:r>
              <a:rPr lang="en-US" dirty="0"/>
              <a:t>({ </a:t>
            </a:r>
            <a:r>
              <a:rPr lang="en-US" dirty="0" smtClean="0"/>
              <a:t>h.ipv4.version</a:t>
            </a:r>
            <a:r>
              <a:rPr lang="en-US" dirty="0"/>
              <a:t>, </a:t>
            </a:r>
            <a:r>
              <a:rPr lang="en-US" dirty="0" smtClean="0"/>
              <a:t>h.ipv4.ihl</a:t>
            </a:r>
            <a:r>
              <a:rPr lang="en-US" dirty="0"/>
              <a:t>, </a:t>
            </a:r>
            <a:r>
              <a:rPr lang="en-US" dirty="0" smtClean="0"/>
              <a:t>… </a:t>
            </a:r>
            <a:r>
              <a:rPr lang="en-US" dirty="0"/>
              <a:t>});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control</a:t>
            </a:r>
            <a:r>
              <a:rPr lang="en-US" dirty="0"/>
              <a:t> </a:t>
            </a:r>
            <a:r>
              <a:rPr lang="en-US" dirty="0" err="1"/>
              <a:t>VerifyChecksum</a:t>
            </a:r>
            <a:r>
              <a:rPr lang="en-US" dirty="0"/>
              <a:t>(in headers </a:t>
            </a:r>
            <a:r>
              <a:rPr lang="en-US" dirty="0" err="1"/>
              <a:t>hdr</a:t>
            </a:r>
            <a:r>
              <a:rPr lang="en-US" dirty="0"/>
              <a:t>, </a:t>
            </a:r>
            <a:r>
              <a:rPr lang="en-US" dirty="0" err="1"/>
              <a:t>inout</a:t>
            </a:r>
            <a:r>
              <a:rPr lang="en-US" dirty="0"/>
              <a:t> </a:t>
            </a:r>
            <a:r>
              <a:rPr lang="en-US" dirty="0" err="1"/>
              <a:t>standard_metadata_t</a:t>
            </a:r>
            <a:r>
              <a:rPr lang="en-US" dirty="0"/>
              <a:t> </a:t>
            </a:r>
            <a:r>
              <a:rPr lang="en-US" dirty="0" smtClean="0"/>
              <a:t>meta)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Checksum16() </a:t>
            </a:r>
            <a:r>
              <a:rPr lang="en-US" dirty="0" err="1"/>
              <a:t>ck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if (</a:t>
            </a:r>
            <a:r>
              <a:rPr lang="en-US" dirty="0" err="1" smtClean="0"/>
              <a:t>h.ip.isValid</a:t>
            </a:r>
            <a:r>
              <a:rPr lang="en-US" dirty="0" smtClean="0"/>
              <a:t>() &amp;&amp; 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h.ip.hdrChecksum</a:t>
            </a:r>
            <a:r>
              <a:rPr lang="en-US" dirty="0" smtClean="0"/>
              <a:t> != </a:t>
            </a:r>
            <a:r>
              <a:rPr lang="en-US" dirty="0" err="1" smtClean="0"/>
              <a:t>ck.get</a:t>
            </a:r>
            <a:r>
              <a:rPr lang="en-US" dirty="0"/>
              <a:t>({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h.ipv4.version</a:t>
            </a:r>
            <a:r>
              <a:rPr lang="en-US" dirty="0"/>
              <a:t>, </a:t>
            </a:r>
            <a:r>
              <a:rPr lang="en-US" dirty="0" smtClean="0"/>
              <a:t>h.ipv4.ihl</a:t>
            </a:r>
            <a:r>
              <a:rPr lang="en-US" dirty="0"/>
              <a:t>, </a:t>
            </a:r>
            <a:r>
              <a:rPr lang="en-US" dirty="0" smtClean="0"/>
              <a:t>…, h.ipv4.dstAddr </a:t>
            </a:r>
            <a:r>
              <a:rPr lang="en-US" dirty="0"/>
              <a:t>}))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err="1" smtClean="0"/>
              <a:t>meta.drop</a:t>
            </a:r>
            <a:r>
              <a:rPr lang="en-US" dirty="0" smtClean="0"/>
              <a:t> = 1;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74" y="6213114"/>
            <a:ext cx="1160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new language also allows us to </a:t>
            </a:r>
            <a:r>
              <a:rPr lang="en-US" sz="2400" smtClean="0"/>
              <a:t>write incremental checksums.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73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profiles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action_profile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action_profile</a:t>
            </a:r>
            <a:r>
              <a:rPr lang="en-US" dirty="0" smtClean="0"/>
              <a:t> </a:t>
            </a:r>
            <a:r>
              <a:rPr lang="en-US" dirty="0" err="1" smtClean="0"/>
              <a:t>ap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actions</a:t>
            </a:r>
            <a:r>
              <a:rPr lang="en-US" dirty="0" smtClean="0"/>
              <a:t> { a1; a2; a3;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size</a:t>
            </a:r>
            <a:r>
              <a:rPr lang="en-US" dirty="0" smtClean="0"/>
              <a:t> : 100;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reads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f1 : exact;</a:t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action_profile</a:t>
            </a:r>
            <a:r>
              <a:rPr lang="en-US" dirty="0" smtClean="0"/>
              <a:t>: </a:t>
            </a:r>
            <a:r>
              <a:rPr lang="en-US" dirty="0" err="1" smtClean="0"/>
              <a:t>ap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size</a:t>
            </a:r>
            <a:r>
              <a:rPr lang="en-US" dirty="0" smtClean="0"/>
              <a:t> : 200;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dirty="0" err="1" smtClean="0"/>
              <a:t>ActionProfile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ActionProfile</a:t>
            </a:r>
            <a:r>
              <a:rPr lang="en-US" dirty="0" smtClean="0"/>
              <a:t>(</a:t>
            </a:r>
            <a:r>
              <a:rPr lang="en-US" b="1" dirty="0" smtClean="0"/>
              <a:t>bit</a:t>
            </a:r>
            <a:r>
              <a:rPr lang="en-US" dirty="0" smtClean="0"/>
              <a:t>&lt;32&gt; size);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// in arch specification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key</a:t>
            </a:r>
            <a:r>
              <a:rPr lang="en-US" dirty="0" smtClean="0"/>
              <a:t> = { f1 : exact;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actions</a:t>
            </a:r>
            <a:r>
              <a:rPr lang="en-US" dirty="0" smtClean="0"/>
              <a:t> = { a1; a2; a3;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size = 200;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implementation = </a:t>
            </a:r>
            <a:r>
              <a:rPr lang="en-US" dirty="0" err="1" smtClean="0"/>
              <a:t>ActionProfile</a:t>
            </a:r>
            <a:r>
              <a:rPr lang="en-US" dirty="0" smtClean="0"/>
              <a:t>(100);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348" y="6311900"/>
            <a:ext cx="1159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Action profiles </a:t>
            </a:r>
            <a:r>
              <a:rPr lang="en-US" sz="2400" i="1" dirty="0" smtClean="0"/>
              <a:t>cannot</a:t>
            </a:r>
            <a:r>
              <a:rPr lang="en-US" sz="2400" dirty="0" smtClean="0"/>
              <a:t> be shared among multiple tables; just a special table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223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5" y="365125"/>
            <a:ext cx="11946835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action selection</a:t>
            </a:r>
            <a:br>
              <a:rPr lang="en-US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action_selector</a:t>
            </a:r>
            <a:r>
              <a:rPr lang="en-US" sz="4000" dirty="0" smtClean="0"/>
              <a:t>, </a:t>
            </a:r>
            <a:r>
              <a:rPr lang="en-US" sz="4000" dirty="0" err="1" smtClean="0"/>
              <a:t>dynamic_action_selection</a:t>
            </a:r>
            <a:r>
              <a:rPr lang="en-US" sz="4000" dirty="0" smtClean="0"/>
              <a:t>, </a:t>
            </a:r>
            <a:r>
              <a:rPr lang="en-US" sz="4000" dirty="0" err="1" smtClean="0"/>
              <a:t>selection_key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026" y="1825625"/>
            <a:ext cx="4563445" cy="4486276"/>
          </a:xfrm>
          <a:solidFill>
            <a:srgbClr val="FFFEE0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b="1" dirty="0" smtClean="0"/>
              <a:t> </a:t>
            </a:r>
            <a:r>
              <a:rPr lang="en-US" b="1" dirty="0" err="1" smtClean="0"/>
              <a:t>fl</a:t>
            </a:r>
            <a:r>
              <a:rPr lang="en-US" dirty="0" smtClean="0"/>
              <a:t> { a, b }</a:t>
            </a:r>
          </a:p>
          <a:p>
            <a:pPr marL="0" indent="0">
              <a:buNone/>
            </a:pPr>
            <a:r>
              <a:rPr lang="en-US" b="1" dirty="0" err="1" smtClean="0"/>
              <a:t>field_list_calculation</a:t>
            </a:r>
            <a:r>
              <a:rPr lang="en-US" b="1" dirty="0" smtClean="0"/>
              <a:t> </a:t>
            </a:r>
            <a:r>
              <a:rPr lang="en-US" dirty="0" err="1" smtClean="0"/>
              <a:t>flc</a:t>
            </a:r>
            <a:r>
              <a:rPr lang="en-US" dirty="0" smtClean="0"/>
              <a:t> { </a:t>
            </a:r>
            <a:r>
              <a:rPr lang="en-US" b="1" dirty="0" smtClean="0"/>
              <a:t>input</a:t>
            </a:r>
            <a:r>
              <a:rPr lang="en-US" dirty="0" smtClean="0"/>
              <a:t> { </a:t>
            </a:r>
            <a:r>
              <a:rPr lang="en-US" dirty="0" err="1" smtClean="0"/>
              <a:t>fl</a:t>
            </a:r>
            <a:r>
              <a:rPr lang="en-US" dirty="0" smtClean="0"/>
              <a:t>; } }</a:t>
            </a:r>
          </a:p>
          <a:p>
            <a:pPr marL="0" indent="0">
              <a:buNone/>
            </a:pPr>
            <a:r>
              <a:rPr lang="en-US" b="1" dirty="0" err="1" smtClean="0"/>
              <a:t>action_selector</a:t>
            </a:r>
            <a:r>
              <a:rPr lang="en-US" dirty="0" smtClean="0"/>
              <a:t> as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selection_key</a:t>
            </a:r>
            <a:r>
              <a:rPr lang="en-US" dirty="0" smtClean="0"/>
              <a:t> : hash;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action_profile</a:t>
            </a:r>
            <a:r>
              <a:rPr lang="en-US" dirty="0" smtClean="0"/>
              <a:t> </a:t>
            </a:r>
            <a:r>
              <a:rPr lang="en-US" dirty="0" err="1" smtClean="0"/>
              <a:t>ap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actions</a:t>
            </a:r>
            <a:r>
              <a:rPr lang="en-US" dirty="0" smtClean="0"/>
              <a:t> {</a:t>
            </a:r>
            <a:r>
              <a:rPr lang="en-US" dirty="0"/>
              <a:t> </a:t>
            </a:r>
            <a:r>
              <a:rPr lang="en-US" dirty="0" smtClean="0"/>
              <a:t>…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size</a:t>
            </a:r>
            <a:r>
              <a:rPr lang="en-US" dirty="0" smtClean="0"/>
              <a:t> : 100;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/>
              <a:t>dynamic_action_selection</a:t>
            </a:r>
            <a:r>
              <a:rPr lang="en-US" dirty="0" smtClean="0"/>
              <a:t> : as;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reads</a:t>
            </a:r>
            <a:r>
              <a:rPr lang="en-US" dirty="0" smtClean="0"/>
              <a:t> { </a:t>
            </a:r>
            <a:r>
              <a:rPr lang="en-US" dirty="0" err="1" smtClean="0"/>
              <a:t>meta.device</a:t>
            </a:r>
            <a:r>
              <a:rPr lang="en-US" dirty="0" smtClean="0"/>
              <a:t> : </a:t>
            </a:r>
            <a:r>
              <a:rPr lang="en-US" b="1" dirty="0" smtClean="0"/>
              <a:t>exact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action_profile</a:t>
            </a:r>
            <a:r>
              <a:rPr lang="en-US" dirty="0" smtClean="0"/>
              <a:t>: </a:t>
            </a:r>
            <a:r>
              <a:rPr lang="en-US" dirty="0" err="1" smtClean="0"/>
              <a:t>ap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891" y="1825624"/>
            <a:ext cx="703372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match_kind</a:t>
            </a:r>
            <a:r>
              <a:rPr lang="en-US" dirty="0" smtClean="0"/>
              <a:t> { selector } // in library</a:t>
            </a:r>
          </a:p>
          <a:p>
            <a:pPr marL="0" indent="0">
              <a:buNone/>
            </a:pPr>
            <a:r>
              <a:rPr lang="en-US" b="1" dirty="0"/>
              <a:t>extern</a:t>
            </a:r>
            <a:r>
              <a:rPr lang="en-US" dirty="0"/>
              <a:t> </a:t>
            </a:r>
            <a:r>
              <a:rPr lang="en-US" dirty="0" err="1"/>
              <a:t>ActionSelector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ActionSelector</a:t>
            </a:r>
            <a:r>
              <a:rPr lang="en-US" dirty="0"/>
              <a:t>(</a:t>
            </a:r>
            <a:r>
              <a:rPr lang="en-US" dirty="0" err="1"/>
              <a:t>HashAlgorithm</a:t>
            </a:r>
            <a:r>
              <a:rPr lang="en-US" dirty="0"/>
              <a:t> algorithm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dirty="0"/>
              <a:t>bit&lt;32&gt; size, bit&lt;32&gt; </a:t>
            </a:r>
            <a:r>
              <a:rPr lang="en-US" dirty="0" err="1"/>
              <a:t>outputWidth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key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a : </a:t>
            </a:r>
            <a:r>
              <a:rPr lang="en-US" dirty="0" smtClean="0">
                <a:solidFill>
                  <a:srgbClr val="FF0000"/>
                </a:solidFill>
              </a:rPr>
              <a:t>selector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b : </a:t>
            </a:r>
            <a:r>
              <a:rPr lang="en-US" dirty="0" smtClean="0">
                <a:solidFill>
                  <a:srgbClr val="FF0000"/>
                </a:solidFill>
              </a:rPr>
              <a:t>selector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meta.device</a:t>
            </a:r>
            <a:r>
              <a:rPr lang="en-US" dirty="0" smtClean="0"/>
              <a:t> : exact;</a:t>
            </a:r>
            <a:br>
              <a:rPr lang="en-US" dirty="0" smtClean="0"/>
            </a:b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implementation =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ActionSelector</a:t>
            </a:r>
            <a:r>
              <a:rPr lang="en-US" dirty="0" smtClean="0"/>
              <a:t>(</a:t>
            </a:r>
            <a:r>
              <a:rPr lang="en-US" dirty="0" err="1" smtClean="0"/>
              <a:t>HashAlgorithm.random</a:t>
            </a:r>
            <a:r>
              <a:rPr lang="en-US" dirty="0" smtClean="0"/>
              <a:t>, 100, 8);</a:t>
            </a:r>
            <a:br>
              <a:rPr lang="en-US" dirty="0" smtClean="0"/>
            </a:br>
            <a:r>
              <a:rPr lang="en-US" dirty="0" smtClean="0"/>
              <a:t>  // implicitly uses “selector” match key fields</a:t>
            </a:r>
            <a:br>
              <a:rPr lang="en-US" dirty="0" smtClean="0"/>
            </a:br>
            <a:r>
              <a:rPr lang="en-US" dirty="0" smtClean="0"/>
              <a:t>  // as arguments to hash algorithm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4087" y="6311900"/>
            <a:ext cx="1013791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Dynamic action selection =&gt; special match type + custom table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6507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primitive actions </a:t>
            </a:r>
          </a:p>
          <a:p>
            <a:r>
              <a:rPr lang="en-US" dirty="0" err="1" smtClean="0"/>
              <a:t>action_profile</a:t>
            </a:r>
            <a:endParaRPr lang="en-US" dirty="0" smtClean="0"/>
          </a:p>
          <a:p>
            <a:r>
              <a:rPr lang="en-US" dirty="0" smtClean="0"/>
              <a:t>Calculated fields </a:t>
            </a:r>
          </a:p>
          <a:p>
            <a:r>
              <a:rPr lang="en-US" dirty="0" smtClean="0"/>
              <a:t>Counters/meters/registers </a:t>
            </a:r>
          </a:p>
          <a:p>
            <a:r>
              <a:rPr lang="en-US" dirty="0" smtClean="0"/>
              <a:t>Many table attributes </a:t>
            </a:r>
          </a:p>
          <a:p>
            <a:r>
              <a:rPr lang="en-US" dirty="0" smtClean="0"/>
              <a:t>Global variables</a:t>
            </a:r>
          </a:p>
          <a:p>
            <a:r>
              <a:rPr lang="en-US" dirty="0" err="1" smtClean="0"/>
              <a:t>FieldList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Saturating types</a:t>
            </a:r>
          </a:p>
          <a:p>
            <a:r>
              <a:rPr lang="en-US" dirty="0" smtClean="0"/>
              <a:t>Redundant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action selection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5391" y="2236304"/>
            <a:ext cx="8647044" cy="3955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9124" y="1740500"/>
            <a:ext cx="280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table</a:t>
            </a:r>
            <a:r>
              <a:rPr lang="en-US" sz="2000" dirty="0" smtClean="0"/>
              <a:t> (Match-action unit)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625045" y="2774866"/>
            <a:ext cx="2077279" cy="1837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25045" y="2398774"/>
            <a:ext cx="707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reads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89042" y="2935741"/>
            <a:ext cx="1754257" cy="6814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ternary, exact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9042" y="3763202"/>
            <a:ext cx="1754257" cy="6814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1290" y="3763202"/>
            <a:ext cx="1152939" cy="6814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543299" y="3969093"/>
            <a:ext cx="323022" cy="347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49736" y="2952239"/>
            <a:ext cx="1152939" cy="14924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actual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29198" y="3988860"/>
            <a:ext cx="323022" cy="347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543299" y="3142524"/>
            <a:ext cx="1806438" cy="347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83675" y="4512030"/>
            <a:ext cx="155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ActionSelector</a:t>
            </a:r>
            <a:endParaRPr lang="en-US" dirty="0" smtClean="0"/>
          </a:p>
          <a:p>
            <a:r>
              <a:rPr lang="en-US" dirty="0" smtClean="0"/>
              <a:t>extern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62304" y="2398775"/>
            <a:ext cx="1625714" cy="28590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loook</a:t>
            </a:r>
            <a:r>
              <a:rPr lang="en-US" dirty="0" smtClean="0">
                <a:solidFill>
                  <a:schemeClr val="tx1"/>
                </a:solidFill>
              </a:rPr>
              <a:t>-up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520978" y="3478313"/>
            <a:ext cx="323022" cy="347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506322" y="3564932"/>
            <a:ext cx="323022" cy="347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08799" y="354347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</a:t>
            </a:r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9573115" y="3581082"/>
            <a:ext cx="323022" cy="347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42814" y="3564932"/>
            <a:ext cx="47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29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Registers</a:t>
            </a:r>
            <a:br>
              <a:rPr lang="en-US" dirty="0" smtClean="0"/>
            </a:br>
            <a:r>
              <a:rPr lang="en-US" dirty="0" smtClean="0"/>
              <a:t>(attributes, </a:t>
            </a:r>
            <a:r>
              <a:rPr lang="en-US" dirty="0" err="1" smtClean="0"/>
              <a:t>instance_count</a:t>
            </a:r>
            <a:r>
              <a:rPr lang="en-US" dirty="0" smtClean="0"/>
              <a:t>, layout, register, width)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4092"/>
            <a:ext cx="4749800" cy="4351338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register</a:t>
            </a:r>
            <a:r>
              <a:rPr lang="en-US" dirty="0" smtClean="0"/>
              <a:t> state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layout</a:t>
            </a:r>
            <a:r>
              <a:rPr lang="en-US" dirty="0" smtClean="0"/>
              <a:t> : </a:t>
            </a:r>
            <a:r>
              <a:rPr lang="en-US" dirty="0" err="1" smtClean="0"/>
              <a:t>state_layout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instance_count</a:t>
            </a:r>
            <a:r>
              <a:rPr lang="en-US" dirty="0" smtClean="0"/>
              <a:t> : 100;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 {</a:t>
            </a:r>
            <a:br>
              <a:rPr lang="en-US" dirty="0" smtClean="0"/>
            </a:br>
            <a:r>
              <a:rPr lang="en-US" dirty="0" smtClean="0"/>
              <a:t>   out = state[4].f;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790501" cy="4359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extern</a:t>
            </a:r>
            <a:r>
              <a:rPr lang="en-US" sz="2400" dirty="0"/>
              <a:t> Register&lt;T&gt;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/>
              <a:t>Register(</a:t>
            </a:r>
            <a:r>
              <a:rPr lang="en-US" sz="2400" b="1" dirty="0"/>
              <a:t>bit</a:t>
            </a:r>
            <a:r>
              <a:rPr lang="en-US" sz="2400" dirty="0"/>
              <a:t>&lt;32&gt; size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/>
              <a:t>void</a:t>
            </a:r>
            <a:r>
              <a:rPr lang="en-US" sz="2400" dirty="0"/>
              <a:t> read(</a:t>
            </a:r>
            <a:r>
              <a:rPr lang="en-US" sz="2400" b="1" dirty="0"/>
              <a:t>out</a:t>
            </a:r>
            <a:r>
              <a:rPr lang="en-US" sz="2400" dirty="0"/>
              <a:t> T result,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b="1" dirty="0"/>
              <a:t>bit</a:t>
            </a:r>
            <a:r>
              <a:rPr lang="en-US" sz="2400" dirty="0"/>
              <a:t>&lt;32&gt; index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/>
              <a:t>void</a:t>
            </a:r>
            <a:r>
              <a:rPr lang="en-US" sz="2400" dirty="0"/>
              <a:t> write(in </a:t>
            </a:r>
            <a:r>
              <a:rPr lang="en-US" sz="2400" b="1" dirty="0"/>
              <a:t>bit</a:t>
            </a:r>
            <a:r>
              <a:rPr lang="en-US" sz="2400" dirty="0"/>
              <a:t>&lt;32&gt; index, </a:t>
            </a:r>
            <a:r>
              <a:rPr lang="en-US" sz="2400" b="1" dirty="0"/>
              <a:t>in</a:t>
            </a:r>
            <a:r>
              <a:rPr lang="en-US" sz="2400" dirty="0"/>
              <a:t> T value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} </a:t>
            </a:r>
            <a:r>
              <a:rPr lang="en-US" sz="2400" dirty="0" smtClean="0"/>
              <a:t> </a:t>
            </a:r>
            <a:r>
              <a:rPr lang="en-US" sz="2400" dirty="0" smtClean="0"/>
              <a:t>// in a </a:t>
            </a:r>
            <a:r>
              <a:rPr lang="en-US" sz="2400" dirty="0" smtClean="0"/>
              <a:t>library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egister&lt;</a:t>
            </a:r>
            <a:r>
              <a:rPr lang="en-US" sz="2400" dirty="0" err="1" smtClean="0"/>
              <a:t>state_layout</a:t>
            </a:r>
            <a:r>
              <a:rPr lang="en-US" sz="2400" dirty="0" smtClean="0"/>
              <a:t>&gt;(100) state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</a:t>
            </a:r>
            <a:r>
              <a:rPr lang="en-US" sz="2400" b="1" dirty="0" smtClean="0"/>
              <a:t>ction</a:t>
            </a:r>
            <a:r>
              <a:rPr lang="en-US" sz="2400" dirty="0" smtClean="0"/>
              <a:t> a</a:t>
            </a:r>
            <a:r>
              <a:rPr lang="en-US" sz="2400" dirty="0" smtClean="0"/>
              <a:t>() {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state.read</a:t>
            </a:r>
            <a:r>
              <a:rPr lang="en-US" sz="2400" dirty="0" smtClean="0"/>
              <a:t>(out, 4);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53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</a:t>
            </a:r>
            <a:r>
              <a:rPr lang="en-US" dirty="0" smtClean="0"/>
              <a:t>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7533" cy="4351338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meter</a:t>
            </a:r>
            <a:r>
              <a:rPr lang="en-US" dirty="0"/>
              <a:t> </a:t>
            </a:r>
            <a:r>
              <a:rPr lang="en-US" dirty="0" smtClean="0"/>
              <a:t>meter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type</a:t>
            </a:r>
            <a:r>
              <a:rPr lang="en-US" dirty="0"/>
              <a:t> : bytes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direct</a:t>
            </a:r>
            <a:r>
              <a:rPr lang="en-US" dirty="0"/>
              <a:t> : </a:t>
            </a:r>
            <a:r>
              <a:rPr lang="en-US" dirty="0" err="1"/>
              <a:t>meter_index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result</a:t>
            </a:r>
            <a:r>
              <a:rPr lang="en-US" dirty="0"/>
              <a:t> : </a:t>
            </a:r>
            <a:r>
              <a:rPr lang="en-US" dirty="0" err="1" smtClean="0"/>
              <a:t>meta.meter_color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/>
              <a:t>meter_index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reads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meta.meter_index</a:t>
            </a:r>
            <a:r>
              <a:rPr lang="en-US" dirty="0"/>
              <a:t>: exact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actions</a:t>
            </a:r>
            <a:r>
              <a:rPr lang="en-US" dirty="0"/>
              <a:t> </a:t>
            </a:r>
            <a:r>
              <a:rPr lang="en-US" dirty="0" smtClean="0"/>
              <a:t>{ </a:t>
            </a:r>
            <a:r>
              <a:rPr lang="en-US" dirty="0" err="1"/>
              <a:t>nop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294" y="1834092"/>
            <a:ext cx="61910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extern</a:t>
            </a:r>
            <a:r>
              <a:rPr lang="en-US" sz="2400" dirty="0"/>
              <a:t> </a:t>
            </a:r>
            <a:r>
              <a:rPr lang="en-US" sz="2400" dirty="0" err="1"/>
              <a:t>DirectMeter</a:t>
            </a:r>
            <a:r>
              <a:rPr lang="en-US" sz="2400" dirty="0"/>
              <a:t>&lt;T&gt;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/>
              <a:t>DirectMeter</a:t>
            </a:r>
            <a:r>
              <a:rPr lang="en-US" sz="2400" dirty="0"/>
              <a:t>(</a:t>
            </a:r>
            <a:r>
              <a:rPr lang="en-US" sz="2400" dirty="0" err="1"/>
              <a:t>CounterType</a:t>
            </a:r>
            <a:r>
              <a:rPr lang="en-US" sz="2400" dirty="0"/>
              <a:t> type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/>
              <a:t>void</a:t>
            </a:r>
            <a:r>
              <a:rPr lang="en-US" sz="2400" dirty="0"/>
              <a:t> read(out T result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} // in library</a:t>
            </a:r>
          </a:p>
          <a:p>
            <a:pPr marL="0" indent="0">
              <a:buNone/>
            </a:pPr>
            <a:r>
              <a:rPr lang="en-US" sz="2400" dirty="0" err="1" smtClean="0"/>
              <a:t>DirectMeter</a:t>
            </a:r>
            <a:r>
              <a:rPr lang="en-US" sz="2400" dirty="0" smtClean="0"/>
              <a:t>&lt;</a:t>
            </a:r>
            <a:r>
              <a:rPr lang="en-US" sz="2400" b="1" dirty="0" smtClean="0"/>
              <a:t>bit</a:t>
            </a:r>
            <a:r>
              <a:rPr lang="en-US" sz="2400" dirty="0" smtClean="0"/>
              <a:t>&lt;2</a:t>
            </a:r>
            <a:r>
              <a:rPr lang="en-US" sz="2400" dirty="0"/>
              <a:t>&gt;&gt;(</a:t>
            </a:r>
            <a:r>
              <a:rPr lang="en-US" sz="2400" dirty="0" err="1"/>
              <a:t>CounterType.Bytes</a:t>
            </a:r>
            <a:r>
              <a:rPr lang="en-US" sz="2400" dirty="0"/>
              <a:t>) </a:t>
            </a:r>
            <a:r>
              <a:rPr lang="en-US" sz="2400" dirty="0" smtClean="0"/>
              <a:t>meter;</a:t>
            </a:r>
          </a:p>
          <a:p>
            <a:pPr marL="0" indent="0">
              <a:buNone/>
            </a:pPr>
            <a:r>
              <a:rPr lang="en-US" sz="2400" b="1" dirty="0" smtClean="0"/>
              <a:t>action</a:t>
            </a:r>
            <a:r>
              <a:rPr lang="en-US" sz="2400" dirty="0" smtClean="0"/>
              <a:t> </a:t>
            </a:r>
            <a:r>
              <a:rPr lang="en-US" sz="2400" dirty="0"/>
              <a:t>nop_0() </a:t>
            </a:r>
            <a:r>
              <a:rPr lang="en-US" sz="2400" dirty="0" smtClean="0"/>
              <a:t>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/>
              <a:t>meter.read</a:t>
            </a:r>
            <a:r>
              <a:rPr lang="en-US" sz="2400" dirty="0" smtClean="0"/>
              <a:t>(</a:t>
            </a:r>
            <a:r>
              <a:rPr lang="en-US" sz="2400" dirty="0" err="1" smtClean="0"/>
              <a:t>meta.meter_color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table</a:t>
            </a:r>
            <a:r>
              <a:rPr lang="en-US" sz="2400" dirty="0" smtClean="0"/>
              <a:t> </a:t>
            </a:r>
            <a:r>
              <a:rPr lang="en-US" sz="2400" dirty="0" err="1" smtClean="0"/>
              <a:t>meter_index</a:t>
            </a:r>
            <a:r>
              <a:rPr lang="en-US" sz="2400" dirty="0" smtClean="0"/>
              <a:t>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/>
              <a:t>actions = </a:t>
            </a:r>
            <a:r>
              <a:rPr lang="en-US" sz="2400" dirty="0" smtClean="0"/>
              <a:t>{ nop_0; }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/>
              <a:t>key =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/>
              <a:t>meta.meter_index</a:t>
            </a:r>
            <a:r>
              <a:rPr lang="en-US" sz="2400" dirty="0"/>
              <a:t>: exact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}</a:t>
            </a:r>
            <a:br>
              <a:rPr lang="en-US" sz="2400" dirty="0" smtClean="0"/>
            </a:br>
            <a:r>
              <a:rPr lang="en-US" sz="2400" dirty="0" smtClean="0"/>
              <a:t>    meters </a:t>
            </a:r>
            <a:r>
              <a:rPr lang="en-US" sz="2400" dirty="0"/>
              <a:t>= </a:t>
            </a:r>
            <a:r>
              <a:rPr lang="en-US" sz="2400" dirty="0" smtClean="0"/>
              <a:t>meter;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4025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constructs not yet handled by 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2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b="1" dirty="0" smtClean="0"/>
              <a:t>pragma</a:t>
            </a:r>
            <a:r>
              <a:rPr lang="en-US" dirty="0" smtClean="0"/>
              <a:t> p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b="1" dirty="0" smtClean="0"/>
              <a:t>pragma</a:t>
            </a:r>
            <a:r>
              <a:rPr lang="en-US" dirty="0" smtClean="0"/>
              <a:t> p </a:t>
            </a:r>
            <a:r>
              <a:rPr lang="en-US" dirty="0" err="1" smtClean="0"/>
              <a:t>extra_info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89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@p</a:t>
            </a:r>
          </a:p>
          <a:p>
            <a:pPr marL="0" indent="0">
              <a:buNone/>
            </a:pPr>
            <a:r>
              <a:rPr lang="en-US" dirty="0" smtClean="0"/>
              <a:t>@p(</a:t>
            </a:r>
            <a:r>
              <a:rPr lang="en-US" dirty="0" err="1" smtClean="0"/>
              <a:t>extra_info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Annotations can be only attached to some language elements.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xtra_info</a:t>
            </a:r>
            <a:r>
              <a:rPr lang="en-US" dirty="0" smtClean="0"/>
              <a:t> must be an expression which is type-checked</a:t>
            </a:r>
          </a:p>
          <a:p>
            <a:r>
              <a:rPr lang="en-US" dirty="0"/>
              <a:t>W</a:t>
            </a:r>
            <a:r>
              <a:rPr lang="en-US" dirty="0" smtClean="0"/>
              <a:t>e may still need pragmas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exceptions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parse_error</a:t>
            </a:r>
            <a:r>
              <a:rPr lang="en-US" dirty="0" smtClean="0"/>
              <a:t>, </a:t>
            </a:r>
            <a:r>
              <a:rPr lang="en-US" dirty="0" err="1" smtClean="0"/>
              <a:t>parser_exception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11133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dirty="0" smtClean="0"/>
              <a:t> s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parse_error</a:t>
            </a:r>
            <a:r>
              <a:rPr lang="en-US" dirty="0" smtClean="0"/>
              <a:t> </a:t>
            </a:r>
            <a:r>
              <a:rPr lang="en-US" dirty="0" err="1" smtClean="0"/>
              <a:t>exc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parser_exception</a:t>
            </a:r>
            <a:r>
              <a:rPr lang="en-US" dirty="0" smtClean="0"/>
              <a:t> </a:t>
            </a:r>
            <a:r>
              <a:rPr lang="en-US" dirty="0" err="1" smtClean="0"/>
              <a:t>exc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set_metadata</a:t>
            </a:r>
            <a:r>
              <a:rPr lang="en-US" dirty="0" smtClean="0"/>
              <a:t>(</a:t>
            </a:r>
            <a:r>
              <a:rPr lang="en-US" dirty="0" err="1" smtClean="0"/>
              <a:t>x.err</a:t>
            </a:r>
            <a:r>
              <a:rPr lang="en-US" dirty="0" smtClean="0"/>
              <a:t>, 1);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return</a:t>
            </a:r>
            <a:r>
              <a:rPr lang="en-US" dirty="0" smtClean="0"/>
              <a:t> ingress;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6705" y="1825625"/>
            <a:ext cx="6410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assert(</a:t>
            </a:r>
            <a:r>
              <a:rPr lang="en-US" b="1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cond</a:t>
            </a:r>
            <a:r>
              <a:rPr lang="en-US" dirty="0" smtClean="0"/>
              <a:t>, </a:t>
            </a:r>
            <a:r>
              <a:rPr lang="en-US" b="1" dirty="0" smtClean="0"/>
              <a:t>error</a:t>
            </a:r>
            <a:r>
              <a:rPr lang="en-US" dirty="0" smtClean="0"/>
              <a:t> err);</a:t>
            </a:r>
          </a:p>
          <a:p>
            <a:pPr marL="0" indent="0">
              <a:buNone/>
            </a:pPr>
            <a:r>
              <a:rPr lang="en-US" b="1" dirty="0" smtClean="0"/>
              <a:t>error</a:t>
            </a:r>
            <a:r>
              <a:rPr lang="en-US" dirty="0" smtClean="0"/>
              <a:t> { bad 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dirty="0" smtClean="0"/>
              <a:t> s {</a:t>
            </a:r>
            <a:br>
              <a:rPr lang="en-US" dirty="0" smtClean="0"/>
            </a:br>
            <a:r>
              <a:rPr lang="en-US" dirty="0" smtClean="0"/>
              <a:t>   assert(</a:t>
            </a:r>
            <a:r>
              <a:rPr lang="en-US" dirty="0" err="1" smtClean="0"/>
              <a:t>h.ip.version</a:t>
            </a:r>
            <a:r>
              <a:rPr lang="en-US" dirty="0" smtClean="0"/>
              <a:t> == 4, bad);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ingress(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error</a:t>
            </a:r>
            <a:r>
              <a:rPr lang="en-US" dirty="0" smtClean="0"/>
              <a:t> </a:t>
            </a:r>
            <a:r>
              <a:rPr lang="en-US" dirty="0" err="1" smtClean="0"/>
              <a:t>parser_error</a:t>
            </a:r>
            <a:r>
              <a:rPr lang="en-US" dirty="0" smtClean="0"/>
              <a:t>, …)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if (</a:t>
            </a:r>
            <a:r>
              <a:rPr lang="en-US" dirty="0" err="1" smtClean="0"/>
              <a:t>parser_error</a:t>
            </a:r>
            <a:r>
              <a:rPr lang="en-US" dirty="0" smtClean="0"/>
              <a:t> == bad) { …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4650" y="6218169"/>
            <a:ext cx="805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Parser exceptions =&gt; transition to reject + setting error = assert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6100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Variable-sized headers</a:t>
            </a:r>
            <a:br>
              <a:rPr lang="en-US" dirty="0" smtClean="0"/>
            </a:br>
            <a:r>
              <a:rPr lang="en-US" dirty="0" smtClean="0"/>
              <a:t>(length, </a:t>
            </a:r>
            <a:r>
              <a:rPr lang="en-US" dirty="0" err="1" smtClean="0"/>
              <a:t>max_length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47067" cy="4351338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header_type</a:t>
            </a:r>
            <a:r>
              <a:rPr lang="en-US" dirty="0" smtClean="0"/>
              <a:t> h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fields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version         : 4;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ihl</a:t>
            </a:r>
            <a:r>
              <a:rPr lang="en-US" dirty="0" smtClean="0"/>
              <a:t>                  : 4;</a:t>
            </a:r>
            <a:br>
              <a:rPr lang="en-US" dirty="0" smtClean="0"/>
            </a:br>
            <a:r>
              <a:rPr lang="en-US" dirty="0" smtClean="0"/>
              <a:t>        options         : *; 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length : </a:t>
            </a:r>
            <a:r>
              <a:rPr lang="en-US" dirty="0" err="1" smtClean="0"/>
              <a:t>ihl</a:t>
            </a:r>
            <a:r>
              <a:rPr lang="en-US" dirty="0" smtClean="0"/>
              <a:t> * 4;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max_length</a:t>
            </a:r>
            <a:r>
              <a:rPr lang="en-US" dirty="0" smtClean="0"/>
              <a:t> : 60;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1825624"/>
            <a:ext cx="6184900" cy="4689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header</a:t>
            </a:r>
            <a:r>
              <a:rPr lang="en-US" dirty="0" smtClean="0"/>
              <a:t> h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version;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</a:t>
            </a:r>
            <a:r>
              <a:rPr lang="en-US" dirty="0" err="1" smtClean="0"/>
              <a:t>ihl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eader</a:t>
            </a:r>
            <a:r>
              <a:rPr lang="en-US" dirty="0" smtClean="0"/>
              <a:t> </a:t>
            </a:r>
            <a:r>
              <a:rPr lang="en-US" dirty="0" err="1" smtClean="0"/>
              <a:t>h_var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varbit</a:t>
            </a:r>
            <a:r>
              <a:rPr lang="en-US" dirty="0" smtClean="0"/>
              <a:t>&lt;48&gt; options;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hdr</a:t>
            </a:r>
            <a:r>
              <a:rPr lang="en-US" dirty="0" smtClean="0"/>
              <a:t> { h top; </a:t>
            </a:r>
            <a:r>
              <a:rPr lang="en-US" dirty="0" err="1" smtClean="0"/>
              <a:t>h_var</a:t>
            </a:r>
            <a:r>
              <a:rPr lang="en-US" dirty="0" smtClean="0"/>
              <a:t> bot; }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arser</a:t>
            </a:r>
            <a:r>
              <a:rPr lang="en-US" dirty="0" smtClean="0"/>
              <a:t> p (</a:t>
            </a:r>
            <a:r>
              <a:rPr lang="en-US" dirty="0" err="1" smtClean="0"/>
              <a:t>packet_in</a:t>
            </a:r>
            <a:r>
              <a:rPr lang="en-US" dirty="0" smtClean="0"/>
              <a:t> p, out </a:t>
            </a:r>
            <a:r>
              <a:rPr lang="en-US" dirty="0" err="1" smtClean="0"/>
              <a:t>hdr</a:t>
            </a:r>
            <a:r>
              <a:rPr lang="en-US" dirty="0" smtClean="0"/>
              <a:t> </a:t>
            </a:r>
            <a:r>
              <a:rPr lang="en-US" dirty="0" err="1" smtClean="0"/>
              <a:t>ph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state</a:t>
            </a:r>
            <a:r>
              <a:rPr lang="en-US" dirty="0" smtClean="0"/>
              <a:t> s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p.extract</a:t>
            </a:r>
            <a:r>
              <a:rPr lang="en-US" dirty="0" smtClean="0"/>
              <a:t>(</a:t>
            </a:r>
            <a:r>
              <a:rPr lang="en-US" dirty="0" err="1" smtClean="0"/>
              <a:t>ph.top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p.extract</a:t>
            </a:r>
            <a:r>
              <a:rPr lang="en-US" dirty="0" smtClean="0"/>
              <a:t>(</a:t>
            </a:r>
            <a:r>
              <a:rPr lang="en-US" dirty="0" err="1" smtClean="0"/>
              <a:t>ph.bot</a:t>
            </a:r>
            <a:r>
              <a:rPr lang="en-US" dirty="0" smtClean="0"/>
              <a:t>, </a:t>
            </a:r>
            <a:r>
              <a:rPr lang="en-US" dirty="0" err="1" smtClean="0"/>
              <a:t>ph.top.ihl</a:t>
            </a:r>
            <a:r>
              <a:rPr lang="en-US" dirty="0" smtClean="0"/>
              <a:t> * 4 - 20);</a:t>
            </a:r>
            <a:br>
              <a:rPr lang="en-US" dirty="0" smtClean="0"/>
            </a:br>
            <a:r>
              <a:rPr lang="en-US" dirty="0" smtClean="0"/>
              <a:t>        …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3148" y="6311900"/>
            <a:ext cx="671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Low-level implementation of @</a:t>
            </a:r>
            <a:r>
              <a:rPr lang="en-US" sz="2400" smtClean="0"/>
              <a:t>length annotation.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6774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7892"/>
            <a:ext cx="4724400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truncate</a:t>
            </a:r>
            <a:r>
              <a:rPr lang="en-US" dirty="0" smtClean="0"/>
              <a:t>(size)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extern</a:t>
            </a:r>
            <a:r>
              <a:rPr lang="fi-FI" dirty="0" smtClean="0"/>
              <a:t> </a:t>
            </a:r>
            <a:r>
              <a:rPr lang="fi-FI" dirty="0" err="1" smtClean="0"/>
              <a:t>packet_out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b="1" dirty="0" err="1" smtClean="0"/>
              <a:t>void</a:t>
            </a:r>
            <a:r>
              <a:rPr lang="fi-FI" dirty="0" smtClean="0"/>
              <a:t> emit&lt;T&gt;(</a:t>
            </a:r>
            <a:r>
              <a:rPr lang="fi-FI" b="1" dirty="0" smtClean="0"/>
              <a:t>in</a:t>
            </a:r>
            <a:r>
              <a:rPr lang="fi-FI" dirty="0" smtClean="0"/>
              <a:t> T </a:t>
            </a:r>
            <a:r>
              <a:rPr lang="fi-FI" dirty="0" err="1" smtClean="0"/>
              <a:t>hdr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b="1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truncate</a:t>
            </a:r>
            <a:r>
              <a:rPr lang="fi-FI" dirty="0" smtClean="0"/>
              <a:t>(</a:t>
            </a:r>
            <a:r>
              <a:rPr lang="fi-FI" b="1" dirty="0" smtClean="0"/>
              <a:t>in </a:t>
            </a:r>
            <a:r>
              <a:rPr lang="fi-FI" dirty="0" err="1" smtClean="0"/>
              <a:t>bit</a:t>
            </a:r>
            <a:r>
              <a:rPr lang="fi-FI" dirty="0" smtClean="0"/>
              <a:t>&lt;32&gt; </a:t>
            </a:r>
            <a:r>
              <a:rPr lang="fi-FI" dirty="0" err="1" smtClean="0"/>
              <a:t>size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896401"/>
            <a:ext cx="5476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Truncate can be a </a:t>
            </a:r>
            <a:r>
              <a:rPr lang="en-US" sz="2400" dirty="0" err="1" smtClean="0"/>
              <a:t>packet_out</a:t>
            </a:r>
            <a:r>
              <a:rPr lang="en-US" sz="2400" dirty="0" smtClean="0"/>
              <a:t> method.</a:t>
            </a:r>
          </a:p>
          <a:p>
            <a:r>
              <a:rPr lang="en-US" sz="2400" dirty="0" smtClean="0"/>
              <a:t>Can also be implemented with an extern.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5138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5"/>
            <a:ext cx="116205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Extern </a:t>
            </a:r>
            <a:br>
              <a:rPr lang="en-US" dirty="0" smtClean="0"/>
            </a:br>
            <a:r>
              <a:rPr lang="en-US" dirty="0" smtClean="0"/>
              <a:t>(extern, </a:t>
            </a:r>
            <a:r>
              <a:rPr lang="en-US" dirty="0" err="1" smtClean="0"/>
              <a:t>extern_type</a:t>
            </a:r>
            <a:r>
              <a:rPr lang="en-US" dirty="0" smtClean="0"/>
              <a:t>, method, attribute, type, 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36067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extern_type</a:t>
            </a:r>
            <a:r>
              <a:rPr lang="en-US" dirty="0" smtClean="0"/>
              <a:t> et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attribute</a:t>
            </a:r>
            <a:r>
              <a:rPr lang="en-US" dirty="0" smtClean="0"/>
              <a:t> </a:t>
            </a:r>
            <a:r>
              <a:rPr lang="en-US" dirty="0"/>
              <a:t>size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type</a:t>
            </a:r>
            <a:r>
              <a:rPr lang="en-US" dirty="0"/>
              <a:t>: </a:t>
            </a:r>
            <a:r>
              <a:rPr lang="en-US" b="1" dirty="0" err="1" smtClean="0"/>
              <a:t>int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optional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method</a:t>
            </a:r>
            <a:r>
              <a:rPr lang="en-US" dirty="0" smtClean="0"/>
              <a:t> x(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method</a:t>
            </a:r>
            <a:r>
              <a:rPr lang="en-US" dirty="0" smtClean="0"/>
              <a:t> y(</a:t>
            </a:r>
            <a:r>
              <a:rPr lang="en-US" b="1" dirty="0" smtClean="0"/>
              <a:t>out bit </a:t>
            </a:r>
            <a:r>
              <a:rPr lang="en-US" dirty="0" smtClean="0"/>
              <a:t>res);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et e { size : 54 };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747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et {</a:t>
            </a:r>
            <a:br>
              <a:rPr lang="en-US" dirty="0" smtClean="0"/>
            </a:br>
            <a:r>
              <a:rPr lang="en-US" dirty="0" smtClean="0"/>
              <a:t>   et(</a:t>
            </a:r>
            <a:r>
              <a:rPr lang="en-US" b="1" dirty="0" err="1" smtClean="0"/>
              <a:t>int</a:t>
            </a:r>
            <a:r>
              <a:rPr lang="en-US" dirty="0" smtClean="0"/>
              <a:t> size);</a:t>
            </a:r>
            <a:br>
              <a:rPr lang="en-US" dirty="0" smtClean="0"/>
            </a:br>
            <a:r>
              <a:rPr lang="en-US" dirty="0" smtClean="0"/>
              <a:t>   et();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void</a:t>
            </a:r>
            <a:r>
              <a:rPr lang="en-US" dirty="0" smtClean="0"/>
              <a:t> x(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 y();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void</a:t>
            </a:r>
            <a:r>
              <a:rPr lang="en-US" dirty="0" smtClean="0"/>
              <a:t> y1(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et(54) e;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57977" y="6311900"/>
            <a:ext cx="8030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Methods have return types =&gt; method calls can be expressions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9957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actions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primitive_action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3486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primitive_action</a:t>
            </a:r>
            <a:r>
              <a:rPr lang="en-US" dirty="0" smtClean="0"/>
              <a:t> p(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i="1" dirty="0" smtClean="0"/>
              <a:t>could not find examples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dirty="0" err="1" smtClean="0"/>
              <a:t>restype</a:t>
            </a:r>
            <a:r>
              <a:rPr lang="en-US" dirty="0" smtClean="0"/>
              <a:t> function(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b="1" dirty="0" smtClean="0"/>
              <a:t>extern </a:t>
            </a:r>
            <a:r>
              <a:rPr lang="en-US" dirty="0" smtClean="0"/>
              <a:t>object {</a:t>
            </a:r>
            <a:br>
              <a:rPr lang="en-US" dirty="0" smtClean="0"/>
            </a:br>
            <a:r>
              <a:rPr lang="en-US" dirty="0" smtClean="0"/>
              <a:t>    object(</a:t>
            </a:r>
            <a:r>
              <a:rPr lang="en-US" dirty="0" err="1" smtClean="0"/>
              <a:t>constructor_args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restype</a:t>
            </a:r>
            <a:r>
              <a:rPr lang="en-US" dirty="0" smtClean="0"/>
              <a:t> method(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71686" y="5576798"/>
            <a:ext cx="67760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Can have both extern functions and extern “objects.”</a:t>
            </a:r>
          </a:p>
          <a:p>
            <a:r>
              <a:rPr lang="en-US" sz="2400" dirty="0" smtClean="0"/>
              <a:t>Externs can subsume most primitive actions.</a:t>
            </a:r>
          </a:p>
          <a:p>
            <a:r>
              <a:rPr lang="en-US" sz="2400" dirty="0" smtClean="0"/>
              <a:t>Methods can be polymorphic.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6" y="1205345"/>
            <a:ext cx="11251096" cy="55346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Deparser (just another control block)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Constant declarations</a:t>
            </a:r>
          </a:p>
          <a:p>
            <a:r>
              <a:rPr lang="en-US" b="1" dirty="0" err="1" smtClean="0"/>
              <a:t>typedef</a:t>
            </a:r>
            <a:endParaRPr lang="en-US" b="1" dirty="0" smtClean="0"/>
          </a:p>
          <a:p>
            <a:r>
              <a:rPr lang="en-US" dirty="0" smtClean="0"/>
              <a:t>@annotations</a:t>
            </a:r>
          </a:p>
          <a:p>
            <a:r>
              <a:rPr lang="en-US" dirty="0" smtClean="0"/>
              <a:t>Generic types – type variables and polymorphic methods</a:t>
            </a:r>
          </a:p>
          <a:p>
            <a:r>
              <a:rPr lang="en-US" dirty="0" smtClean="0"/>
              <a:t>Architecture specification (</a:t>
            </a:r>
            <a:r>
              <a:rPr lang="en-US" b="1" dirty="0" smtClean="0"/>
              <a:t>parser</a:t>
            </a:r>
            <a:r>
              <a:rPr lang="en-US" dirty="0" smtClean="0"/>
              <a:t>, </a:t>
            </a:r>
            <a:r>
              <a:rPr lang="en-US" b="1" dirty="0" smtClean="0"/>
              <a:t>control</a:t>
            </a:r>
            <a:r>
              <a:rPr lang="en-US" dirty="0" smtClean="0"/>
              <a:t>, </a:t>
            </a:r>
            <a:r>
              <a:rPr lang="en-US" b="1" dirty="0" smtClean="0"/>
              <a:t>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Packets exposed as extern library elements</a:t>
            </a:r>
          </a:p>
          <a:p>
            <a:r>
              <a:rPr lang="en-US" dirty="0" smtClean="0"/>
              <a:t>Local variables</a:t>
            </a:r>
          </a:p>
          <a:p>
            <a:r>
              <a:rPr lang="en-US" b="1" dirty="0" err="1" smtClean="0"/>
              <a:t>enum</a:t>
            </a:r>
            <a:r>
              <a:rPr lang="en-US" b="1" dirty="0" smtClean="0"/>
              <a:t>/error</a:t>
            </a:r>
          </a:p>
          <a:p>
            <a:r>
              <a:rPr lang="en-US" b="1" dirty="0" err="1" smtClean="0"/>
              <a:t>header_union</a:t>
            </a:r>
            <a:endParaRPr lang="en-US" dirty="0" smtClean="0"/>
          </a:p>
          <a:p>
            <a:r>
              <a:rPr lang="en-US" dirty="0" smtClean="0"/>
              <a:t>Can specify default action</a:t>
            </a:r>
          </a:p>
          <a:p>
            <a:r>
              <a:rPr lang="en-US" dirty="0" smtClean="0"/>
              <a:t>Operators: </a:t>
            </a:r>
            <a:r>
              <a:rPr lang="en-US" dirty="0" err="1" smtClean="0"/>
              <a:t>bitslicing</a:t>
            </a:r>
            <a:r>
              <a:rPr lang="en-US" dirty="0" smtClean="0"/>
              <a:t> a[7:4], concatenation a ++ b, conditional ?:, mask &amp;&amp;&amp; and range </a:t>
            </a:r>
            <a:r>
              <a:rPr lang="en-US" dirty="0"/>
              <a:t>.. </a:t>
            </a:r>
            <a:endParaRPr lang="en-US" dirty="0" smtClean="0"/>
          </a:p>
          <a:p>
            <a:r>
              <a:rPr lang="en-US" b="1" dirty="0" smtClean="0"/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value_sets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4933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/>
              <a:t>could not find examples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extern </a:t>
            </a:r>
            <a:r>
              <a:rPr lang="en-US" dirty="0" err="1"/>
              <a:t>value_set</a:t>
            </a:r>
            <a:r>
              <a:rPr lang="en-US" dirty="0"/>
              <a:t>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bit</a:t>
            </a:r>
            <a:r>
              <a:rPr lang="en-US" dirty="0" smtClean="0"/>
              <a:t>&lt;4</a:t>
            </a:r>
            <a:r>
              <a:rPr lang="en-US" dirty="0"/>
              <a:t>&gt; get(bit&lt;8&gt;);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value_set</a:t>
            </a:r>
            <a:r>
              <a:rPr lang="en-US" dirty="0"/>
              <a:t> </a:t>
            </a:r>
            <a:r>
              <a:rPr lang="en-US" dirty="0" err="1"/>
              <a:t>inst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transition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(</a:t>
            </a:r>
            <a:r>
              <a:rPr lang="en-US" dirty="0" err="1"/>
              <a:t>inst.get</a:t>
            </a:r>
            <a:r>
              <a:rPr lang="en-US" dirty="0"/>
              <a:t>(</a:t>
            </a:r>
            <a:r>
              <a:rPr lang="en-US" dirty="0" err="1"/>
              <a:t>h.mpls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44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r>
              <a:rPr lang="en-US" dirty="0" smtClean="0"/>
              <a:t>In field-list calculations</a:t>
            </a:r>
          </a:p>
          <a:p>
            <a:r>
              <a:rPr lang="en-US" dirty="0" smtClean="0"/>
              <a:t>Used for checksums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Can be a packet method</a:t>
            </a:r>
          </a:p>
          <a:p>
            <a:r>
              <a:rPr lang="en-US" dirty="0" smtClean="0"/>
              <a:t>Combined with checksum unit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1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Considered P4 constructs not included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85444" cy="4351338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9422" y="1825625"/>
            <a:ext cx="680437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table initializers</a:t>
            </a:r>
          </a:p>
          <a:p>
            <a:r>
              <a:rPr lang="en-US" dirty="0" smtClean="0"/>
              <a:t>namespaces</a:t>
            </a:r>
          </a:p>
          <a:p>
            <a:r>
              <a:rPr lang="en-US" dirty="0" smtClean="0"/>
              <a:t>@length(expression) annotation on varbit fields</a:t>
            </a:r>
          </a:p>
          <a:p>
            <a:r>
              <a:rPr lang="en-US" dirty="0" smtClean="0"/>
              <a:t>inferred deparser construct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call specifying parameter names</a:t>
            </a:r>
          </a:p>
          <a:p>
            <a:r>
              <a:rPr lang="en-US" dirty="0" smtClean="0"/>
              <a:t>action sets (one action is a combination of many other actions)</a:t>
            </a:r>
          </a:p>
          <a:p>
            <a:r>
              <a:rPr lang="en-US" dirty="0" smtClean="0"/>
              <a:t>header unions</a:t>
            </a:r>
          </a:p>
          <a:p>
            <a:r>
              <a:rPr lang="en-US" dirty="0" smtClean="0"/>
              <a:t>logging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1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Declarations must precede uses</a:t>
            </a:r>
          </a:p>
          <a:p>
            <a:r>
              <a:rPr lang="en-US" b="1" dirty="0" smtClean="0"/>
              <a:t>NOT</a:t>
            </a:r>
            <a:r>
              <a:rPr lang="en-US" dirty="0" smtClean="0"/>
              <a:t> =&gt; !, </a:t>
            </a:r>
            <a:r>
              <a:rPr lang="en-US" b="1" dirty="0" smtClean="0"/>
              <a:t>AND</a:t>
            </a:r>
            <a:r>
              <a:rPr lang="en-US" dirty="0" smtClean="0"/>
              <a:t> =&gt; &amp;&amp;, </a:t>
            </a:r>
            <a:r>
              <a:rPr lang="en-US" b="1" dirty="0" smtClean="0"/>
              <a:t>OR</a:t>
            </a:r>
            <a:r>
              <a:rPr lang="en-US" dirty="0" smtClean="0"/>
              <a:t> =&gt; ||</a:t>
            </a:r>
          </a:p>
          <a:p>
            <a:r>
              <a:rPr lang="en-US" b="1" dirty="0" smtClean="0"/>
              <a:t>parser</a:t>
            </a:r>
            <a:r>
              <a:rPr lang="en-US" dirty="0" smtClean="0"/>
              <a:t> -&gt; </a:t>
            </a:r>
            <a:r>
              <a:rPr lang="en-US" b="1" dirty="0" smtClean="0"/>
              <a:t>state; </a:t>
            </a:r>
            <a:r>
              <a:rPr lang="en-US" dirty="0" smtClean="0"/>
              <a:t>start, accept and reject states</a:t>
            </a:r>
          </a:p>
          <a:p>
            <a:r>
              <a:rPr lang="en-US" b="1" dirty="0" err="1" smtClean="0"/>
              <a:t>header_type</a:t>
            </a:r>
            <a:r>
              <a:rPr lang="en-US" dirty="0" smtClean="0"/>
              <a:t> -&gt; </a:t>
            </a:r>
            <a:r>
              <a:rPr lang="en-US" b="1" dirty="0" smtClean="0"/>
              <a:t>header/struct</a:t>
            </a:r>
          </a:p>
          <a:p>
            <a:r>
              <a:rPr lang="en-US" b="1" dirty="0"/>
              <a:t>r</a:t>
            </a:r>
            <a:r>
              <a:rPr lang="en-US" b="1" dirty="0" smtClean="0"/>
              <a:t>eturn</a:t>
            </a:r>
            <a:r>
              <a:rPr lang="en-US" dirty="0" smtClean="0"/>
              <a:t> -&gt; </a:t>
            </a:r>
            <a:r>
              <a:rPr lang="en-US" b="1" dirty="0" smtClean="0"/>
              <a:t>transition</a:t>
            </a:r>
          </a:p>
          <a:p>
            <a:r>
              <a:rPr lang="en-US" dirty="0"/>
              <a:t>t</a:t>
            </a:r>
            <a:r>
              <a:rPr lang="en-US" dirty="0" smtClean="0"/>
              <a:t>ables must be in a control block</a:t>
            </a:r>
          </a:p>
          <a:p>
            <a:r>
              <a:rPr lang="en-US" dirty="0" smtClean="0"/>
              <a:t>Parser exceptions -&gt; reject state, assert</a:t>
            </a:r>
          </a:p>
        </p:txBody>
      </p:sp>
    </p:spTree>
    <p:extLst>
      <p:ext uri="{BB962C8B-B14F-4D97-AF65-F5344CB8AC3E}">
        <p14:creationId xmlns:p14="http://schemas.microsoft.com/office/powerpoint/2010/main" val="5499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v1model.p4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architectural model of the P4 v1.0 switch </a:t>
            </a:r>
          </a:p>
          <a:p>
            <a:r>
              <a:rPr lang="en-US" dirty="0" smtClean="0"/>
              <a:t>Expressed in the P4 v1.2 language</a:t>
            </a:r>
          </a:p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set of extern blocks (e.g., checksums)</a:t>
            </a:r>
          </a:p>
          <a:p>
            <a:pPr lvl="1"/>
            <a:r>
              <a:rPr lang="en-US" dirty="0" smtClean="0"/>
              <a:t>set of extern functions (e.g., random)</a:t>
            </a:r>
          </a:p>
          <a:p>
            <a:pPr lvl="1"/>
            <a:r>
              <a:rPr lang="en-US" dirty="0" smtClean="0"/>
              <a:t>architectural description (</a:t>
            </a:r>
            <a:r>
              <a:rPr lang="en-US" dirty="0"/>
              <a:t>6</a:t>
            </a:r>
            <a:r>
              <a:rPr lang="en-US" dirty="0" smtClean="0"/>
              <a:t> stage switch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1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v1.0 switch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6943" y="2191656"/>
            <a:ext cx="1712686" cy="1770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Parse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5057" y="2191655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verify</a:t>
            </a: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cksum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9629" y="2191656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ingress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3314" y="4608283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egress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57885" y="4608283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cksum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5999" y="4608285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deparse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289629" y="2773928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37743" y="2773928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387771" y="5118097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492342" y="5118097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5653314" y="3077028"/>
            <a:ext cx="889001" cy="2416627"/>
          </a:xfrm>
          <a:prstGeom prst="bentConnector5">
            <a:avLst>
              <a:gd name="adj1" fmla="val -46530"/>
              <a:gd name="adj2" fmla="val 50000"/>
              <a:gd name="adj3" fmla="val 1526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143330" y="2773928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1640456" y="5118097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4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translation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64429" y="3527765"/>
            <a:ext cx="3080657" cy="2231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P4 v1.0 </a:t>
            </a:r>
            <a:r>
              <a:rPr lang="en-US" sz="2800" smtClean="0">
                <a:solidFill>
                  <a:schemeClr val="tx1"/>
                </a:solidFill>
              </a:rPr>
              <a:t>to </a:t>
            </a:r>
            <a:r>
              <a:rPr lang="en-US" sz="2800">
                <a:solidFill>
                  <a:schemeClr val="tx1"/>
                </a:solidFill>
              </a:rPr>
              <a:t>v</a:t>
            </a:r>
            <a:r>
              <a:rPr lang="en-US" sz="2800" smtClean="0">
                <a:solidFill>
                  <a:schemeClr val="tx1"/>
                </a:solidFill>
              </a:rPr>
              <a:t>1.2 converter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15143" y="3957750"/>
            <a:ext cx="1785258" cy="1371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P4 v1.0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program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00457" y="3957750"/>
            <a:ext cx="1785258" cy="1371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P4 v1.2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00401" y="4442164"/>
            <a:ext cx="664028" cy="40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00456" y="1136309"/>
            <a:ext cx="1785258" cy="8101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core.p4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00456" y="2547030"/>
            <a:ext cx="1785258" cy="8101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v1model.p4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945085" y="4442164"/>
            <a:ext cx="2155371" cy="40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692822" y="3456101"/>
            <a:ext cx="600526" cy="4027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9692822" y="2045380"/>
            <a:ext cx="600526" cy="4027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94471" y="351987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94471" y="207830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38551</TotalTime>
  <Words>1312</Words>
  <Application>Microsoft Macintosh PowerPoint</Application>
  <PresentationFormat>Widescreen</PresentationFormat>
  <Paragraphs>418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Calibri Light</vt:lpstr>
      <vt:lpstr>Arial</vt:lpstr>
      <vt:lpstr>Office Theme</vt:lpstr>
      <vt:lpstr>Migration guide P4  P4 v1.0 -&gt; v1.2 - based on draft P4 v1.2 language proposal -</vt:lpstr>
      <vt:lpstr>PowerPoint Presentation</vt:lpstr>
      <vt:lpstr>Summary</vt:lpstr>
      <vt:lpstr>Removals</vt:lpstr>
      <vt:lpstr>Additions</vt:lpstr>
      <vt:lpstr>Cleanups</vt:lpstr>
      <vt:lpstr>v1model.p4</vt:lpstr>
      <vt:lpstr>P4 v1.0 switch model</vt:lpstr>
      <vt:lpstr>Automatic translation</vt:lpstr>
      <vt:lpstr>Translation dictionary</vt:lpstr>
      <vt:lpstr> constructs handled by tool</vt:lpstr>
      <vt:lpstr>Expressions and statements (modify_field, NOT, AND, OR, set_metadata, mask)</vt:lpstr>
      <vt:lpstr>Header manipulation (add_header, remove_header, copy_header, valid)</vt:lpstr>
      <vt:lpstr>Header stack manipulation (push, pop, last, next)</vt:lpstr>
      <vt:lpstr>apply</vt:lpstr>
      <vt:lpstr>apply with control-flow (hit, miss)</vt:lpstr>
      <vt:lpstr>Headers (header, metadata, fields, header_type)</vt:lpstr>
      <vt:lpstr>Control</vt:lpstr>
      <vt:lpstr>Parsers (parser)</vt:lpstr>
      <vt:lpstr>Packets (extract)</vt:lpstr>
      <vt:lpstr>Parsing (latest, select)</vt:lpstr>
      <vt:lpstr>select arguments value sets</vt:lpstr>
      <vt:lpstr>Parsing (current, return, default)</vt:lpstr>
      <vt:lpstr>Deparsers</vt:lpstr>
      <vt:lpstr>Action</vt:lpstr>
      <vt:lpstr>Drop</vt:lpstr>
      <vt:lpstr>Table key specification (reads)</vt:lpstr>
      <vt:lpstr>Table action list (actions)</vt:lpstr>
      <vt:lpstr>Table size attributes (size, max_size, min_size)</vt:lpstr>
      <vt:lpstr>Learning (generate_digest)</vt:lpstr>
      <vt:lpstr>Direct counter (counter, direct, packets, payload, saturating)</vt:lpstr>
      <vt:lpstr>Static counter (static, instance_count, count, type, min_width)</vt:lpstr>
      <vt:lpstr>Meter (type, result, instance_count, execute_meter)</vt:lpstr>
      <vt:lpstr>Packet cloning (resubmit, recirculate, clone_*)</vt:lpstr>
      <vt:lpstr>Field list calculations (algorithm, input, field_list_calculation, output_width)</vt:lpstr>
      <vt:lpstr>modify_field_with_hash_based_offset</vt:lpstr>
      <vt:lpstr>calculated_field  (update, verify)</vt:lpstr>
      <vt:lpstr>Action profiles (action_profile)</vt:lpstr>
      <vt:lpstr>Dynamic action selection (action_selector, dynamic_action_selection, selection_key)</vt:lpstr>
      <vt:lpstr>Dynamic action selection model</vt:lpstr>
      <vt:lpstr>Registers (attributes, instance_count, layout, register, width)</vt:lpstr>
      <vt:lpstr>Direct meters</vt:lpstr>
      <vt:lpstr>  constructs not yet handled by tool</vt:lpstr>
      <vt:lpstr>Pragmas</vt:lpstr>
      <vt:lpstr>Parser exceptions (parse_error, parser_exception)</vt:lpstr>
      <vt:lpstr>Variable-sized headers (length, max_length)</vt:lpstr>
      <vt:lpstr>truncate</vt:lpstr>
      <vt:lpstr>Extern  (extern, extern_type, method, attribute, type, optional)</vt:lpstr>
      <vt:lpstr>Primitive actions (primitive_action)</vt:lpstr>
      <vt:lpstr>value_sets</vt:lpstr>
      <vt:lpstr>payload</vt:lpstr>
      <vt:lpstr>Considered P4 constructs not included yet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Changes v1.1 -&gt; v1.2</dc:title>
  <dc:creator>Mihai Budiu</dc:creator>
  <cp:lastModifiedBy>Mihai Budiu</cp:lastModifiedBy>
  <cp:revision>223</cp:revision>
  <dcterms:created xsi:type="dcterms:W3CDTF">2015-12-01T19:40:33Z</dcterms:created>
  <dcterms:modified xsi:type="dcterms:W3CDTF">2016-04-08T16:54:18Z</dcterms:modified>
</cp:coreProperties>
</file>