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7" r:id="rId1"/>
  </p:sldMasterIdLst>
  <p:notesMasterIdLst>
    <p:notesMasterId r:id="rId36"/>
  </p:notesMasterIdLst>
  <p:handoutMasterIdLst>
    <p:handoutMasterId r:id="rId37"/>
  </p:handoutMasterIdLst>
  <p:sldIdLst>
    <p:sldId id="257" r:id="rId2"/>
    <p:sldId id="310" r:id="rId3"/>
    <p:sldId id="348" r:id="rId4"/>
    <p:sldId id="351" r:id="rId5"/>
    <p:sldId id="350" r:id="rId6"/>
    <p:sldId id="349" r:id="rId7"/>
    <p:sldId id="271" r:id="rId8"/>
    <p:sldId id="278" r:id="rId9"/>
    <p:sldId id="279" r:id="rId10"/>
    <p:sldId id="280" r:id="rId11"/>
    <p:sldId id="315" r:id="rId12"/>
    <p:sldId id="334" r:id="rId13"/>
    <p:sldId id="335" r:id="rId14"/>
    <p:sldId id="337" r:id="rId15"/>
    <p:sldId id="339" r:id="rId16"/>
    <p:sldId id="338" r:id="rId17"/>
    <p:sldId id="355" r:id="rId18"/>
    <p:sldId id="344" r:id="rId19"/>
    <p:sldId id="321" r:id="rId20"/>
    <p:sldId id="323" r:id="rId21"/>
    <p:sldId id="294" r:id="rId22"/>
    <p:sldId id="295" r:id="rId23"/>
    <p:sldId id="296" r:id="rId24"/>
    <p:sldId id="325" r:id="rId25"/>
    <p:sldId id="326" r:id="rId26"/>
    <p:sldId id="332" r:id="rId27"/>
    <p:sldId id="286" r:id="rId28"/>
    <p:sldId id="331" r:id="rId29"/>
    <p:sldId id="266" r:id="rId30"/>
    <p:sldId id="272" r:id="rId31"/>
    <p:sldId id="273" r:id="rId32"/>
    <p:sldId id="309" r:id="rId33"/>
    <p:sldId id="327" r:id="rId34"/>
    <p:sldId id="35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CC2C6E-B7CB-FC4C-8944-4F6C9F65C4F1}" type="datetime1">
              <a:rPr lang="en-US" smtClean="0"/>
              <a:t>3/17/16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F0E1CA-D5DC-6C4F-84D2-C312CF8A17F6}" type="slidenum">
              <a:rPr lang="en-US" smtClean="0"/>
              <a:t>‹#›</a:t>
            </a:fld>
            <a:endParaRPr lang="en-US"/>
          </a:p>
        </p:txBody>
      </p:sp>
    </p:spTree>
    <p:extLst>
      <p:ext uri="{BB962C8B-B14F-4D97-AF65-F5344CB8AC3E}">
        <p14:creationId xmlns:p14="http://schemas.microsoft.com/office/powerpoint/2010/main" val="1835161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1A3AAC-7733-A54C-993E-CF873FBCC3D3}" type="datetime1">
              <a:rPr lang="en-US" smtClean="0"/>
              <a:t>3/17/16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F8DAB-0530-694F-B362-63416517EA42}" type="slidenum">
              <a:rPr lang="en-US" smtClean="0"/>
              <a:t>‹#›</a:t>
            </a:fld>
            <a:endParaRPr lang="en-US"/>
          </a:p>
        </p:txBody>
      </p:sp>
    </p:spTree>
    <p:extLst>
      <p:ext uri="{BB962C8B-B14F-4D97-AF65-F5344CB8AC3E}">
        <p14:creationId xmlns:p14="http://schemas.microsoft.com/office/powerpoint/2010/main" val="1112030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1</a:t>
            </a:fld>
            <a:endParaRPr lang="en-US"/>
          </a:p>
        </p:txBody>
      </p:sp>
    </p:spTree>
    <p:extLst>
      <p:ext uri="{BB962C8B-B14F-4D97-AF65-F5344CB8AC3E}">
        <p14:creationId xmlns:p14="http://schemas.microsoft.com/office/powerpoint/2010/main" val="277684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a:t>
            </a:r>
            <a:r>
              <a:rPr lang="en-US" baseline="0" dirty="0" smtClean="0"/>
              <a:t> why correctness is tricky compared to say traditional IP rule caching.</a:t>
            </a: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33</a:t>
            </a:fld>
            <a:endParaRPr lang="en-US"/>
          </a:p>
        </p:txBody>
      </p:sp>
    </p:spTree>
    <p:extLst>
      <p:ext uri="{BB962C8B-B14F-4D97-AF65-F5344CB8AC3E}">
        <p14:creationId xmlns:p14="http://schemas.microsoft.com/office/powerpoint/2010/main" val="86589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a little deeper.</a:t>
            </a:r>
            <a:r>
              <a:rPr lang="en-US" baseline="0" dirty="0" smtClean="0"/>
              <a:t> In HULA, the probes originate at the </a:t>
            </a:r>
            <a:r>
              <a:rPr lang="en-US" baseline="0" dirty="0" err="1" smtClean="0"/>
              <a:t>ToRs</a:t>
            </a:r>
            <a:r>
              <a:rPr lang="en-US" baseline="0" dirty="0" smtClean="0"/>
              <a:t> (through the servers or the </a:t>
            </a:r>
            <a:r>
              <a:rPr lang="en-US" baseline="0" dirty="0" err="1" smtClean="0"/>
              <a:t>ToRs</a:t>
            </a:r>
            <a:r>
              <a:rPr lang="en-US" baseline="0" dirty="0" smtClean="0"/>
              <a:t> themselves) and then are replicated on multiple paths as they travel the network. We make sure that each switch replicates only the necessary set of probes to the others so that the probe overhead is minimal.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19</a:t>
            </a:fld>
            <a:endParaRPr lang="en-US"/>
          </a:p>
        </p:txBody>
      </p:sp>
    </p:spTree>
    <p:extLst>
      <p:ext uri="{BB962C8B-B14F-4D97-AF65-F5344CB8AC3E}">
        <p14:creationId xmlns:p14="http://schemas.microsoft.com/office/powerpoint/2010/main" val="422368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a little deeper.</a:t>
            </a:r>
            <a:r>
              <a:rPr lang="en-US" baseline="0" dirty="0" smtClean="0"/>
              <a:t> In HULA, the probes originate at the </a:t>
            </a:r>
            <a:r>
              <a:rPr lang="en-US" baseline="0" dirty="0" err="1" smtClean="0"/>
              <a:t>ToRs</a:t>
            </a:r>
            <a:r>
              <a:rPr lang="en-US" baseline="0" dirty="0" smtClean="0"/>
              <a:t> (through the servers or the </a:t>
            </a:r>
            <a:r>
              <a:rPr lang="en-US" baseline="0" dirty="0" err="1" smtClean="0"/>
              <a:t>ToRs</a:t>
            </a:r>
            <a:r>
              <a:rPr lang="en-US" baseline="0" dirty="0" smtClean="0"/>
              <a:t> themselves) and then are replicated on multiple paths as they travel the network. We make sure that each switch replicates only the necessary set of probes to the others so that the probe overhead is minimal.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20</a:t>
            </a:fld>
            <a:endParaRPr lang="en-US"/>
          </a:p>
        </p:txBody>
      </p:sp>
    </p:spTree>
    <p:extLst>
      <p:ext uri="{BB962C8B-B14F-4D97-AF65-F5344CB8AC3E}">
        <p14:creationId xmlns:p14="http://schemas.microsoft.com/office/powerpoint/2010/main" val="4223689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21</a:t>
            </a:fld>
            <a:endParaRPr lang="en-US"/>
          </a:p>
        </p:txBody>
      </p:sp>
    </p:spTree>
    <p:extLst>
      <p:ext uri="{BB962C8B-B14F-4D97-AF65-F5344CB8AC3E}">
        <p14:creationId xmlns:p14="http://schemas.microsoft.com/office/powerpoint/2010/main" val="176633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the switch takes the minimum from among the probe given utilization and stores it in the local routing table. The switch S1 then sends its view of the best path to the upstream switches. And the upstream switches process these probes and update their </a:t>
            </a:r>
            <a:r>
              <a:rPr lang="en-US" baseline="0" dirty="0" err="1" smtClean="0"/>
              <a:t>neighbours</a:t>
            </a:r>
            <a:r>
              <a:rPr lang="en-US" baseline="0" dirty="0" smtClean="0"/>
              <a:t>. This leads to a distance vector-style propagation of information about network utilization to all the switches. But at the same time, each switch only needs to keep track of the best next hop towards a destination.</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22</a:t>
            </a:fld>
            <a:endParaRPr lang="en-US"/>
          </a:p>
        </p:txBody>
      </p:sp>
    </p:spTree>
    <p:extLst>
      <p:ext uri="{BB962C8B-B14F-4D97-AF65-F5344CB8AC3E}">
        <p14:creationId xmlns:p14="http://schemas.microsoft.com/office/powerpoint/2010/main" val="30115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23</a:t>
            </a:fld>
            <a:endParaRPr lang="en-US"/>
          </a:p>
        </p:txBody>
      </p:sp>
    </p:spTree>
    <p:extLst>
      <p:ext uri="{BB962C8B-B14F-4D97-AF65-F5344CB8AC3E}">
        <p14:creationId xmlns:p14="http://schemas.microsoft.com/office/powerpoint/2010/main" val="129613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24</a:t>
            </a:fld>
            <a:endParaRPr lang="en-US"/>
          </a:p>
        </p:txBody>
      </p:sp>
    </p:spTree>
    <p:extLst>
      <p:ext uri="{BB962C8B-B14F-4D97-AF65-F5344CB8AC3E}">
        <p14:creationId xmlns:p14="http://schemas.microsoft.com/office/powerpoint/2010/main" val="129613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25</a:t>
            </a:fld>
            <a:endParaRPr lang="en-US"/>
          </a:p>
        </p:txBody>
      </p:sp>
    </p:spTree>
    <p:extLst>
      <p:ext uri="{BB962C8B-B14F-4D97-AF65-F5344CB8AC3E}">
        <p14:creationId xmlns:p14="http://schemas.microsoft.com/office/powerpoint/2010/main" val="129613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leads to a design that is topology oblivious (it makes no assumptions about symmetry or number of hops in the network)</a:t>
            </a:r>
          </a:p>
          <a:p>
            <a:r>
              <a:rPr lang="en-US" baseline="0" dirty="0" smtClean="0"/>
              <a:t>The distribution of only the relevant  utilization state to network switches mitigates concentration of a huge amount of state at the sender. </a:t>
            </a:r>
          </a:p>
          <a:p>
            <a:r>
              <a:rPr lang="en-US" baseline="0" dirty="0" smtClean="0"/>
              <a:t>Since each switch makes the routing decision based on the INT info, there is no separate source routing mechanism necessary.</a:t>
            </a:r>
          </a:p>
          <a:p>
            <a:r>
              <a:rPr lang="en-US" baseline="0" dirty="0" smtClean="0"/>
              <a:t>And most interesting thing is that all this logic is programmable in P4. I can discuss the details offline if you are interested.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32</a:t>
            </a:fld>
            <a:endParaRPr lang="en-US"/>
          </a:p>
        </p:txBody>
      </p:sp>
    </p:spTree>
    <p:extLst>
      <p:ext uri="{BB962C8B-B14F-4D97-AF65-F5344CB8AC3E}">
        <p14:creationId xmlns:p14="http://schemas.microsoft.com/office/powerpoint/2010/main" val="217755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5D1CB-1C06-4347-A3D3-34372CF190F4}"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extLst>
      <p:ext uri="{BB962C8B-B14F-4D97-AF65-F5344CB8AC3E}">
        <p14:creationId xmlns:p14="http://schemas.microsoft.com/office/powerpoint/2010/main" val="424707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C1C13-432F-984D-85B6-24CF797FBCEB}"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78839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C4540-17A0-834A-B3E7-1E8EC0BFA023}"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419911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3B23-1343-E74B-915D-EF237FFB9352}"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83330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3ADEC-CFE0-A940-BE7F-002225353547}"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extLst>
      <p:ext uri="{BB962C8B-B14F-4D97-AF65-F5344CB8AC3E}">
        <p14:creationId xmlns:p14="http://schemas.microsoft.com/office/powerpoint/2010/main" val="92431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C82062-FEE8-1B40-881E-8622979B75DF}" type="datetime1">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35731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AD49CF-7350-5B4C-B8F6-DC3DF997B3F4}" type="datetime1">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155064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030FB-3E94-294E-9FEB-181B2C335EF9}" type="datetime1">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406488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215D1-D9D6-F140-95D3-0B1B0A532165}" type="datetime1">
              <a:rPr lang="en-US" smtClean="0"/>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292352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530A9-EF28-254C-90F3-D68E23E81735}" type="datetime1">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1814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44ABA-04BE-FD4F-9FF5-041CF6A59648}" type="datetime1">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2333676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26356"/>
            <a:ext cx="6195786" cy="680533"/>
          </a:xfrm>
          <a:prstGeom prst="rect">
            <a:avLst/>
          </a:prstGeom>
          <a:solidFill>
            <a:srgbClr val="FF6600"/>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179CF-E53D-7241-B7DC-A3BF05EA8C27}" type="datetime1">
              <a:rPr lang="en-US" smtClean="0"/>
              <a:t>3/17/16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8E2D9-F1AE-3A42-ADCF-BA1BF8DE6898}" type="slidenum">
              <a:rPr lang="en-US" smtClean="0"/>
              <a:t>‹#›</a:t>
            </a:fld>
            <a:endParaRPr lang="en-US"/>
          </a:p>
        </p:txBody>
      </p:sp>
    </p:spTree>
    <p:extLst>
      <p:ext uri="{BB962C8B-B14F-4D97-AF65-F5344CB8AC3E}">
        <p14:creationId xmlns:p14="http://schemas.microsoft.com/office/powerpoint/2010/main" val="51581440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3200" b="1" kern="1200">
          <a:solidFill>
            <a:schemeClr val="tx1"/>
          </a:solidFill>
          <a:latin typeface="Segoe UI Light"/>
          <a:ea typeface="+mj-ea"/>
          <a:cs typeface="Segoe UI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UI Light"/>
          <a:ea typeface="+mn-ea"/>
          <a:cs typeface="Segoe UI Light"/>
        </a:defRPr>
      </a:lvl1pPr>
      <a:lvl2pPr marL="742950" indent="-285750" algn="l" defTabSz="457200" rtl="0" eaLnBrk="1" latinLnBrk="0" hangingPunct="1">
        <a:spcBef>
          <a:spcPct val="20000"/>
        </a:spcBef>
        <a:buFont typeface="Arial"/>
        <a:buChar char="–"/>
        <a:defRPr sz="2800" kern="1200">
          <a:solidFill>
            <a:schemeClr val="tx1"/>
          </a:solidFill>
          <a:latin typeface="Segoe UI Light"/>
          <a:ea typeface="+mn-ea"/>
          <a:cs typeface="Segoe UI Light"/>
        </a:defRPr>
      </a:lvl2pPr>
      <a:lvl3pPr marL="1143000" indent="-228600" algn="l" defTabSz="457200" rtl="0" eaLnBrk="1" latinLnBrk="0" hangingPunct="1">
        <a:spcBef>
          <a:spcPct val="20000"/>
        </a:spcBef>
        <a:buFont typeface="Arial"/>
        <a:buChar char="•"/>
        <a:defRPr sz="2400" kern="1200">
          <a:solidFill>
            <a:schemeClr val="tx1"/>
          </a:solidFill>
          <a:latin typeface="Segoe UI Light"/>
          <a:ea typeface="+mn-ea"/>
          <a:cs typeface="Segoe UI Light"/>
        </a:defRPr>
      </a:lvl3pPr>
      <a:lvl4pPr marL="1600200" indent="-228600" algn="l" defTabSz="457200" rtl="0" eaLnBrk="1" latinLnBrk="0" hangingPunct="1">
        <a:spcBef>
          <a:spcPct val="20000"/>
        </a:spcBef>
        <a:buFont typeface="Arial"/>
        <a:buChar char="–"/>
        <a:defRPr sz="2000" kern="1200">
          <a:solidFill>
            <a:schemeClr val="tx1"/>
          </a:solidFill>
          <a:latin typeface="Segoe UI Light"/>
          <a:ea typeface="+mn-ea"/>
          <a:cs typeface="Segoe UI Light"/>
        </a:defRPr>
      </a:lvl4pPr>
      <a:lvl5pPr marL="2057400" indent="-228600" algn="l" defTabSz="457200" rtl="0" eaLnBrk="1" latinLnBrk="0" hangingPunct="1">
        <a:spcBef>
          <a:spcPct val="20000"/>
        </a:spcBef>
        <a:buFont typeface="Arial"/>
        <a:buChar char="»"/>
        <a:defRPr sz="2000" kern="1200">
          <a:solidFill>
            <a:schemeClr val="tx1"/>
          </a:solidFill>
          <a:latin typeface="Segoe UI Light"/>
          <a:ea typeface="+mn-ea"/>
          <a:cs typeface="Segoe U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343" y="1837176"/>
            <a:ext cx="6733563" cy="1470025"/>
          </a:xfrm>
        </p:spPr>
        <p:txBody>
          <a:bodyPr/>
          <a:lstStyle/>
          <a:p>
            <a:r>
              <a:rPr lang="en-US" dirty="0"/>
              <a:t>HULA: Scalable Load Balancing Using</a:t>
            </a:r>
            <a:br>
              <a:rPr lang="en-US" dirty="0"/>
            </a:br>
            <a:r>
              <a:rPr lang="en-US" dirty="0"/>
              <a:t>			  	Programmable Data Planes</a:t>
            </a:r>
          </a:p>
        </p:txBody>
      </p:sp>
      <p:sp>
        <p:nvSpPr>
          <p:cNvPr id="4" name="Subtitle 3"/>
          <p:cNvSpPr>
            <a:spLocks noGrp="1"/>
          </p:cNvSpPr>
          <p:nvPr>
            <p:ph type="subTitle" idx="1"/>
          </p:nvPr>
        </p:nvSpPr>
        <p:spPr>
          <a:xfrm>
            <a:off x="952450" y="3942232"/>
            <a:ext cx="7479545" cy="2414118"/>
          </a:xfrm>
        </p:spPr>
        <p:txBody>
          <a:bodyPr>
            <a:normAutofit fontScale="70000" lnSpcReduction="20000"/>
          </a:bodyPr>
          <a:lstStyle/>
          <a:p>
            <a:r>
              <a:rPr lang="en-US" sz="5100" b="1" dirty="0">
                <a:solidFill>
                  <a:srgbClr val="000000"/>
                </a:solidFill>
                <a:latin typeface="Segoe UI Light"/>
                <a:cs typeface="Segoe UI Light"/>
              </a:rPr>
              <a:t>Naga </a:t>
            </a:r>
            <a:r>
              <a:rPr lang="en-US" sz="5100" b="1" dirty="0" smtClean="0">
                <a:solidFill>
                  <a:srgbClr val="000000"/>
                </a:solidFill>
                <a:latin typeface="Segoe UI Light"/>
                <a:cs typeface="Segoe UI Light"/>
              </a:rPr>
              <a:t>Katta</a:t>
            </a:r>
            <a:r>
              <a:rPr lang="en-US" sz="5100" b="1" baseline="30000" dirty="0" smtClean="0">
                <a:solidFill>
                  <a:srgbClr val="000000"/>
                </a:solidFill>
                <a:latin typeface="Segoe UI Light"/>
                <a:cs typeface="Segoe UI Light"/>
              </a:rPr>
              <a:t>1</a:t>
            </a:r>
            <a:endParaRPr lang="en-US" sz="5100" b="1" dirty="0">
              <a:solidFill>
                <a:srgbClr val="000000"/>
              </a:solidFill>
              <a:latin typeface="Segoe UI Light"/>
              <a:cs typeface="Segoe UI Light"/>
            </a:endParaRPr>
          </a:p>
          <a:p>
            <a:endParaRPr lang="en-US" dirty="0" smtClean="0">
              <a:solidFill>
                <a:srgbClr val="000000"/>
              </a:solidFill>
              <a:latin typeface="Segoe UI Light"/>
              <a:cs typeface="Segoe UI Light"/>
            </a:endParaRPr>
          </a:p>
          <a:p>
            <a:r>
              <a:rPr lang="en-US" sz="3100" dirty="0" err="1" smtClean="0">
                <a:solidFill>
                  <a:srgbClr val="000000"/>
                </a:solidFill>
              </a:rPr>
              <a:t>Mukesh</a:t>
            </a:r>
            <a:r>
              <a:rPr lang="en-US" sz="3100" dirty="0" smtClean="0">
                <a:solidFill>
                  <a:srgbClr val="000000"/>
                </a:solidFill>
              </a:rPr>
              <a:t> Hira</a:t>
            </a:r>
            <a:r>
              <a:rPr lang="en-US" sz="3100" baseline="30000" dirty="0" smtClean="0">
                <a:solidFill>
                  <a:srgbClr val="000000"/>
                </a:solidFill>
              </a:rPr>
              <a:t>2</a:t>
            </a:r>
            <a:r>
              <a:rPr lang="en-US" sz="3100" dirty="0" smtClean="0">
                <a:solidFill>
                  <a:srgbClr val="000000"/>
                </a:solidFill>
              </a:rPr>
              <a:t>, </a:t>
            </a:r>
            <a:r>
              <a:rPr lang="en-US" sz="3100" dirty="0" err="1" smtClean="0">
                <a:solidFill>
                  <a:srgbClr val="000000"/>
                </a:solidFill>
              </a:rPr>
              <a:t>Changhoon</a:t>
            </a:r>
            <a:r>
              <a:rPr lang="en-US" sz="3100" dirty="0" smtClean="0">
                <a:solidFill>
                  <a:srgbClr val="000000"/>
                </a:solidFill>
              </a:rPr>
              <a:t> Kim</a:t>
            </a:r>
            <a:r>
              <a:rPr lang="en-US" sz="3100" baseline="30000" dirty="0">
                <a:solidFill>
                  <a:srgbClr val="000000"/>
                </a:solidFill>
              </a:rPr>
              <a:t>3</a:t>
            </a:r>
            <a:r>
              <a:rPr lang="en-US" sz="3100" dirty="0" smtClean="0">
                <a:solidFill>
                  <a:srgbClr val="000000"/>
                </a:solidFill>
              </a:rPr>
              <a:t>, </a:t>
            </a:r>
            <a:r>
              <a:rPr lang="en-US" sz="3100" dirty="0" err="1" smtClean="0">
                <a:solidFill>
                  <a:srgbClr val="000000"/>
                </a:solidFill>
              </a:rPr>
              <a:t>Anirudh</a:t>
            </a:r>
            <a:r>
              <a:rPr lang="en-US" sz="3100" dirty="0" smtClean="0">
                <a:solidFill>
                  <a:srgbClr val="000000"/>
                </a:solidFill>
              </a:rPr>
              <a:t> Sivaraman</a:t>
            </a:r>
            <a:r>
              <a:rPr lang="en-US" sz="3100" baseline="30000" dirty="0" smtClean="0">
                <a:solidFill>
                  <a:srgbClr val="000000"/>
                </a:solidFill>
              </a:rPr>
              <a:t>4</a:t>
            </a:r>
            <a:r>
              <a:rPr lang="en-US" sz="3100" dirty="0" smtClean="0">
                <a:solidFill>
                  <a:srgbClr val="000000"/>
                </a:solidFill>
              </a:rPr>
              <a:t>, </a:t>
            </a:r>
          </a:p>
          <a:p>
            <a:r>
              <a:rPr lang="en-US" sz="3100" dirty="0" smtClean="0">
                <a:solidFill>
                  <a:srgbClr val="000000"/>
                </a:solidFill>
              </a:rPr>
              <a:t>Jennifer Rexford</a:t>
            </a:r>
            <a:r>
              <a:rPr lang="en-US" sz="3100" baseline="30000" dirty="0" smtClean="0">
                <a:solidFill>
                  <a:srgbClr val="000000"/>
                </a:solidFill>
              </a:rPr>
              <a:t>1</a:t>
            </a:r>
            <a:endParaRPr lang="en-US" sz="2900" dirty="0" smtClean="0">
              <a:solidFill>
                <a:srgbClr val="000000"/>
              </a:solidFill>
            </a:endParaRPr>
          </a:p>
          <a:p>
            <a:endParaRPr lang="en-US" dirty="0">
              <a:solidFill>
                <a:srgbClr val="000000"/>
              </a:solidFill>
              <a:latin typeface="Segoe UI Light"/>
              <a:cs typeface="Segoe UI Light"/>
            </a:endParaRPr>
          </a:p>
          <a:p>
            <a:r>
              <a:rPr lang="en-US" dirty="0" smtClean="0"/>
              <a:t>1.Princeton  2.VMware  3.Barefoot Networks  4.MIT</a:t>
            </a:r>
            <a:endParaRPr lang="en-US" dirty="0"/>
          </a:p>
        </p:txBody>
      </p:sp>
      <p:pic>
        <p:nvPicPr>
          <p:cNvPr id="13"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321" y="965200"/>
            <a:ext cx="1835279" cy="2337935"/>
          </a:xfrm>
          <a:prstGeom prst="rect">
            <a:avLst/>
          </a:prstGeom>
        </p:spPr>
      </p:pic>
      <p:pic>
        <p:nvPicPr>
          <p:cNvPr id="14"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9487" y="1295400"/>
            <a:ext cx="6015913" cy="1674240"/>
          </a:xfrm>
          <a:prstGeom prst="rect">
            <a:avLst/>
          </a:prstGeom>
        </p:spPr>
      </p:pic>
      <p:pic>
        <p:nvPicPr>
          <p:cNvPr id="15"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505" y="308570"/>
            <a:ext cx="681710" cy="868420"/>
          </a:xfrm>
          <a:prstGeom prst="rect">
            <a:avLst/>
          </a:prstGeom>
        </p:spPr>
      </p:pic>
      <p:pic>
        <p:nvPicPr>
          <p:cNvPr id="16"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917" y="554900"/>
            <a:ext cx="1474297" cy="410300"/>
          </a:xfrm>
          <a:prstGeom prst="rect">
            <a:avLst/>
          </a:prstGeom>
        </p:spPr>
      </p:pic>
      <p:sp>
        <p:nvSpPr>
          <p:cNvPr id="3" name="Slide Number Placeholder 2"/>
          <p:cNvSpPr>
            <a:spLocks noGrp="1"/>
          </p:cNvSpPr>
          <p:nvPr>
            <p:ph type="sldNum" sz="quarter" idx="12"/>
          </p:nvPr>
        </p:nvSpPr>
        <p:spPr/>
        <p:txBody>
          <a:bodyPr/>
          <a:lstStyle/>
          <a:p>
            <a:fld id="{B9D2C864-9362-43C7-A136-D9C41D93A96D}" type="slidenum">
              <a:rPr lang="en-US" smtClean="0"/>
              <a:t>1</a:t>
            </a:fld>
            <a:endParaRPr lang="en-US"/>
          </a:p>
        </p:txBody>
      </p:sp>
    </p:spTree>
    <p:extLst>
      <p:ext uri="{BB962C8B-B14F-4D97-AF65-F5344CB8AC3E}">
        <p14:creationId xmlns:p14="http://schemas.microsoft.com/office/powerpoint/2010/main" val="992756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LB: Challenges</a:t>
            </a:r>
          </a:p>
        </p:txBody>
      </p:sp>
      <p:pic>
        <p:nvPicPr>
          <p:cNvPr id="4" name="Content Placeholder 3" descr="Screen Shot 2016-03-01 at 2.23.43 AM.png"/>
          <p:cNvPicPr>
            <a:picLocks noGrp="1" noChangeAspect="1"/>
          </p:cNvPicPr>
          <p:nvPr>
            <p:ph idx="1"/>
          </p:nvPr>
        </p:nvPicPr>
        <p:blipFill>
          <a:blip r:embed="rId2">
            <a:extLst>
              <a:ext uri="{28A0092B-C50C-407E-A947-70E740481C1C}">
                <a14:useLocalDpi xmlns:a14="http://schemas.microsoft.com/office/drawing/2010/main" val="0"/>
              </a:ext>
            </a:extLst>
          </a:blip>
          <a:srcRect l="-4329" r="-4329"/>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10</a:t>
            </a:fld>
            <a:endParaRPr lang="en-US"/>
          </a:p>
        </p:txBody>
      </p:sp>
      <p:sp>
        <p:nvSpPr>
          <p:cNvPr id="5" name="Oval Callout 4"/>
          <p:cNvSpPr/>
          <p:nvPr/>
        </p:nvSpPr>
        <p:spPr>
          <a:xfrm>
            <a:off x="3627448" y="5408741"/>
            <a:ext cx="2238601" cy="666956"/>
          </a:xfrm>
          <a:prstGeom prst="wedgeEllipseCallout">
            <a:avLst>
              <a:gd name="adj1" fmla="val -82466"/>
              <a:gd name="adj2" fmla="val -16489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latin typeface="Segoe UI Light"/>
                <a:cs typeface="Segoe UI Light"/>
              </a:rPr>
              <a:t>Tracks all paths</a:t>
            </a:r>
            <a:endParaRPr lang="en-US" b="1" dirty="0">
              <a:solidFill>
                <a:srgbClr val="FFFFFF"/>
              </a:solidFill>
              <a:latin typeface="Segoe UI Light"/>
              <a:cs typeface="Segoe UI Light"/>
            </a:endParaRPr>
          </a:p>
        </p:txBody>
      </p:sp>
      <p:sp>
        <p:nvSpPr>
          <p:cNvPr id="6" name="Oval Callout 5"/>
          <p:cNvSpPr/>
          <p:nvPr/>
        </p:nvSpPr>
        <p:spPr>
          <a:xfrm>
            <a:off x="6195786" y="2019141"/>
            <a:ext cx="2119018" cy="603002"/>
          </a:xfrm>
          <a:prstGeom prst="wedgeEllipseCallout">
            <a:avLst>
              <a:gd name="adj1" fmla="val -53604"/>
              <a:gd name="adj2" fmla="val 7462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Large FIBs</a:t>
            </a:r>
            <a:endParaRPr lang="en-US" dirty="0">
              <a:solidFill>
                <a:schemeClr val="bg1"/>
              </a:solidFill>
              <a:latin typeface="Segoe UI Light"/>
              <a:cs typeface="Segoe UI Light"/>
            </a:endParaRPr>
          </a:p>
        </p:txBody>
      </p:sp>
      <p:sp>
        <p:nvSpPr>
          <p:cNvPr id="7" name="Oval Callout 6"/>
          <p:cNvSpPr/>
          <p:nvPr/>
        </p:nvSpPr>
        <p:spPr>
          <a:xfrm>
            <a:off x="144063" y="5472695"/>
            <a:ext cx="2119018" cy="603002"/>
          </a:xfrm>
          <a:prstGeom prst="wedgeEllipseCallout">
            <a:avLst>
              <a:gd name="adj1" fmla="val 54627"/>
              <a:gd name="adj2" fmla="val -15265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Custom ASIC</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3309412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Programmable Commodity Switches</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11</a:t>
            </a:fld>
            <a:endParaRPr lang="en-US"/>
          </a:p>
        </p:txBody>
      </p:sp>
      <p:sp>
        <p:nvSpPr>
          <p:cNvPr id="61" name="Content Placeholder 2"/>
          <p:cNvSpPr>
            <a:spLocks noGrp="1"/>
          </p:cNvSpPr>
          <p:nvPr>
            <p:ph idx="1"/>
          </p:nvPr>
        </p:nvSpPr>
        <p:spPr>
          <a:xfrm>
            <a:off x="374888" y="1467458"/>
            <a:ext cx="8229600" cy="4525963"/>
          </a:xfrm>
        </p:spPr>
        <p:txBody>
          <a:bodyPr>
            <a:normAutofit/>
          </a:bodyPr>
          <a:lstStyle/>
          <a:p>
            <a:r>
              <a:rPr lang="en-US" dirty="0" smtClean="0"/>
              <a:t>Vendor agnostic</a:t>
            </a:r>
          </a:p>
          <a:p>
            <a:pPr lvl="1"/>
            <a:r>
              <a:rPr lang="en-US" dirty="0" smtClean="0"/>
              <a:t>Uniform programming interface (</a:t>
            </a:r>
            <a:r>
              <a:rPr lang="en-US" dirty="0" smtClean="0">
                <a:solidFill>
                  <a:srgbClr val="FF0000"/>
                </a:solidFill>
              </a:rPr>
              <a:t>P4</a:t>
            </a:r>
            <a:r>
              <a:rPr lang="en-US" dirty="0" smtClean="0"/>
              <a:t>)</a:t>
            </a:r>
          </a:p>
          <a:p>
            <a:pPr lvl="1"/>
            <a:r>
              <a:rPr lang="en-US" dirty="0" smtClean="0"/>
              <a:t>Today’s trend -&gt; cheaper</a:t>
            </a:r>
          </a:p>
          <a:p>
            <a:r>
              <a:rPr lang="en-US" dirty="0"/>
              <a:t> </a:t>
            </a:r>
            <a:r>
              <a:rPr lang="en-US" dirty="0" smtClean="0">
                <a:solidFill>
                  <a:srgbClr val="FF0000"/>
                </a:solidFill>
              </a:rPr>
              <a:t>Reconfigurable</a:t>
            </a:r>
            <a:r>
              <a:rPr lang="en-US" dirty="0" smtClean="0"/>
              <a:t> in the field</a:t>
            </a:r>
          </a:p>
          <a:p>
            <a:pPr lvl="1"/>
            <a:r>
              <a:rPr lang="en-US" dirty="0" smtClean="0"/>
              <a:t>Adapt or add </a:t>
            </a:r>
            <a:r>
              <a:rPr lang="en-US" dirty="0" err="1" smtClean="0"/>
              <a:t>dataplane</a:t>
            </a:r>
            <a:r>
              <a:rPr lang="en-US" dirty="0" smtClean="0"/>
              <a:t> functionality</a:t>
            </a:r>
          </a:p>
          <a:p>
            <a:r>
              <a:rPr lang="en-US" dirty="0" smtClean="0"/>
              <a:t>Examples</a:t>
            </a:r>
          </a:p>
          <a:p>
            <a:pPr lvl="1"/>
            <a:r>
              <a:rPr lang="en-US" dirty="0" smtClean="0"/>
              <a:t>RMT, Intel </a:t>
            </a:r>
            <a:r>
              <a:rPr lang="en-US" dirty="0" err="1" smtClean="0"/>
              <a:t>Flexpipe</a:t>
            </a:r>
            <a:r>
              <a:rPr lang="en-US" dirty="0" smtClean="0"/>
              <a:t>, </a:t>
            </a:r>
            <a:r>
              <a:rPr lang="en-US" dirty="0" err="1" smtClean="0"/>
              <a:t>Cavium</a:t>
            </a:r>
            <a:r>
              <a:rPr lang="en-US" dirty="0" smtClean="0"/>
              <a:t> </a:t>
            </a:r>
            <a:r>
              <a:rPr lang="en-US" dirty="0" err="1" smtClean="0"/>
              <a:t>Xpliant</a:t>
            </a:r>
            <a:r>
              <a:rPr lang="en-US" dirty="0" smtClean="0"/>
              <a:t>,  etc.</a:t>
            </a:r>
          </a:p>
        </p:txBody>
      </p:sp>
    </p:spTree>
    <p:extLst>
      <p:ext uri="{BB962C8B-B14F-4D97-AF65-F5344CB8AC3E}">
        <p14:creationId xmlns:p14="http://schemas.microsoft.com/office/powerpoint/2010/main" val="6066160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12</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795710099"/>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434147961"/>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951537635"/>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2465790963"/>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1" name="Oval Callout 50"/>
          <p:cNvSpPr/>
          <p:nvPr/>
        </p:nvSpPr>
        <p:spPr>
          <a:xfrm>
            <a:off x="5153649" y="1237603"/>
            <a:ext cx="2119018" cy="603002"/>
          </a:xfrm>
          <a:prstGeom prst="wedgeEllipseCallout">
            <a:avLst>
              <a:gd name="adj1" fmla="val -60980"/>
              <a:gd name="adj2" fmla="val 713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More than OF 1.X</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37735777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13</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030651467"/>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698865772"/>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3737474120"/>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3850612377"/>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1" name="Oval Callout 50"/>
          <p:cNvSpPr/>
          <p:nvPr/>
        </p:nvSpPr>
        <p:spPr>
          <a:xfrm>
            <a:off x="5153649" y="1237603"/>
            <a:ext cx="2119018" cy="603002"/>
          </a:xfrm>
          <a:prstGeom prst="wedgeEllipseCallout">
            <a:avLst>
              <a:gd name="adj1" fmla="val -60980"/>
              <a:gd name="adj2" fmla="val 713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More than OF 1.X</a:t>
            </a:r>
            <a:endParaRPr lang="en-US" dirty="0">
              <a:solidFill>
                <a:schemeClr val="bg1"/>
              </a:solidFill>
              <a:latin typeface="Segoe UI Light"/>
              <a:cs typeface="Segoe UI Light"/>
            </a:endParaRPr>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458787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14</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97813854"/>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745230472"/>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570158229"/>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2825809736"/>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0117" y="5779320"/>
            <a:ext cx="1796277"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1" name="Oval Callout 50"/>
          <p:cNvSpPr/>
          <p:nvPr/>
        </p:nvSpPr>
        <p:spPr>
          <a:xfrm>
            <a:off x="5153649" y="1237603"/>
            <a:ext cx="2119018" cy="603002"/>
          </a:xfrm>
          <a:prstGeom prst="wedgeEllipseCallout">
            <a:avLst>
              <a:gd name="adj1" fmla="val -60980"/>
              <a:gd name="adj2" fmla="val 713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More than OF 1.X</a:t>
            </a:r>
            <a:endParaRPr lang="en-US" dirty="0">
              <a:solidFill>
                <a:schemeClr val="bg1"/>
              </a:solidFill>
              <a:latin typeface="Segoe UI Light"/>
              <a:cs typeface="Segoe UI Light"/>
            </a:endParaRPr>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
        <p:nvSpPr>
          <p:cNvPr id="55" name="Oval Callout 54"/>
          <p:cNvSpPr/>
          <p:nvPr/>
        </p:nvSpPr>
        <p:spPr>
          <a:xfrm>
            <a:off x="4737897" y="6210926"/>
            <a:ext cx="2534561" cy="603002"/>
          </a:xfrm>
          <a:prstGeom prst="wedgeEllipseCallout">
            <a:avLst>
              <a:gd name="adj1" fmla="val 32653"/>
              <a:gd name="adj2" fmla="val -213756"/>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Match-Action</a:t>
            </a:r>
          </a:p>
          <a:p>
            <a:pPr algn="ctr"/>
            <a:r>
              <a:rPr lang="en-US" dirty="0" smtClean="0">
                <a:solidFill>
                  <a:schemeClr val="bg1"/>
                </a:solidFill>
                <a:latin typeface="Segoe UI Light"/>
                <a:cs typeface="Segoe UI Light"/>
              </a:rPr>
              <a:t>Pipeline</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24289793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15</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161473623"/>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316954597"/>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4140314132"/>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3636100096"/>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79355" y="5779320"/>
            <a:ext cx="1687039"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1" name="Oval Callout 50"/>
          <p:cNvSpPr/>
          <p:nvPr/>
        </p:nvSpPr>
        <p:spPr>
          <a:xfrm>
            <a:off x="5153649" y="1237603"/>
            <a:ext cx="2119018" cy="603002"/>
          </a:xfrm>
          <a:prstGeom prst="wedgeEllipseCallout">
            <a:avLst>
              <a:gd name="adj1" fmla="val -60980"/>
              <a:gd name="adj2" fmla="val 713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More than OF 1.X</a:t>
            </a:r>
            <a:endParaRPr lang="en-US" dirty="0">
              <a:solidFill>
                <a:schemeClr val="bg1"/>
              </a:solidFill>
              <a:latin typeface="Segoe UI Light"/>
              <a:cs typeface="Segoe UI Light"/>
            </a:endParaRPr>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
        <p:nvSpPr>
          <p:cNvPr id="55" name="Oval Callout 54"/>
          <p:cNvSpPr/>
          <p:nvPr/>
        </p:nvSpPr>
        <p:spPr>
          <a:xfrm>
            <a:off x="4737897" y="6210926"/>
            <a:ext cx="2534561" cy="603002"/>
          </a:xfrm>
          <a:prstGeom prst="wedgeEllipseCallout">
            <a:avLst>
              <a:gd name="adj1" fmla="val 32653"/>
              <a:gd name="adj2" fmla="val -213756"/>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Match-Action</a:t>
            </a:r>
          </a:p>
          <a:p>
            <a:pPr algn="ctr"/>
            <a:r>
              <a:rPr lang="en-US" dirty="0" smtClean="0">
                <a:solidFill>
                  <a:schemeClr val="bg1"/>
                </a:solidFill>
                <a:latin typeface="Segoe UI Light"/>
                <a:cs typeface="Segoe UI Light"/>
              </a:rPr>
              <a:t>Pipeline</a:t>
            </a:r>
            <a:endParaRPr lang="en-US" dirty="0">
              <a:solidFill>
                <a:schemeClr val="bg1"/>
              </a:solidFill>
              <a:latin typeface="Segoe UI Light"/>
              <a:cs typeface="Segoe UI Light"/>
            </a:endParaRPr>
          </a:p>
        </p:txBody>
      </p:sp>
      <p:sp>
        <p:nvSpPr>
          <p:cNvPr id="59" name="Oval Callout 58"/>
          <p:cNvSpPr/>
          <p:nvPr/>
        </p:nvSpPr>
        <p:spPr>
          <a:xfrm>
            <a:off x="6779355" y="2167731"/>
            <a:ext cx="2119018" cy="603002"/>
          </a:xfrm>
          <a:prstGeom prst="wedgeEllipseCallout">
            <a:avLst>
              <a:gd name="adj1" fmla="val -24098"/>
              <a:gd name="adj2" fmla="val 16048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Register Array</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12819854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16</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2896817249"/>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927886732"/>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3352433355"/>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662394330"/>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1" name="Oval Callout 50"/>
          <p:cNvSpPr/>
          <p:nvPr/>
        </p:nvSpPr>
        <p:spPr>
          <a:xfrm>
            <a:off x="5153649" y="1237603"/>
            <a:ext cx="2119018" cy="603002"/>
          </a:xfrm>
          <a:prstGeom prst="wedgeEllipseCallout">
            <a:avLst>
              <a:gd name="adj1" fmla="val -60980"/>
              <a:gd name="adj2" fmla="val 7138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More than OF 1.X</a:t>
            </a:r>
            <a:endParaRPr lang="en-US" dirty="0">
              <a:solidFill>
                <a:schemeClr val="bg1"/>
              </a:solidFill>
              <a:latin typeface="Segoe UI Light"/>
              <a:cs typeface="Segoe UI Light"/>
            </a:endParaRPr>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
        <p:nvSpPr>
          <p:cNvPr id="55" name="Oval Callout 54"/>
          <p:cNvSpPr/>
          <p:nvPr/>
        </p:nvSpPr>
        <p:spPr>
          <a:xfrm>
            <a:off x="4737897" y="6210926"/>
            <a:ext cx="2534561" cy="603002"/>
          </a:xfrm>
          <a:prstGeom prst="wedgeEllipseCallout">
            <a:avLst>
              <a:gd name="adj1" fmla="val 32653"/>
              <a:gd name="adj2" fmla="val -213756"/>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Match-Action</a:t>
            </a:r>
          </a:p>
          <a:p>
            <a:pPr algn="ctr"/>
            <a:r>
              <a:rPr lang="en-US" dirty="0" smtClean="0">
                <a:solidFill>
                  <a:schemeClr val="bg1"/>
                </a:solidFill>
                <a:latin typeface="Segoe UI Light"/>
                <a:cs typeface="Segoe UI Light"/>
              </a:rPr>
              <a:t>Pipeline</a:t>
            </a:r>
            <a:endParaRPr lang="en-US" dirty="0">
              <a:solidFill>
                <a:schemeClr val="bg1"/>
              </a:solidFill>
              <a:latin typeface="Segoe UI Light"/>
              <a:cs typeface="Segoe UI Light"/>
            </a:endParaRPr>
          </a:p>
        </p:txBody>
      </p:sp>
      <p:sp>
        <p:nvSpPr>
          <p:cNvPr id="59" name="Oval Callout 58"/>
          <p:cNvSpPr/>
          <p:nvPr/>
        </p:nvSpPr>
        <p:spPr>
          <a:xfrm>
            <a:off x="6779355" y="2167731"/>
            <a:ext cx="2119018" cy="603002"/>
          </a:xfrm>
          <a:prstGeom prst="wedgeEllipseCallout">
            <a:avLst>
              <a:gd name="adj1" fmla="val -24098"/>
              <a:gd name="adj2" fmla="val 16048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solidFill>
                <a:latin typeface="Segoe UI Light"/>
                <a:cs typeface="Segoe UI Light"/>
              </a:rPr>
              <a:t>Stateful</a:t>
            </a:r>
            <a:endParaRPr lang="en-US" dirty="0" smtClean="0">
              <a:solidFill>
                <a:schemeClr val="bg1"/>
              </a:solidFill>
              <a:latin typeface="Segoe UI Light"/>
              <a:cs typeface="Segoe UI Light"/>
            </a:endParaRPr>
          </a:p>
          <a:p>
            <a:pPr algn="ctr"/>
            <a:r>
              <a:rPr lang="en-US" dirty="0" smtClean="0">
                <a:solidFill>
                  <a:schemeClr val="bg1"/>
                </a:solidFill>
                <a:latin typeface="Segoe UI Light"/>
                <a:cs typeface="Segoe UI Light"/>
              </a:rPr>
              <a:t>Memory</a:t>
            </a:r>
            <a:endParaRPr lang="en-US" dirty="0">
              <a:solidFill>
                <a:schemeClr val="bg1"/>
              </a:solidFill>
              <a:latin typeface="Segoe UI Light"/>
              <a:cs typeface="Segoe UI Light"/>
            </a:endParaRPr>
          </a:p>
        </p:txBody>
      </p:sp>
      <p:sp>
        <p:nvSpPr>
          <p:cNvPr id="60" name="Oval Callout 59"/>
          <p:cNvSpPr/>
          <p:nvPr/>
        </p:nvSpPr>
        <p:spPr>
          <a:xfrm>
            <a:off x="1704573" y="6098610"/>
            <a:ext cx="2327793" cy="709106"/>
          </a:xfrm>
          <a:prstGeom prst="wedgeEllipseCallout">
            <a:avLst>
              <a:gd name="adj1" fmla="val 3916"/>
              <a:gd name="adj2" fmla="val -26857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Switch</a:t>
            </a:r>
          </a:p>
          <a:p>
            <a:pPr algn="ctr"/>
            <a:r>
              <a:rPr lang="en-US" dirty="0" smtClean="0">
                <a:solidFill>
                  <a:schemeClr val="bg1"/>
                </a:solidFill>
                <a:latin typeface="Segoe UI Light"/>
                <a:cs typeface="Segoe UI Light"/>
              </a:rPr>
              <a:t>Metadata</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37069732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465049" cy="953238"/>
          </a:xfrm>
        </p:spPr>
        <p:txBody>
          <a:bodyPr>
            <a:normAutofit fontScale="90000"/>
          </a:bodyPr>
          <a:lstStyle/>
          <a:p>
            <a:r>
              <a:rPr lang="en-US" dirty="0">
                <a:solidFill>
                  <a:srgbClr val="FFFF00"/>
                </a:solidFill>
              </a:rPr>
              <a:t>H</a:t>
            </a:r>
            <a:r>
              <a:rPr lang="en-US" dirty="0"/>
              <a:t>op-by-hop </a:t>
            </a:r>
            <a:r>
              <a:rPr lang="en-US" dirty="0">
                <a:solidFill>
                  <a:srgbClr val="FFFF00"/>
                </a:solidFill>
              </a:rPr>
              <a:t>U</a:t>
            </a:r>
            <a:r>
              <a:rPr lang="en-US" dirty="0"/>
              <a:t>tilization-aware </a:t>
            </a:r>
            <a:r>
              <a:rPr lang="en-US" dirty="0">
                <a:solidFill>
                  <a:srgbClr val="FFFF00"/>
                </a:solidFill>
              </a:rPr>
              <a:t>L</a:t>
            </a:r>
            <a:r>
              <a:rPr lang="en-US" dirty="0"/>
              <a:t>oad-balancing </a:t>
            </a:r>
            <a:r>
              <a:rPr lang="en-US" dirty="0">
                <a:solidFill>
                  <a:srgbClr val="FFFF00"/>
                </a:solidFill>
              </a:rPr>
              <a:t>A</a:t>
            </a:r>
            <a:r>
              <a:rPr lang="en-US" dirty="0"/>
              <a:t>rchitecture</a:t>
            </a:r>
          </a:p>
        </p:txBody>
      </p:sp>
      <p:sp>
        <p:nvSpPr>
          <p:cNvPr id="3" name="Content Placeholder 2"/>
          <p:cNvSpPr>
            <a:spLocks noGrp="1"/>
          </p:cNvSpPr>
          <p:nvPr>
            <p:ph idx="1"/>
          </p:nvPr>
        </p:nvSpPr>
        <p:spPr/>
        <p:txBody>
          <a:bodyPr/>
          <a:lstStyle/>
          <a:p>
            <a:r>
              <a:rPr lang="en-US" dirty="0" smtClean="0"/>
              <a:t>Distance-vector like propagation </a:t>
            </a:r>
          </a:p>
          <a:p>
            <a:pPr lvl="1"/>
            <a:r>
              <a:rPr lang="en-US" dirty="0" smtClean="0"/>
              <a:t>Periodic probes carry path utilization</a:t>
            </a:r>
          </a:p>
          <a:p>
            <a:r>
              <a:rPr lang="en-US" dirty="0"/>
              <a:t>Each switch chooses best downstream path</a:t>
            </a:r>
          </a:p>
          <a:p>
            <a:pPr lvl="1"/>
            <a:r>
              <a:rPr lang="en-US" dirty="0"/>
              <a:t>Maintains only best </a:t>
            </a:r>
            <a:r>
              <a:rPr lang="en-US" dirty="0">
                <a:solidFill>
                  <a:srgbClr val="FF0000"/>
                </a:solidFill>
              </a:rPr>
              <a:t>next hop</a:t>
            </a:r>
          </a:p>
          <a:p>
            <a:pPr lvl="1"/>
            <a:r>
              <a:rPr lang="en-US" dirty="0" smtClean="0">
                <a:solidFill>
                  <a:srgbClr val="000000"/>
                </a:solidFill>
              </a:rPr>
              <a:t>Scales to large topologies</a:t>
            </a:r>
            <a:endParaRPr lang="en-US" dirty="0" smtClean="0"/>
          </a:p>
          <a:p>
            <a:r>
              <a:rPr lang="en-US" dirty="0" smtClean="0"/>
              <a:t>Programmable at line rate</a:t>
            </a:r>
          </a:p>
          <a:p>
            <a:pPr lvl="1"/>
            <a:r>
              <a:rPr lang="en-US" dirty="0" smtClean="0"/>
              <a:t>Written in P4.</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17</a:t>
            </a:fld>
            <a:endParaRPr lang="en-US"/>
          </a:p>
        </p:txBody>
      </p:sp>
    </p:spTree>
    <p:extLst>
      <p:ext uri="{BB962C8B-B14F-4D97-AF65-F5344CB8AC3E}">
        <p14:creationId xmlns:p14="http://schemas.microsoft.com/office/powerpoint/2010/main" val="2435708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184677" cy="680533"/>
          </a:xfrm>
        </p:spPr>
        <p:txBody>
          <a:bodyPr>
            <a:normAutofit/>
          </a:bodyPr>
          <a:lstStyle/>
          <a:p>
            <a:r>
              <a:rPr lang="en-US" dirty="0" smtClean="0"/>
              <a:t>HULA: Scalable and Programmable</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7499557"/>
              </p:ext>
            </p:extLst>
          </p:nvPr>
        </p:nvGraphicFramePr>
        <p:xfrm>
          <a:off x="576184" y="2425395"/>
          <a:ext cx="8110615" cy="2190252"/>
        </p:xfrm>
        <a:graphic>
          <a:graphicData uri="http://schemas.openxmlformats.org/drawingml/2006/table">
            <a:tbl>
              <a:tblPr firstRow="1" bandRow="1">
                <a:tableStyleId>{B301B821-A1FF-4177-AEE7-76D212191A09}</a:tableStyleId>
              </a:tblPr>
              <a:tblGrid>
                <a:gridCol w="3828870"/>
                <a:gridCol w="4281745"/>
              </a:tblGrid>
              <a:tr h="516724">
                <a:tc>
                  <a:txBody>
                    <a:bodyPr/>
                    <a:lstStyle/>
                    <a:p>
                      <a:r>
                        <a:rPr lang="en-US" dirty="0" smtClean="0"/>
                        <a:t>Objective</a:t>
                      </a:r>
                      <a:endParaRPr lang="en-US" dirty="0"/>
                    </a:p>
                  </a:txBody>
                  <a:tcPr/>
                </a:tc>
                <a:tc>
                  <a:txBody>
                    <a:bodyPr/>
                    <a:lstStyle/>
                    <a:p>
                      <a:r>
                        <a:rPr lang="en-US" dirty="0" smtClean="0"/>
                        <a:t>P4 feature</a:t>
                      </a:r>
                      <a:endParaRPr lang="en-US" dirty="0"/>
                    </a:p>
                  </a:txBody>
                  <a:tcPr/>
                </a:tc>
              </a:tr>
              <a:tr h="516724">
                <a:tc>
                  <a:txBody>
                    <a:bodyPr/>
                    <a:lstStyle/>
                    <a:p>
                      <a:r>
                        <a:rPr lang="en-US" b="1" dirty="0" smtClean="0"/>
                        <a:t>Probe propagation</a:t>
                      </a:r>
                      <a:endParaRPr lang="en-US" b="1" dirty="0"/>
                    </a:p>
                  </a:txBody>
                  <a:tcPr>
                    <a:solidFill>
                      <a:srgbClr val="C6D9F1"/>
                    </a:solidFill>
                  </a:tcPr>
                </a:tc>
                <a:tc>
                  <a:txBody>
                    <a:bodyPr/>
                    <a:lstStyle/>
                    <a:p>
                      <a:r>
                        <a:rPr lang="en-US" b="1" dirty="0" smtClean="0">
                          <a:solidFill>
                            <a:srgbClr val="000000"/>
                          </a:solidFill>
                        </a:rPr>
                        <a:t>Programmable parsing</a:t>
                      </a:r>
                      <a:endParaRPr lang="en-US" b="1" dirty="0">
                        <a:solidFill>
                          <a:srgbClr val="000000"/>
                        </a:solidFill>
                      </a:endParaRPr>
                    </a:p>
                  </a:txBody>
                  <a:tcPr>
                    <a:solidFill>
                      <a:schemeClr val="bg1"/>
                    </a:solidFill>
                  </a:tcPr>
                </a:tc>
              </a:tr>
              <a:tr h="516724">
                <a:tc>
                  <a:txBody>
                    <a:bodyPr/>
                    <a:lstStyle/>
                    <a:p>
                      <a:r>
                        <a:rPr lang="en-US" b="1" dirty="0" smtClean="0"/>
                        <a:t>Monitor path performance</a:t>
                      </a:r>
                      <a:endParaRPr lang="en-US" b="1" dirty="0"/>
                    </a:p>
                  </a:txBody>
                  <a:tcPr>
                    <a:solidFill>
                      <a:srgbClr val="C6D9F1"/>
                    </a:solidFill>
                  </a:tcPr>
                </a:tc>
                <a:tc>
                  <a:txBody>
                    <a:bodyPr/>
                    <a:lstStyle/>
                    <a:p>
                      <a:r>
                        <a:rPr lang="en-US" b="1" dirty="0" smtClean="0">
                          <a:solidFill>
                            <a:srgbClr val="000000"/>
                          </a:solidFill>
                        </a:rPr>
                        <a:t>Link state metadata </a:t>
                      </a:r>
                      <a:endParaRPr lang="en-US" b="1" dirty="0">
                        <a:solidFill>
                          <a:srgbClr val="000000"/>
                        </a:solidFill>
                      </a:endParaRPr>
                    </a:p>
                  </a:txBody>
                  <a:tcPr>
                    <a:solidFill>
                      <a:schemeClr val="bg1"/>
                    </a:solidFill>
                  </a:tcPr>
                </a:tc>
              </a:tr>
              <a:tr h="516724">
                <a:tc>
                  <a:txBody>
                    <a:bodyPr/>
                    <a:lstStyle/>
                    <a:p>
                      <a:r>
                        <a:rPr lang="en-US" b="1" dirty="0" smtClean="0"/>
                        <a:t>Choose best path, route </a:t>
                      </a:r>
                      <a:r>
                        <a:rPr lang="en-US" b="1" dirty="0" err="1" smtClean="0"/>
                        <a:t>flowlets</a:t>
                      </a:r>
                      <a:endParaRPr lang="en-US" b="1" dirty="0"/>
                    </a:p>
                  </a:txBody>
                  <a:tcPr>
                    <a:solidFill>
                      <a:srgbClr val="C6D9F1"/>
                    </a:solidFill>
                  </a:tcPr>
                </a:tc>
                <a:tc>
                  <a:txBody>
                    <a:bodyPr/>
                    <a:lstStyle/>
                    <a:p>
                      <a:r>
                        <a:rPr lang="en-US" b="1" dirty="0" err="1" smtClean="0">
                          <a:solidFill>
                            <a:srgbClr val="000000"/>
                          </a:solidFill>
                        </a:rPr>
                        <a:t>Stateful</a:t>
                      </a:r>
                      <a:r>
                        <a:rPr lang="en-US" b="1" baseline="0" dirty="0" smtClean="0">
                          <a:solidFill>
                            <a:srgbClr val="000000"/>
                          </a:solidFill>
                        </a:rPr>
                        <a:t> memory and comparison operators</a:t>
                      </a:r>
                      <a:endParaRPr lang="en-US" b="1" dirty="0">
                        <a:solidFill>
                          <a:srgbClr val="000000"/>
                        </a:solidFill>
                      </a:endParaRPr>
                    </a:p>
                  </a:txBody>
                  <a:tcPr>
                    <a:solidFill>
                      <a:schemeClr val="bg1"/>
                    </a:solidFill>
                  </a:tcPr>
                </a:tc>
              </a:tr>
            </a:tbl>
          </a:graphicData>
        </a:graphic>
      </p:graphicFrame>
    </p:spTree>
    <p:extLst>
      <p:ext uri="{BB962C8B-B14F-4D97-AF65-F5344CB8AC3E}">
        <p14:creationId xmlns:p14="http://schemas.microsoft.com/office/powerpoint/2010/main" val="39645110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Probes carry </a:t>
            </a:r>
            <a:r>
              <a:rPr lang="en-US" dirty="0"/>
              <a:t>p</a:t>
            </a:r>
            <a:r>
              <a:rPr lang="en-US" dirty="0" smtClean="0"/>
              <a:t>ath utilization</a:t>
            </a:r>
            <a:endParaRPr lang="en-US" dirty="0"/>
          </a:p>
        </p:txBody>
      </p:sp>
      <p:sp>
        <p:nvSpPr>
          <p:cNvPr id="102" name="Rounded Rectangle 101"/>
          <p:cNvSpPr>
            <a:spLocks noChangeArrowheads="1"/>
          </p:cNvSpPr>
          <p:nvPr/>
        </p:nvSpPr>
        <p:spPr bwMode="auto">
          <a:xfrm>
            <a:off x="4917341" y="423368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3" name="Rounded Rectangle 102"/>
          <p:cNvSpPr>
            <a:spLocks noChangeArrowheads="1"/>
          </p:cNvSpPr>
          <p:nvPr/>
        </p:nvSpPr>
        <p:spPr bwMode="auto">
          <a:xfrm>
            <a:off x="2413854" y="423368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4" name="Rectangle 103"/>
          <p:cNvSpPr>
            <a:spLocks noChangeArrowheads="1"/>
          </p:cNvSpPr>
          <p:nvPr/>
        </p:nvSpPr>
        <p:spPr bwMode="auto">
          <a:xfrm>
            <a:off x="2510691"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6" name="Rectangle 105"/>
          <p:cNvSpPr>
            <a:spLocks noChangeArrowheads="1"/>
          </p:cNvSpPr>
          <p:nvPr/>
        </p:nvSpPr>
        <p:spPr bwMode="auto">
          <a:xfrm>
            <a:off x="4990366"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08" name="Straight Connector 29"/>
          <p:cNvCxnSpPr>
            <a:cxnSpLocks noChangeShapeType="1"/>
            <a:endCxn id="104" idx="2"/>
          </p:cNvCxnSpPr>
          <p:nvPr/>
        </p:nvCxnSpPr>
        <p:spPr bwMode="auto">
          <a:xfrm rot="5400000" flipH="1" flipV="1">
            <a:off x="2423487" y="4798239"/>
            <a:ext cx="508257" cy="1167"/>
          </a:xfrm>
          <a:prstGeom prst="line">
            <a:avLst/>
          </a:prstGeom>
          <a:noFill/>
          <a:ln w="25400">
            <a:solidFill>
              <a:schemeClr val="accent1"/>
            </a:solidFill>
            <a:round/>
            <a:headEnd/>
            <a:tailEnd/>
          </a:ln>
        </p:spPr>
      </p:cxnSp>
      <p:cxnSp>
        <p:nvCxnSpPr>
          <p:cNvPr id="109" name="Straight Connector 31"/>
          <p:cNvCxnSpPr>
            <a:cxnSpLocks noChangeShapeType="1"/>
            <a:endCxn id="104" idx="2"/>
          </p:cNvCxnSpPr>
          <p:nvPr/>
        </p:nvCxnSpPr>
        <p:spPr bwMode="auto">
          <a:xfrm rot="16200000" flipV="1">
            <a:off x="2756676" y="4465098"/>
            <a:ext cx="509376" cy="666329"/>
          </a:xfrm>
          <a:prstGeom prst="line">
            <a:avLst/>
          </a:prstGeom>
          <a:noFill/>
          <a:ln w="25400">
            <a:solidFill>
              <a:schemeClr val="accent1"/>
            </a:solidFill>
            <a:round/>
            <a:headEnd/>
            <a:tailEnd/>
          </a:ln>
        </p:spPr>
      </p:cxnSp>
      <p:sp>
        <p:nvSpPr>
          <p:cNvPr id="110" name="Rectangle 109"/>
          <p:cNvSpPr>
            <a:spLocks noChangeArrowheads="1"/>
          </p:cNvSpPr>
          <p:nvPr/>
        </p:nvSpPr>
        <p:spPr bwMode="auto">
          <a:xfrm>
            <a:off x="3177441"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11" name="Rectangle 110"/>
          <p:cNvSpPr>
            <a:spLocks noChangeArrowheads="1"/>
          </p:cNvSpPr>
          <p:nvPr/>
        </p:nvSpPr>
        <p:spPr bwMode="auto">
          <a:xfrm>
            <a:off x="5657116"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2" name="Straight Connector 91"/>
          <p:cNvCxnSpPr>
            <a:cxnSpLocks noChangeShapeType="1"/>
            <a:endCxn id="110" idx="2"/>
          </p:cNvCxnSpPr>
          <p:nvPr/>
        </p:nvCxnSpPr>
        <p:spPr bwMode="auto">
          <a:xfrm rot="5400000" flipH="1" flipV="1">
            <a:off x="2757235" y="4465658"/>
            <a:ext cx="508257" cy="666329"/>
          </a:xfrm>
          <a:prstGeom prst="line">
            <a:avLst/>
          </a:prstGeom>
          <a:noFill/>
          <a:ln w="25400">
            <a:solidFill>
              <a:schemeClr val="accent1"/>
            </a:solidFill>
            <a:round/>
            <a:headEnd/>
            <a:tailEnd/>
          </a:ln>
        </p:spPr>
      </p:cxnSp>
      <p:cxnSp>
        <p:nvCxnSpPr>
          <p:cNvPr id="113" name="Straight Connector 94"/>
          <p:cNvCxnSpPr>
            <a:cxnSpLocks noChangeShapeType="1"/>
            <a:endCxn id="110" idx="2"/>
          </p:cNvCxnSpPr>
          <p:nvPr/>
        </p:nvCxnSpPr>
        <p:spPr bwMode="auto">
          <a:xfrm rot="5400000" flipH="1" flipV="1">
            <a:off x="3090400" y="4798822"/>
            <a:ext cx="508257" cy="0"/>
          </a:xfrm>
          <a:prstGeom prst="line">
            <a:avLst/>
          </a:prstGeom>
          <a:noFill/>
          <a:ln w="25400">
            <a:solidFill>
              <a:schemeClr val="accent1"/>
            </a:solidFill>
            <a:round/>
            <a:headEnd/>
            <a:tailEnd/>
          </a:ln>
        </p:spPr>
      </p:cxnSp>
      <p:sp>
        <p:nvSpPr>
          <p:cNvPr id="114" name="Rectangle 113"/>
          <p:cNvSpPr>
            <a:spLocks noChangeArrowheads="1"/>
          </p:cNvSpPr>
          <p:nvPr/>
        </p:nvSpPr>
        <p:spPr bwMode="auto">
          <a:xfrm>
            <a:off x="3795868" y="2949035"/>
            <a:ext cx="331787"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5" name="Straight Connector 106"/>
          <p:cNvCxnSpPr>
            <a:cxnSpLocks noChangeShapeType="1"/>
            <a:stCxn id="104" idx="0"/>
            <a:endCxn id="114" idx="2"/>
          </p:cNvCxnSpPr>
          <p:nvPr/>
        </p:nvCxnSpPr>
        <p:spPr bwMode="auto">
          <a:xfrm flipV="1">
            <a:off x="2677379" y="3223673"/>
            <a:ext cx="1284383" cy="1044934"/>
          </a:xfrm>
          <a:prstGeom prst="line">
            <a:avLst/>
          </a:prstGeom>
          <a:noFill/>
          <a:ln w="25400">
            <a:solidFill>
              <a:schemeClr val="accent1"/>
            </a:solidFill>
            <a:round/>
            <a:headEnd/>
            <a:tailEnd/>
          </a:ln>
        </p:spPr>
      </p:cxnSp>
      <p:cxnSp>
        <p:nvCxnSpPr>
          <p:cNvPr id="116" name="Straight Connector 119"/>
          <p:cNvCxnSpPr>
            <a:cxnSpLocks noChangeShapeType="1"/>
          </p:cNvCxnSpPr>
          <p:nvPr/>
        </p:nvCxnSpPr>
        <p:spPr bwMode="auto">
          <a:xfrm rot="5400000" flipH="1" flipV="1">
            <a:off x="4903260" y="4797120"/>
            <a:ext cx="508257" cy="1167"/>
          </a:xfrm>
          <a:prstGeom prst="line">
            <a:avLst/>
          </a:prstGeom>
          <a:noFill/>
          <a:ln w="25400">
            <a:solidFill>
              <a:schemeClr val="accent1"/>
            </a:solidFill>
            <a:round/>
            <a:headEnd/>
            <a:tailEnd/>
          </a:ln>
        </p:spPr>
      </p:cxnSp>
      <p:cxnSp>
        <p:nvCxnSpPr>
          <p:cNvPr id="117" name="Straight Connector 120"/>
          <p:cNvCxnSpPr>
            <a:cxnSpLocks noChangeShapeType="1"/>
          </p:cNvCxnSpPr>
          <p:nvPr/>
        </p:nvCxnSpPr>
        <p:spPr bwMode="auto">
          <a:xfrm rot="16200000" flipV="1">
            <a:off x="5235865" y="4463395"/>
            <a:ext cx="509377" cy="667497"/>
          </a:xfrm>
          <a:prstGeom prst="line">
            <a:avLst/>
          </a:prstGeom>
          <a:noFill/>
          <a:ln w="25400">
            <a:solidFill>
              <a:schemeClr val="accent1"/>
            </a:solidFill>
            <a:round/>
            <a:headEnd/>
            <a:tailEnd/>
          </a:ln>
        </p:spPr>
      </p:cxnSp>
      <p:cxnSp>
        <p:nvCxnSpPr>
          <p:cNvPr id="118" name="Straight Connector 121"/>
          <p:cNvCxnSpPr>
            <a:cxnSpLocks noChangeShapeType="1"/>
          </p:cNvCxnSpPr>
          <p:nvPr/>
        </p:nvCxnSpPr>
        <p:spPr bwMode="auto">
          <a:xfrm rot="5400000" flipH="1" flipV="1">
            <a:off x="5236425" y="4463955"/>
            <a:ext cx="508257" cy="667497"/>
          </a:xfrm>
          <a:prstGeom prst="line">
            <a:avLst/>
          </a:prstGeom>
          <a:noFill/>
          <a:ln w="25400">
            <a:solidFill>
              <a:schemeClr val="accent1"/>
            </a:solidFill>
            <a:round/>
            <a:headEnd/>
            <a:tailEnd/>
          </a:ln>
        </p:spPr>
      </p:cxnSp>
      <p:cxnSp>
        <p:nvCxnSpPr>
          <p:cNvPr id="119" name="Straight Connector 122"/>
          <p:cNvCxnSpPr>
            <a:cxnSpLocks noChangeShapeType="1"/>
          </p:cNvCxnSpPr>
          <p:nvPr/>
        </p:nvCxnSpPr>
        <p:spPr bwMode="auto">
          <a:xfrm rot="5400000" flipH="1" flipV="1">
            <a:off x="5570173" y="4797703"/>
            <a:ext cx="508257" cy="0"/>
          </a:xfrm>
          <a:prstGeom prst="line">
            <a:avLst/>
          </a:prstGeom>
          <a:noFill/>
          <a:ln w="25400">
            <a:solidFill>
              <a:schemeClr val="accent1"/>
            </a:solidFill>
            <a:round/>
            <a:headEnd/>
            <a:tailEnd/>
          </a:ln>
        </p:spPr>
      </p:cxnSp>
      <p:sp>
        <p:nvSpPr>
          <p:cNvPr id="120" name="Rounded Rectangle 119"/>
          <p:cNvSpPr>
            <a:spLocks noChangeArrowheads="1"/>
          </p:cNvSpPr>
          <p:nvPr/>
        </p:nvSpPr>
        <p:spPr bwMode="auto">
          <a:xfrm>
            <a:off x="2423379" y="5554482"/>
            <a:ext cx="498475"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1" name="Straight Connector 189"/>
          <p:cNvCxnSpPr>
            <a:cxnSpLocks noChangeShapeType="1"/>
            <a:stCxn id="120" idx="0"/>
          </p:cNvCxnSpPr>
          <p:nvPr/>
        </p:nvCxnSpPr>
        <p:spPr bwMode="auto">
          <a:xfrm rot="5400000" flipH="1" flipV="1">
            <a:off x="2561651" y="5437943"/>
            <a:ext cx="227260" cy="5835"/>
          </a:xfrm>
          <a:prstGeom prst="line">
            <a:avLst/>
          </a:prstGeom>
          <a:noFill/>
          <a:ln w="25400">
            <a:solidFill>
              <a:schemeClr val="accent1"/>
            </a:solidFill>
            <a:round/>
            <a:headEnd/>
            <a:tailEnd/>
          </a:ln>
        </p:spPr>
      </p:cxnSp>
      <p:sp>
        <p:nvSpPr>
          <p:cNvPr id="122" name="Rounded Rectangle 121"/>
          <p:cNvSpPr>
            <a:spLocks noChangeArrowheads="1"/>
          </p:cNvSpPr>
          <p:nvPr/>
        </p:nvSpPr>
        <p:spPr bwMode="auto">
          <a:xfrm>
            <a:off x="3106004" y="5552894"/>
            <a:ext cx="500062"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3" name="Straight Connector 193"/>
          <p:cNvCxnSpPr>
            <a:cxnSpLocks noChangeShapeType="1"/>
          </p:cNvCxnSpPr>
          <p:nvPr/>
        </p:nvCxnSpPr>
        <p:spPr bwMode="auto">
          <a:xfrm rot="5400000" flipH="1" flipV="1">
            <a:off x="3233256" y="5431786"/>
            <a:ext cx="228380" cy="5835"/>
          </a:xfrm>
          <a:prstGeom prst="line">
            <a:avLst/>
          </a:prstGeom>
          <a:noFill/>
          <a:ln w="25400">
            <a:solidFill>
              <a:schemeClr val="accent1"/>
            </a:solidFill>
            <a:round/>
            <a:headEnd/>
            <a:tailEnd/>
          </a:ln>
        </p:spPr>
      </p:cxnSp>
      <p:sp>
        <p:nvSpPr>
          <p:cNvPr id="124" name="Rounded Rectangle 123"/>
          <p:cNvSpPr>
            <a:spLocks noChangeArrowheads="1"/>
          </p:cNvSpPr>
          <p:nvPr/>
        </p:nvSpPr>
        <p:spPr bwMode="auto">
          <a:xfrm>
            <a:off x="4935947" y="5559244"/>
            <a:ext cx="500063"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5" name="Rounded Rectangle 124"/>
          <p:cNvSpPr>
            <a:spLocks noChangeArrowheads="1"/>
          </p:cNvSpPr>
          <p:nvPr/>
        </p:nvSpPr>
        <p:spPr bwMode="auto">
          <a:xfrm>
            <a:off x="5630657" y="5561070"/>
            <a:ext cx="501650" cy="490538"/>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6" name="Rectangle 125"/>
          <p:cNvSpPr>
            <a:spLocks noChangeArrowheads="1"/>
          </p:cNvSpPr>
          <p:nvPr/>
        </p:nvSpPr>
        <p:spPr bwMode="auto">
          <a:xfrm>
            <a:off x="5757129" y="56211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7" name="Straight Connector 216"/>
          <p:cNvCxnSpPr>
            <a:cxnSpLocks noChangeShapeType="1"/>
            <a:stCxn id="124" idx="0"/>
          </p:cNvCxnSpPr>
          <p:nvPr/>
        </p:nvCxnSpPr>
        <p:spPr bwMode="auto">
          <a:xfrm flipV="1">
            <a:off x="5185979" y="5332232"/>
            <a:ext cx="429" cy="227012"/>
          </a:xfrm>
          <a:prstGeom prst="line">
            <a:avLst/>
          </a:prstGeom>
          <a:noFill/>
          <a:ln w="25400">
            <a:solidFill>
              <a:schemeClr val="accent1"/>
            </a:solidFill>
            <a:round/>
            <a:headEnd/>
            <a:tailEnd/>
          </a:ln>
        </p:spPr>
      </p:cxnSp>
      <p:cxnSp>
        <p:nvCxnSpPr>
          <p:cNvPr id="128" name="Straight Connector 220"/>
          <p:cNvCxnSpPr>
            <a:cxnSpLocks noChangeShapeType="1"/>
            <a:stCxn id="125" idx="0"/>
            <a:endCxn id="99" idx="2"/>
          </p:cNvCxnSpPr>
          <p:nvPr/>
        </p:nvCxnSpPr>
        <p:spPr bwMode="auto">
          <a:xfrm flipV="1">
            <a:off x="5881482" y="5332232"/>
            <a:ext cx="1060" cy="228838"/>
          </a:xfrm>
          <a:prstGeom prst="line">
            <a:avLst/>
          </a:prstGeom>
          <a:noFill/>
          <a:ln w="25400">
            <a:solidFill>
              <a:schemeClr val="accent1"/>
            </a:solidFill>
            <a:round/>
            <a:headEnd/>
            <a:tailEnd/>
          </a:ln>
        </p:spPr>
      </p:cxnSp>
      <p:grpSp>
        <p:nvGrpSpPr>
          <p:cNvPr id="93" name="Group 115"/>
          <p:cNvGrpSpPr>
            <a:grpSpLocks/>
          </p:cNvGrpSpPr>
          <p:nvPr/>
        </p:nvGrpSpPr>
        <p:grpSpPr bwMode="auto">
          <a:xfrm>
            <a:off x="2512279" y="5057594"/>
            <a:ext cx="3536950" cy="274638"/>
            <a:chOff x="1947116" y="4876800"/>
            <a:chExt cx="3537497" cy="274280"/>
          </a:xfrm>
        </p:grpSpPr>
        <p:sp>
          <p:nvSpPr>
            <p:cNvPr id="94" name="Rectangle 93"/>
            <p:cNvSpPr>
              <a:spLocks noChangeArrowheads="1"/>
            </p:cNvSpPr>
            <p:nvPr/>
          </p:nvSpPr>
          <p:spPr bwMode="auto">
            <a:xfrm>
              <a:off x="1947116" y="4876800"/>
              <a:ext cx="331838"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5" name="Rectangle 94"/>
            <p:cNvSpPr>
              <a:spLocks noChangeArrowheads="1"/>
            </p:cNvSpPr>
            <p:nvPr/>
          </p:nvSpPr>
          <p:spPr bwMode="auto">
            <a:xfrm>
              <a:off x="2613969"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8" name="Rectangle 97"/>
            <p:cNvSpPr>
              <a:spLocks noChangeArrowheads="1"/>
            </p:cNvSpPr>
            <p:nvPr/>
          </p:nvSpPr>
          <p:spPr bwMode="auto">
            <a:xfrm>
              <a:off x="4454165"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9" name="Rectangle 98"/>
            <p:cNvSpPr>
              <a:spLocks noChangeArrowheads="1"/>
            </p:cNvSpPr>
            <p:nvPr/>
          </p:nvSpPr>
          <p:spPr bwMode="auto">
            <a:xfrm>
              <a:off x="5151186"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sp>
        <p:nvSpPr>
          <p:cNvPr id="131" name="Rectangle 130"/>
          <p:cNvSpPr>
            <a:spLocks noChangeArrowheads="1"/>
          </p:cNvSpPr>
          <p:nvPr/>
        </p:nvSpPr>
        <p:spPr bwMode="auto">
          <a:xfrm>
            <a:off x="2505929" y="56195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2" name="Rectangle 131"/>
          <p:cNvSpPr>
            <a:spLocks noChangeArrowheads="1"/>
          </p:cNvSpPr>
          <p:nvPr/>
        </p:nvSpPr>
        <p:spPr bwMode="auto">
          <a:xfrm>
            <a:off x="2502754" y="57989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3" name="Rectangle 132"/>
          <p:cNvSpPr>
            <a:spLocks noChangeArrowheads="1"/>
          </p:cNvSpPr>
          <p:nvPr/>
        </p:nvSpPr>
        <p:spPr bwMode="auto">
          <a:xfrm>
            <a:off x="3200439" y="56449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4" name="Rectangle 133"/>
          <p:cNvSpPr>
            <a:spLocks noChangeArrowheads="1"/>
          </p:cNvSpPr>
          <p:nvPr/>
        </p:nvSpPr>
        <p:spPr bwMode="auto">
          <a:xfrm>
            <a:off x="3197264" y="58243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5" name="Rectangle 134"/>
          <p:cNvSpPr>
            <a:spLocks noChangeArrowheads="1"/>
          </p:cNvSpPr>
          <p:nvPr/>
        </p:nvSpPr>
        <p:spPr bwMode="auto">
          <a:xfrm>
            <a:off x="5013364"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6" name="Rectangle 135"/>
          <p:cNvSpPr>
            <a:spLocks noChangeArrowheads="1"/>
          </p:cNvSpPr>
          <p:nvPr/>
        </p:nvSpPr>
        <p:spPr bwMode="auto">
          <a:xfrm>
            <a:off x="5010189"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7" name="Rectangle 136"/>
          <p:cNvSpPr>
            <a:spLocks noChangeArrowheads="1"/>
          </p:cNvSpPr>
          <p:nvPr/>
        </p:nvSpPr>
        <p:spPr bwMode="auto">
          <a:xfrm>
            <a:off x="5757129"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8" name="Rectangle 137"/>
          <p:cNvSpPr>
            <a:spLocks noChangeArrowheads="1"/>
          </p:cNvSpPr>
          <p:nvPr/>
        </p:nvSpPr>
        <p:spPr bwMode="auto">
          <a:xfrm>
            <a:off x="5753954"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40" name="Straight Connector 112"/>
          <p:cNvCxnSpPr>
            <a:cxnSpLocks noChangeShapeType="1"/>
            <a:endCxn id="114" idx="2"/>
          </p:cNvCxnSpPr>
          <p:nvPr/>
        </p:nvCxnSpPr>
        <p:spPr bwMode="auto">
          <a:xfrm flipH="1" flipV="1">
            <a:off x="3961762" y="3223673"/>
            <a:ext cx="1195044" cy="1045622"/>
          </a:xfrm>
          <a:prstGeom prst="line">
            <a:avLst/>
          </a:prstGeom>
          <a:noFill/>
          <a:ln w="25400">
            <a:solidFill>
              <a:schemeClr val="accent1"/>
            </a:solidFill>
            <a:round/>
            <a:headEnd/>
            <a:tailEnd/>
          </a:ln>
        </p:spPr>
      </p:cxnSp>
      <p:cxnSp>
        <p:nvCxnSpPr>
          <p:cNvPr id="144" name="Straight Connector 106"/>
          <p:cNvCxnSpPr>
            <a:cxnSpLocks noChangeShapeType="1"/>
            <a:stCxn id="110" idx="0"/>
            <a:endCxn id="160" idx="2"/>
          </p:cNvCxnSpPr>
          <p:nvPr/>
        </p:nvCxnSpPr>
        <p:spPr bwMode="auto">
          <a:xfrm flipV="1">
            <a:off x="3344129" y="3223673"/>
            <a:ext cx="1488377" cy="1046521"/>
          </a:xfrm>
          <a:prstGeom prst="line">
            <a:avLst/>
          </a:prstGeom>
          <a:noFill/>
          <a:ln w="25400">
            <a:solidFill>
              <a:schemeClr val="accent1"/>
            </a:solidFill>
            <a:round/>
            <a:headEnd/>
            <a:tailEnd/>
          </a:ln>
        </p:spPr>
      </p:cxnSp>
      <p:cxnSp>
        <p:nvCxnSpPr>
          <p:cNvPr id="145" name="Straight Connector 112"/>
          <p:cNvCxnSpPr>
            <a:cxnSpLocks noChangeShapeType="1"/>
            <a:stCxn id="110" idx="0"/>
            <a:endCxn id="114" idx="2"/>
          </p:cNvCxnSpPr>
          <p:nvPr/>
        </p:nvCxnSpPr>
        <p:spPr bwMode="auto">
          <a:xfrm flipV="1">
            <a:off x="3344129" y="3223673"/>
            <a:ext cx="617633" cy="1046521"/>
          </a:xfrm>
          <a:prstGeom prst="line">
            <a:avLst/>
          </a:prstGeom>
          <a:noFill/>
          <a:ln w="25400">
            <a:solidFill>
              <a:schemeClr val="accent1"/>
            </a:solidFill>
            <a:round/>
            <a:headEnd/>
            <a:tailEnd/>
          </a:ln>
        </p:spPr>
      </p:cxnSp>
      <p:cxnSp>
        <p:nvCxnSpPr>
          <p:cNvPr id="150" name="Straight Connector 112"/>
          <p:cNvCxnSpPr>
            <a:cxnSpLocks noChangeShapeType="1"/>
            <a:stCxn id="111" idx="0"/>
            <a:endCxn id="160" idx="2"/>
          </p:cNvCxnSpPr>
          <p:nvPr/>
        </p:nvCxnSpPr>
        <p:spPr bwMode="auto">
          <a:xfrm flipH="1" flipV="1">
            <a:off x="4832506" y="3223673"/>
            <a:ext cx="991298" cy="1046521"/>
          </a:xfrm>
          <a:prstGeom prst="line">
            <a:avLst/>
          </a:prstGeom>
          <a:noFill/>
          <a:ln w="25400">
            <a:solidFill>
              <a:schemeClr val="accent1"/>
            </a:solidFill>
            <a:round/>
            <a:headEnd/>
            <a:tailEnd/>
          </a:ln>
        </p:spPr>
      </p:cxnSp>
      <p:cxnSp>
        <p:nvCxnSpPr>
          <p:cNvPr id="151" name="Straight Connector 112"/>
          <p:cNvCxnSpPr>
            <a:cxnSpLocks noChangeShapeType="1"/>
            <a:stCxn id="111" idx="0"/>
            <a:endCxn id="114" idx="2"/>
          </p:cNvCxnSpPr>
          <p:nvPr/>
        </p:nvCxnSpPr>
        <p:spPr bwMode="auto">
          <a:xfrm flipH="1" flipV="1">
            <a:off x="3961762" y="3223673"/>
            <a:ext cx="1862042" cy="1046521"/>
          </a:xfrm>
          <a:prstGeom prst="line">
            <a:avLst/>
          </a:prstGeom>
          <a:noFill/>
          <a:ln w="25400">
            <a:solidFill>
              <a:schemeClr val="accent1"/>
            </a:solidFill>
            <a:round/>
            <a:headEnd/>
            <a:tailEnd/>
          </a:ln>
        </p:spPr>
      </p:cxnSp>
      <p:cxnSp>
        <p:nvCxnSpPr>
          <p:cNvPr id="156" name="Straight Connector 112"/>
          <p:cNvCxnSpPr>
            <a:cxnSpLocks noChangeShapeType="1"/>
            <a:stCxn id="106" idx="0"/>
            <a:endCxn id="160" idx="2"/>
          </p:cNvCxnSpPr>
          <p:nvPr/>
        </p:nvCxnSpPr>
        <p:spPr bwMode="auto">
          <a:xfrm flipH="1" flipV="1">
            <a:off x="4832506" y="3223673"/>
            <a:ext cx="324548" cy="1044934"/>
          </a:xfrm>
          <a:prstGeom prst="line">
            <a:avLst/>
          </a:prstGeom>
          <a:noFill/>
          <a:ln w="25400">
            <a:solidFill>
              <a:schemeClr val="accent1"/>
            </a:solidFill>
            <a:round/>
            <a:headEnd/>
            <a:tailEnd/>
          </a:ln>
        </p:spPr>
      </p:cxnSp>
      <p:sp>
        <p:nvSpPr>
          <p:cNvPr id="160" name="Rectangle 159"/>
          <p:cNvSpPr>
            <a:spLocks noChangeArrowheads="1"/>
          </p:cNvSpPr>
          <p:nvPr/>
        </p:nvSpPr>
        <p:spPr bwMode="auto">
          <a:xfrm>
            <a:off x="4665818" y="2949035"/>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86" name="Straight Arrow Connector 185"/>
          <p:cNvCxnSpPr/>
          <p:nvPr/>
        </p:nvCxnSpPr>
        <p:spPr>
          <a:xfrm>
            <a:off x="2623690" y="4337962"/>
            <a:ext cx="726674" cy="650012"/>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597674" y="3541786"/>
            <a:ext cx="246392" cy="79617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623690" y="3841507"/>
            <a:ext cx="720839" cy="512734"/>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a:off x="5186408" y="4270194"/>
            <a:ext cx="705019" cy="717780"/>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a:off x="5872751" y="4202426"/>
            <a:ext cx="18675" cy="865101"/>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H="1" flipV="1">
            <a:off x="5369887" y="3621339"/>
            <a:ext cx="521540" cy="648856"/>
          </a:xfrm>
          <a:prstGeom prst="line">
            <a:avLst/>
          </a:prstGeom>
          <a:ln w="47625">
            <a:solidFill>
              <a:srgbClr val="4F622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985206" y="5004106"/>
            <a:ext cx="547742" cy="276999"/>
          </a:xfrm>
          <a:prstGeom prst="rect">
            <a:avLst/>
          </a:prstGeom>
          <a:noFill/>
        </p:spPr>
        <p:txBody>
          <a:bodyPr wrap="square" rtlCol="0">
            <a:spAutoFit/>
          </a:bodyPr>
          <a:lstStyle/>
          <a:p>
            <a:r>
              <a:rPr lang="en-US" sz="1200" dirty="0" err="1" smtClean="0"/>
              <a:t>ToR</a:t>
            </a:r>
            <a:endParaRPr lang="en-US" sz="1200" dirty="0"/>
          </a:p>
        </p:txBody>
      </p:sp>
      <p:sp>
        <p:nvSpPr>
          <p:cNvPr id="62" name="TextBox 61"/>
          <p:cNvSpPr txBox="1"/>
          <p:nvPr/>
        </p:nvSpPr>
        <p:spPr>
          <a:xfrm>
            <a:off x="1595556" y="4272656"/>
            <a:ext cx="1082643" cy="276999"/>
          </a:xfrm>
          <a:prstGeom prst="rect">
            <a:avLst/>
          </a:prstGeom>
          <a:noFill/>
        </p:spPr>
        <p:txBody>
          <a:bodyPr wrap="square" rtlCol="0">
            <a:spAutoFit/>
          </a:bodyPr>
          <a:lstStyle/>
          <a:p>
            <a:r>
              <a:rPr lang="en-US" sz="1200" dirty="0" smtClean="0"/>
              <a:t>Aggregate</a:t>
            </a:r>
            <a:endParaRPr lang="en-US" sz="1200" dirty="0"/>
          </a:p>
        </p:txBody>
      </p:sp>
      <p:sp>
        <p:nvSpPr>
          <p:cNvPr id="68" name="TextBox 67"/>
          <p:cNvSpPr txBox="1"/>
          <p:nvPr/>
        </p:nvSpPr>
        <p:spPr>
          <a:xfrm>
            <a:off x="2829416" y="2949035"/>
            <a:ext cx="681400" cy="276999"/>
          </a:xfrm>
          <a:prstGeom prst="rect">
            <a:avLst/>
          </a:prstGeom>
          <a:noFill/>
        </p:spPr>
        <p:txBody>
          <a:bodyPr wrap="square" rtlCol="0">
            <a:spAutoFit/>
          </a:bodyPr>
          <a:lstStyle/>
          <a:p>
            <a:r>
              <a:rPr lang="en-US" sz="1200" dirty="0" smtClean="0"/>
              <a:t>Spines</a:t>
            </a:r>
            <a:endParaRPr lang="en-US" sz="1200" dirty="0"/>
          </a:p>
        </p:txBody>
      </p:sp>
      <p:sp>
        <p:nvSpPr>
          <p:cNvPr id="63" name="TextBox 62"/>
          <p:cNvSpPr txBox="1"/>
          <p:nvPr/>
        </p:nvSpPr>
        <p:spPr>
          <a:xfrm>
            <a:off x="702038" y="4514177"/>
            <a:ext cx="1041839" cy="523220"/>
          </a:xfrm>
          <a:prstGeom prst="rect">
            <a:avLst/>
          </a:prstGeom>
          <a:noFill/>
        </p:spPr>
        <p:txBody>
          <a:bodyPr wrap="square" rtlCol="0">
            <a:spAutoFit/>
          </a:bodyPr>
          <a:lstStyle/>
          <a:p>
            <a:r>
              <a:rPr lang="en-US" sz="1400" b="1" dirty="0" smtClean="0">
                <a:solidFill>
                  <a:srgbClr val="FF0000"/>
                </a:solidFill>
              </a:rPr>
              <a:t>Probe originates</a:t>
            </a:r>
            <a:endParaRPr lang="en-US" sz="1400" b="1" dirty="0">
              <a:solidFill>
                <a:srgbClr val="FF0000"/>
              </a:solidFill>
            </a:endParaRPr>
          </a:p>
        </p:txBody>
      </p:sp>
      <p:cxnSp>
        <p:nvCxnSpPr>
          <p:cNvPr id="64" name="Straight Arrow Connector 63"/>
          <p:cNvCxnSpPr/>
          <p:nvPr/>
        </p:nvCxnSpPr>
        <p:spPr>
          <a:xfrm>
            <a:off x="1529229" y="4734710"/>
            <a:ext cx="1003719" cy="304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72845" y="3541786"/>
            <a:ext cx="1041839" cy="523220"/>
          </a:xfrm>
          <a:prstGeom prst="rect">
            <a:avLst/>
          </a:prstGeom>
          <a:noFill/>
        </p:spPr>
        <p:txBody>
          <a:bodyPr wrap="square" rtlCol="0">
            <a:spAutoFit/>
          </a:bodyPr>
          <a:lstStyle/>
          <a:p>
            <a:r>
              <a:rPr lang="en-US" sz="1400" b="1" dirty="0" smtClean="0">
                <a:solidFill>
                  <a:srgbClr val="FF0000"/>
                </a:solidFill>
              </a:rPr>
              <a:t>Probe replicates</a:t>
            </a:r>
            <a:endParaRPr lang="en-US" sz="1400" b="1" dirty="0">
              <a:solidFill>
                <a:srgbClr val="FF0000"/>
              </a:solidFill>
            </a:endParaRPr>
          </a:p>
        </p:txBody>
      </p:sp>
      <p:cxnSp>
        <p:nvCxnSpPr>
          <p:cNvPr id="71" name="Straight Arrow Connector 70"/>
          <p:cNvCxnSpPr/>
          <p:nvPr/>
        </p:nvCxnSpPr>
        <p:spPr>
          <a:xfrm>
            <a:off x="1600036" y="3762319"/>
            <a:ext cx="932912" cy="4713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2597674" y="4337962"/>
            <a:ext cx="0" cy="72956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Connector 106"/>
          <p:cNvCxnSpPr>
            <a:cxnSpLocks noChangeShapeType="1"/>
            <a:stCxn id="104" idx="0"/>
            <a:endCxn id="160" idx="2"/>
          </p:cNvCxnSpPr>
          <p:nvPr/>
        </p:nvCxnSpPr>
        <p:spPr bwMode="auto">
          <a:xfrm flipV="1">
            <a:off x="2677379" y="3223673"/>
            <a:ext cx="2155127" cy="1044934"/>
          </a:xfrm>
          <a:prstGeom prst="line">
            <a:avLst/>
          </a:prstGeom>
          <a:noFill/>
          <a:ln w="25400">
            <a:solidFill>
              <a:schemeClr val="accent1"/>
            </a:solidFill>
            <a:round/>
            <a:headEnd/>
            <a:tailEnd/>
          </a:ln>
        </p:spPr>
      </p:cxnSp>
      <p:sp>
        <p:nvSpPr>
          <p:cNvPr id="13" name="Slide Number Placeholder 12"/>
          <p:cNvSpPr>
            <a:spLocks noGrp="1"/>
          </p:cNvSpPr>
          <p:nvPr>
            <p:ph type="sldNum" sz="quarter" idx="12"/>
          </p:nvPr>
        </p:nvSpPr>
        <p:spPr/>
        <p:txBody>
          <a:bodyPr/>
          <a:lstStyle/>
          <a:p>
            <a:fld id="{BF48E2D9-F1AE-3A42-ADCF-BA1BF8DE6898}" type="slidenum">
              <a:rPr lang="en-US" smtClean="0"/>
              <a:t>19</a:t>
            </a:fld>
            <a:endParaRPr lang="en-US"/>
          </a:p>
        </p:txBody>
      </p:sp>
    </p:spTree>
    <p:extLst>
      <p:ext uri="{BB962C8B-B14F-4D97-AF65-F5344CB8AC3E}">
        <p14:creationId xmlns:p14="http://schemas.microsoft.com/office/powerpoint/2010/main" val="4161542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Datacenter </a:t>
            </a:r>
            <a:r>
              <a:rPr lang="en-US" dirty="0"/>
              <a:t>L</a:t>
            </a:r>
            <a:r>
              <a:rPr lang="en-US" dirty="0" smtClean="0"/>
              <a:t>oad </a:t>
            </a:r>
            <a:r>
              <a:rPr lang="en-US" dirty="0"/>
              <a:t>B</a:t>
            </a:r>
            <a:r>
              <a:rPr lang="en-US" dirty="0" smtClean="0"/>
              <a:t>alancing</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2</a:t>
            </a:fld>
            <a:endParaRPr lang="en-US" dirty="0"/>
          </a:p>
        </p:txBody>
      </p:sp>
      <p:sp>
        <p:nvSpPr>
          <p:cNvPr id="165" name="Content Placeholder 2"/>
          <p:cNvSpPr>
            <a:spLocks noGrp="1"/>
          </p:cNvSpPr>
          <p:nvPr>
            <p:ph idx="1"/>
          </p:nvPr>
        </p:nvSpPr>
        <p:spPr>
          <a:xfrm>
            <a:off x="374888" y="1467458"/>
            <a:ext cx="8229600" cy="4525963"/>
          </a:xfrm>
        </p:spPr>
        <p:txBody>
          <a:bodyPr>
            <a:normAutofit/>
          </a:bodyPr>
          <a:lstStyle/>
          <a:p>
            <a:r>
              <a:rPr lang="en-US" dirty="0" smtClean="0"/>
              <a:t>Multiple network </a:t>
            </a:r>
            <a:r>
              <a:rPr lang="en-US" dirty="0"/>
              <a:t>p</a:t>
            </a:r>
            <a:r>
              <a:rPr lang="en-US" dirty="0" smtClean="0"/>
              <a:t>aths</a:t>
            </a:r>
          </a:p>
          <a:p>
            <a:r>
              <a:rPr lang="en-US" dirty="0" smtClean="0"/>
              <a:t>High bisection bandwidth</a:t>
            </a:r>
          </a:p>
          <a:p>
            <a:r>
              <a:rPr lang="en-US" dirty="0" smtClean="0"/>
              <a:t>Volatile traffic</a:t>
            </a:r>
          </a:p>
          <a:p>
            <a:r>
              <a:rPr lang="en-US" dirty="0" smtClean="0"/>
              <a:t>Multiple tenants</a:t>
            </a:r>
          </a:p>
        </p:txBody>
      </p:sp>
      <p:sp>
        <p:nvSpPr>
          <p:cNvPr id="30" name="Rounded Rectangle 29"/>
          <p:cNvSpPr>
            <a:spLocks noChangeArrowheads="1"/>
          </p:cNvSpPr>
          <p:nvPr/>
        </p:nvSpPr>
        <p:spPr bwMode="auto">
          <a:xfrm>
            <a:off x="7231452" y="328990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31" name="Rounded Rectangle 30"/>
          <p:cNvSpPr>
            <a:spLocks noChangeArrowheads="1"/>
          </p:cNvSpPr>
          <p:nvPr/>
        </p:nvSpPr>
        <p:spPr bwMode="auto">
          <a:xfrm>
            <a:off x="5504539" y="3293154"/>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32" name="Rectangle 31"/>
          <p:cNvSpPr>
            <a:spLocks noChangeArrowheads="1"/>
          </p:cNvSpPr>
          <p:nvPr/>
        </p:nvSpPr>
        <p:spPr bwMode="auto">
          <a:xfrm>
            <a:off x="5601376" y="3328079"/>
            <a:ext cx="333375" cy="274637"/>
          </a:xfrm>
          <a:prstGeom prst="rect">
            <a:avLst/>
          </a:prstGeom>
          <a:solidFill>
            <a:schemeClr val="accent1"/>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33" name="Rectangle 32"/>
          <p:cNvSpPr>
            <a:spLocks noChangeArrowheads="1"/>
          </p:cNvSpPr>
          <p:nvPr/>
        </p:nvSpPr>
        <p:spPr bwMode="auto">
          <a:xfrm>
            <a:off x="7304477" y="3324827"/>
            <a:ext cx="333375" cy="274637"/>
          </a:xfrm>
          <a:prstGeom prst="rect">
            <a:avLst/>
          </a:prstGeom>
          <a:solidFill>
            <a:schemeClr val="accent1"/>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34" name="Straight Connector 29"/>
          <p:cNvCxnSpPr>
            <a:cxnSpLocks noChangeShapeType="1"/>
            <a:endCxn id="32" idx="2"/>
          </p:cNvCxnSpPr>
          <p:nvPr/>
        </p:nvCxnSpPr>
        <p:spPr bwMode="auto">
          <a:xfrm rot="5400000" flipH="1" flipV="1">
            <a:off x="5514172" y="3857711"/>
            <a:ext cx="508257" cy="1167"/>
          </a:xfrm>
          <a:prstGeom prst="line">
            <a:avLst/>
          </a:prstGeom>
          <a:noFill/>
          <a:ln w="25400">
            <a:solidFill>
              <a:srgbClr val="000000"/>
            </a:solidFill>
            <a:round/>
            <a:headEnd/>
            <a:tailEnd/>
          </a:ln>
        </p:spPr>
      </p:cxnSp>
      <p:cxnSp>
        <p:nvCxnSpPr>
          <p:cNvPr id="35" name="Straight Connector 31"/>
          <p:cNvCxnSpPr>
            <a:cxnSpLocks noChangeShapeType="1"/>
            <a:endCxn id="32" idx="2"/>
          </p:cNvCxnSpPr>
          <p:nvPr/>
        </p:nvCxnSpPr>
        <p:spPr bwMode="auto">
          <a:xfrm rot="16200000" flipV="1">
            <a:off x="5847361" y="3524570"/>
            <a:ext cx="509376" cy="666329"/>
          </a:xfrm>
          <a:prstGeom prst="line">
            <a:avLst/>
          </a:prstGeom>
          <a:noFill/>
          <a:ln w="25400">
            <a:solidFill>
              <a:srgbClr val="000000"/>
            </a:solidFill>
            <a:round/>
            <a:headEnd/>
            <a:tailEnd/>
          </a:ln>
        </p:spPr>
      </p:cxnSp>
      <p:sp>
        <p:nvSpPr>
          <p:cNvPr id="36" name="Rectangle 35"/>
          <p:cNvSpPr>
            <a:spLocks noChangeArrowheads="1"/>
          </p:cNvSpPr>
          <p:nvPr/>
        </p:nvSpPr>
        <p:spPr bwMode="auto">
          <a:xfrm>
            <a:off x="6268126" y="3329666"/>
            <a:ext cx="333375" cy="274638"/>
          </a:xfrm>
          <a:prstGeom prst="rect">
            <a:avLst/>
          </a:prstGeom>
          <a:solidFill>
            <a:schemeClr val="accent1"/>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37" name="Rectangle 36"/>
          <p:cNvSpPr>
            <a:spLocks noChangeArrowheads="1"/>
          </p:cNvSpPr>
          <p:nvPr/>
        </p:nvSpPr>
        <p:spPr bwMode="auto">
          <a:xfrm>
            <a:off x="7971227" y="3326414"/>
            <a:ext cx="333375" cy="274638"/>
          </a:xfrm>
          <a:prstGeom prst="rect">
            <a:avLst/>
          </a:prstGeom>
          <a:solidFill>
            <a:schemeClr val="accent1"/>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38" name="Straight Connector 91"/>
          <p:cNvCxnSpPr>
            <a:cxnSpLocks noChangeShapeType="1"/>
            <a:endCxn id="36" idx="2"/>
          </p:cNvCxnSpPr>
          <p:nvPr/>
        </p:nvCxnSpPr>
        <p:spPr bwMode="auto">
          <a:xfrm rot="5400000" flipH="1" flipV="1">
            <a:off x="5847920" y="3525130"/>
            <a:ext cx="508257" cy="666329"/>
          </a:xfrm>
          <a:prstGeom prst="line">
            <a:avLst/>
          </a:prstGeom>
          <a:noFill/>
          <a:ln w="25400">
            <a:solidFill>
              <a:srgbClr val="000000"/>
            </a:solidFill>
            <a:round/>
            <a:headEnd/>
            <a:tailEnd/>
          </a:ln>
        </p:spPr>
      </p:cxnSp>
      <p:cxnSp>
        <p:nvCxnSpPr>
          <p:cNvPr id="39" name="Straight Connector 94"/>
          <p:cNvCxnSpPr>
            <a:cxnSpLocks noChangeShapeType="1"/>
            <a:endCxn id="36" idx="2"/>
          </p:cNvCxnSpPr>
          <p:nvPr/>
        </p:nvCxnSpPr>
        <p:spPr bwMode="auto">
          <a:xfrm rot="5400000" flipH="1" flipV="1">
            <a:off x="6181085" y="3858294"/>
            <a:ext cx="508257" cy="0"/>
          </a:xfrm>
          <a:prstGeom prst="line">
            <a:avLst/>
          </a:prstGeom>
          <a:noFill/>
          <a:ln w="25400">
            <a:solidFill>
              <a:srgbClr val="000000"/>
            </a:solidFill>
            <a:round/>
            <a:headEnd/>
            <a:tailEnd/>
          </a:ln>
        </p:spPr>
      </p:cxnSp>
      <p:sp>
        <p:nvSpPr>
          <p:cNvPr id="40" name="Rectangle 39"/>
          <p:cNvSpPr>
            <a:spLocks noChangeArrowheads="1"/>
          </p:cNvSpPr>
          <p:nvPr/>
        </p:nvSpPr>
        <p:spPr bwMode="auto">
          <a:xfrm>
            <a:off x="6175214" y="2492817"/>
            <a:ext cx="331787" cy="274638"/>
          </a:xfrm>
          <a:prstGeom prst="rect">
            <a:avLst/>
          </a:prstGeom>
          <a:solidFill>
            <a:schemeClr val="accent1"/>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41" name="Straight Connector 106"/>
          <p:cNvCxnSpPr>
            <a:cxnSpLocks noChangeShapeType="1"/>
            <a:stCxn id="32" idx="0"/>
            <a:endCxn id="40" idx="2"/>
          </p:cNvCxnSpPr>
          <p:nvPr/>
        </p:nvCxnSpPr>
        <p:spPr bwMode="auto">
          <a:xfrm flipV="1">
            <a:off x="5768064" y="2767455"/>
            <a:ext cx="573044" cy="560624"/>
          </a:xfrm>
          <a:prstGeom prst="line">
            <a:avLst/>
          </a:prstGeom>
          <a:noFill/>
          <a:ln w="25400">
            <a:solidFill>
              <a:schemeClr val="tx1"/>
            </a:solidFill>
            <a:round/>
            <a:headEnd/>
            <a:tailEnd/>
          </a:ln>
        </p:spPr>
      </p:cxnSp>
      <p:cxnSp>
        <p:nvCxnSpPr>
          <p:cNvPr id="42" name="Straight Connector 119"/>
          <p:cNvCxnSpPr>
            <a:cxnSpLocks noChangeShapeType="1"/>
          </p:cNvCxnSpPr>
          <p:nvPr/>
        </p:nvCxnSpPr>
        <p:spPr bwMode="auto">
          <a:xfrm rot="5400000" flipH="1" flipV="1">
            <a:off x="7217371" y="3853340"/>
            <a:ext cx="508257" cy="1167"/>
          </a:xfrm>
          <a:prstGeom prst="line">
            <a:avLst/>
          </a:prstGeom>
          <a:noFill/>
          <a:ln w="25400">
            <a:solidFill>
              <a:srgbClr val="000000"/>
            </a:solidFill>
            <a:round/>
            <a:headEnd/>
            <a:tailEnd/>
          </a:ln>
        </p:spPr>
      </p:cxnSp>
      <p:cxnSp>
        <p:nvCxnSpPr>
          <p:cNvPr id="43" name="Straight Connector 120"/>
          <p:cNvCxnSpPr>
            <a:cxnSpLocks noChangeShapeType="1"/>
          </p:cNvCxnSpPr>
          <p:nvPr/>
        </p:nvCxnSpPr>
        <p:spPr bwMode="auto">
          <a:xfrm rot="16200000" flipV="1">
            <a:off x="7549976" y="3519615"/>
            <a:ext cx="509377" cy="667497"/>
          </a:xfrm>
          <a:prstGeom prst="line">
            <a:avLst/>
          </a:prstGeom>
          <a:noFill/>
          <a:ln w="25400">
            <a:solidFill>
              <a:srgbClr val="000000"/>
            </a:solidFill>
            <a:round/>
            <a:headEnd/>
            <a:tailEnd/>
          </a:ln>
        </p:spPr>
      </p:cxnSp>
      <p:cxnSp>
        <p:nvCxnSpPr>
          <p:cNvPr id="44" name="Straight Connector 121"/>
          <p:cNvCxnSpPr>
            <a:cxnSpLocks noChangeShapeType="1"/>
          </p:cNvCxnSpPr>
          <p:nvPr/>
        </p:nvCxnSpPr>
        <p:spPr bwMode="auto">
          <a:xfrm rot="5400000" flipH="1" flipV="1">
            <a:off x="7550536" y="3520175"/>
            <a:ext cx="508257" cy="667497"/>
          </a:xfrm>
          <a:prstGeom prst="line">
            <a:avLst/>
          </a:prstGeom>
          <a:noFill/>
          <a:ln w="25400">
            <a:solidFill>
              <a:srgbClr val="000000"/>
            </a:solidFill>
            <a:round/>
            <a:headEnd/>
            <a:tailEnd/>
          </a:ln>
        </p:spPr>
      </p:cxnSp>
      <p:cxnSp>
        <p:nvCxnSpPr>
          <p:cNvPr id="45" name="Straight Connector 122"/>
          <p:cNvCxnSpPr>
            <a:cxnSpLocks noChangeShapeType="1"/>
          </p:cNvCxnSpPr>
          <p:nvPr/>
        </p:nvCxnSpPr>
        <p:spPr bwMode="auto">
          <a:xfrm rot="5400000" flipH="1" flipV="1">
            <a:off x="7884284" y="3853923"/>
            <a:ext cx="508257" cy="0"/>
          </a:xfrm>
          <a:prstGeom prst="line">
            <a:avLst/>
          </a:prstGeom>
          <a:noFill/>
          <a:ln w="25400">
            <a:solidFill>
              <a:srgbClr val="000000"/>
            </a:solidFill>
            <a:round/>
            <a:headEnd/>
            <a:tailEnd/>
          </a:ln>
        </p:spPr>
      </p:cxnSp>
      <p:cxnSp>
        <p:nvCxnSpPr>
          <p:cNvPr id="46" name="Straight Connector 189"/>
          <p:cNvCxnSpPr>
            <a:cxnSpLocks noChangeShapeType="1"/>
            <a:stCxn id="95" idx="0"/>
          </p:cNvCxnSpPr>
          <p:nvPr/>
        </p:nvCxnSpPr>
        <p:spPr bwMode="auto">
          <a:xfrm flipV="1">
            <a:off x="5432827" y="4391704"/>
            <a:ext cx="336031" cy="322489"/>
          </a:xfrm>
          <a:prstGeom prst="line">
            <a:avLst/>
          </a:prstGeom>
          <a:noFill/>
          <a:ln w="25400">
            <a:solidFill>
              <a:srgbClr val="000000"/>
            </a:solidFill>
            <a:round/>
            <a:headEnd/>
            <a:tailEnd/>
          </a:ln>
        </p:spPr>
      </p:cxnSp>
      <p:grpSp>
        <p:nvGrpSpPr>
          <p:cNvPr id="47" name="Group 115"/>
          <p:cNvGrpSpPr>
            <a:grpSpLocks/>
          </p:cNvGrpSpPr>
          <p:nvPr/>
        </p:nvGrpSpPr>
        <p:grpSpPr bwMode="auto">
          <a:xfrm>
            <a:off x="5602196" y="4108045"/>
            <a:ext cx="2702406" cy="274645"/>
            <a:chOff x="2657796" y="4837277"/>
            <a:chExt cx="2702824" cy="274287"/>
          </a:xfrm>
        </p:grpSpPr>
        <p:sp>
          <p:nvSpPr>
            <p:cNvPr id="48" name="Rectangle 47"/>
            <p:cNvSpPr>
              <a:spLocks noChangeArrowheads="1"/>
            </p:cNvSpPr>
            <p:nvPr/>
          </p:nvSpPr>
          <p:spPr bwMode="auto">
            <a:xfrm>
              <a:off x="3324623" y="4837284"/>
              <a:ext cx="331838" cy="274280"/>
            </a:xfrm>
            <a:prstGeom prst="rect">
              <a:avLst/>
            </a:prstGeom>
            <a:solidFill>
              <a:srgbClr val="4F81BD"/>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49" name="Rectangle 48"/>
            <p:cNvSpPr>
              <a:spLocks noChangeArrowheads="1"/>
            </p:cNvSpPr>
            <p:nvPr/>
          </p:nvSpPr>
          <p:spPr bwMode="auto">
            <a:xfrm>
              <a:off x="2657796" y="4837277"/>
              <a:ext cx="333427" cy="274280"/>
            </a:xfrm>
            <a:prstGeom prst="rect">
              <a:avLst/>
            </a:prstGeom>
            <a:solidFill>
              <a:srgbClr val="4F81BD"/>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50" name="Rectangle 49"/>
            <p:cNvSpPr>
              <a:spLocks noChangeArrowheads="1"/>
            </p:cNvSpPr>
            <p:nvPr/>
          </p:nvSpPr>
          <p:spPr bwMode="auto">
            <a:xfrm>
              <a:off x="4359860" y="4837277"/>
              <a:ext cx="333427" cy="274280"/>
            </a:xfrm>
            <a:prstGeom prst="rect">
              <a:avLst/>
            </a:prstGeom>
            <a:solidFill>
              <a:srgbClr val="4F81BD"/>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51" name="Rectangle 50"/>
            <p:cNvSpPr>
              <a:spLocks noChangeArrowheads="1"/>
            </p:cNvSpPr>
            <p:nvPr/>
          </p:nvSpPr>
          <p:spPr bwMode="auto">
            <a:xfrm>
              <a:off x="5027193" y="4837284"/>
              <a:ext cx="333427" cy="274280"/>
            </a:xfrm>
            <a:prstGeom prst="rect">
              <a:avLst/>
            </a:prstGeom>
            <a:solidFill>
              <a:srgbClr val="4F81BD"/>
            </a:soli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grpSp>
      <p:cxnSp>
        <p:nvCxnSpPr>
          <p:cNvPr id="52" name="Straight Connector 112"/>
          <p:cNvCxnSpPr>
            <a:cxnSpLocks noChangeShapeType="1"/>
            <a:stCxn id="33" idx="0"/>
            <a:endCxn id="40" idx="2"/>
          </p:cNvCxnSpPr>
          <p:nvPr/>
        </p:nvCxnSpPr>
        <p:spPr bwMode="auto">
          <a:xfrm flipH="1" flipV="1">
            <a:off x="6341108" y="2767455"/>
            <a:ext cx="1130057" cy="557372"/>
          </a:xfrm>
          <a:prstGeom prst="line">
            <a:avLst/>
          </a:prstGeom>
          <a:noFill/>
          <a:ln w="25400">
            <a:solidFill>
              <a:schemeClr val="tx1"/>
            </a:solidFill>
            <a:round/>
            <a:headEnd/>
            <a:tailEnd/>
          </a:ln>
        </p:spPr>
      </p:cxnSp>
      <p:cxnSp>
        <p:nvCxnSpPr>
          <p:cNvPr id="53" name="Straight Connector 106"/>
          <p:cNvCxnSpPr>
            <a:cxnSpLocks noChangeShapeType="1"/>
            <a:stCxn id="36" idx="0"/>
            <a:endCxn id="55" idx="2"/>
          </p:cNvCxnSpPr>
          <p:nvPr/>
        </p:nvCxnSpPr>
        <p:spPr bwMode="auto">
          <a:xfrm flipV="1">
            <a:off x="6434814" y="2767455"/>
            <a:ext cx="999598" cy="562211"/>
          </a:xfrm>
          <a:prstGeom prst="line">
            <a:avLst/>
          </a:prstGeom>
          <a:noFill/>
          <a:ln w="25400">
            <a:solidFill>
              <a:schemeClr val="tx1"/>
            </a:solidFill>
            <a:round/>
            <a:headEnd/>
            <a:tailEnd/>
          </a:ln>
        </p:spPr>
      </p:cxnSp>
      <p:cxnSp>
        <p:nvCxnSpPr>
          <p:cNvPr id="54" name="Straight Connector 112"/>
          <p:cNvCxnSpPr>
            <a:cxnSpLocks noChangeShapeType="1"/>
            <a:stCxn id="37" idx="0"/>
            <a:endCxn id="55" idx="2"/>
          </p:cNvCxnSpPr>
          <p:nvPr/>
        </p:nvCxnSpPr>
        <p:spPr bwMode="auto">
          <a:xfrm flipH="1" flipV="1">
            <a:off x="7434412" y="2767455"/>
            <a:ext cx="703503" cy="558959"/>
          </a:xfrm>
          <a:prstGeom prst="line">
            <a:avLst/>
          </a:prstGeom>
          <a:noFill/>
          <a:ln w="25400">
            <a:solidFill>
              <a:schemeClr val="tx1"/>
            </a:solidFill>
            <a:round/>
            <a:headEnd/>
            <a:tailEnd/>
          </a:ln>
        </p:spPr>
      </p:cxnSp>
      <p:sp>
        <p:nvSpPr>
          <p:cNvPr id="55" name="Rectangle 54"/>
          <p:cNvSpPr>
            <a:spLocks noChangeArrowheads="1"/>
          </p:cNvSpPr>
          <p:nvPr/>
        </p:nvSpPr>
        <p:spPr bwMode="auto">
          <a:xfrm>
            <a:off x="7267724" y="2492817"/>
            <a:ext cx="333375" cy="274638"/>
          </a:xfrm>
          <a:prstGeom prst="rect">
            <a:avLst/>
          </a:prstGeom>
          <a:solidFill>
            <a:schemeClr val="accent1"/>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cxnSp>
        <p:nvCxnSpPr>
          <p:cNvPr id="56" name="Straight Connector 106"/>
          <p:cNvCxnSpPr>
            <a:cxnSpLocks noChangeShapeType="1"/>
            <a:stCxn id="36" idx="0"/>
            <a:endCxn id="40" idx="2"/>
          </p:cNvCxnSpPr>
          <p:nvPr/>
        </p:nvCxnSpPr>
        <p:spPr bwMode="auto">
          <a:xfrm flipH="1" flipV="1">
            <a:off x="6341108" y="2767455"/>
            <a:ext cx="93706" cy="562211"/>
          </a:xfrm>
          <a:prstGeom prst="line">
            <a:avLst/>
          </a:prstGeom>
          <a:noFill/>
          <a:ln w="25400">
            <a:solidFill>
              <a:schemeClr val="tx1"/>
            </a:solidFill>
            <a:round/>
            <a:headEnd/>
            <a:tailEnd/>
          </a:ln>
        </p:spPr>
      </p:cxnSp>
      <p:cxnSp>
        <p:nvCxnSpPr>
          <p:cNvPr id="57" name="Straight Connector 106"/>
          <p:cNvCxnSpPr>
            <a:cxnSpLocks noChangeShapeType="1"/>
            <a:stCxn id="32" idx="0"/>
            <a:endCxn id="55" idx="2"/>
          </p:cNvCxnSpPr>
          <p:nvPr/>
        </p:nvCxnSpPr>
        <p:spPr bwMode="auto">
          <a:xfrm flipV="1">
            <a:off x="5768064" y="2767455"/>
            <a:ext cx="1666348" cy="560624"/>
          </a:xfrm>
          <a:prstGeom prst="line">
            <a:avLst/>
          </a:prstGeom>
          <a:noFill/>
          <a:ln w="25400">
            <a:solidFill>
              <a:schemeClr val="tx1"/>
            </a:solidFill>
            <a:round/>
            <a:headEnd/>
            <a:tailEnd/>
          </a:ln>
        </p:spPr>
      </p:cxnSp>
      <p:cxnSp>
        <p:nvCxnSpPr>
          <p:cNvPr id="58" name="Straight Connector 112"/>
          <p:cNvCxnSpPr>
            <a:cxnSpLocks noChangeShapeType="1"/>
            <a:stCxn id="33" idx="0"/>
            <a:endCxn id="55" idx="2"/>
          </p:cNvCxnSpPr>
          <p:nvPr/>
        </p:nvCxnSpPr>
        <p:spPr bwMode="auto">
          <a:xfrm flipH="1" flipV="1">
            <a:off x="7434412" y="2767455"/>
            <a:ext cx="36753" cy="557372"/>
          </a:xfrm>
          <a:prstGeom prst="line">
            <a:avLst/>
          </a:prstGeom>
          <a:noFill/>
          <a:ln w="25400">
            <a:solidFill>
              <a:schemeClr val="tx1"/>
            </a:solidFill>
            <a:round/>
            <a:headEnd/>
            <a:tailEnd/>
          </a:ln>
        </p:spPr>
      </p:cxnSp>
      <p:cxnSp>
        <p:nvCxnSpPr>
          <p:cNvPr id="59" name="Straight Connector 112"/>
          <p:cNvCxnSpPr>
            <a:cxnSpLocks noChangeShapeType="1"/>
            <a:stCxn id="37" idx="0"/>
            <a:endCxn id="40" idx="2"/>
          </p:cNvCxnSpPr>
          <p:nvPr/>
        </p:nvCxnSpPr>
        <p:spPr bwMode="auto">
          <a:xfrm flipH="1" flipV="1">
            <a:off x="6341108" y="2767455"/>
            <a:ext cx="1796807" cy="558959"/>
          </a:xfrm>
          <a:prstGeom prst="line">
            <a:avLst/>
          </a:prstGeom>
          <a:noFill/>
          <a:ln w="25400">
            <a:solidFill>
              <a:schemeClr val="tx1"/>
            </a:solidFill>
            <a:round/>
            <a:headEnd/>
            <a:tailEnd/>
          </a:ln>
        </p:spPr>
      </p:cxnSp>
      <p:sp>
        <p:nvSpPr>
          <p:cNvPr id="95" name="Cube 94"/>
          <p:cNvSpPr/>
          <p:nvPr/>
        </p:nvSpPr>
        <p:spPr>
          <a:xfrm>
            <a:off x="5251463" y="4714193"/>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6" name="Cube 95"/>
          <p:cNvSpPr/>
          <p:nvPr/>
        </p:nvSpPr>
        <p:spPr>
          <a:xfrm>
            <a:off x="5748948" y="4714193"/>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7" name="Straight Connector 189"/>
          <p:cNvCxnSpPr>
            <a:cxnSpLocks noChangeShapeType="1"/>
            <a:stCxn id="96" idx="0"/>
          </p:cNvCxnSpPr>
          <p:nvPr/>
        </p:nvCxnSpPr>
        <p:spPr bwMode="auto">
          <a:xfrm flipH="1" flipV="1">
            <a:off x="5768858" y="4391704"/>
            <a:ext cx="161454" cy="322489"/>
          </a:xfrm>
          <a:prstGeom prst="line">
            <a:avLst/>
          </a:prstGeom>
          <a:noFill/>
          <a:ln w="25400">
            <a:solidFill>
              <a:srgbClr val="000000"/>
            </a:solidFill>
            <a:round/>
            <a:headEnd/>
            <a:tailEnd/>
          </a:ln>
        </p:spPr>
      </p:cxnSp>
      <p:cxnSp>
        <p:nvCxnSpPr>
          <p:cNvPr id="98" name="Straight Connector 97"/>
          <p:cNvCxnSpPr>
            <a:stCxn id="95" idx="4"/>
            <a:endCxn id="96" idx="2"/>
          </p:cNvCxnSpPr>
          <p:nvPr/>
        </p:nvCxnSpPr>
        <p:spPr>
          <a:xfrm>
            <a:off x="5469100" y="4989203"/>
            <a:ext cx="279848"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99" name="Cube 98"/>
          <p:cNvSpPr/>
          <p:nvPr/>
        </p:nvSpPr>
        <p:spPr>
          <a:xfrm>
            <a:off x="6138686" y="4717445"/>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Cube 99"/>
          <p:cNvSpPr/>
          <p:nvPr/>
        </p:nvSpPr>
        <p:spPr>
          <a:xfrm>
            <a:off x="6625857" y="4717445"/>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1" name="Straight Connector 100"/>
          <p:cNvCxnSpPr>
            <a:stCxn id="99" idx="4"/>
            <a:endCxn id="100" idx="2"/>
          </p:cNvCxnSpPr>
          <p:nvPr/>
        </p:nvCxnSpPr>
        <p:spPr>
          <a:xfrm>
            <a:off x="6356323" y="4992455"/>
            <a:ext cx="269534"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102" name="Cube 101"/>
          <p:cNvSpPr/>
          <p:nvPr/>
        </p:nvSpPr>
        <p:spPr>
          <a:xfrm>
            <a:off x="7086360" y="4714193"/>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Cube 102"/>
          <p:cNvSpPr/>
          <p:nvPr/>
        </p:nvSpPr>
        <p:spPr>
          <a:xfrm>
            <a:off x="7576990" y="4714193"/>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4" name="Straight Connector 103"/>
          <p:cNvCxnSpPr>
            <a:stCxn id="102" idx="4"/>
            <a:endCxn id="103" idx="2"/>
          </p:cNvCxnSpPr>
          <p:nvPr/>
        </p:nvCxnSpPr>
        <p:spPr>
          <a:xfrm>
            <a:off x="7303997" y="4989203"/>
            <a:ext cx="272993"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105" name="Cube 104"/>
          <p:cNvSpPr/>
          <p:nvPr/>
        </p:nvSpPr>
        <p:spPr>
          <a:xfrm>
            <a:off x="7987027" y="4714193"/>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Cube 105"/>
          <p:cNvSpPr/>
          <p:nvPr/>
        </p:nvSpPr>
        <p:spPr>
          <a:xfrm>
            <a:off x="8446418" y="4710941"/>
            <a:ext cx="290183" cy="477474"/>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7" name="Straight Connector 106"/>
          <p:cNvCxnSpPr>
            <a:stCxn id="105" idx="4"/>
            <a:endCxn id="106" idx="2"/>
          </p:cNvCxnSpPr>
          <p:nvPr/>
        </p:nvCxnSpPr>
        <p:spPr>
          <a:xfrm flipV="1">
            <a:off x="8204664" y="4985951"/>
            <a:ext cx="241754" cy="3252"/>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108" name="Straight Connector 189"/>
          <p:cNvCxnSpPr>
            <a:cxnSpLocks noChangeShapeType="1"/>
            <a:stCxn id="99" idx="0"/>
          </p:cNvCxnSpPr>
          <p:nvPr/>
        </p:nvCxnSpPr>
        <p:spPr bwMode="auto">
          <a:xfrm flipV="1">
            <a:off x="6320050" y="4391704"/>
            <a:ext cx="116352" cy="325741"/>
          </a:xfrm>
          <a:prstGeom prst="line">
            <a:avLst/>
          </a:prstGeom>
          <a:noFill/>
          <a:ln w="25400">
            <a:solidFill>
              <a:srgbClr val="000000"/>
            </a:solidFill>
            <a:round/>
            <a:headEnd/>
            <a:tailEnd/>
          </a:ln>
        </p:spPr>
      </p:cxnSp>
      <p:cxnSp>
        <p:nvCxnSpPr>
          <p:cNvPr id="109" name="Straight Connector 189"/>
          <p:cNvCxnSpPr>
            <a:cxnSpLocks noChangeShapeType="1"/>
            <a:stCxn id="100" idx="0"/>
          </p:cNvCxnSpPr>
          <p:nvPr/>
        </p:nvCxnSpPr>
        <p:spPr bwMode="auto">
          <a:xfrm flipH="1" flipV="1">
            <a:off x="6436402" y="4391704"/>
            <a:ext cx="370819" cy="325741"/>
          </a:xfrm>
          <a:prstGeom prst="line">
            <a:avLst/>
          </a:prstGeom>
          <a:noFill/>
          <a:ln w="25400">
            <a:solidFill>
              <a:srgbClr val="000000"/>
            </a:solidFill>
            <a:round/>
            <a:headEnd/>
            <a:tailEnd/>
          </a:ln>
        </p:spPr>
      </p:cxnSp>
      <p:cxnSp>
        <p:nvCxnSpPr>
          <p:cNvPr id="110" name="Straight Connector 189"/>
          <p:cNvCxnSpPr>
            <a:cxnSpLocks noChangeShapeType="1"/>
            <a:stCxn id="102" idx="0"/>
          </p:cNvCxnSpPr>
          <p:nvPr/>
        </p:nvCxnSpPr>
        <p:spPr bwMode="auto">
          <a:xfrm flipV="1">
            <a:off x="7267724" y="4425763"/>
            <a:ext cx="237248" cy="288430"/>
          </a:xfrm>
          <a:prstGeom prst="line">
            <a:avLst/>
          </a:prstGeom>
          <a:noFill/>
          <a:ln w="25400">
            <a:solidFill>
              <a:srgbClr val="000000"/>
            </a:solidFill>
            <a:round/>
            <a:headEnd/>
            <a:tailEnd/>
          </a:ln>
        </p:spPr>
      </p:cxnSp>
      <p:cxnSp>
        <p:nvCxnSpPr>
          <p:cNvPr id="111" name="Straight Connector 189"/>
          <p:cNvCxnSpPr>
            <a:cxnSpLocks noChangeShapeType="1"/>
            <a:stCxn id="103" idx="0"/>
          </p:cNvCxnSpPr>
          <p:nvPr/>
        </p:nvCxnSpPr>
        <p:spPr bwMode="auto">
          <a:xfrm flipH="1" flipV="1">
            <a:off x="7504972" y="4425763"/>
            <a:ext cx="253382" cy="288430"/>
          </a:xfrm>
          <a:prstGeom prst="line">
            <a:avLst/>
          </a:prstGeom>
          <a:noFill/>
          <a:ln w="25400">
            <a:solidFill>
              <a:srgbClr val="000000"/>
            </a:solidFill>
            <a:round/>
            <a:headEnd/>
            <a:tailEnd/>
          </a:ln>
        </p:spPr>
      </p:cxnSp>
      <p:cxnSp>
        <p:nvCxnSpPr>
          <p:cNvPr id="112" name="Straight Connector 189"/>
          <p:cNvCxnSpPr>
            <a:cxnSpLocks noChangeShapeType="1"/>
            <a:stCxn id="105" idx="0"/>
          </p:cNvCxnSpPr>
          <p:nvPr/>
        </p:nvCxnSpPr>
        <p:spPr bwMode="auto">
          <a:xfrm flipV="1">
            <a:off x="8168391" y="4388452"/>
            <a:ext cx="28262" cy="325741"/>
          </a:xfrm>
          <a:prstGeom prst="line">
            <a:avLst/>
          </a:prstGeom>
          <a:noFill/>
          <a:ln w="25400">
            <a:solidFill>
              <a:srgbClr val="000000"/>
            </a:solidFill>
            <a:round/>
            <a:headEnd/>
            <a:tailEnd/>
          </a:ln>
        </p:spPr>
      </p:cxnSp>
      <p:cxnSp>
        <p:nvCxnSpPr>
          <p:cNvPr id="113" name="Straight Connector 189"/>
          <p:cNvCxnSpPr>
            <a:cxnSpLocks noChangeShapeType="1"/>
            <a:stCxn id="106" idx="0"/>
          </p:cNvCxnSpPr>
          <p:nvPr/>
        </p:nvCxnSpPr>
        <p:spPr bwMode="auto">
          <a:xfrm flipH="1" flipV="1">
            <a:off x="8196653" y="4388452"/>
            <a:ext cx="431129" cy="322489"/>
          </a:xfrm>
          <a:prstGeom prst="line">
            <a:avLst/>
          </a:prstGeom>
          <a:noFill/>
          <a:ln w="25400">
            <a:solidFill>
              <a:srgbClr val="000000"/>
            </a:solidFill>
            <a:round/>
            <a:headEnd/>
            <a:tailEnd/>
          </a:ln>
        </p:spPr>
      </p:cxnSp>
    </p:spTree>
    <p:extLst>
      <p:ext uri="{BB962C8B-B14F-4D97-AF65-F5344CB8AC3E}">
        <p14:creationId xmlns:p14="http://schemas.microsoft.com/office/powerpoint/2010/main" val="1614364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Probes carry </a:t>
            </a:r>
            <a:r>
              <a:rPr lang="en-US" dirty="0"/>
              <a:t>p</a:t>
            </a:r>
            <a:r>
              <a:rPr lang="en-US" dirty="0" smtClean="0"/>
              <a:t>ath utilization</a:t>
            </a:r>
            <a:endParaRPr lang="en-US" dirty="0"/>
          </a:p>
        </p:txBody>
      </p:sp>
      <p:sp>
        <p:nvSpPr>
          <p:cNvPr id="102" name="Rounded Rectangle 101"/>
          <p:cNvSpPr>
            <a:spLocks noChangeArrowheads="1"/>
          </p:cNvSpPr>
          <p:nvPr/>
        </p:nvSpPr>
        <p:spPr bwMode="auto">
          <a:xfrm>
            <a:off x="4917341" y="423368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3" name="Rounded Rectangle 102"/>
          <p:cNvSpPr>
            <a:spLocks noChangeArrowheads="1"/>
          </p:cNvSpPr>
          <p:nvPr/>
        </p:nvSpPr>
        <p:spPr bwMode="auto">
          <a:xfrm>
            <a:off x="2413854" y="423368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4" name="Rectangle 103"/>
          <p:cNvSpPr>
            <a:spLocks noChangeArrowheads="1"/>
          </p:cNvSpPr>
          <p:nvPr/>
        </p:nvSpPr>
        <p:spPr bwMode="auto">
          <a:xfrm>
            <a:off x="2510691"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6" name="Rectangle 105"/>
          <p:cNvSpPr>
            <a:spLocks noChangeArrowheads="1"/>
          </p:cNvSpPr>
          <p:nvPr/>
        </p:nvSpPr>
        <p:spPr bwMode="auto">
          <a:xfrm>
            <a:off x="4990366"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08" name="Straight Connector 29"/>
          <p:cNvCxnSpPr>
            <a:cxnSpLocks noChangeShapeType="1"/>
            <a:endCxn id="104" idx="2"/>
          </p:cNvCxnSpPr>
          <p:nvPr/>
        </p:nvCxnSpPr>
        <p:spPr bwMode="auto">
          <a:xfrm rot="5400000" flipH="1" flipV="1">
            <a:off x="2423487" y="4798239"/>
            <a:ext cx="508257" cy="1167"/>
          </a:xfrm>
          <a:prstGeom prst="line">
            <a:avLst/>
          </a:prstGeom>
          <a:noFill/>
          <a:ln w="25400">
            <a:solidFill>
              <a:schemeClr val="accent1"/>
            </a:solidFill>
            <a:round/>
            <a:headEnd/>
            <a:tailEnd/>
          </a:ln>
        </p:spPr>
      </p:cxnSp>
      <p:cxnSp>
        <p:nvCxnSpPr>
          <p:cNvPr id="109" name="Straight Connector 31"/>
          <p:cNvCxnSpPr>
            <a:cxnSpLocks noChangeShapeType="1"/>
            <a:endCxn id="104" idx="2"/>
          </p:cNvCxnSpPr>
          <p:nvPr/>
        </p:nvCxnSpPr>
        <p:spPr bwMode="auto">
          <a:xfrm rot="16200000" flipV="1">
            <a:off x="2756676" y="4465098"/>
            <a:ext cx="509376" cy="666329"/>
          </a:xfrm>
          <a:prstGeom prst="line">
            <a:avLst/>
          </a:prstGeom>
          <a:noFill/>
          <a:ln w="25400">
            <a:solidFill>
              <a:schemeClr val="accent1"/>
            </a:solidFill>
            <a:round/>
            <a:headEnd/>
            <a:tailEnd/>
          </a:ln>
        </p:spPr>
      </p:cxnSp>
      <p:sp>
        <p:nvSpPr>
          <p:cNvPr id="110" name="Rectangle 109"/>
          <p:cNvSpPr>
            <a:spLocks noChangeArrowheads="1"/>
          </p:cNvSpPr>
          <p:nvPr/>
        </p:nvSpPr>
        <p:spPr bwMode="auto">
          <a:xfrm>
            <a:off x="3177441"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11" name="Rectangle 110"/>
          <p:cNvSpPr>
            <a:spLocks noChangeArrowheads="1"/>
          </p:cNvSpPr>
          <p:nvPr/>
        </p:nvSpPr>
        <p:spPr bwMode="auto">
          <a:xfrm>
            <a:off x="5657116"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2" name="Straight Connector 91"/>
          <p:cNvCxnSpPr>
            <a:cxnSpLocks noChangeShapeType="1"/>
            <a:endCxn id="110" idx="2"/>
          </p:cNvCxnSpPr>
          <p:nvPr/>
        </p:nvCxnSpPr>
        <p:spPr bwMode="auto">
          <a:xfrm rot="5400000" flipH="1" flipV="1">
            <a:off x="2757235" y="4465658"/>
            <a:ext cx="508257" cy="666329"/>
          </a:xfrm>
          <a:prstGeom prst="line">
            <a:avLst/>
          </a:prstGeom>
          <a:noFill/>
          <a:ln w="25400">
            <a:solidFill>
              <a:schemeClr val="accent1"/>
            </a:solidFill>
            <a:round/>
            <a:headEnd/>
            <a:tailEnd/>
          </a:ln>
        </p:spPr>
      </p:cxnSp>
      <p:cxnSp>
        <p:nvCxnSpPr>
          <p:cNvPr id="113" name="Straight Connector 94"/>
          <p:cNvCxnSpPr>
            <a:cxnSpLocks noChangeShapeType="1"/>
            <a:endCxn id="110" idx="2"/>
          </p:cNvCxnSpPr>
          <p:nvPr/>
        </p:nvCxnSpPr>
        <p:spPr bwMode="auto">
          <a:xfrm rot="5400000" flipH="1" flipV="1">
            <a:off x="3090400" y="4798822"/>
            <a:ext cx="508257" cy="0"/>
          </a:xfrm>
          <a:prstGeom prst="line">
            <a:avLst/>
          </a:prstGeom>
          <a:noFill/>
          <a:ln w="25400">
            <a:solidFill>
              <a:schemeClr val="accent1"/>
            </a:solidFill>
            <a:round/>
            <a:headEnd/>
            <a:tailEnd/>
          </a:ln>
        </p:spPr>
      </p:cxnSp>
      <p:sp>
        <p:nvSpPr>
          <p:cNvPr id="114" name="Rectangle 113"/>
          <p:cNvSpPr>
            <a:spLocks noChangeArrowheads="1"/>
          </p:cNvSpPr>
          <p:nvPr/>
        </p:nvSpPr>
        <p:spPr bwMode="auto">
          <a:xfrm>
            <a:off x="3795868" y="2949035"/>
            <a:ext cx="331787"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5" name="Straight Connector 106"/>
          <p:cNvCxnSpPr>
            <a:cxnSpLocks noChangeShapeType="1"/>
            <a:stCxn id="104" idx="0"/>
            <a:endCxn id="114" idx="2"/>
          </p:cNvCxnSpPr>
          <p:nvPr/>
        </p:nvCxnSpPr>
        <p:spPr bwMode="auto">
          <a:xfrm flipV="1">
            <a:off x="2677379" y="3223673"/>
            <a:ext cx="1284383" cy="1044934"/>
          </a:xfrm>
          <a:prstGeom prst="line">
            <a:avLst/>
          </a:prstGeom>
          <a:noFill/>
          <a:ln w="25400">
            <a:solidFill>
              <a:schemeClr val="accent1"/>
            </a:solidFill>
            <a:round/>
            <a:headEnd/>
            <a:tailEnd/>
          </a:ln>
        </p:spPr>
      </p:cxnSp>
      <p:cxnSp>
        <p:nvCxnSpPr>
          <p:cNvPr id="116" name="Straight Connector 119"/>
          <p:cNvCxnSpPr>
            <a:cxnSpLocks noChangeShapeType="1"/>
          </p:cNvCxnSpPr>
          <p:nvPr/>
        </p:nvCxnSpPr>
        <p:spPr bwMode="auto">
          <a:xfrm rot="5400000" flipH="1" flipV="1">
            <a:off x="4903260" y="4797120"/>
            <a:ext cx="508257" cy="1167"/>
          </a:xfrm>
          <a:prstGeom prst="line">
            <a:avLst/>
          </a:prstGeom>
          <a:noFill/>
          <a:ln w="25400">
            <a:solidFill>
              <a:schemeClr val="accent1"/>
            </a:solidFill>
            <a:round/>
            <a:headEnd/>
            <a:tailEnd/>
          </a:ln>
        </p:spPr>
      </p:cxnSp>
      <p:cxnSp>
        <p:nvCxnSpPr>
          <p:cNvPr id="117" name="Straight Connector 120"/>
          <p:cNvCxnSpPr>
            <a:cxnSpLocks noChangeShapeType="1"/>
          </p:cNvCxnSpPr>
          <p:nvPr/>
        </p:nvCxnSpPr>
        <p:spPr bwMode="auto">
          <a:xfrm rot="16200000" flipV="1">
            <a:off x="5235865" y="4463395"/>
            <a:ext cx="509377" cy="667497"/>
          </a:xfrm>
          <a:prstGeom prst="line">
            <a:avLst/>
          </a:prstGeom>
          <a:noFill/>
          <a:ln w="25400">
            <a:solidFill>
              <a:schemeClr val="accent1"/>
            </a:solidFill>
            <a:round/>
            <a:headEnd/>
            <a:tailEnd/>
          </a:ln>
        </p:spPr>
      </p:cxnSp>
      <p:cxnSp>
        <p:nvCxnSpPr>
          <p:cNvPr id="118" name="Straight Connector 121"/>
          <p:cNvCxnSpPr>
            <a:cxnSpLocks noChangeShapeType="1"/>
          </p:cNvCxnSpPr>
          <p:nvPr/>
        </p:nvCxnSpPr>
        <p:spPr bwMode="auto">
          <a:xfrm rot="5400000" flipH="1" flipV="1">
            <a:off x="5236425" y="4463955"/>
            <a:ext cx="508257" cy="667497"/>
          </a:xfrm>
          <a:prstGeom prst="line">
            <a:avLst/>
          </a:prstGeom>
          <a:noFill/>
          <a:ln w="25400">
            <a:solidFill>
              <a:schemeClr val="accent1"/>
            </a:solidFill>
            <a:round/>
            <a:headEnd/>
            <a:tailEnd/>
          </a:ln>
        </p:spPr>
      </p:cxnSp>
      <p:cxnSp>
        <p:nvCxnSpPr>
          <p:cNvPr id="119" name="Straight Connector 122"/>
          <p:cNvCxnSpPr>
            <a:cxnSpLocks noChangeShapeType="1"/>
          </p:cNvCxnSpPr>
          <p:nvPr/>
        </p:nvCxnSpPr>
        <p:spPr bwMode="auto">
          <a:xfrm rot="5400000" flipH="1" flipV="1">
            <a:off x="5570173" y="4797703"/>
            <a:ext cx="508257" cy="0"/>
          </a:xfrm>
          <a:prstGeom prst="line">
            <a:avLst/>
          </a:prstGeom>
          <a:noFill/>
          <a:ln w="25400">
            <a:solidFill>
              <a:schemeClr val="accent1"/>
            </a:solidFill>
            <a:round/>
            <a:headEnd/>
            <a:tailEnd/>
          </a:ln>
        </p:spPr>
      </p:cxnSp>
      <p:sp>
        <p:nvSpPr>
          <p:cNvPr id="120" name="Rounded Rectangle 119"/>
          <p:cNvSpPr>
            <a:spLocks noChangeArrowheads="1"/>
          </p:cNvSpPr>
          <p:nvPr/>
        </p:nvSpPr>
        <p:spPr bwMode="auto">
          <a:xfrm>
            <a:off x="2423379" y="5554482"/>
            <a:ext cx="498475"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1" name="Straight Connector 189"/>
          <p:cNvCxnSpPr>
            <a:cxnSpLocks noChangeShapeType="1"/>
            <a:stCxn id="120" idx="0"/>
          </p:cNvCxnSpPr>
          <p:nvPr/>
        </p:nvCxnSpPr>
        <p:spPr bwMode="auto">
          <a:xfrm rot="5400000" flipH="1" flipV="1">
            <a:off x="2561651" y="5437943"/>
            <a:ext cx="227260" cy="5835"/>
          </a:xfrm>
          <a:prstGeom prst="line">
            <a:avLst/>
          </a:prstGeom>
          <a:noFill/>
          <a:ln w="25400">
            <a:solidFill>
              <a:schemeClr val="accent1"/>
            </a:solidFill>
            <a:round/>
            <a:headEnd/>
            <a:tailEnd/>
          </a:ln>
        </p:spPr>
      </p:cxnSp>
      <p:sp>
        <p:nvSpPr>
          <p:cNvPr id="122" name="Rounded Rectangle 121"/>
          <p:cNvSpPr>
            <a:spLocks noChangeArrowheads="1"/>
          </p:cNvSpPr>
          <p:nvPr/>
        </p:nvSpPr>
        <p:spPr bwMode="auto">
          <a:xfrm>
            <a:off x="3106004" y="5552894"/>
            <a:ext cx="500062"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3" name="Straight Connector 193"/>
          <p:cNvCxnSpPr>
            <a:cxnSpLocks noChangeShapeType="1"/>
          </p:cNvCxnSpPr>
          <p:nvPr/>
        </p:nvCxnSpPr>
        <p:spPr bwMode="auto">
          <a:xfrm rot="5400000" flipH="1" flipV="1">
            <a:off x="3233256" y="5431786"/>
            <a:ext cx="228380" cy="5835"/>
          </a:xfrm>
          <a:prstGeom prst="line">
            <a:avLst/>
          </a:prstGeom>
          <a:noFill/>
          <a:ln w="25400">
            <a:solidFill>
              <a:schemeClr val="accent1"/>
            </a:solidFill>
            <a:round/>
            <a:headEnd/>
            <a:tailEnd/>
          </a:ln>
        </p:spPr>
      </p:cxnSp>
      <p:sp>
        <p:nvSpPr>
          <p:cNvPr id="124" name="Rounded Rectangle 123"/>
          <p:cNvSpPr>
            <a:spLocks noChangeArrowheads="1"/>
          </p:cNvSpPr>
          <p:nvPr/>
        </p:nvSpPr>
        <p:spPr bwMode="auto">
          <a:xfrm>
            <a:off x="4935947" y="5559244"/>
            <a:ext cx="500063"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5" name="Rounded Rectangle 124"/>
          <p:cNvSpPr>
            <a:spLocks noChangeArrowheads="1"/>
          </p:cNvSpPr>
          <p:nvPr/>
        </p:nvSpPr>
        <p:spPr bwMode="auto">
          <a:xfrm>
            <a:off x="5630657" y="5561070"/>
            <a:ext cx="501650" cy="490538"/>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6" name="Rectangle 125"/>
          <p:cNvSpPr>
            <a:spLocks noChangeArrowheads="1"/>
          </p:cNvSpPr>
          <p:nvPr/>
        </p:nvSpPr>
        <p:spPr bwMode="auto">
          <a:xfrm>
            <a:off x="5757129" y="56211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7" name="Straight Connector 216"/>
          <p:cNvCxnSpPr>
            <a:cxnSpLocks noChangeShapeType="1"/>
            <a:stCxn id="124" idx="0"/>
          </p:cNvCxnSpPr>
          <p:nvPr/>
        </p:nvCxnSpPr>
        <p:spPr bwMode="auto">
          <a:xfrm flipV="1">
            <a:off x="5185979" y="5332232"/>
            <a:ext cx="429" cy="227012"/>
          </a:xfrm>
          <a:prstGeom prst="line">
            <a:avLst/>
          </a:prstGeom>
          <a:noFill/>
          <a:ln w="25400">
            <a:solidFill>
              <a:schemeClr val="accent1"/>
            </a:solidFill>
            <a:round/>
            <a:headEnd/>
            <a:tailEnd/>
          </a:ln>
        </p:spPr>
      </p:cxnSp>
      <p:cxnSp>
        <p:nvCxnSpPr>
          <p:cNvPr id="128" name="Straight Connector 220"/>
          <p:cNvCxnSpPr>
            <a:cxnSpLocks noChangeShapeType="1"/>
            <a:stCxn id="125" idx="0"/>
            <a:endCxn id="99" idx="2"/>
          </p:cNvCxnSpPr>
          <p:nvPr/>
        </p:nvCxnSpPr>
        <p:spPr bwMode="auto">
          <a:xfrm flipV="1">
            <a:off x="5881482" y="5332232"/>
            <a:ext cx="1060" cy="228838"/>
          </a:xfrm>
          <a:prstGeom prst="line">
            <a:avLst/>
          </a:prstGeom>
          <a:noFill/>
          <a:ln w="25400">
            <a:solidFill>
              <a:schemeClr val="accent1"/>
            </a:solidFill>
            <a:round/>
            <a:headEnd/>
            <a:tailEnd/>
          </a:ln>
        </p:spPr>
      </p:cxnSp>
      <p:grpSp>
        <p:nvGrpSpPr>
          <p:cNvPr id="93" name="Group 115"/>
          <p:cNvGrpSpPr>
            <a:grpSpLocks/>
          </p:cNvGrpSpPr>
          <p:nvPr/>
        </p:nvGrpSpPr>
        <p:grpSpPr bwMode="auto">
          <a:xfrm>
            <a:off x="2512279" y="5057594"/>
            <a:ext cx="3536950" cy="274638"/>
            <a:chOff x="1947116" y="4876800"/>
            <a:chExt cx="3537497" cy="274280"/>
          </a:xfrm>
        </p:grpSpPr>
        <p:sp>
          <p:nvSpPr>
            <p:cNvPr id="94" name="Rectangle 93"/>
            <p:cNvSpPr>
              <a:spLocks noChangeArrowheads="1"/>
            </p:cNvSpPr>
            <p:nvPr/>
          </p:nvSpPr>
          <p:spPr bwMode="auto">
            <a:xfrm>
              <a:off x="1947116" y="4876800"/>
              <a:ext cx="331838"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5" name="Rectangle 94"/>
            <p:cNvSpPr>
              <a:spLocks noChangeArrowheads="1"/>
            </p:cNvSpPr>
            <p:nvPr/>
          </p:nvSpPr>
          <p:spPr bwMode="auto">
            <a:xfrm>
              <a:off x="2613969"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8" name="Rectangle 97"/>
            <p:cNvSpPr>
              <a:spLocks noChangeArrowheads="1"/>
            </p:cNvSpPr>
            <p:nvPr/>
          </p:nvSpPr>
          <p:spPr bwMode="auto">
            <a:xfrm>
              <a:off x="4454165"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9" name="Rectangle 98"/>
            <p:cNvSpPr>
              <a:spLocks noChangeArrowheads="1"/>
            </p:cNvSpPr>
            <p:nvPr/>
          </p:nvSpPr>
          <p:spPr bwMode="auto">
            <a:xfrm>
              <a:off x="5151186"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sp>
        <p:nvSpPr>
          <p:cNvPr id="131" name="Rectangle 130"/>
          <p:cNvSpPr>
            <a:spLocks noChangeArrowheads="1"/>
          </p:cNvSpPr>
          <p:nvPr/>
        </p:nvSpPr>
        <p:spPr bwMode="auto">
          <a:xfrm>
            <a:off x="2505929" y="56195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2" name="Rectangle 131"/>
          <p:cNvSpPr>
            <a:spLocks noChangeArrowheads="1"/>
          </p:cNvSpPr>
          <p:nvPr/>
        </p:nvSpPr>
        <p:spPr bwMode="auto">
          <a:xfrm>
            <a:off x="2502754" y="57989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3" name="Rectangle 132"/>
          <p:cNvSpPr>
            <a:spLocks noChangeArrowheads="1"/>
          </p:cNvSpPr>
          <p:nvPr/>
        </p:nvSpPr>
        <p:spPr bwMode="auto">
          <a:xfrm>
            <a:off x="3200439" y="56449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4" name="Rectangle 133"/>
          <p:cNvSpPr>
            <a:spLocks noChangeArrowheads="1"/>
          </p:cNvSpPr>
          <p:nvPr/>
        </p:nvSpPr>
        <p:spPr bwMode="auto">
          <a:xfrm>
            <a:off x="3197264" y="58243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5" name="Rectangle 134"/>
          <p:cNvSpPr>
            <a:spLocks noChangeArrowheads="1"/>
          </p:cNvSpPr>
          <p:nvPr/>
        </p:nvSpPr>
        <p:spPr bwMode="auto">
          <a:xfrm>
            <a:off x="5013364"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6" name="Rectangle 135"/>
          <p:cNvSpPr>
            <a:spLocks noChangeArrowheads="1"/>
          </p:cNvSpPr>
          <p:nvPr/>
        </p:nvSpPr>
        <p:spPr bwMode="auto">
          <a:xfrm>
            <a:off x="5010189"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7" name="Rectangle 136"/>
          <p:cNvSpPr>
            <a:spLocks noChangeArrowheads="1"/>
          </p:cNvSpPr>
          <p:nvPr/>
        </p:nvSpPr>
        <p:spPr bwMode="auto">
          <a:xfrm>
            <a:off x="5757129"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8" name="Rectangle 137"/>
          <p:cNvSpPr>
            <a:spLocks noChangeArrowheads="1"/>
          </p:cNvSpPr>
          <p:nvPr/>
        </p:nvSpPr>
        <p:spPr bwMode="auto">
          <a:xfrm>
            <a:off x="5753954"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40" name="Straight Connector 112"/>
          <p:cNvCxnSpPr>
            <a:cxnSpLocks noChangeShapeType="1"/>
            <a:endCxn id="114" idx="2"/>
          </p:cNvCxnSpPr>
          <p:nvPr/>
        </p:nvCxnSpPr>
        <p:spPr bwMode="auto">
          <a:xfrm flipH="1" flipV="1">
            <a:off x="3961762" y="3223673"/>
            <a:ext cx="1195044" cy="1045622"/>
          </a:xfrm>
          <a:prstGeom prst="line">
            <a:avLst/>
          </a:prstGeom>
          <a:noFill/>
          <a:ln w="25400">
            <a:solidFill>
              <a:schemeClr val="accent1"/>
            </a:solidFill>
            <a:round/>
            <a:headEnd/>
            <a:tailEnd/>
          </a:ln>
        </p:spPr>
      </p:cxnSp>
      <p:cxnSp>
        <p:nvCxnSpPr>
          <p:cNvPr id="144" name="Straight Connector 106"/>
          <p:cNvCxnSpPr>
            <a:cxnSpLocks noChangeShapeType="1"/>
            <a:stCxn id="110" idx="0"/>
            <a:endCxn id="160" idx="2"/>
          </p:cNvCxnSpPr>
          <p:nvPr/>
        </p:nvCxnSpPr>
        <p:spPr bwMode="auto">
          <a:xfrm flipV="1">
            <a:off x="3344129" y="3223673"/>
            <a:ext cx="1488377" cy="1046521"/>
          </a:xfrm>
          <a:prstGeom prst="line">
            <a:avLst/>
          </a:prstGeom>
          <a:noFill/>
          <a:ln w="25400">
            <a:solidFill>
              <a:schemeClr val="accent1"/>
            </a:solidFill>
            <a:round/>
            <a:headEnd/>
            <a:tailEnd/>
          </a:ln>
        </p:spPr>
      </p:cxnSp>
      <p:cxnSp>
        <p:nvCxnSpPr>
          <p:cNvPr id="145" name="Straight Connector 112"/>
          <p:cNvCxnSpPr>
            <a:cxnSpLocks noChangeShapeType="1"/>
            <a:stCxn id="110" idx="0"/>
            <a:endCxn id="114" idx="2"/>
          </p:cNvCxnSpPr>
          <p:nvPr/>
        </p:nvCxnSpPr>
        <p:spPr bwMode="auto">
          <a:xfrm flipV="1">
            <a:off x="3344129" y="3223673"/>
            <a:ext cx="617633" cy="1046521"/>
          </a:xfrm>
          <a:prstGeom prst="line">
            <a:avLst/>
          </a:prstGeom>
          <a:noFill/>
          <a:ln w="25400">
            <a:solidFill>
              <a:schemeClr val="accent1"/>
            </a:solidFill>
            <a:round/>
            <a:headEnd/>
            <a:tailEnd/>
          </a:ln>
        </p:spPr>
      </p:cxnSp>
      <p:cxnSp>
        <p:nvCxnSpPr>
          <p:cNvPr id="150" name="Straight Connector 112"/>
          <p:cNvCxnSpPr>
            <a:cxnSpLocks noChangeShapeType="1"/>
            <a:stCxn id="111" idx="0"/>
            <a:endCxn id="160" idx="2"/>
          </p:cNvCxnSpPr>
          <p:nvPr/>
        </p:nvCxnSpPr>
        <p:spPr bwMode="auto">
          <a:xfrm flipH="1" flipV="1">
            <a:off x="4832506" y="3223673"/>
            <a:ext cx="991298" cy="1046521"/>
          </a:xfrm>
          <a:prstGeom prst="line">
            <a:avLst/>
          </a:prstGeom>
          <a:noFill/>
          <a:ln w="25400">
            <a:solidFill>
              <a:schemeClr val="accent1"/>
            </a:solidFill>
            <a:round/>
            <a:headEnd/>
            <a:tailEnd/>
          </a:ln>
        </p:spPr>
      </p:cxnSp>
      <p:cxnSp>
        <p:nvCxnSpPr>
          <p:cNvPr id="151" name="Straight Connector 112"/>
          <p:cNvCxnSpPr>
            <a:cxnSpLocks noChangeShapeType="1"/>
            <a:stCxn id="111" idx="0"/>
            <a:endCxn id="114" idx="2"/>
          </p:cNvCxnSpPr>
          <p:nvPr/>
        </p:nvCxnSpPr>
        <p:spPr bwMode="auto">
          <a:xfrm flipH="1" flipV="1">
            <a:off x="3961762" y="3223673"/>
            <a:ext cx="1862042" cy="1046521"/>
          </a:xfrm>
          <a:prstGeom prst="line">
            <a:avLst/>
          </a:prstGeom>
          <a:noFill/>
          <a:ln w="25400">
            <a:solidFill>
              <a:schemeClr val="accent1"/>
            </a:solidFill>
            <a:round/>
            <a:headEnd/>
            <a:tailEnd/>
          </a:ln>
        </p:spPr>
      </p:cxnSp>
      <p:cxnSp>
        <p:nvCxnSpPr>
          <p:cNvPr id="156" name="Straight Connector 112"/>
          <p:cNvCxnSpPr>
            <a:cxnSpLocks noChangeShapeType="1"/>
            <a:stCxn id="106" idx="0"/>
            <a:endCxn id="160" idx="2"/>
          </p:cNvCxnSpPr>
          <p:nvPr/>
        </p:nvCxnSpPr>
        <p:spPr bwMode="auto">
          <a:xfrm flipH="1" flipV="1">
            <a:off x="4832506" y="3223673"/>
            <a:ext cx="324548" cy="1044934"/>
          </a:xfrm>
          <a:prstGeom prst="line">
            <a:avLst/>
          </a:prstGeom>
          <a:noFill/>
          <a:ln w="25400">
            <a:solidFill>
              <a:schemeClr val="accent1"/>
            </a:solidFill>
            <a:round/>
            <a:headEnd/>
            <a:tailEnd/>
          </a:ln>
        </p:spPr>
      </p:cxnSp>
      <p:sp>
        <p:nvSpPr>
          <p:cNvPr id="160" name="Rectangle 159"/>
          <p:cNvSpPr>
            <a:spLocks noChangeArrowheads="1"/>
          </p:cNvSpPr>
          <p:nvPr/>
        </p:nvSpPr>
        <p:spPr bwMode="auto">
          <a:xfrm>
            <a:off x="4665818" y="2949035"/>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86" name="Straight Arrow Connector 185"/>
          <p:cNvCxnSpPr/>
          <p:nvPr/>
        </p:nvCxnSpPr>
        <p:spPr>
          <a:xfrm>
            <a:off x="2623690" y="4337962"/>
            <a:ext cx="726674" cy="650012"/>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597674" y="3541786"/>
            <a:ext cx="246392" cy="79617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623690" y="3841507"/>
            <a:ext cx="720839" cy="512734"/>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a:off x="5186408" y="4270194"/>
            <a:ext cx="705019" cy="717780"/>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a:off x="5872751" y="4202426"/>
            <a:ext cx="18675" cy="865101"/>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H="1" flipV="1">
            <a:off x="5369887" y="3621339"/>
            <a:ext cx="521540" cy="648856"/>
          </a:xfrm>
          <a:prstGeom prst="line">
            <a:avLst/>
          </a:prstGeom>
          <a:ln w="47625">
            <a:solidFill>
              <a:srgbClr val="4F622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985206" y="5004106"/>
            <a:ext cx="547742" cy="276999"/>
          </a:xfrm>
          <a:prstGeom prst="rect">
            <a:avLst/>
          </a:prstGeom>
          <a:noFill/>
        </p:spPr>
        <p:txBody>
          <a:bodyPr wrap="square" rtlCol="0">
            <a:spAutoFit/>
          </a:bodyPr>
          <a:lstStyle/>
          <a:p>
            <a:r>
              <a:rPr lang="en-US" sz="1200" dirty="0" err="1" smtClean="0"/>
              <a:t>ToR</a:t>
            </a:r>
            <a:endParaRPr lang="en-US" sz="1200" dirty="0"/>
          </a:p>
        </p:txBody>
      </p:sp>
      <p:sp>
        <p:nvSpPr>
          <p:cNvPr id="62" name="TextBox 61"/>
          <p:cNvSpPr txBox="1"/>
          <p:nvPr/>
        </p:nvSpPr>
        <p:spPr>
          <a:xfrm>
            <a:off x="1595556" y="4272656"/>
            <a:ext cx="1082643" cy="276999"/>
          </a:xfrm>
          <a:prstGeom prst="rect">
            <a:avLst/>
          </a:prstGeom>
          <a:noFill/>
        </p:spPr>
        <p:txBody>
          <a:bodyPr wrap="square" rtlCol="0">
            <a:spAutoFit/>
          </a:bodyPr>
          <a:lstStyle/>
          <a:p>
            <a:r>
              <a:rPr lang="en-US" sz="1200" dirty="0" smtClean="0"/>
              <a:t>Aggregate</a:t>
            </a:r>
            <a:endParaRPr lang="en-US" sz="1200" dirty="0"/>
          </a:p>
        </p:txBody>
      </p:sp>
      <p:sp>
        <p:nvSpPr>
          <p:cNvPr id="68" name="TextBox 67"/>
          <p:cNvSpPr txBox="1"/>
          <p:nvPr/>
        </p:nvSpPr>
        <p:spPr>
          <a:xfrm>
            <a:off x="2829416" y="2949035"/>
            <a:ext cx="681400" cy="276999"/>
          </a:xfrm>
          <a:prstGeom prst="rect">
            <a:avLst/>
          </a:prstGeom>
          <a:noFill/>
        </p:spPr>
        <p:txBody>
          <a:bodyPr wrap="square" rtlCol="0">
            <a:spAutoFit/>
          </a:bodyPr>
          <a:lstStyle/>
          <a:p>
            <a:r>
              <a:rPr lang="en-US" sz="1200" dirty="0" smtClean="0"/>
              <a:t>Spines</a:t>
            </a:r>
            <a:endParaRPr lang="en-US" sz="1200" dirty="0"/>
          </a:p>
        </p:txBody>
      </p:sp>
      <p:sp>
        <p:nvSpPr>
          <p:cNvPr id="63" name="TextBox 62"/>
          <p:cNvSpPr txBox="1"/>
          <p:nvPr/>
        </p:nvSpPr>
        <p:spPr>
          <a:xfrm>
            <a:off x="702038" y="4514177"/>
            <a:ext cx="1041839" cy="523220"/>
          </a:xfrm>
          <a:prstGeom prst="rect">
            <a:avLst/>
          </a:prstGeom>
          <a:noFill/>
        </p:spPr>
        <p:txBody>
          <a:bodyPr wrap="square" rtlCol="0">
            <a:spAutoFit/>
          </a:bodyPr>
          <a:lstStyle/>
          <a:p>
            <a:r>
              <a:rPr lang="en-US" sz="1400" b="1" dirty="0" smtClean="0">
                <a:solidFill>
                  <a:srgbClr val="FF0000"/>
                </a:solidFill>
              </a:rPr>
              <a:t>Probe originates</a:t>
            </a:r>
            <a:endParaRPr lang="en-US" sz="1400" b="1" dirty="0">
              <a:solidFill>
                <a:srgbClr val="FF0000"/>
              </a:solidFill>
            </a:endParaRPr>
          </a:p>
        </p:txBody>
      </p:sp>
      <p:cxnSp>
        <p:nvCxnSpPr>
          <p:cNvPr id="64" name="Straight Arrow Connector 63"/>
          <p:cNvCxnSpPr/>
          <p:nvPr/>
        </p:nvCxnSpPr>
        <p:spPr>
          <a:xfrm>
            <a:off x="1529229" y="4734710"/>
            <a:ext cx="1003719" cy="304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72845" y="3541786"/>
            <a:ext cx="1041839" cy="523220"/>
          </a:xfrm>
          <a:prstGeom prst="rect">
            <a:avLst/>
          </a:prstGeom>
          <a:noFill/>
        </p:spPr>
        <p:txBody>
          <a:bodyPr wrap="square" rtlCol="0">
            <a:spAutoFit/>
          </a:bodyPr>
          <a:lstStyle/>
          <a:p>
            <a:r>
              <a:rPr lang="en-US" sz="1400" b="1" dirty="0" smtClean="0">
                <a:solidFill>
                  <a:srgbClr val="FF0000"/>
                </a:solidFill>
              </a:rPr>
              <a:t>Probe replicates</a:t>
            </a:r>
            <a:endParaRPr lang="en-US" sz="1400" b="1" dirty="0">
              <a:solidFill>
                <a:srgbClr val="FF0000"/>
              </a:solidFill>
            </a:endParaRPr>
          </a:p>
        </p:txBody>
      </p:sp>
      <p:cxnSp>
        <p:nvCxnSpPr>
          <p:cNvPr id="71" name="Straight Arrow Connector 70"/>
          <p:cNvCxnSpPr/>
          <p:nvPr/>
        </p:nvCxnSpPr>
        <p:spPr>
          <a:xfrm>
            <a:off x="1600036" y="3762319"/>
            <a:ext cx="932912" cy="4713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2597674" y="4337962"/>
            <a:ext cx="0" cy="72956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Connector 106"/>
          <p:cNvCxnSpPr>
            <a:cxnSpLocks noChangeShapeType="1"/>
            <a:stCxn id="104" idx="0"/>
            <a:endCxn id="160" idx="2"/>
          </p:cNvCxnSpPr>
          <p:nvPr/>
        </p:nvCxnSpPr>
        <p:spPr bwMode="auto">
          <a:xfrm flipV="1">
            <a:off x="2677379" y="3223673"/>
            <a:ext cx="2155127" cy="1044934"/>
          </a:xfrm>
          <a:prstGeom prst="line">
            <a:avLst/>
          </a:prstGeom>
          <a:noFill/>
          <a:ln w="25400">
            <a:solidFill>
              <a:schemeClr val="accent1"/>
            </a:solidFill>
            <a:round/>
            <a:headEnd/>
            <a:tailEnd/>
          </a:ln>
        </p:spPr>
      </p:cxnSp>
      <p:graphicFrame>
        <p:nvGraphicFramePr>
          <p:cNvPr id="12" name="Table 11"/>
          <p:cNvGraphicFramePr>
            <a:graphicFrameLocks noGrp="1"/>
          </p:cNvGraphicFramePr>
          <p:nvPr>
            <p:extLst>
              <p:ext uri="{D42A27DB-BD31-4B8C-83A1-F6EECF244321}">
                <p14:modId xmlns:p14="http://schemas.microsoft.com/office/powerpoint/2010/main" val="1996843042"/>
              </p:ext>
            </p:extLst>
          </p:nvPr>
        </p:nvGraphicFramePr>
        <p:xfrm>
          <a:off x="5630657" y="1494983"/>
          <a:ext cx="2715846" cy="1483360"/>
        </p:xfrm>
        <a:graphic>
          <a:graphicData uri="http://schemas.openxmlformats.org/drawingml/2006/table">
            <a:tbl>
              <a:tblPr firstRow="1" bandRow="1">
                <a:tableStyleId>{EB9631B5-78F2-41C9-869B-9F39066F8104}</a:tableStyleId>
              </a:tblPr>
              <a:tblGrid>
                <a:gridCol w="2715846"/>
              </a:tblGrid>
              <a:tr h="370840">
                <a:tc>
                  <a:txBody>
                    <a:bodyPr/>
                    <a:lstStyle/>
                    <a:p>
                      <a:r>
                        <a:rPr lang="en-US" dirty="0" smtClean="0"/>
                        <a:t>P4 primitives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New header format</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Programmable Parsing</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RW packet</a:t>
                      </a:r>
                      <a:r>
                        <a:rPr lang="en-US" baseline="0" dirty="0" smtClean="0"/>
                        <a:t> metadata</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F48E2D9-F1AE-3A42-ADCF-BA1BF8DE6898}" type="slidenum">
              <a:rPr lang="en-US" smtClean="0"/>
              <a:t>20</a:t>
            </a:fld>
            <a:endParaRPr lang="en-US"/>
          </a:p>
        </p:txBody>
      </p:sp>
    </p:spTree>
    <p:extLst>
      <p:ext uri="{BB962C8B-B14F-4D97-AF65-F5344CB8AC3E}">
        <p14:creationId xmlns:p14="http://schemas.microsoft.com/office/powerpoint/2010/main" val="137385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Probes </a:t>
            </a:r>
            <a:r>
              <a:rPr lang="en-US" dirty="0" smtClean="0"/>
              <a:t>carry path utilization</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01825" y="3250124"/>
            <a:ext cx="433985" cy="140399"/>
            <a:chOff x="6221036" y="4078233"/>
            <a:chExt cx="433985" cy="140399"/>
          </a:xfrm>
        </p:grpSpPr>
        <p:sp>
          <p:nvSpPr>
            <p:cNvPr id="8" name="Rounded Rectangle 7"/>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9" name="Rectangle 8"/>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pSp>
        <p:nvGrpSpPr>
          <p:cNvPr id="36" name="Group 35"/>
          <p:cNvGrpSpPr/>
          <p:nvPr/>
        </p:nvGrpSpPr>
        <p:grpSpPr>
          <a:xfrm>
            <a:off x="4946240" y="3817601"/>
            <a:ext cx="433985" cy="140399"/>
            <a:chOff x="6221036" y="4078233"/>
            <a:chExt cx="433985" cy="140399"/>
          </a:xfrm>
        </p:grpSpPr>
        <p:sp>
          <p:nvSpPr>
            <p:cNvPr id="37" name="Rounded Rectangle 36"/>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38" name="Rectangle 37"/>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40" name="Group 39"/>
          <p:cNvGrpSpPr/>
          <p:nvPr/>
        </p:nvGrpSpPr>
        <p:grpSpPr>
          <a:xfrm>
            <a:off x="4822609" y="4792499"/>
            <a:ext cx="433985" cy="140399"/>
            <a:chOff x="6221036" y="4078233"/>
            <a:chExt cx="433985" cy="140399"/>
          </a:xfrm>
        </p:grpSpPr>
        <p:sp>
          <p:nvSpPr>
            <p:cNvPr id="41" name="Rounded Rectangle 40"/>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42" name="Rectangle 41"/>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44" name="Straight Connector 43"/>
          <p:cNvCxnSpPr/>
          <p:nvPr/>
        </p:nvCxnSpPr>
        <p:spPr>
          <a:xfrm flipH="1">
            <a:off x="4302850" y="2981363"/>
            <a:ext cx="674774" cy="803486"/>
          </a:xfrm>
          <a:prstGeom prst="line">
            <a:avLst/>
          </a:prstGeom>
          <a:ln>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635810" y="4123881"/>
            <a:ext cx="931038" cy="75403"/>
          </a:xfrm>
          <a:prstGeom prst="line">
            <a:avLst/>
          </a:prstGeom>
          <a:ln>
            <a:solidFill>
              <a:srgbClr val="1F497D"/>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455250" y="4362651"/>
            <a:ext cx="1111598" cy="570248"/>
          </a:xfrm>
          <a:prstGeom prst="line">
            <a:avLst/>
          </a:prstGeom>
          <a:ln>
            <a:solidFill>
              <a:srgbClr val="1F497D"/>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3" name="Oval Callout 52"/>
          <p:cNvSpPr/>
          <p:nvPr/>
        </p:nvSpPr>
        <p:spPr>
          <a:xfrm>
            <a:off x="4509049" y="5525677"/>
            <a:ext cx="1742947" cy="549046"/>
          </a:xfrm>
          <a:prstGeom prst="wedgeEllipseCallout">
            <a:avLst>
              <a:gd name="adj1" fmla="val -24879"/>
              <a:gd name="adj2" fmla="val -143245"/>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50%</a:t>
            </a:r>
            <a:endParaRPr lang="en-US" sz="1200" dirty="0">
              <a:solidFill>
                <a:schemeClr val="bg1"/>
              </a:solidFill>
            </a:endParaRPr>
          </a:p>
        </p:txBody>
      </p:sp>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48" name="TextBox 47"/>
          <p:cNvSpPr txBox="1"/>
          <p:nvPr/>
        </p:nvSpPr>
        <p:spPr>
          <a:xfrm>
            <a:off x="5005074" y="4189580"/>
            <a:ext cx="782630" cy="307777"/>
          </a:xfrm>
          <a:prstGeom prst="rect">
            <a:avLst/>
          </a:prstGeom>
          <a:noFill/>
        </p:spPr>
        <p:txBody>
          <a:bodyPr wrap="square" rtlCol="0">
            <a:spAutoFit/>
          </a:bodyPr>
          <a:lstStyle/>
          <a:p>
            <a:r>
              <a:rPr lang="en-US" sz="1400" b="1" dirty="0" smtClean="0">
                <a:solidFill>
                  <a:schemeClr val="accent3">
                    <a:lumMod val="50000"/>
                  </a:schemeClr>
                </a:solidFill>
              </a:rPr>
              <a:t>Probe</a:t>
            </a:r>
            <a:endParaRPr lang="en-US" sz="1400" b="1" dirty="0">
              <a:solidFill>
                <a:schemeClr val="accent3">
                  <a:lumMod val="50000"/>
                </a:schemeClr>
              </a:solidFill>
            </a:endParaRPr>
          </a:p>
        </p:txBody>
      </p:sp>
      <p:sp>
        <p:nvSpPr>
          <p:cNvPr id="55" name="Oval Callout 54"/>
          <p:cNvSpPr/>
          <p:nvPr/>
        </p:nvSpPr>
        <p:spPr>
          <a:xfrm>
            <a:off x="3527383" y="1902244"/>
            <a:ext cx="1742947" cy="549046"/>
          </a:xfrm>
          <a:prstGeom prst="wedgeEllipseCallout">
            <a:avLst>
              <a:gd name="adj1" fmla="val 9910"/>
              <a:gd name="adj2" fmla="val 190189"/>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80%</a:t>
            </a:r>
            <a:endParaRPr lang="en-US" sz="1200" dirty="0">
              <a:solidFill>
                <a:schemeClr val="bg1"/>
              </a:solidFill>
            </a:endParaRPr>
          </a:p>
        </p:txBody>
      </p:sp>
      <p:sp>
        <p:nvSpPr>
          <p:cNvPr id="56" name="Oval Callout 55"/>
          <p:cNvSpPr/>
          <p:nvPr/>
        </p:nvSpPr>
        <p:spPr>
          <a:xfrm>
            <a:off x="5187154" y="2878213"/>
            <a:ext cx="1742947" cy="549046"/>
          </a:xfrm>
          <a:prstGeom prst="wedgeEllipseCallout">
            <a:avLst>
              <a:gd name="adj1" fmla="val -38664"/>
              <a:gd name="adj2" fmla="val 110998"/>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a:t>
            </a:r>
            <a:r>
              <a:rPr lang="en-US" sz="1200" dirty="0">
                <a:solidFill>
                  <a:schemeClr val="bg1"/>
                </a:solidFill>
              </a:rPr>
              <a:t>6</a:t>
            </a:r>
            <a:r>
              <a:rPr lang="en-US" sz="1200" dirty="0" smtClean="0">
                <a:solidFill>
                  <a:schemeClr val="bg1"/>
                </a:solidFill>
              </a:rPr>
              <a:t>0%</a:t>
            </a:r>
            <a:endParaRPr lang="en-US" sz="1200" dirty="0">
              <a:solidFill>
                <a:schemeClr val="bg1"/>
              </a:solidFil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21</a:t>
            </a:fld>
            <a:endParaRPr lang="en-US"/>
          </a:p>
        </p:txBody>
      </p:sp>
    </p:spTree>
    <p:extLst>
      <p:ext uri="{BB962C8B-B14F-4D97-AF65-F5344CB8AC3E}">
        <p14:creationId xmlns:p14="http://schemas.microsoft.com/office/powerpoint/2010/main" val="30661901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024077" cy="680533"/>
          </a:xfrm>
        </p:spPr>
        <p:txBody>
          <a:bodyPr>
            <a:normAutofit fontScale="90000"/>
          </a:bodyPr>
          <a:lstStyle/>
          <a:p>
            <a:r>
              <a:rPr lang="en-US" dirty="0" smtClean="0"/>
              <a:t>Each switch identifies best downstream path</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01825" y="3250124"/>
            <a:ext cx="433985" cy="140399"/>
            <a:chOff x="6221036" y="4078233"/>
            <a:chExt cx="433985" cy="140399"/>
          </a:xfrm>
        </p:grpSpPr>
        <p:sp>
          <p:nvSpPr>
            <p:cNvPr id="8" name="Rounded Rectangle 7"/>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9" name="Rectangle 8"/>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670264227"/>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chemeClr val="tx1"/>
                          </a:solidFill>
                        </a:rPr>
                        <a:t>Dst</a:t>
                      </a:r>
                      <a:endParaRPr lang="en-US" sz="1100" b="1" i="0" dirty="0">
                        <a:solidFill>
                          <a:schemeClr val="tx1"/>
                        </a:solidFill>
                      </a:endParaRPr>
                    </a:p>
                  </a:txBody>
                  <a:tcPr/>
                </a:tc>
                <a:tc>
                  <a:txBody>
                    <a:bodyPr/>
                    <a:lstStyle/>
                    <a:p>
                      <a:r>
                        <a:rPr lang="en-US" sz="1100" dirty="0" smtClean="0">
                          <a:solidFill>
                            <a:schemeClr val="tx1"/>
                          </a:solidFill>
                        </a:rPr>
                        <a:t>Best hop</a:t>
                      </a:r>
                      <a:endParaRPr lang="en-US" sz="1100" b="1" i="0" dirty="0">
                        <a:solidFill>
                          <a:schemeClr val="tx1"/>
                        </a:solidFill>
                      </a:endParaRPr>
                    </a:p>
                  </a:txBody>
                  <a:tcPr/>
                </a:tc>
                <a:tc>
                  <a:txBody>
                    <a:bodyPr/>
                    <a:lstStyle/>
                    <a:p>
                      <a:r>
                        <a:rPr lang="en-US" sz="1100" dirty="0" smtClean="0">
                          <a:solidFill>
                            <a:schemeClr val="tx1"/>
                          </a:solidFill>
                        </a:rPr>
                        <a:t>Path </a:t>
                      </a:r>
                      <a:r>
                        <a:rPr lang="en-US" sz="1100" dirty="0" err="1" smtClean="0">
                          <a:solidFill>
                            <a:schemeClr val="tx1"/>
                          </a:solidFill>
                        </a:rPr>
                        <a:t>util</a:t>
                      </a:r>
                      <a:endParaRPr lang="en-US" sz="1100" b="1" i="0" dirty="0">
                        <a:solidFill>
                          <a:schemeClr val="tx1"/>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grpSp>
        <p:nvGrpSpPr>
          <p:cNvPr id="36" name="Group 35"/>
          <p:cNvGrpSpPr/>
          <p:nvPr/>
        </p:nvGrpSpPr>
        <p:grpSpPr>
          <a:xfrm>
            <a:off x="4946240" y="3817601"/>
            <a:ext cx="433985" cy="140399"/>
            <a:chOff x="6221036" y="4078233"/>
            <a:chExt cx="433985" cy="140399"/>
          </a:xfrm>
        </p:grpSpPr>
        <p:sp>
          <p:nvSpPr>
            <p:cNvPr id="37" name="Rounded Rectangle 3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38" name="Rectangle 37"/>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40" name="Group 39"/>
          <p:cNvGrpSpPr/>
          <p:nvPr/>
        </p:nvGrpSpPr>
        <p:grpSpPr>
          <a:xfrm>
            <a:off x="4822609" y="4792499"/>
            <a:ext cx="433985" cy="140399"/>
            <a:chOff x="6221036" y="4078233"/>
            <a:chExt cx="433985" cy="140399"/>
          </a:xfrm>
        </p:grpSpPr>
        <p:sp>
          <p:nvSpPr>
            <p:cNvPr id="41" name="Rounded Rectangle 40"/>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42" name="Rectangle 41"/>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44" name="Straight Connector 43"/>
          <p:cNvCxnSpPr/>
          <p:nvPr/>
        </p:nvCxnSpPr>
        <p:spPr>
          <a:xfrm flipH="1">
            <a:off x="4302850" y="2981363"/>
            <a:ext cx="674774" cy="803486"/>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635810" y="4123881"/>
            <a:ext cx="931038" cy="75403"/>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455250" y="4362651"/>
            <a:ext cx="1111598" cy="570248"/>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48" name="TextBox 47"/>
          <p:cNvSpPr txBox="1"/>
          <p:nvPr/>
        </p:nvSpPr>
        <p:spPr>
          <a:xfrm>
            <a:off x="5005074" y="4189580"/>
            <a:ext cx="782630" cy="307777"/>
          </a:xfrm>
          <a:prstGeom prst="rect">
            <a:avLst/>
          </a:prstGeom>
          <a:noFill/>
        </p:spPr>
        <p:txBody>
          <a:bodyPr wrap="square" rtlCol="0">
            <a:spAutoFit/>
          </a:bodyPr>
          <a:lstStyle/>
          <a:p>
            <a:r>
              <a:rPr lang="en-US" sz="1400" b="1" dirty="0" smtClean="0">
                <a:solidFill>
                  <a:schemeClr val="accent3">
                    <a:lumMod val="50000"/>
                  </a:schemeClr>
                </a:solidFill>
              </a:rPr>
              <a:t>Probe</a:t>
            </a:r>
            <a:endParaRPr lang="en-US" sz="1400" b="1" dirty="0">
              <a:solidFill>
                <a:schemeClr val="accent3">
                  <a:lumMod val="50000"/>
                </a:schemeClr>
              </a:solidFill>
            </a:endParaRPr>
          </a:p>
        </p:txBody>
      </p:sp>
      <p:grpSp>
        <p:nvGrpSpPr>
          <p:cNvPr id="45" name="Group 44"/>
          <p:cNvGrpSpPr/>
          <p:nvPr/>
        </p:nvGrpSpPr>
        <p:grpSpPr>
          <a:xfrm>
            <a:off x="2162265" y="3628735"/>
            <a:ext cx="433985" cy="140399"/>
            <a:chOff x="6221036" y="4078233"/>
            <a:chExt cx="433985" cy="140399"/>
          </a:xfrm>
        </p:grpSpPr>
        <p:sp>
          <p:nvSpPr>
            <p:cNvPr id="47" name="Rounded Rectangle 4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50" name="Rectangle 49"/>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52" name="Straight Connector 51"/>
          <p:cNvCxnSpPr/>
          <p:nvPr/>
        </p:nvCxnSpPr>
        <p:spPr>
          <a:xfrm flipH="1" flipV="1">
            <a:off x="1965234" y="3954291"/>
            <a:ext cx="934722" cy="7417"/>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7" name="Oval Callout 56"/>
          <p:cNvSpPr/>
          <p:nvPr/>
        </p:nvSpPr>
        <p:spPr>
          <a:xfrm>
            <a:off x="1145536" y="2329167"/>
            <a:ext cx="1742947" cy="549046"/>
          </a:xfrm>
          <a:prstGeom prst="wedgeEllipseCallout">
            <a:avLst>
              <a:gd name="adj1" fmla="val 9910"/>
              <a:gd name="adj2" fmla="val 190189"/>
            </a:avLst>
          </a:prstGeom>
          <a:solidFill>
            <a:srgbClr val="4F6228"/>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rgbClr val="FFFFFF"/>
                </a:solidFill>
              </a:rPr>
              <a:t>ToR</a:t>
            </a:r>
            <a:r>
              <a:rPr lang="en-US" sz="1200" dirty="0" smtClean="0">
                <a:solidFill>
                  <a:srgbClr val="FFFFFF"/>
                </a:solidFill>
              </a:rPr>
              <a:t>  ID = 10 </a:t>
            </a:r>
            <a:r>
              <a:rPr lang="en-US" sz="1200" dirty="0" err="1" smtClean="0">
                <a:solidFill>
                  <a:srgbClr val="FFFFFF"/>
                </a:solidFill>
              </a:rPr>
              <a:t>Max_util</a:t>
            </a:r>
            <a:r>
              <a:rPr lang="en-US" sz="1200" dirty="0" smtClean="0">
                <a:solidFill>
                  <a:srgbClr val="FFFFFF"/>
                </a:solidFill>
              </a:rPr>
              <a:t> = </a:t>
            </a:r>
            <a:r>
              <a:rPr lang="en-US" sz="1200" dirty="0">
                <a:solidFill>
                  <a:srgbClr val="FFFFFF"/>
                </a:solidFill>
              </a:rPr>
              <a:t>5</a:t>
            </a:r>
            <a:r>
              <a:rPr lang="en-US" sz="1200" dirty="0" smtClean="0">
                <a:solidFill>
                  <a:srgbClr val="FFFFFF"/>
                </a:solidFill>
              </a:rPr>
              <a:t>0%</a:t>
            </a:r>
            <a:endParaRPr lang="en-US" sz="1200" dirty="0">
              <a:solidFill>
                <a:srgbClr val="FFFFFF"/>
              </a:solidFil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22</a:t>
            </a:fld>
            <a:endParaRPr lang="en-US"/>
          </a:p>
        </p:txBody>
      </p:sp>
    </p:spTree>
    <p:extLst>
      <p:ext uri="{BB962C8B-B14F-4D97-AF65-F5344CB8AC3E}">
        <p14:creationId xmlns:p14="http://schemas.microsoft.com/office/powerpoint/2010/main" val="27846268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3658471008"/>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i="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858174865"/>
              </p:ext>
            </p:extLst>
          </p:nvPr>
        </p:nvGraphicFramePr>
        <p:xfrm>
          <a:off x="1480217" y="2405171"/>
          <a:ext cx="2649885" cy="1269483"/>
        </p:xfrm>
        <a:graphic>
          <a:graphicData uri="http://schemas.openxmlformats.org/drawingml/2006/table">
            <a:tbl>
              <a:tblPr firstRow="1" bandRow="1">
                <a:tableStyleId>{775DCB02-9BB8-47FD-8907-85C794F793BA}</a:tableStyleId>
              </a:tblPr>
              <a:tblGrid>
                <a:gridCol w="591311"/>
                <a:gridCol w="1073424"/>
                <a:gridCol w="985150"/>
              </a:tblGrid>
              <a:tr h="295977">
                <a:tc>
                  <a:txBody>
                    <a:bodyPr/>
                    <a:lstStyle/>
                    <a:p>
                      <a:r>
                        <a:rPr lang="en-US" sz="1200" b="1" i="0" dirty="0" err="1" smtClean="0">
                          <a:solidFill>
                            <a:schemeClr val="bg1"/>
                          </a:solidFill>
                        </a:rPr>
                        <a:t>Dest</a:t>
                      </a:r>
                      <a:endParaRPr lang="en-US" sz="1200" b="1" i="0" dirty="0">
                        <a:solidFill>
                          <a:schemeClr val="bg1"/>
                        </a:solidFill>
                      </a:endParaRPr>
                    </a:p>
                  </a:txBody>
                  <a:tcPr/>
                </a:tc>
                <a:tc>
                  <a:txBody>
                    <a:bodyPr/>
                    <a:lstStyle/>
                    <a:p>
                      <a:r>
                        <a:rPr lang="en-US" sz="1200" dirty="0" smtClean="0">
                          <a:solidFill>
                            <a:schemeClr val="bg1"/>
                          </a:solidFill>
                        </a:rPr>
                        <a:t>Timestamp</a:t>
                      </a:r>
                      <a:endParaRPr lang="en-US" sz="1200" b="1" i="0" dirty="0">
                        <a:solidFill>
                          <a:schemeClr val="bg1"/>
                        </a:solidFill>
                      </a:endParaRPr>
                    </a:p>
                  </a:txBody>
                  <a:tcPr/>
                </a:tc>
                <a:tc>
                  <a:txBody>
                    <a:bodyPr/>
                    <a:lstStyle/>
                    <a:p>
                      <a:r>
                        <a:rPr lang="en-US" sz="1200" dirty="0" smtClean="0">
                          <a:solidFill>
                            <a:schemeClr val="bg1"/>
                          </a:solidFill>
                        </a:rPr>
                        <a:t>Next</a:t>
                      </a:r>
                      <a:r>
                        <a:rPr lang="en-US" sz="1200" baseline="0" dirty="0" smtClean="0">
                          <a:solidFill>
                            <a:schemeClr val="bg1"/>
                          </a:solidFill>
                        </a:rPr>
                        <a:t> hop</a:t>
                      </a:r>
                      <a:endParaRPr lang="en-US" sz="1200" b="1" i="0" dirty="0">
                        <a:solidFill>
                          <a:schemeClr val="bg1"/>
                        </a:solidFill>
                      </a:endParaRPr>
                    </a:p>
                  </a:txBody>
                  <a:tcPr/>
                </a:tc>
              </a:tr>
              <a:tr h="265296">
                <a:tc>
                  <a:txBody>
                    <a:bodyPr/>
                    <a:lstStyle/>
                    <a:p>
                      <a:r>
                        <a:rPr lang="en-US" sz="1100" i="0" dirty="0" err="1" smtClean="0"/>
                        <a:t>ToR</a:t>
                      </a:r>
                      <a:r>
                        <a:rPr lang="en-US" sz="1100" i="0" dirty="0" smtClean="0"/>
                        <a:t> 10</a:t>
                      </a:r>
                      <a:endParaRPr lang="en-US" sz="1100" i="0" dirty="0"/>
                    </a:p>
                  </a:txBody>
                  <a:tcPr/>
                </a:tc>
                <a:tc>
                  <a:txBody>
                    <a:bodyPr/>
                    <a:lstStyle/>
                    <a:p>
                      <a:r>
                        <a:rPr lang="en-US" sz="1100" dirty="0" smtClean="0"/>
                        <a:t>1</a:t>
                      </a:r>
                      <a:endParaRPr lang="en-US" sz="1100" i="0" dirty="0"/>
                    </a:p>
                  </a:txBody>
                  <a:tcPr/>
                </a:tc>
                <a:tc>
                  <a:txBody>
                    <a:bodyPr/>
                    <a:lstStyle/>
                    <a:p>
                      <a:r>
                        <a:rPr lang="en-US" sz="1100" dirty="0" smtClean="0"/>
                        <a:t>S4</a:t>
                      </a:r>
                      <a:endParaRPr lang="en-US" sz="1100" i="0" dirty="0"/>
                    </a:p>
                  </a:txBody>
                  <a:tcPr/>
                </a:tc>
              </a:tr>
              <a:tr h="265296">
                <a:tc>
                  <a:txBody>
                    <a:bodyPr/>
                    <a:lstStyle/>
                    <a:p>
                      <a:endParaRPr lang="en-US" sz="1100" i="0" dirty="0"/>
                    </a:p>
                  </a:txBody>
                  <a:tcPr/>
                </a:tc>
                <a:tc>
                  <a:txBody>
                    <a:bodyPr/>
                    <a:lstStyle/>
                    <a:p>
                      <a:r>
                        <a:rPr lang="is-IS" sz="1100" dirty="0" smtClean="0"/>
                        <a:t>…</a:t>
                      </a:r>
                      <a:endParaRPr lang="en-US" sz="1100" i="0" dirty="0"/>
                    </a:p>
                  </a:txBody>
                  <a:tcPr/>
                </a:tc>
                <a:tc>
                  <a:txBody>
                    <a:bodyPr/>
                    <a:lstStyle/>
                    <a:p>
                      <a:r>
                        <a:rPr lang="is-IS" sz="1100" dirty="0" smtClean="0"/>
                        <a:t>…</a:t>
                      </a:r>
                      <a:endParaRPr lang="en-US" sz="1100" i="0" dirty="0"/>
                    </a:p>
                  </a:txBody>
                  <a:tcPr/>
                </a:tc>
              </a:tr>
              <a:tr h="442914">
                <a:tc>
                  <a:txBody>
                    <a:bodyPr/>
                    <a:lstStyle/>
                    <a:p>
                      <a:endParaRPr lang="en-US" sz="1100" i="0" dirty="0"/>
                    </a:p>
                  </a:txBody>
                  <a:tcPr/>
                </a:tc>
                <a:tc>
                  <a:txBody>
                    <a:bodyPr/>
                    <a:lstStyle/>
                    <a:p>
                      <a:r>
                        <a:rPr lang="en-US" sz="1100" dirty="0" smtClean="0"/>
                        <a:t>…</a:t>
                      </a:r>
                      <a:endParaRPr lang="en-US" sz="1100" i="0" dirty="0"/>
                    </a:p>
                  </a:txBody>
                  <a:tcPr/>
                </a:tc>
                <a:tc>
                  <a:txBody>
                    <a:bodyPr/>
                    <a:lstStyle/>
                    <a:p>
                      <a:r>
                        <a:rPr lang="en-US" sz="1100" dirty="0" smtClean="0"/>
                        <a:t>…</a:t>
                      </a:r>
                      <a:endParaRPr lang="en-US" sz="110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 name="TextBox 2"/>
          <p:cNvSpPr txBox="1"/>
          <p:nvPr/>
        </p:nvSpPr>
        <p:spPr>
          <a:xfrm>
            <a:off x="1965234" y="1842948"/>
            <a:ext cx="1648714" cy="369332"/>
          </a:xfrm>
          <a:prstGeom prst="rect">
            <a:avLst/>
          </a:prstGeom>
          <a:noFill/>
        </p:spPr>
        <p:txBody>
          <a:bodyPr wrap="square" rtlCol="0">
            <a:spAutoFit/>
          </a:bodyPr>
          <a:lstStyle/>
          <a:p>
            <a:r>
              <a:rPr lang="en-US" b="1" dirty="0" err="1">
                <a:solidFill>
                  <a:srgbClr val="800000"/>
                </a:solidFill>
              </a:rPr>
              <a:t>Flowlet</a:t>
            </a:r>
            <a:r>
              <a:rPr lang="en-US" b="1" dirty="0">
                <a:solidFill>
                  <a:srgbClr val="800000"/>
                </a:solidFill>
              </a:rPr>
              <a:t> table</a:t>
            </a: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F48E2D9-F1AE-3A42-ADCF-BA1BF8DE6898}" type="slidenum">
              <a:rPr lang="en-US" smtClean="0"/>
              <a:t>23</a:t>
            </a:fld>
            <a:endParaRPr lang="en-US"/>
          </a:p>
        </p:txBody>
      </p:sp>
    </p:spTree>
    <p:extLst>
      <p:ext uri="{BB962C8B-B14F-4D97-AF65-F5344CB8AC3E}">
        <p14:creationId xmlns:p14="http://schemas.microsoft.com/office/powerpoint/2010/main" val="11582996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950126494"/>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i="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 name="TextBox 2"/>
          <p:cNvSpPr txBox="1"/>
          <p:nvPr/>
        </p:nvSpPr>
        <p:spPr>
          <a:xfrm>
            <a:off x="1965234" y="1842948"/>
            <a:ext cx="1648714" cy="369332"/>
          </a:xfrm>
          <a:prstGeom prst="rect">
            <a:avLst/>
          </a:prstGeom>
          <a:noFill/>
        </p:spPr>
        <p:txBody>
          <a:bodyPr wrap="square" rtlCol="0">
            <a:spAutoFit/>
          </a:bodyPr>
          <a:lstStyle/>
          <a:p>
            <a:r>
              <a:rPr lang="en-US" b="1" dirty="0" err="1">
                <a:solidFill>
                  <a:srgbClr val="800000"/>
                </a:solidFill>
              </a:rPr>
              <a:t>Flowlet</a:t>
            </a:r>
            <a:r>
              <a:rPr lang="en-US" b="1" dirty="0">
                <a:solidFill>
                  <a:srgbClr val="800000"/>
                </a:solidFill>
              </a:rPr>
              <a:t> table</a:t>
            </a: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936155802"/>
              </p:ext>
            </p:extLst>
          </p:nvPr>
        </p:nvGraphicFramePr>
        <p:xfrm>
          <a:off x="5061214" y="1292410"/>
          <a:ext cx="3566654" cy="1112520"/>
        </p:xfrm>
        <a:graphic>
          <a:graphicData uri="http://schemas.openxmlformats.org/drawingml/2006/table">
            <a:tbl>
              <a:tblPr firstRow="1" bandRow="1">
                <a:tableStyleId>{EB9631B5-78F2-41C9-869B-9F39066F8104}</a:tableStyleId>
              </a:tblPr>
              <a:tblGrid>
                <a:gridCol w="3566654"/>
              </a:tblGrid>
              <a:tr h="370840">
                <a:tc>
                  <a:txBody>
                    <a:bodyPr/>
                    <a:lstStyle/>
                    <a:p>
                      <a:r>
                        <a:rPr lang="en-US" dirty="0" smtClean="0"/>
                        <a:t>P4 primitives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RW access to </a:t>
                      </a:r>
                      <a:r>
                        <a:rPr lang="en-US" dirty="0" err="1" smtClean="0"/>
                        <a:t>stateful</a:t>
                      </a:r>
                      <a:r>
                        <a:rPr lang="en-US" baseline="0" dirty="0" smtClean="0"/>
                        <a:t> memory</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Comparison/arithmetic operators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BF48E2D9-F1AE-3A42-ADCF-BA1BF8DE6898}" type="slidenum">
              <a:rPr lang="en-US" smtClean="0"/>
              <a:t>24</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3789743198"/>
              </p:ext>
            </p:extLst>
          </p:nvPr>
        </p:nvGraphicFramePr>
        <p:xfrm>
          <a:off x="1480217" y="2405171"/>
          <a:ext cx="2649885" cy="1269483"/>
        </p:xfrm>
        <a:graphic>
          <a:graphicData uri="http://schemas.openxmlformats.org/drawingml/2006/table">
            <a:tbl>
              <a:tblPr firstRow="1" bandRow="1">
                <a:tableStyleId>{775DCB02-9BB8-47FD-8907-85C794F793BA}</a:tableStyleId>
              </a:tblPr>
              <a:tblGrid>
                <a:gridCol w="591311"/>
                <a:gridCol w="1073424"/>
                <a:gridCol w="985150"/>
              </a:tblGrid>
              <a:tr h="295977">
                <a:tc>
                  <a:txBody>
                    <a:bodyPr/>
                    <a:lstStyle/>
                    <a:p>
                      <a:r>
                        <a:rPr lang="en-US" sz="1200" b="1" i="0" dirty="0" err="1" smtClean="0">
                          <a:solidFill>
                            <a:schemeClr val="bg1"/>
                          </a:solidFill>
                        </a:rPr>
                        <a:t>Dest</a:t>
                      </a:r>
                      <a:endParaRPr lang="en-US" sz="1200" b="1" i="0" dirty="0">
                        <a:solidFill>
                          <a:schemeClr val="bg1"/>
                        </a:solidFill>
                      </a:endParaRPr>
                    </a:p>
                  </a:txBody>
                  <a:tcPr/>
                </a:tc>
                <a:tc>
                  <a:txBody>
                    <a:bodyPr/>
                    <a:lstStyle/>
                    <a:p>
                      <a:r>
                        <a:rPr lang="en-US" sz="1200" dirty="0" smtClean="0">
                          <a:solidFill>
                            <a:schemeClr val="bg1"/>
                          </a:solidFill>
                        </a:rPr>
                        <a:t>Timestamp</a:t>
                      </a:r>
                      <a:endParaRPr lang="en-US" sz="1200" b="1" i="0" dirty="0">
                        <a:solidFill>
                          <a:schemeClr val="bg1"/>
                        </a:solidFill>
                      </a:endParaRPr>
                    </a:p>
                  </a:txBody>
                  <a:tcPr/>
                </a:tc>
                <a:tc>
                  <a:txBody>
                    <a:bodyPr/>
                    <a:lstStyle/>
                    <a:p>
                      <a:r>
                        <a:rPr lang="en-US" sz="1200" dirty="0" smtClean="0">
                          <a:solidFill>
                            <a:schemeClr val="bg1"/>
                          </a:solidFill>
                        </a:rPr>
                        <a:t>Next</a:t>
                      </a:r>
                      <a:r>
                        <a:rPr lang="en-US" sz="1200" baseline="0" dirty="0" smtClean="0">
                          <a:solidFill>
                            <a:schemeClr val="bg1"/>
                          </a:solidFill>
                        </a:rPr>
                        <a:t> hop</a:t>
                      </a:r>
                      <a:endParaRPr lang="en-US" sz="1200" b="1" i="0" dirty="0">
                        <a:solidFill>
                          <a:schemeClr val="bg1"/>
                        </a:solidFill>
                      </a:endParaRPr>
                    </a:p>
                  </a:txBody>
                  <a:tcPr/>
                </a:tc>
              </a:tr>
              <a:tr h="265296">
                <a:tc>
                  <a:txBody>
                    <a:bodyPr/>
                    <a:lstStyle/>
                    <a:p>
                      <a:r>
                        <a:rPr lang="en-US" sz="1100" i="0" dirty="0" err="1" smtClean="0"/>
                        <a:t>ToR</a:t>
                      </a:r>
                      <a:r>
                        <a:rPr lang="en-US" sz="1100" i="0" dirty="0" smtClean="0"/>
                        <a:t> 10</a:t>
                      </a:r>
                      <a:endParaRPr lang="en-US" sz="1100" i="0" dirty="0"/>
                    </a:p>
                  </a:txBody>
                  <a:tcPr/>
                </a:tc>
                <a:tc>
                  <a:txBody>
                    <a:bodyPr/>
                    <a:lstStyle/>
                    <a:p>
                      <a:r>
                        <a:rPr lang="en-US" sz="1100" dirty="0" smtClean="0"/>
                        <a:t>1</a:t>
                      </a:r>
                      <a:endParaRPr lang="en-US" sz="1100" i="0" dirty="0"/>
                    </a:p>
                  </a:txBody>
                  <a:tcPr/>
                </a:tc>
                <a:tc>
                  <a:txBody>
                    <a:bodyPr/>
                    <a:lstStyle/>
                    <a:p>
                      <a:r>
                        <a:rPr lang="en-US" sz="1100" dirty="0" smtClean="0"/>
                        <a:t>S4</a:t>
                      </a:r>
                      <a:endParaRPr lang="en-US" sz="1100" i="0" dirty="0"/>
                    </a:p>
                  </a:txBody>
                  <a:tcPr/>
                </a:tc>
              </a:tr>
              <a:tr h="265296">
                <a:tc>
                  <a:txBody>
                    <a:bodyPr/>
                    <a:lstStyle/>
                    <a:p>
                      <a:endParaRPr lang="en-US" sz="1100" i="0" dirty="0"/>
                    </a:p>
                  </a:txBody>
                  <a:tcPr/>
                </a:tc>
                <a:tc>
                  <a:txBody>
                    <a:bodyPr/>
                    <a:lstStyle/>
                    <a:p>
                      <a:r>
                        <a:rPr lang="is-IS" sz="1100" dirty="0" smtClean="0"/>
                        <a:t>…</a:t>
                      </a:r>
                      <a:endParaRPr lang="en-US" sz="1100" i="0" dirty="0"/>
                    </a:p>
                  </a:txBody>
                  <a:tcPr/>
                </a:tc>
                <a:tc>
                  <a:txBody>
                    <a:bodyPr/>
                    <a:lstStyle/>
                    <a:p>
                      <a:r>
                        <a:rPr lang="is-IS" sz="1100" dirty="0" smtClean="0"/>
                        <a:t>…</a:t>
                      </a:r>
                      <a:endParaRPr lang="en-US" sz="1100" i="0" dirty="0"/>
                    </a:p>
                  </a:txBody>
                  <a:tcPr/>
                </a:tc>
              </a:tr>
              <a:tr h="442914">
                <a:tc>
                  <a:txBody>
                    <a:bodyPr/>
                    <a:lstStyle/>
                    <a:p>
                      <a:endParaRPr lang="en-US" sz="1100" i="0" dirty="0"/>
                    </a:p>
                  </a:txBody>
                  <a:tcPr/>
                </a:tc>
                <a:tc>
                  <a:txBody>
                    <a:bodyPr/>
                    <a:lstStyle/>
                    <a:p>
                      <a:r>
                        <a:rPr lang="en-US" sz="1100" dirty="0" smtClean="0"/>
                        <a:t>…</a:t>
                      </a:r>
                      <a:endParaRPr lang="en-US" sz="1100" i="0" dirty="0"/>
                    </a:p>
                  </a:txBody>
                  <a:tcPr/>
                </a:tc>
                <a:tc>
                  <a:txBody>
                    <a:bodyPr/>
                    <a:lstStyle/>
                    <a:p>
                      <a:r>
                        <a:rPr lang="en-US" sz="1100" dirty="0" smtClean="0"/>
                        <a:t>…</a:t>
                      </a:r>
                      <a:endParaRPr lang="en-US" sz="1100" i="0" dirty="0"/>
                    </a:p>
                  </a:txBody>
                  <a:tcPr/>
                </a:tc>
              </a:tr>
            </a:tbl>
          </a:graphicData>
        </a:graphic>
      </p:graphicFrame>
    </p:spTree>
    <p:extLst>
      <p:ext uri="{BB962C8B-B14F-4D97-AF65-F5344CB8AC3E}">
        <p14:creationId xmlns:p14="http://schemas.microsoft.com/office/powerpoint/2010/main" val="42723553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014097530"/>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i="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 name="TextBox 2"/>
          <p:cNvSpPr txBox="1"/>
          <p:nvPr/>
        </p:nvSpPr>
        <p:spPr>
          <a:xfrm>
            <a:off x="1965234" y="1842948"/>
            <a:ext cx="1648714" cy="369332"/>
          </a:xfrm>
          <a:prstGeom prst="rect">
            <a:avLst/>
          </a:prstGeom>
          <a:noFill/>
        </p:spPr>
        <p:txBody>
          <a:bodyPr wrap="square" rtlCol="0">
            <a:spAutoFit/>
          </a:bodyPr>
          <a:lstStyle/>
          <a:p>
            <a:r>
              <a:rPr lang="en-US" b="1" dirty="0" err="1">
                <a:solidFill>
                  <a:srgbClr val="800000"/>
                </a:solidFill>
              </a:rPr>
              <a:t>Flowlet</a:t>
            </a:r>
            <a:r>
              <a:rPr lang="en-US" b="1" dirty="0">
                <a:solidFill>
                  <a:srgbClr val="800000"/>
                </a:solidFill>
              </a:rPr>
              <a:t> table</a:t>
            </a: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728275" y="1256681"/>
            <a:ext cx="4051113" cy="1384995"/>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fontAlgn="t"/>
            <a:r>
              <a:rPr lang="en-US" sz="1200" b="1" dirty="0"/>
              <a:t>P4 code </a:t>
            </a:r>
            <a:r>
              <a:rPr lang="en-US" sz="1200" b="1" dirty="0" smtClean="0"/>
              <a:t>snippet</a:t>
            </a:r>
          </a:p>
          <a:p>
            <a:pPr fontAlgn="t"/>
            <a:endParaRPr lang="en-US" sz="1200" dirty="0"/>
          </a:p>
          <a:p>
            <a:pPr fontAlgn="t"/>
            <a:r>
              <a:rPr lang="en-US" sz="1200" dirty="0"/>
              <a:t>if(</a:t>
            </a:r>
            <a:r>
              <a:rPr lang="en-US" sz="1200" dirty="0" err="1" smtClean="0"/>
              <a:t>curr_time</a:t>
            </a:r>
            <a:r>
              <a:rPr lang="en-US" sz="1200" dirty="0"/>
              <a:t> </a:t>
            </a:r>
            <a:r>
              <a:rPr lang="en-US" sz="1200" dirty="0" smtClean="0"/>
              <a:t>- </a:t>
            </a:r>
            <a:r>
              <a:rPr lang="en-US" sz="1200" b="1" dirty="0" err="1" smtClean="0">
                <a:solidFill>
                  <a:srgbClr val="604A7B"/>
                </a:solidFill>
              </a:rPr>
              <a:t>flowlet_time</a:t>
            </a:r>
            <a:r>
              <a:rPr lang="en-US" sz="1200" dirty="0"/>
              <a:t>[</a:t>
            </a:r>
            <a:r>
              <a:rPr lang="en-US" sz="1200" dirty="0" err="1" smtClean="0"/>
              <a:t>flow_hash</a:t>
            </a:r>
            <a:r>
              <a:rPr lang="en-US" sz="1200" dirty="0" smtClean="0"/>
              <a:t>] &gt; THRESH</a:t>
            </a:r>
            <a:r>
              <a:rPr lang="en-US" sz="1200" dirty="0"/>
              <a:t>) {</a:t>
            </a:r>
          </a:p>
          <a:p>
            <a:pPr fontAlgn="t"/>
            <a:r>
              <a:rPr lang="en-US" sz="1200" dirty="0"/>
              <a:t>	</a:t>
            </a:r>
            <a:r>
              <a:rPr lang="en-US" sz="1200" b="1" dirty="0" err="1" smtClean="0">
                <a:solidFill>
                  <a:schemeClr val="accent4">
                    <a:lumMod val="75000"/>
                  </a:schemeClr>
                </a:solidFill>
              </a:rPr>
              <a:t>flowlet_hop</a:t>
            </a:r>
            <a:r>
              <a:rPr lang="en-US" sz="1200" dirty="0"/>
              <a:t>[</a:t>
            </a:r>
            <a:r>
              <a:rPr lang="en-US" sz="1200" dirty="0" err="1"/>
              <a:t>flow_hash</a:t>
            </a:r>
            <a:r>
              <a:rPr lang="en-US" sz="1200" dirty="0"/>
              <a:t>] </a:t>
            </a:r>
            <a:r>
              <a:rPr lang="en-US" sz="1200" dirty="0" smtClean="0"/>
              <a:t>=</a:t>
            </a:r>
            <a:r>
              <a:rPr lang="en-US" sz="1200" b="1" dirty="0" err="1" smtClean="0">
                <a:solidFill>
                  <a:schemeClr val="accent3">
                    <a:lumMod val="50000"/>
                  </a:schemeClr>
                </a:solidFill>
              </a:rPr>
              <a:t>best_hop</a:t>
            </a:r>
            <a:r>
              <a:rPr lang="en-US" sz="1200" dirty="0"/>
              <a:t>[</a:t>
            </a:r>
            <a:r>
              <a:rPr lang="en-US" sz="1200" dirty="0" err="1"/>
              <a:t>packet.dst_tor</a:t>
            </a:r>
            <a:r>
              <a:rPr lang="en-US" sz="1200" dirty="0"/>
              <a:t>];</a:t>
            </a:r>
          </a:p>
          <a:p>
            <a:pPr fontAlgn="t"/>
            <a:r>
              <a:rPr lang="en-US" sz="1200" dirty="0" smtClean="0"/>
              <a:t>}</a:t>
            </a:r>
          </a:p>
          <a:p>
            <a:pPr fontAlgn="t"/>
            <a:r>
              <a:rPr lang="en-US" sz="1200" dirty="0" err="1" smtClean="0"/>
              <a:t>metadata.nxt_hop</a:t>
            </a:r>
            <a:r>
              <a:rPr lang="en-US" sz="1200" dirty="0" smtClean="0"/>
              <a:t> </a:t>
            </a:r>
            <a:r>
              <a:rPr lang="en-US" sz="1200" dirty="0"/>
              <a:t>= </a:t>
            </a:r>
            <a:r>
              <a:rPr lang="en-US" sz="1200" b="1" dirty="0" err="1">
                <a:solidFill>
                  <a:schemeClr val="accent4">
                    <a:lumMod val="75000"/>
                  </a:schemeClr>
                </a:solidFill>
              </a:rPr>
              <a:t>flowlet_hop</a:t>
            </a:r>
            <a:r>
              <a:rPr lang="en-US" sz="1200" dirty="0"/>
              <a:t>[</a:t>
            </a:r>
            <a:r>
              <a:rPr lang="en-US" sz="1200" dirty="0" err="1"/>
              <a:t>flow_hash</a:t>
            </a:r>
            <a:r>
              <a:rPr lang="en-US" sz="1200" dirty="0"/>
              <a:t>];</a:t>
            </a:r>
          </a:p>
          <a:p>
            <a:r>
              <a:rPr lang="en-US" sz="1200" b="1" dirty="0" err="1" smtClean="0">
                <a:solidFill>
                  <a:srgbClr val="604A7B"/>
                </a:solidFill>
              </a:rPr>
              <a:t>flowlet_time</a:t>
            </a:r>
            <a:r>
              <a:rPr lang="en-US" sz="1200" dirty="0"/>
              <a:t>[</a:t>
            </a:r>
            <a:r>
              <a:rPr lang="en-US" sz="1200" dirty="0" err="1"/>
              <a:t>flow_hash</a:t>
            </a:r>
            <a:r>
              <a:rPr lang="en-US" sz="1200" dirty="0"/>
              <a:t>] = </a:t>
            </a:r>
            <a:r>
              <a:rPr lang="en-US" sz="1200" dirty="0" err="1"/>
              <a:t>curr_time</a:t>
            </a:r>
            <a:r>
              <a:rPr lang="en-US" sz="1200" dirty="0" smtClean="0"/>
              <a:t>;</a:t>
            </a:r>
            <a:endParaRPr lang="en-US" sz="1200" dirty="0"/>
          </a:p>
        </p:txBody>
      </p:sp>
      <p:sp>
        <p:nvSpPr>
          <p:cNvPr id="9" name="Slide Number Placeholder 8"/>
          <p:cNvSpPr>
            <a:spLocks noGrp="1"/>
          </p:cNvSpPr>
          <p:nvPr>
            <p:ph type="sldNum" sz="quarter" idx="12"/>
          </p:nvPr>
        </p:nvSpPr>
        <p:spPr/>
        <p:txBody>
          <a:bodyPr/>
          <a:lstStyle/>
          <a:p>
            <a:fld id="{BF48E2D9-F1AE-3A42-ADCF-BA1BF8DE6898}" type="slidenum">
              <a:rPr lang="en-US" smtClean="0"/>
              <a:t>25</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801305785"/>
              </p:ext>
            </p:extLst>
          </p:nvPr>
        </p:nvGraphicFramePr>
        <p:xfrm>
          <a:off x="1480217" y="2405171"/>
          <a:ext cx="2649885" cy="1269483"/>
        </p:xfrm>
        <a:graphic>
          <a:graphicData uri="http://schemas.openxmlformats.org/drawingml/2006/table">
            <a:tbl>
              <a:tblPr firstRow="1" bandRow="1">
                <a:tableStyleId>{775DCB02-9BB8-47FD-8907-85C794F793BA}</a:tableStyleId>
              </a:tblPr>
              <a:tblGrid>
                <a:gridCol w="591311"/>
                <a:gridCol w="1073424"/>
                <a:gridCol w="985150"/>
              </a:tblGrid>
              <a:tr h="295977">
                <a:tc>
                  <a:txBody>
                    <a:bodyPr/>
                    <a:lstStyle/>
                    <a:p>
                      <a:r>
                        <a:rPr lang="en-US" sz="1200" b="1" i="0" dirty="0" err="1" smtClean="0">
                          <a:solidFill>
                            <a:schemeClr val="bg1"/>
                          </a:solidFill>
                        </a:rPr>
                        <a:t>Dest</a:t>
                      </a:r>
                      <a:endParaRPr lang="en-US" sz="1200" b="1" i="0" dirty="0">
                        <a:solidFill>
                          <a:schemeClr val="bg1"/>
                        </a:solidFill>
                      </a:endParaRPr>
                    </a:p>
                  </a:txBody>
                  <a:tcPr/>
                </a:tc>
                <a:tc>
                  <a:txBody>
                    <a:bodyPr/>
                    <a:lstStyle/>
                    <a:p>
                      <a:r>
                        <a:rPr lang="en-US" sz="1200" dirty="0" smtClean="0">
                          <a:solidFill>
                            <a:schemeClr val="bg1"/>
                          </a:solidFill>
                        </a:rPr>
                        <a:t>Timestamp</a:t>
                      </a:r>
                      <a:endParaRPr lang="en-US" sz="1200" b="1" i="0" dirty="0">
                        <a:solidFill>
                          <a:schemeClr val="bg1"/>
                        </a:solidFill>
                      </a:endParaRPr>
                    </a:p>
                  </a:txBody>
                  <a:tcPr/>
                </a:tc>
                <a:tc>
                  <a:txBody>
                    <a:bodyPr/>
                    <a:lstStyle/>
                    <a:p>
                      <a:r>
                        <a:rPr lang="en-US" sz="1200" dirty="0" smtClean="0">
                          <a:solidFill>
                            <a:schemeClr val="bg1"/>
                          </a:solidFill>
                        </a:rPr>
                        <a:t>Next</a:t>
                      </a:r>
                      <a:r>
                        <a:rPr lang="en-US" sz="1200" baseline="0" dirty="0" smtClean="0">
                          <a:solidFill>
                            <a:schemeClr val="bg1"/>
                          </a:solidFill>
                        </a:rPr>
                        <a:t> hop</a:t>
                      </a:r>
                      <a:endParaRPr lang="en-US" sz="1200" b="1" i="0" dirty="0">
                        <a:solidFill>
                          <a:schemeClr val="bg1"/>
                        </a:solidFill>
                      </a:endParaRPr>
                    </a:p>
                  </a:txBody>
                  <a:tcPr/>
                </a:tc>
              </a:tr>
              <a:tr h="265296">
                <a:tc>
                  <a:txBody>
                    <a:bodyPr/>
                    <a:lstStyle/>
                    <a:p>
                      <a:r>
                        <a:rPr lang="en-US" sz="1100" i="0" dirty="0" err="1" smtClean="0"/>
                        <a:t>ToR</a:t>
                      </a:r>
                      <a:r>
                        <a:rPr lang="en-US" sz="1100" i="0" dirty="0" smtClean="0"/>
                        <a:t> 10</a:t>
                      </a:r>
                      <a:endParaRPr lang="en-US" sz="1100" i="0" dirty="0"/>
                    </a:p>
                  </a:txBody>
                  <a:tcPr/>
                </a:tc>
                <a:tc>
                  <a:txBody>
                    <a:bodyPr/>
                    <a:lstStyle/>
                    <a:p>
                      <a:r>
                        <a:rPr lang="en-US" sz="1100" dirty="0" smtClean="0"/>
                        <a:t>1</a:t>
                      </a:r>
                      <a:endParaRPr lang="en-US" sz="1100" i="0" dirty="0"/>
                    </a:p>
                  </a:txBody>
                  <a:tcPr/>
                </a:tc>
                <a:tc>
                  <a:txBody>
                    <a:bodyPr/>
                    <a:lstStyle/>
                    <a:p>
                      <a:r>
                        <a:rPr lang="en-US" sz="1100" dirty="0" smtClean="0"/>
                        <a:t>S4</a:t>
                      </a:r>
                      <a:endParaRPr lang="en-US" sz="1100" i="0" dirty="0"/>
                    </a:p>
                  </a:txBody>
                  <a:tcPr/>
                </a:tc>
              </a:tr>
              <a:tr h="265296">
                <a:tc>
                  <a:txBody>
                    <a:bodyPr/>
                    <a:lstStyle/>
                    <a:p>
                      <a:endParaRPr lang="en-US" sz="1100" i="0" dirty="0"/>
                    </a:p>
                  </a:txBody>
                  <a:tcPr/>
                </a:tc>
                <a:tc>
                  <a:txBody>
                    <a:bodyPr/>
                    <a:lstStyle/>
                    <a:p>
                      <a:r>
                        <a:rPr lang="is-IS" sz="1100" dirty="0" smtClean="0"/>
                        <a:t>…</a:t>
                      </a:r>
                      <a:endParaRPr lang="en-US" sz="1100" i="0" dirty="0"/>
                    </a:p>
                  </a:txBody>
                  <a:tcPr/>
                </a:tc>
                <a:tc>
                  <a:txBody>
                    <a:bodyPr/>
                    <a:lstStyle/>
                    <a:p>
                      <a:r>
                        <a:rPr lang="is-IS" sz="1100" dirty="0" smtClean="0"/>
                        <a:t>…</a:t>
                      </a:r>
                      <a:endParaRPr lang="en-US" sz="1100" i="0" dirty="0"/>
                    </a:p>
                  </a:txBody>
                  <a:tcPr/>
                </a:tc>
              </a:tr>
              <a:tr h="442914">
                <a:tc>
                  <a:txBody>
                    <a:bodyPr/>
                    <a:lstStyle/>
                    <a:p>
                      <a:endParaRPr lang="en-US" sz="1100" i="0" dirty="0"/>
                    </a:p>
                  </a:txBody>
                  <a:tcPr/>
                </a:tc>
                <a:tc>
                  <a:txBody>
                    <a:bodyPr/>
                    <a:lstStyle/>
                    <a:p>
                      <a:r>
                        <a:rPr lang="en-US" sz="1100" dirty="0" smtClean="0"/>
                        <a:t>…</a:t>
                      </a:r>
                      <a:endParaRPr lang="en-US" sz="1100" i="0" dirty="0"/>
                    </a:p>
                  </a:txBody>
                  <a:tcPr/>
                </a:tc>
                <a:tc>
                  <a:txBody>
                    <a:bodyPr/>
                    <a:lstStyle/>
                    <a:p>
                      <a:r>
                        <a:rPr lang="en-US" sz="1100" dirty="0" smtClean="0"/>
                        <a:t>…</a:t>
                      </a:r>
                      <a:endParaRPr lang="en-US" sz="1100" i="0" dirty="0"/>
                    </a:p>
                  </a:txBody>
                  <a:tcPr/>
                </a:tc>
              </a:tr>
            </a:tbl>
          </a:graphicData>
        </a:graphic>
      </p:graphicFrame>
    </p:spTree>
    <p:extLst>
      <p:ext uri="{BB962C8B-B14F-4D97-AF65-F5344CB8AC3E}">
        <p14:creationId xmlns:p14="http://schemas.microsoft.com/office/powerpoint/2010/main" val="3690152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Topology</a:t>
            </a:r>
            <a:endParaRPr lang="en-US" dirty="0"/>
          </a:p>
        </p:txBody>
      </p:sp>
      <p:sp>
        <p:nvSpPr>
          <p:cNvPr id="4" name="Rounded Rectangle 3"/>
          <p:cNvSpPr>
            <a:spLocks noChangeArrowheads="1"/>
          </p:cNvSpPr>
          <p:nvPr/>
        </p:nvSpPr>
        <p:spPr bwMode="auto">
          <a:xfrm>
            <a:off x="4904385" y="319914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5" name="Rounded Rectangle 4"/>
          <p:cNvSpPr>
            <a:spLocks noChangeArrowheads="1"/>
          </p:cNvSpPr>
          <p:nvPr/>
        </p:nvSpPr>
        <p:spPr bwMode="auto">
          <a:xfrm>
            <a:off x="2400898" y="319914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6" name="Rectangle 5"/>
          <p:cNvSpPr>
            <a:spLocks noChangeArrowheads="1"/>
          </p:cNvSpPr>
          <p:nvPr/>
        </p:nvSpPr>
        <p:spPr bwMode="auto">
          <a:xfrm>
            <a:off x="2497735" y="3234067"/>
            <a:ext cx="333375" cy="2746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7" name="Rectangle 6"/>
          <p:cNvSpPr>
            <a:spLocks noChangeArrowheads="1"/>
          </p:cNvSpPr>
          <p:nvPr/>
        </p:nvSpPr>
        <p:spPr bwMode="auto">
          <a:xfrm>
            <a:off x="4977410" y="3234067"/>
            <a:ext cx="333375" cy="2746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8" name="Straight Connector 29"/>
          <p:cNvCxnSpPr>
            <a:cxnSpLocks noChangeShapeType="1"/>
            <a:endCxn id="6" idx="2"/>
          </p:cNvCxnSpPr>
          <p:nvPr/>
        </p:nvCxnSpPr>
        <p:spPr bwMode="auto">
          <a:xfrm rot="5400000" flipH="1" flipV="1">
            <a:off x="2410531" y="3763699"/>
            <a:ext cx="508257" cy="1167"/>
          </a:xfrm>
          <a:prstGeom prst="line">
            <a:avLst/>
          </a:prstGeom>
          <a:noFill/>
          <a:ln w="25400">
            <a:solidFill>
              <a:srgbClr val="000000"/>
            </a:solidFill>
            <a:round/>
            <a:headEnd/>
            <a:tailEnd/>
          </a:ln>
        </p:spPr>
      </p:cxnSp>
      <p:cxnSp>
        <p:nvCxnSpPr>
          <p:cNvPr id="9" name="Straight Connector 31"/>
          <p:cNvCxnSpPr>
            <a:cxnSpLocks noChangeShapeType="1"/>
            <a:endCxn id="6" idx="2"/>
          </p:cNvCxnSpPr>
          <p:nvPr/>
        </p:nvCxnSpPr>
        <p:spPr bwMode="auto">
          <a:xfrm rot="16200000" flipV="1">
            <a:off x="2743720" y="3430558"/>
            <a:ext cx="509376" cy="666329"/>
          </a:xfrm>
          <a:prstGeom prst="line">
            <a:avLst/>
          </a:prstGeom>
          <a:noFill/>
          <a:ln w="25400">
            <a:solidFill>
              <a:srgbClr val="000000"/>
            </a:solidFill>
            <a:round/>
            <a:headEnd/>
            <a:tailEnd/>
          </a:ln>
        </p:spPr>
      </p:cxnSp>
      <p:sp>
        <p:nvSpPr>
          <p:cNvPr id="10" name="Rectangle 9"/>
          <p:cNvSpPr>
            <a:spLocks noChangeArrowheads="1"/>
          </p:cNvSpPr>
          <p:nvPr/>
        </p:nvSpPr>
        <p:spPr bwMode="auto">
          <a:xfrm>
            <a:off x="3164485" y="3235654"/>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11" name="Rectangle 10"/>
          <p:cNvSpPr>
            <a:spLocks noChangeArrowheads="1"/>
          </p:cNvSpPr>
          <p:nvPr/>
        </p:nvSpPr>
        <p:spPr bwMode="auto">
          <a:xfrm>
            <a:off x="5644160" y="3235654"/>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 name="Straight Connector 91"/>
          <p:cNvCxnSpPr>
            <a:cxnSpLocks noChangeShapeType="1"/>
            <a:endCxn id="10" idx="2"/>
          </p:cNvCxnSpPr>
          <p:nvPr/>
        </p:nvCxnSpPr>
        <p:spPr bwMode="auto">
          <a:xfrm rot="5400000" flipH="1" flipV="1">
            <a:off x="2744279" y="3431118"/>
            <a:ext cx="508257" cy="666329"/>
          </a:xfrm>
          <a:prstGeom prst="line">
            <a:avLst/>
          </a:prstGeom>
          <a:noFill/>
          <a:ln w="25400">
            <a:solidFill>
              <a:srgbClr val="000000"/>
            </a:solidFill>
            <a:round/>
            <a:headEnd/>
            <a:tailEnd/>
          </a:ln>
        </p:spPr>
      </p:cxnSp>
      <p:cxnSp>
        <p:nvCxnSpPr>
          <p:cNvPr id="13" name="Straight Connector 94"/>
          <p:cNvCxnSpPr>
            <a:cxnSpLocks noChangeShapeType="1"/>
            <a:endCxn id="10" idx="2"/>
          </p:cNvCxnSpPr>
          <p:nvPr/>
        </p:nvCxnSpPr>
        <p:spPr bwMode="auto">
          <a:xfrm rot="5400000" flipH="1" flipV="1">
            <a:off x="3077444" y="3764282"/>
            <a:ext cx="508257" cy="0"/>
          </a:xfrm>
          <a:prstGeom prst="line">
            <a:avLst/>
          </a:prstGeom>
          <a:noFill/>
          <a:ln w="25400">
            <a:solidFill>
              <a:srgbClr val="000000"/>
            </a:solidFill>
            <a:round/>
            <a:headEnd/>
            <a:tailEnd/>
          </a:ln>
        </p:spPr>
      </p:cxnSp>
      <p:sp>
        <p:nvSpPr>
          <p:cNvPr id="14" name="Rectangle 13"/>
          <p:cNvSpPr>
            <a:spLocks noChangeArrowheads="1"/>
          </p:cNvSpPr>
          <p:nvPr/>
        </p:nvSpPr>
        <p:spPr bwMode="auto">
          <a:xfrm>
            <a:off x="3782912" y="1914495"/>
            <a:ext cx="331787"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cxnSp>
        <p:nvCxnSpPr>
          <p:cNvPr id="15" name="Straight Connector 106"/>
          <p:cNvCxnSpPr>
            <a:cxnSpLocks noChangeShapeType="1"/>
            <a:stCxn id="6" idx="0"/>
            <a:endCxn id="14" idx="2"/>
          </p:cNvCxnSpPr>
          <p:nvPr/>
        </p:nvCxnSpPr>
        <p:spPr bwMode="auto">
          <a:xfrm flipV="1">
            <a:off x="2664423" y="2189133"/>
            <a:ext cx="1284383" cy="1044934"/>
          </a:xfrm>
          <a:prstGeom prst="line">
            <a:avLst/>
          </a:prstGeom>
          <a:noFill/>
          <a:ln w="25400">
            <a:solidFill>
              <a:schemeClr val="tx1"/>
            </a:solidFill>
            <a:round/>
            <a:headEnd/>
            <a:tailEnd/>
          </a:ln>
        </p:spPr>
      </p:cxnSp>
      <p:cxnSp>
        <p:nvCxnSpPr>
          <p:cNvPr id="16" name="Straight Connector 119"/>
          <p:cNvCxnSpPr>
            <a:cxnSpLocks noChangeShapeType="1"/>
          </p:cNvCxnSpPr>
          <p:nvPr/>
        </p:nvCxnSpPr>
        <p:spPr bwMode="auto">
          <a:xfrm rot="5400000" flipH="1" flipV="1">
            <a:off x="4890304" y="3762580"/>
            <a:ext cx="508257" cy="1167"/>
          </a:xfrm>
          <a:prstGeom prst="line">
            <a:avLst/>
          </a:prstGeom>
          <a:noFill/>
          <a:ln w="25400">
            <a:solidFill>
              <a:srgbClr val="000000"/>
            </a:solidFill>
            <a:round/>
            <a:headEnd/>
            <a:tailEnd/>
          </a:ln>
        </p:spPr>
      </p:cxnSp>
      <p:cxnSp>
        <p:nvCxnSpPr>
          <p:cNvPr id="17" name="Straight Connector 120"/>
          <p:cNvCxnSpPr>
            <a:cxnSpLocks noChangeShapeType="1"/>
          </p:cNvCxnSpPr>
          <p:nvPr/>
        </p:nvCxnSpPr>
        <p:spPr bwMode="auto">
          <a:xfrm rot="16200000" flipV="1">
            <a:off x="5222909" y="3428855"/>
            <a:ext cx="509377" cy="667497"/>
          </a:xfrm>
          <a:prstGeom prst="line">
            <a:avLst/>
          </a:prstGeom>
          <a:noFill/>
          <a:ln w="25400">
            <a:solidFill>
              <a:srgbClr val="000000"/>
            </a:solidFill>
            <a:round/>
            <a:headEnd/>
            <a:tailEnd/>
          </a:ln>
        </p:spPr>
      </p:cxnSp>
      <p:cxnSp>
        <p:nvCxnSpPr>
          <p:cNvPr id="18" name="Straight Connector 121"/>
          <p:cNvCxnSpPr>
            <a:cxnSpLocks noChangeShapeType="1"/>
          </p:cNvCxnSpPr>
          <p:nvPr/>
        </p:nvCxnSpPr>
        <p:spPr bwMode="auto">
          <a:xfrm rot="5400000" flipH="1" flipV="1">
            <a:off x="5223469" y="3429415"/>
            <a:ext cx="508257" cy="667497"/>
          </a:xfrm>
          <a:prstGeom prst="line">
            <a:avLst/>
          </a:prstGeom>
          <a:noFill/>
          <a:ln w="25400">
            <a:solidFill>
              <a:srgbClr val="000000"/>
            </a:solidFill>
            <a:round/>
            <a:headEnd/>
            <a:tailEnd/>
          </a:ln>
        </p:spPr>
      </p:cxnSp>
      <p:cxnSp>
        <p:nvCxnSpPr>
          <p:cNvPr id="19" name="Straight Connector 122"/>
          <p:cNvCxnSpPr>
            <a:cxnSpLocks noChangeShapeType="1"/>
          </p:cNvCxnSpPr>
          <p:nvPr/>
        </p:nvCxnSpPr>
        <p:spPr bwMode="auto">
          <a:xfrm rot="5400000" flipH="1" flipV="1">
            <a:off x="5557217" y="3763163"/>
            <a:ext cx="508257" cy="0"/>
          </a:xfrm>
          <a:prstGeom prst="line">
            <a:avLst/>
          </a:prstGeom>
          <a:noFill/>
          <a:ln w="25400">
            <a:solidFill>
              <a:srgbClr val="000000"/>
            </a:solidFill>
            <a:round/>
            <a:headEnd/>
            <a:tailEnd/>
          </a:ln>
        </p:spPr>
      </p:cxnSp>
      <p:cxnSp>
        <p:nvCxnSpPr>
          <p:cNvPr id="20" name="Straight Connector 189"/>
          <p:cNvCxnSpPr>
            <a:cxnSpLocks noChangeShapeType="1"/>
            <a:stCxn id="45" idx="0"/>
            <a:endCxn id="22" idx="2"/>
          </p:cNvCxnSpPr>
          <p:nvPr/>
        </p:nvCxnSpPr>
        <p:spPr bwMode="auto">
          <a:xfrm flipV="1">
            <a:off x="2329186" y="4297692"/>
            <a:ext cx="336031" cy="322488"/>
          </a:xfrm>
          <a:prstGeom prst="line">
            <a:avLst/>
          </a:prstGeom>
          <a:noFill/>
          <a:ln w="25400">
            <a:solidFill>
              <a:srgbClr val="000000"/>
            </a:solidFill>
            <a:round/>
            <a:headEnd/>
            <a:tailEnd/>
          </a:ln>
        </p:spPr>
      </p:cxnSp>
      <p:grpSp>
        <p:nvGrpSpPr>
          <p:cNvPr id="21" name="Group 115"/>
          <p:cNvGrpSpPr>
            <a:grpSpLocks/>
          </p:cNvGrpSpPr>
          <p:nvPr/>
        </p:nvGrpSpPr>
        <p:grpSpPr bwMode="auto">
          <a:xfrm>
            <a:off x="2499323" y="4023054"/>
            <a:ext cx="3536950" cy="274638"/>
            <a:chOff x="1947116" y="4876800"/>
            <a:chExt cx="3537497" cy="274280"/>
          </a:xfrm>
        </p:grpSpPr>
        <p:sp>
          <p:nvSpPr>
            <p:cNvPr id="22" name="Rectangle 21"/>
            <p:cNvSpPr>
              <a:spLocks noChangeArrowheads="1"/>
            </p:cNvSpPr>
            <p:nvPr/>
          </p:nvSpPr>
          <p:spPr bwMode="auto">
            <a:xfrm>
              <a:off x="1947116" y="4876800"/>
              <a:ext cx="331838"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23" name="Rectangle 22"/>
            <p:cNvSpPr>
              <a:spLocks noChangeArrowheads="1"/>
            </p:cNvSpPr>
            <p:nvPr/>
          </p:nvSpPr>
          <p:spPr bwMode="auto">
            <a:xfrm>
              <a:off x="2613969"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24" name="Rectangle 23"/>
            <p:cNvSpPr>
              <a:spLocks noChangeArrowheads="1"/>
            </p:cNvSpPr>
            <p:nvPr/>
          </p:nvSpPr>
          <p:spPr bwMode="auto">
            <a:xfrm>
              <a:off x="4454165"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25" name="Rectangle 24"/>
            <p:cNvSpPr>
              <a:spLocks noChangeArrowheads="1"/>
            </p:cNvSpPr>
            <p:nvPr/>
          </p:nvSpPr>
          <p:spPr bwMode="auto">
            <a:xfrm>
              <a:off x="5151186"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cxnSp>
        <p:nvCxnSpPr>
          <p:cNvPr id="26" name="Straight Connector 112"/>
          <p:cNvCxnSpPr>
            <a:cxnSpLocks noChangeShapeType="1"/>
            <a:endCxn id="14" idx="2"/>
          </p:cNvCxnSpPr>
          <p:nvPr/>
        </p:nvCxnSpPr>
        <p:spPr bwMode="auto">
          <a:xfrm flipH="1" flipV="1">
            <a:off x="3948806" y="2189133"/>
            <a:ext cx="1195044" cy="1045622"/>
          </a:xfrm>
          <a:prstGeom prst="line">
            <a:avLst/>
          </a:prstGeom>
          <a:noFill/>
          <a:ln w="25400">
            <a:solidFill>
              <a:schemeClr val="tx1"/>
            </a:solidFill>
            <a:round/>
            <a:headEnd/>
            <a:tailEnd/>
          </a:ln>
        </p:spPr>
      </p:cxnSp>
      <p:cxnSp>
        <p:nvCxnSpPr>
          <p:cNvPr id="27" name="Straight Connector 106"/>
          <p:cNvCxnSpPr>
            <a:cxnSpLocks noChangeShapeType="1"/>
            <a:stCxn id="10" idx="0"/>
            <a:endCxn id="29" idx="2"/>
          </p:cNvCxnSpPr>
          <p:nvPr/>
        </p:nvCxnSpPr>
        <p:spPr bwMode="auto">
          <a:xfrm flipV="1">
            <a:off x="3331173" y="2189133"/>
            <a:ext cx="1488377" cy="1046521"/>
          </a:xfrm>
          <a:prstGeom prst="line">
            <a:avLst/>
          </a:prstGeom>
          <a:noFill/>
          <a:ln w="25400">
            <a:solidFill>
              <a:schemeClr val="tx1"/>
            </a:solidFill>
            <a:round/>
            <a:headEnd/>
            <a:tailEnd/>
          </a:ln>
        </p:spPr>
      </p:cxnSp>
      <p:cxnSp>
        <p:nvCxnSpPr>
          <p:cNvPr id="28" name="Straight Connector 112"/>
          <p:cNvCxnSpPr>
            <a:cxnSpLocks noChangeShapeType="1"/>
            <a:stCxn id="11" idx="0"/>
            <a:endCxn id="29" idx="2"/>
          </p:cNvCxnSpPr>
          <p:nvPr/>
        </p:nvCxnSpPr>
        <p:spPr bwMode="auto">
          <a:xfrm flipH="1" flipV="1">
            <a:off x="4819550" y="2189133"/>
            <a:ext cx="991298" cy="1046521"/>
          </a:xfrm>
          <a:prstGeom prst="line">
            <a:avLst/>
          </a:prstGeom>
          <a:noFill/>
          <a:ln w="25400">
            <a:solidFill>
              <a:schemeClr val="tx1"/>
            </a:solidFill>
            <a:round/>
            <a:headEnd/>
            <a:tailEnd/>
          </a:ln>
        </p:spPr>
      </p:cxnSp>
      <p:sp>
        <p:nvSpPr>
          <p:cNvPr id="29" name="Rectangle 28"/>
          <p:cNvSpPr>
            <a:spLocks noChangeArrowheads="1"/>
          </p:cNvSpPr>
          <p:nvPr/>
        </p:nvSpPr>
        <p:spPr bwMode="auto">
          <a:xfrm>
            <a:off x="4652862" y="1914495"/>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30" name="Straight Connector 106"/>
          <p:cNvCxnSpPr>
            <a:cxnSpLocks noChangeShapeType="1"/>
            <a:stCxn id="10" idx="0"/>
            <a:endCxn id="14" idx="2"/>
          </p:cNvCxnSpPr>
          <p:nvPr/>
        </p:nvCxnSpPr>
        <p:spPr bwMode="auto">
          <a:xfrm flipV="1">
            <a:off x="3331173" y="2189133"/>
            <a:ext cx="617633" cy="1046521"/>
          </a:xfrm>
          <a:prstGeom prst="line">
            <a:avLst/>
          </a:prstGeom>
          <a:noFill/>
          <a:ln w="25400">
            <a:solidFill>
              <a:schemeClr val="tx1"/>
            </a:solidFill>
            <a:round/>
            <a:headEnd/>
            <a:tailEnd/>
          </a:ln>
        </p:spPr>
      </p:cxnSp>
      <p:cxnSp>
        <p:nvCxnSpPr>
          <p:cNvPr id="31" name="Straight Connector 106"/>
          <p:cNvCxnSpPr>
            <a:cxnSpLocks noChangeShapeType="1"/>
            <a:stCxn id="6" idx="0"/>
            <a:endCxn id="29" idx="2"/>
          </p:cNvCxnSpPr>
          <p:nvPr/>
        </p:nvCxnSpPr>
        <p:spPr bwMode="auto">
          <a:xfrm flipV="1">
            <a:off x="2664423" y="2189133"/>
            <a:ext cx="2155127" cy="1044934"/>
          </a:xfrm>
          <a:prstGeom prst="line">
            <a:avLst/>
          </a:prstGeom>
          <a:noFill/>
          <a:ln w="25400">
            <a:solidFill>
              <a:schemeClr val="tx1"/>
            </a:solidFill>
            <a:round/>
            <a:headEnd/>
            <a:tailEnd/>
          </a:ln>
        </p:spPr>
      </p:cxnSp>
      <p:cxnSp>
        <p:nvCxnSpPr>
          <p:cNvPr id="32" name="Straight Connector 112"/>
          <p:cNvCxnSpPr>
            <a:cxnSpLocks noChangeShapeType="1"/>
            <a:stCxn id="7" idx="0"/>
            <a:endCxn id="29" idx="2"/>
          </p:cNvCxnSpPr>
          <p:nvPr/>
        </p:nvCxnSpPr>
        <p:spPr bwMode="auto">
          <a:xfrm flipH="1" flipV="1">
            <a:off x="4819550" y="2189133"/>
            <a:ext cx="324548" cy="1044934"/>
          </a:xfrm>
          <a:prstGeom prst="line">
            <a:avLst/>
          </a:prstGeom>
          <a:noFill/>
          <a:ln w="25400">
            <a:solidFill>
              <a:schemeClr val="tx1"/>
            </a:solidFill>
            <a:round/>
            <a:headEnd/>
            <a:tailEnd/>
          </a:ln>
        </p:spPr>
      </p:cxnSp>
      <p:cxnSp>
        <p:nvCxnSpPr>
          <p:cNvPr id="33" name="Straight Connector 112"/>
          <p:cNvCxnSpPr>
            <a:cxnSpLocks noChangeShapeType="1"/>
            <a:stCxn id="11" idx="0"/>
            <a:endCxn id="14" idx="2"/>
          </p:cNvCxnSpPr>
          <p:nvPr/>
        </p:nvCxnSpPr>
        <p:spPr bwMode="auto">
          <a:xfrm flipH="1" flipV="1">
            <a:off x="3948806" y="2189133"/>
            <a:ext cx="1862042" cy="1046521"/>
          </a:xfrm>
          <a:prstGeom prst="line">
            <a:avLst/>
          </a:prstGeom>
          <a:noFill/>
          <a:ln w="25400">
            <a:solidFill>
              <a:schemeClr val="tx1"/>
            </a:solidFill>
            <a:round/>
            <a:headEnd/>
            <a:tailEnd/>
          </a:ln>
        </p:spPr>
      </p:cxnSp>
      <p:sp>
        <p:nvSpPr>
          <p:cNvPr id="34" name="TextBox 33"/>
          <p:cNvSpPr txBox="1"/>
          <p:nvPr/>
        </p:nvSpPr>
        <p:spPr>
          <a:xfrm>
            <a:off x="1990477" y="3978196"/>
            <a:ext cx="457629" cy="307777"/>
          </a:xfrm>
          <a:prstGeom prst="rect">
            <a:avLst/>
          </a:prstGeom>
          <a:noFill/>
        </p:spPr>
        <p:txBody>
          <a:bodyPr wrap="square" rtlCol="0">
            <a:spAutoFit/>
          </a:bodyPr>
          <a:lstStyle/>
          <a:p>
            <a:r>
              <a:rPr lang="en-US" sz="1400" dirty="0" smtClean="0"/>
              <a:t>L1</a:t>
            </a:r>
            <a:endParaRPr lang="en-US" sz="1400" dirty="0"/>
          </a:p>
        </p:txBody>
      </p:sp>
      <p:sp>
        <p:nvSpPr>
          <p:cNvPr id="35" name="TextBox 34"/>
          <p:cNvSpPr txBox="1"/>
          <p:nvPr/>
        </p:nvSpPr>
        <p:spPr>
          <a:xfrm>
            <a:off x="2005328" y="3270690"/>
            <a:ext cx="457629" cy="307777"/>
          </a:xfrm>
          <a:prstGeom prst="rect">
            <a:avLst/>
          </a:prstGeom>
          <a:noFill/>
        </p:spPr>
        <p:txBody>
          <a:bodyPr wrap="square" rtlCol="0">
            <a:spAutoFit/>
          </a:bodyPr>
          <a:lstStyle/>
          <a:p>
            <a:r>
              <a:rPr lang="en-US" sz="1400" dirty="0"/>
              <a:t>A</a:t>
            </a:r>
            <a:r>
              <a:rPr lang="en-US" sz="1400" dirty="0" smtClean="0"/>
              <a:t>1</a:t>
            </a:r>
            <a:endParaRPr lang="en-US" sz="1400" dirty="0"/>
          </a:p>
        </p:txBody>
      </p:sp>
      <p:sp>
        <p:nvSpPr>
          <p:cNvPr id="36" name="TextBox 35"/>
          <p:cNvSpPr txBox="1"/>
          <p:nvPr/>
        </p:nvSpPr>
        <p:spPr>
          <a:xfrm>
            <a:off x="3657070" y="3270690"/>
            <a:ext cx="457629" cy="307777"/>
          </a:xfrm>
          <a:prstGeom prst="rect">
            <a:avLst/>
          </a:prstGeom>
          <a:noFill/>
        </p:spPr>
        <p:txBody>
          <a:bodyPr wrap="square" rtlCol="0">
            <a:spAutoFit/>
          </a:bodyPr>
          <a:lstStyle/>
          <a:p>
            <a:r>
              <a:rPr lang="en-US" sz="1400" dirty="0" smtClean="0"/>
              <a:t>A</a:t>
            </a:r>
            <a:r>
              <a:rPr lang="en-US" sz="1400" dirty="0"/>
              <a:t>2</a:t>
            </a:r>
          </a:p>
        </p:txBody>
      </p:sp>
      <p:sp>
        <p:nvSpPr>
          <p:cNvPr id="37" name="TextBox 36"/>
          <p:cNvSpPr txBox="1"/>
          <p:nvPr/>
        </p:nvSpPr>
        <p:spPr>
          <a:xfrm>
            <a:off x="3657070" y="3976707"/>
            <a:ext cx="457629" cy="307777"/>
          </a:xfrm>
          <a:prstGeom prst="rect">
            <a:avLst/>
          </a:prstGeom>
          <a:noFill/>
        </p:spPr>
        <p:txBody>
          <a:bodyPr wrap="square" rtlCol="0">
            <a:spAutoFit/>
          </a:bodyPr>
          <a:lstStyle/>
          <a:p>
            <a:r>
              <a:rPr lang="en-US" sz="1400" dirty="0" smtClean="0"/>
              <a:t>L2</a:t>
            </a:r>
            <a:endParaRPr lang="en-US" sz="1400" dirty="0"/>
          </a:p>
        </p:txBody>
      </p:sp>
      <p:sp>
        <p:nvSpPr>
          <p:cNvPr id="38" name="TextBox 37"/>
          <p:cNvSpPr txBox="1"/>
          <p:nvPr/>
        </p:nvSpPr>
        <p:spPr>
          <a:xfrm>
            <a:off x="3354770" y="1914495"/>
            <a:ext cx="457629" cy="307777"/>
          </a:xfrm>
          <a:prstGeom prst="rect">
            <a:avLst/>
          </a:prstGeom>
          <a:noFill/>
        </p:spPr>
        <p:txBody>
          <a:bodyPr wrap="square" rtlCol="0">
            <a:spAutoFit/>
          </a:bodyPr>
          <a:lstStyle/>
          <a:p>
            <a:r>
              <a:rPr lang="en-US" sz="1400" dirty="0"/>
              <a:t>S</a:t>
            </a:r>
            <a:r>
              <a:rPr lang="en-US" sz="1400" dirty="0" smtClean="0"/>
              <a:t>1</a:t>
            </a:r>
            <a:endParaRPr lang="en-US" sz="1400" dirty="0"/>
          </a:p>
        </p:txBody>
      </p:sp>
      <p:sp>
        <p:nvSpPr>
          <p:cNvPr id="39" name="TextBox 38"/>
          <p:cNvSpPr txBox="1"/>
          <p:nvPr/>
        </p:nvSpPr>
        <p:spPr>
          <a:xfrm>
            <a:off x="4983998" y="1914495"/>
            <a:ext cx="457629" cy="307777"/>
          </a:xfrm>
          <a:prstGeom prst="rect">
            <a:avLst/>
          </a:prstGeom>
          <a:noFill/>
        </p:spPr>
        <p:txBody>
          <a:bodyPr wrap="square" rtlCol="0">
            <a:spAutoFit/>
          </a:bodyPr>
          <a:lstStyle/>
          <a:p>
            <a:r>
              <a:rPr lang="en-US" sz="1400" dirty="0" smtClean="0"/>
              <a:t>S2</a:t>
            </a:r>
            <a:endParaRPr lang="en-US" sz="1400" dirty="0"/>
          </a:p>
        </p:txBody>
      </p:sp>
      <p:sp>
        <p:nvSpPr>
          <p:cNvPr id="40" name="TextBox 39"/>
          <p:cNvSpPr txBox="1"/>
          <p:nvPr/>
        </p:nvSpPr>
        <p:spPr>
          <a:xfrm>
            <a:off x="6119351" y="3285180"/>
            <a:ext cx="457629" cy="307777"/>
          </a:xfrm>
          <a:prstGeom prst="rect">
            <a:avLst/>
          </a:prstGeom>
          <a:noFill/>
        </p:spPr>
        <p:txBody>
          <a:bodyPr wrap="square" rtlCol="0">
            <a:spAutoFit/>
          </a:bodyPr>
          <a:lstStyle/>
          <a:p>
            <a:r>
              <a:rPr lang="en-US" sz="1400" dirty="0" smtClean="0"/>
              <a:t>A4</a:t>
            </a:r>
            <a:endParaRPr lang="en-US" sz="1400" dirty="0"/>
          </a:p>
        </p:txBody>
      </p:sp>
      <p:sp>
        <p:nvSpPr>
          <p:cNvPr id="41" name="TextBox 40"/>
          <p:cNvSpPr txBox="1"/>
          <p:nvPr/>
        </p:nvSpPr>
        <p:spPr>
          <a:xfrm>
            <a:off x="6119351" y="4027224"/>
            <a:ext cx="457629" cy="307777"/>
          </a:xfrm>
          <a:prstGeom prst="rect">
            <a:avLst/>
          </a:prstGeom>
          <a:noFill/>
        </p:spPr>
        <p:txBody>
          <a:bodyPr wrap="square" rtlCol="0">
            <a:spAutoFit/>
          </a:bodyPr>
          <a:lstStyle/>
          <a:p>
            <a:r>
              <a:rPr lang="en-US" sz="1400" dirty="0" smtClean="0"/>
              <a:t>L4</a:t>
            </a:r>
            <a:endParaRPr lang="en-US" sz="1400" dirty="0"/>
          </a:p>
        </p:txBody>
      </p:sp>
      <p:sp>
        <p:nvSpPr>
          <p:cNvPr id="42" name="TextBox 41"/>
          <p:cNvSpPr txBox="1"/>
          <p:nvPr/>
        </p:nvSpPr>
        <p:spPr>
          <a:xfrm>
            <a:off x="4465362" y="3270690"/>
            <a:ext cx="457629" cy="307777"/>
          </a:xfrm>
          <a:prstGeom prst="rect">
            <a:avLst/>
          </a:prstGeom>
          <a:noFill/>
        </p:spPr>
        <p:txBody>
          <a:bodyPr wrap="square" rtlCol="0">
            <a:spAutoFit/>
          </a:bodyPr>
          <a:lstStyle/>
          <a:p>
            <a:r>
              <a:rPr lang="en-US" sz="1400" dirty="0" smtClean="0"/>
              <a:t>A</a:t>
            </a:r>
            <a:r>
              <a:rPr lang="en-US" sz="1400" dirty="0"/>
              <a:t>3</a:t>
            </a:r>
          </a:p>
        </p:txBody>
      </p:sp>
      <p:sp>
        <p:nvSpPr>
          <p:cNvPr id="43" name="TextBox 42"/>
          <p:cNvSpPr txBox="1"/>
          <p:nvPr/>
        </p:nvSpPr>
        <p:spPr>
          <a:xfrm>
            <a:off x="4481777" y="3982813"/>
            <a:ext cx="457629" cy="307777"/>
          </a:xfrm>
          <a:prstGeom prst="rect">
            <a:avLst/>
          </a:prstGeom>
          <a:noFill/>
        </p:spPr>
        <p:txBody>
          <a:bodyPr wrap="square" rtlCol="0">
            <a:spAutoFit/>
          </a:bodyPr>
          <a:lstStyle/>
          <a:p>
            <a:r>
              <a:rPr lang="en-US" sz="1400" dirty="0" smtClean="0"/>
              <a:t>L3</a:t>
            </a:r>
            <a:endParaRPr lang="en-US" sz="1400" dirty="0"/>
          </a:p>
        </p:txBody>
      </p:sp>
      <p:sp>
        <p:nvSpPr>
          <p:cNvPr id="44" name="TextBox 43"/>
          <p:cNvSpPr txBox="1"/>
          <p:nvPr/>
        </p:nvSpPr>
        <p:spPr>
          <a:xfrm>
            <a:off x="3818345" y="4733954"/>
            <a:ext cx="976381" cy="523220"/>
          </a:xfrm>
          <a:prstGeom prst="rect">
            <a:avLst/>
          </a:prstGeom>
          <a:noFill/>
        </p:spPr>
        <p:txBody>
          <a:bodyPr wrap="square" rtlCol="0">
            <a:spAutoFit/>
          </a:bodyPr>
          <a:lstStyle/>
          <a:p>
            <a:r>
              <a:rPr lang="en-US" sz="1400" dirty="0" smtClean="0"/>
              <a:t>8 servers</a:t>
            </a:r>
          </a:p>
          <a:p>
            <a:r>
              <a:rPr lang="en-US" sz="1400" dirty="0"/>
              <a:t>p</a:t>
            </a:r>
            <a:r>
              <a:rPr lang="en-US" sz="1400" dirty="0" smtClean="0"/>
              <a:t>er leaf</a:t>
            </a:r>
            <a:endParaRPr lang="en-US" sz="1400" dirty="0"/>
          </a:p>
        </p:txBody>
      </p:sp>
      <p:sp>
        <p:nvSpPr>
          <p:cNvPr id="45" name="Cube 44"/>
          <p:cNvSpPr/>
          <p:nvPr/>
        </p:nvSpPr>
        <p:spPr>
          <a:xfrm>
            <a:off x="2147822"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6" name="Cube 45"/>
          <p:cNvSpPr/>
          <p:nvPr/>
        </p:nvSpPr>
        <p:spPr>
          <a:xfrm>
            <a:off x="2645307"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47" name="Straight Connector 189"/>
          <p:cNvCxnSpPr>
            <a:cxnSpLocks noChangeShapeType="1"/>
            <a:stCxn id="46" idx="0"/>
            <a:endCxn id="22" idx="2"/>
          </p:cNvCxnSpPr>
          <p:nvPr/>
        </p:nvCxnSpPr>
        <p:spPr bwMode="auto">
          <a:xfrm flipH="1" flipV="1">
            <a:off x="2665217" y="4297692"/>
            <a:ext cx="161454" cy="322488"/>
          </a:xfrm>
          <a:prstGeom prst="line">
            <a:avLst/>
          </a:prstGeom>
          <a:noFill/>
          <a:ln w="25400">
            <a:solidFill>
              <a:srgbClr val="000000"/>
            </a:solidFill>
            <a:round/>
            <a:headEnd/>
            <a:tailEnd/>
          </a:ln>
        </p:spPr>
      </p:cxnSp>
      <p:cxnSp>
        <p:nvCxnSpPr>
          <p:cNvPr id="48" name="Straight Connector 47"/>
          <p:cNvCxnSpPr>
            <a:stCxn id="45" idx="4"/>
            <a:endCxn id="46" idx="2"/>
          </p:cNvCxnSpPr>
          <p:nvPr/>
        </p:nvCxnSpPr>
        <p:spPr>
          <a:xfrm>
            <a:off x="2365459" y="4995564"/>
            <a:ext cx="279848"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49" name="Cube 48"/>
          <p:cNvSpPr/>
          <p:nvPr/>
        </p:nvSpPr>
        <p:spPr>
          <a:xfrm>
            <a:off x="3035045"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Cube 49"/>
          <p:cNvSpPr/>
          <p:nvPr/>
        </p:nvSpPr>
        <p:spPr>
          <a:xfrm>
            <a:off x="3522216"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1" name="Straight Connector 50"/>
          <p:cNvCxnSpPr>
            <a:stCxn id="49" idx="4"/>
            <a:endCxn id="50" idx="2"/>
          </p:cNvCxnSpPr>
          <p:nvPr/>
        </p:nvCxnSpPr>
        <p:spPr>
          <a:xfrm>
            <a:off x="3252682" y="4998816"/>
            <a:ext cx="269534"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52" name="Cube 51"/>
          <p:cNvSpPr/>
          <p:nvPr/>
        </p:nvSpPr>
        <p:spPr>
          <a:xfrm>
            <a:off x="4759293"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Cube 52"/>
          <p:cNvSpPr/>
          <p:nvPr/>
        </p:nvSpPr>
        <p:spPr>
          <a:xfrm>
            <a:off x="5249923"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4" name="Straight Connector 53"/>
          <p:cNvCxnSpPr>
            <a:stCxn id="52" idx="4"/>
            <a:endCxn id="53" idx="2"/>
          </p:cNvCxnSpPr>
          <p:nvPr/>
        </p:nvCxnSpPr>
        <p:spPr>
          <a:xfrm>
            <a:off x="4976930" y="4998816"/>
            <a:ext cx="272993"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55" name="Cube 54"/>
          <p:cNvSpPr/>
          <p:nvPr/>
        </p:nvSpPr>
        <p:spPr>
          <a:xfrm>
            <a:off x="5659960"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ube 55"/>
          <p:cNvSpPr/>
          <p:nvPr/>
        </p:nvSpPr>
        <p:spPr>
          <a:xfrm>
            <a:off x="6119351"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p:cNvCxnSpPr>
            <a:stCxn id="55" idx="4"/>
            <a:endCxn id="56" idx="2"/>
          </p:cNvCxnSpPr>
          <p:nvPr/>
        </p:nvCxnSpPr>
        <p:spPr>
          <a:xfrm flipV="1">
            <a:off x="5877597" y="4995564"/>
            <a:ext cx="241754" cy="3252"/>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58" name="Straight Connector 189"/>
          <p:cNvCxnSpPr>
            <a:cxnSpLocks noChangeShapeType="1"/>
            <a:stCxn id="49" idx="0"/>
            <a:endCxn id="23" idx="2"/>
          </p:cNvCxnSpPr>
          <p:nvPr/>
        </p:nvCxnSpPr>
        <p:spPr bwMode="auto">
          <a:xfrm flipV="1">
            <a:off x="3216409" y="4297692"/>
            <a:ext cx="116352" cy="325740"/>
          </a:xfrm>
          <a:prstGeom prst="line">
            <a:avLst/>
          </a:prstGeom>
          <a:noFill/>
          <a:ln w="25400">
            <a:solidFill>
              <a:srgbClr val="000000"/>
            </a:solidFill>
            <a:round/>
            <a:headEnd/>
            <a:tailEnd/>
          </a:ln>
        </p:spPr>
      </p:cxnSp>
      <p:cxnSp>
        <p:nvCxnSpPr>
          <p:cNvPr id="59" name="Straight Connector 189"/>
          <p:cNvCxnSpPr>
            <a:cxnSpLocks noChangeShapeType="1"/>
            <a:stCxn id="50" idx="0"/>
            <a:endCxn id="23" idx="2"/>
          </p:cNvCxnSpPr>
          <p:nvPr/>
        </p:nvCxnSpPr>
        <p:spPr bwMode="auto">
          <a:xfrm flipH="1" flipV="1">
            <a:off x="3332761" y="4297692"/>
            <a:ext cx="370819" cy="325740"/>
          </a:xfrm>
          <a:prstGeom prst="line">
            <a:avLst/>
          </a:prstGeom>
          <a:noFill/>
          <a:ln w="25400">
            <a:solidFill>
              <a:srgbClr val="000000"/>
            </a:solidFill>
            <a:round/>
            <a:headEnd/>
            <a:tailEnd/>
          </a:ln>
        </p:spPr>
      </p:cxnSp>
      <p:cxnSp>
        <p:nvCxnSpPr>
          <p:cNvPr id="60" name="Straight Connector 189"/>
          <p:cNvCxnSpPr>
            <a:cxnSpLocks noChangeShapeType="1"/>
            <a:stCxn id="52" idx="0"/>
          </p:cNvCxnSpPr>
          <p:nvPr/>
        </p:nvCxnSpPr>
        <p:spPr bwMode="auto">
          <a:xfrm flipV="1">
            <a:off x="4940657" y="4335001"/>
            <a:ext cx="237248" cy="288431"/>
          </a:xfrm>
          <a:prstGeom prst="line">
            <a:avLst/>
          </a:prstGeom>
          <a:noFill/>
          <a:ln w="25400">
            <a:solidFill>
              <a:srgbClr val="000000"/>
            </a:solidFill>
            <a:round/>
            <a:headEnd/>
            <a:tailEnd/>
          </a:ln>
        </p:spPr>
      </p:cxnSp>
      <p:cxnSp>
        <p:nvCxnSpPr>
          <p:cNvPr id="61" name="Straight Connector 189"/>
          <p:cNvCxnSpPr>
            <a:cxnSpLocks noChangeShapeType="1"/>
            <a:stCxn id="53" idx="0"/>
          </p:cNvCxnSpPr>
          <p:nvPr/>
        </p:nvCxnSpPr>
        <p:spPr bwMode="auto">
          <a:xfrm flipH="1" flipV="1">
            <a:off x="5177905" y="4335001"/>
            <a:ext cx="253382" cy="288431"/>
          </a:xfrm>
          <a:prstGeom prst="line">
            <a:avLst/>
          </a:prstGeom>
          <a:noFill/>
          <a:ln w="25400">
            <a:solidFill>
              <a:srgbClr val="000000"/>
            </a:solidFill>
            <a:round/>
            <a:headEnd/>
            <a:tailEnd/>
          </a:ln>
        </p:spPr>
      </p:cxnSp>
      <p:cxnSp>
        <p:nvCxnSpPr>
          <p:cNvPr id="62" name="Straight Connector 189"/>
          <p:cNvCxnSpPr>
            <a:cxnSpLocks noChangeShapeType="1"/>
            <a:stCxn id="55" idx="0"/>
            <a:endCxn id="25" idx="2"/>
          </p:cNvCxnSpPr>
          <p:nvPr/>
        </p:nvCxnSpPr>
        <p:spPr bwMode="auto">
          <a:xfrm flipV="1">
            <a:off x="5841324" y="4297692"/>
            <a:ext cx="28262" cy="325740"/>
          </a:xfrm>
          <a:prstGeom prst="line">
            <a:avLst/>
          </a:prstGeom>
          <a:noFill/>
          <a:ln w="25400">
            <a:solidFill>
              <a:srgbClr val="000000"/>
            </a:solidFill>
            <a:round/>
            <a:headEnd/>
            <a:tailEnd/>
          </a:ln>
        </p:spPr>
      </p:cxnSp>
      <p:cxnSp>
        <p:nvCxnSpPr>
          <p:cNvPr id="63" name="Straight Connector 189"/>
          <p:cNvCxnSpPr>
            <a:cxnSpLocks noChangeShapeType="1"/>
            <a:stCxn id="56" idx="0"/>
            <a:endCxn id="25" idx="2"/>
          </p:cNvCxnSpPr>
          <p:nvPr/>
        </p:nvCxnSpPr>
        <p:spPr bwMode="auto">
          <a:xfrm flipH="1" flipV="1">
            <a:off x="5869586" y="4297692"/>
            <a:ext cx="431129" cy="322488"/>
          </a:xfrm>
          <a:prstGeom prst="line">
            <a:avLst/>
          </a:prstGeom>
          <a:noFill/>
          <a:ln w="25400">
            <a:solidFill>
              <a:srgbClr val="000000"/>
            </a:solidFill>
            <a:round/>
            <a:headEnd/>
            <a:tailEnd/>
          </a:ln>
        </p:spPr>
      </p:cxnSp>
      <p:sp>
        <p:nvSpPr>
          <p:cNvPr id="64" name="Multiply 63"/>
          <p:cNvSpPr/>
          <p:nvPr/>
        </p:nvSpPr>
        <p:spPr>
          <a:xfrm>
            <a:off x="5128698" y="2576787"/>
            <a:ext cx="364173" cy="295549"/>
          </a:xfrm>
          <a:prstGeom prst="mathMultiply">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583126" y="2422898"/>
            <a:ext cx="903837" cy="307777"/>
          </a:xfrm>
          <a:prstGeom prst="rect">
            <a:avLst/>
          </a:prstGeom>
          <a:noFill/>
        </p:spPr>
        <p:txBody>
          <a:bodyPr wrap="square" rtlCol="0">
            <a:spAutoFit/>
          </a:bodyPr>
          <a:lstStyle/>
          <a:p>
            <a:r>
              <a:rPr lang="en-US" sz="1400" dirty="0" smtClean="0"/>
              <a:t>40Gbps</a:t>
            </a:r>
            <a:endParaRPr lang="en-US" sz="1400" dirty="0"/>
          </a:p>
        </p:txBody>
      </p:sp>
      <p:sp>
        <p:nvSpPr>
          <p:cNvPr id="66" name="TextBox 65"/>
          <p:cNvSpPr txBox="1"/>
          <p:nvPr/>
        </p:nvSpPr>
        <p:spPr>
          <a:xfrm>
            <a:off x="3869401" y="3618959"/>
            <a:ext cx="903837" cy="307777"/>
          </a:xfrm>
          <a:prstGeom prst="rect">
            <a:avLst/>
          </a:prstGeom>
          <a:noFill/>
        </p:spPr>
        <p:txBody>
          <a:bodyPr wrap="square" rtlCol="0">
            <a:spAutoFit/>
          </a:bodyPr>
          <a:lstStyle/>
          <a:p>
            <a:r>
              <a:rPr lang="en-US" sz="1400" dirty="0" smtClean="0"/>
              <a:t>40Gbps</a:t>
            </a:r>
            <a:endParaRPr lang="en-US" sz="1400" dirty="0"/>
          </a:p>
        </p:txBody>
      </p:sp>
      <p:cxnSp>
        <p:nvCxnSpPr>
          <p:cNvPr id="67" name="Straight Arrow Connector 66"/>
          <p:cNvCxnSpPr/>
          <p:nvPr/>
        </p:nvCxnSpPr>
        <p:spPr>
          <a:xfrm>
            <a:off x="2826671" y="2730675"/>
            <a:ext cx="208374" cy="225738"/>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a:off x="3332762" y="3791673"/>
            <a:ext cx="616044"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272226" y="4315655"/>
            <a:ext cx="842485" cy="307777"/>
          </a:xfrm>
          <a:prstGeom prst="rect">
            <a:avLst/>
          </a:prstGeom>
          <a:noFill/>
        </p:spPr>
        <p:txBody>
          <a:bodyPr wrap="square" rtlCol="0">
            <a:spAutoFit/>
          </a:bodyPr>
          <a:lstStyle/>
          <a:p>
            <a:r>
              <a:rPr lang="en-US" sz="1400" dirty="0"/>
              <a:t>1</a:t>
            </a:r>
            <a:r>
              <a:rPr lang="en-US" sz="1400" dirty="0" smtClean="0"/>
              <a:t>0Gbps</a:t>
            </a:r>
            <a:endParaRPr lang="en-US" sz="1400" dirty="0"/>
          </a:p>
        </p:txBody>
      </p:sp>
      <p:cxnSp>
        <p:nvCxnSpPr>
          <p:cNvPr id="70" name="Straight Arrow Connector 69"/>
          <p:cNvCxnSpPr/>
          <p:nvPr/>
        </p:nvCxnSpPr>
        <p:spPr>
          <a:xfrm>
            <a:off x="1990477" y="4469544"/>
            <a:ext cx="508846" cy="1"/>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673143" y="1960662"/>
            <a:ext cx="903837" cy="523220"/>
          </a:xfrm>
          <a:prstGeom prst="rect">
            <a:avLst/>
          </a:prstGeom>
          <a:noFill/>
        </p:spPr>
        <p:txBody>
          <a:bodyPr wrap="square" rtlCol="0">
            <a:spAutoFit/>
          </a:bodyPr>
          <a:lstStyle/>
          <a:p>
            <a:r>
              <a:rPr lang="en-US" sz="1400" dirty="0" smtClean="0">
                <a:solidFill>
                  <a:srgbClr val="FF0000"/>
                </a:solidFill>
              </a:rPr>
              <a:t>Link Failure</a:t>
            </a:r>
            <a:endParaRPr lang="en-US" sz="1400" dirty="0">
              <a:solidFill>
                <a:srgbClr val="FF0000"/>
              </a:solidFill>
            </a:endParaRPr>
          </a:p>
        </p:txBody>
      </p:sp>
      <p:cxnSp>
        <p:nvCxnSpPr>
          <p:cNvPr id="72" name="Straight Arrow Connector 71"/>
          <p:cNvCxnSpPr>
            <a:endCxn id="64" idx="1"/>
          </p:cNvCxnSpPr>
          <p:nvPr/>
        </p:nvCxnSpPr>
        <p:spPr>
          <a:xfrm flipH="1">
            <a:off x="5405406" y="2422898"/>
            <a:ext cx="297492" cy="22487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BF48E2D9-F1AE-3A42-ADCF-BA1BF8DE6898}" type="slidenum">
              <a:rPr lang="en-US" smtClean="0"/>
              <a:t>26</a:t>
            </a:fld>
            <a:endParaRPr lang="en-US"/>
          </a:p>
        </p:txBody>
      </p:sp>
    </p:spTree>
    <p:extLst>
      <p:ext uri="{BB962C8B-B14F-4D97-AF65-F5344CB8AC3E}">
        <p14:creationId xmlns:p14="http://schemas.microsoft.com/office/powerpoint/2010/main" val="25766590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Setup</a:t>
            </a:r>
            <a:endParaRPr lang="en-US" dirty="0"/>
          </a:p>
        </p:txBody>
      </p:sp>
      <p:sp>
        <p:nvSpPr>
          <p:cNvPr id="3" name="Content Placeholder 2"/>
          <p:cNvSpPr>
            <a:spLocks noGrp="1"/>
          </p:cNvSpPr>
          <p:nvPr>
            <p:ph idx="1"/>
          </p:nvPr>
        </p:nvSpPr>
        <p:spPr/>
        <p:txBody>
          <a:bodyPr/>
          <a:lstStyle/>
          <a:p>
            <a:r>
              <a:rPr lang="en-US" dirty="0" smtClean="0"/>
              <a:t>NS2 packet-level simulator</a:t>
            </a:r>
          </a:p>
          <a:p>
            <a:r>
              <a:rPr lang="en-US" dirty="0" smtClean="0"/>
              <a:t>RPC-based workload generator</a:t>
            </a:r>
          </a:p>
          <a:p>
            <a:pPr lvl="1"/>
            <a:r>
              <a:rPr lang="en-US" dirty="0" smtClean="0"/>
              <a:t>Empirical flow size distributions</a:t>
            </a:r>
          </a:p>
          <a:p>
            <a:pPr lvl="1"/>
            <a:r>
              <a:rPr lang="en-US" dirty="0" err="1" smtClean="0"/>
              <a:t>Websearch</a:t>
            </a:r>
            <a:r>
              <a:rPr lang="en-US" dirty="0" smtClean="0"/>
              <a:t> and </a:t>
            </a:r>
            <a:r>
              <a:rPr lang="en-US" dirty="0" err="1"/>
              <a:t>D</a:t>
            </a:r>
            <a:r>
              <a:rPr lang="en-US" dirty="0" err="1" smtClean="0"/>
              <a:t>atamining</a:t>
            </a:r>
            <a:endParaRPr lang="en-US" dirty="0"/>
          </a:p>
          <a:p>
            <a:r>
              <a:rPr lang="en-US" dirty="0" smtClean="0"/>
              <a:t>End-to-end metric</a:t>
            </a:r>
          </a:p>
          <a:p>
            <a:pPr lvl="1"/>
            <a:r>
              <a:rPr lang="en-US" dirty="0" smtClean="0"/>
              <a:t>Average Flow Completion Time (FCT)</a:t>
            </a:r>
          </a:p>
          <a:p>
            <a:endParaRPr lang="en-US" dirty="0" smtClean="0"/>
          </a:p>
        </p:txBody>
      </p:sp>
      <p:sp>
        <p:nvSpPr>
          <p:cNvPr id="4" name="Slide Number Placeholder 3"/>
          <p:cNvSpPr>
            <a:spLocks noGrp="1"/>
          </p:cNvSpPr>
          <p:nvPr>
            <p:ph type="sldNum" sz="quarter" idx="12"/>
          </p:nvPr>
        </p:nvSpPr>
        <p:spPr/>
        <p:txBody>
          <a:bodyPr/>
          <a:lstStyle/>
          <a:p>
            <a:fld id="{BF48E2D9-F1AE-3A42-ADCF-BA1BF8DE6898}" type="slidenum">
              <a:rPr lang="en-US" smtClean="0"/>
              <a:t>27</a:t>
            </a:fld>
            <a:endParaRPr lang="en-US"/>
          </a:p>
        </p:txBody>
      </p:sp>
    </p:spTree>
    <p:extLst>
      <p:ext uri="{BB962C8B-B14F-4D97-AF65-F5344CB8AC3E}">
        <p14:creationId xmlns:p14="http://schemas.microsoft.com/office/powerpoint/2010/main" val="38135155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with</a:t>
            </a:r>
            <a:endParaRPr lang="en-US" dirty="0"/>
          </a:p>
        </p:txBody>
      </p:sp>
      <p:sp>
        <p:nvSpPr>
          <p:cNvPr id="3" name="Content Placeholder 2"/>
          <p:cNvSpPr>
            <a:spLocks noGrp="1"/>
          </p:cNvSpPr>
          <p:nvPr>
            <p:ph idx="1"/>
          </p:nvPr>
        </p:nvSpPr>
        <p:spPr/>
        <p:txBody>
          <a:bodyPr/>
          <a:lstStyle/>
          <a:p>
            <a:r>
              <a:rPr lang="en-US" dirty="0" smtClean="0"/>
              <a:t>ECMP</a:t>
            </a:r>
          </a:p>
          <a:p>
            <a:pPr lvl="1"/>
            <a:r>
              <a:rPr lang="en-US" dirty="0" smtClean="0"/>
              <a:t>Flow level hashing at each switch</a:t>
            </a:r>
          </a:p>
          <a:p>
            <a:r>
              <a:rPr lang="en-US" dirty="0" smtClean="0"/>
              <a:t>CONGA</a:t>
            </a:r>
            <a:r>
              <a:rPr lang="en-US" dirty="0" smtClean="0"/>
              <a:t>’</a:t>
            </a:r>
          </a:p>
          <a:p>
            <a:pPr lvl="1"/>
            <a:r>
              <a:rPr lang="en-US" dirty="0" smtClean="0"/>
              <a:t>CONGA within each </a:t>
            </a:r>
            <a:r>
              <a:rPr lang="en-US" dirty="0" smtClean="0"/>
              <a:t>leaf-spine pod</a:t>
            </a:r>
            <a:endParaRPr lang="en-US" dirty="0" smtClean="0"/>
          </a:p>
          <a:p>
            <a:pPr lvl="1"/>
            <a:r>
              <a:rPr lang="en-US" dirty="0" smtClean="0"/>
              <a:t>ECMP </a:t>
            </a:r>
            <a:r>
              <a:rPr lang="en-US" dirty="0" smtClean="0"/>
              <a:t>on </a:t>
            </a:r>
            <a:r>
              <a:rPr lang="en-US" dirty="0" err="1" smtClean="0"/>
              <a:t>flowlets</a:t>
            </a:r>
            <a:r>
              <a:rPr lang="en-US" dirty="0" smtClean="0"/>
              <a:t> for traffic across </a:t>
            </a:r>
            <a:r>
              <a:rPr lang="en-US" dirty="0" smtClean="0"/>
              <a:t>pods</a:t>
            </a:r>
            <a:r>
              <a:rPr lang="en-US" baseline="30000" dirty="0"/>
              <a:t>1</a:t>
            </a:r>
            <a:endParaRPr lang="en-US" dirty="0" smtClean="0"/>
          </a:p>
        </p:txBody>
      </p:sp>
      <p:sp>
        <p:nvSpPr>
          <p:cNvPr id="4" name="Slide Number Placeholder 3"/>
          <p:cNvSpPr>
            <a:spLocks noGrp="1"/>
          </p:cNvSpPr>
          <p:nvPr>
            <p:ph type="sldNum" sz="quarter" idx="12"/>
          </p:nvPr>
        </p:nvSpPr>
        <p:spPr/>
        <p:txBody>
          <a:bodyPr/>
          <a:lstStyle/>
          <a:p>
            <a:fld id="{BF48E2D9-F1AE-3A42-ADCF-BA1BF8DE6898}" type="slidenum">
              <a:rPr lang="en-US" smtClean="0"/>
              <a:t>28</a:t>
            </a:fld>
            <a:endParaRPr lang="en-US"/>
          </a:p>
        </p:txBody>
      </p:sp>
      <p:sp>
        <p:nvSpPr>
          <p:cNvPr id="5" name="TextBox 4"/>
          <p:cNvSpPr txBox="1"/>
          <p:nvPr/>
        </p:nvSpPr>
        <p:spPr>
          <a:xfrm>
            <a:off x="720766" y="5812495"/>
            <a:ext cx="4679257" cy="338554"/>
          </a:xfrm>
          <a:prstGeom prst="rect">
            <a:avLst/>
          </a:prstGeom>
          <a:noFill/>
        </p:spPr>
        <p:txBody>
          <a:bodyPr wrap="square" rtlCol="0">
            <a:spAutoFit/>
          </a:bodyPr>
          <a:lstStyle/>
          <a:p>
            <a:r>
              <a:rPr lang="en-US" sz="1600" dirty="0" smtClean="0"/>
              <a:t>1. Based on communication with the authors</a:t>
            </a:r>
            <a:endParaRPr lang="en-US" sz="1600" dirty="0"/>
          </a:p>
        </p:txBody>
      </p:sp>
    </p:spTree>
    <p:extLst>
      <p:ext uri="{BB962C8B-B14F-4D97-AF65-F5344CB8AC3E}">
        <p14:creationId xmlns:p14="http://schemas.microsoft.com/office/powerpoint/2010/main" val="6696752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HULA handles high load much better</a:t>
            </a:r>
            <a:endParaRPr lang="en-US" dirty="0"/>
          </a:p>
        </p:txBody>
      </p:sp>
      <p:pic>
        <p:nvPicPr>
          <p:cNvPr id="5" name="Content Placeholder 4" descr="websearch-asym.png"/>
          <p:cNvPicPr>
            <a:picLocks noGrp="1" noChangeAspect="1"/>
          </p:cNvPicPr>
          <p:nvPr>
            <p:ph idx="1"/>
          </p:nvPr>
        </p:nvPicPr>
        <p:blipFill>
          <a:blip r:embed="rId2">
            <a:extLst>
              <a:ext uri="{28A0092B-C50C-407E-A947-70E740481C1C}">
                <a14:useLocalDpi xmlns:a14="http://schemas.microsoft.com/office/drawing/2010/main" val="0"/>
              </a:ext>
            </a:extLst>
          </a:blip>
          <a:srcRect t="14414" b="14414"/>
          <a:stretch>
            <a:fillRect/>
          </a:stretch>
        </p:blipFill>
        <p:spPr>
          <a:xfrm>
            <a:off x="317935" y="1417638"/>
            <a:ext cx="8561554" cy="4708525"/>
          </a:xfrm>
        </p:spPr>
      </p:pic>
      <p:sp>
        <p:nvSpPr>
          <p:cNvPr id="3" name="Slide Number Placeholder 2"/>
          <p:cNvSpPr>
            <a:spLocks noGrp="1"/>
          </p:cNvSpPr>
          <p:nvPr>
            <p:ph type="sldNum" sz="quarter" idx="12"/>
          </p:nvPr>
        </p:nvSpPr>
        <p:spPr/>
        <p:txBody>
          <a:bodyPr/>
          <a:lstStyle/>
          <a:p>
            <a:fld id="{BF48E2D9-F1AE-3A42-ADCF-BA1BF8DE6898}" type="slidenum">
              <a:rPr lang="en-US" smtClean="0"/>
              <a:t>29</a:t>
            </a:fld>
            <a:endParaRPr lang="en-US"/>
          </a:p>
        </p:txBody>
      </p:sp>
    </p:spTree>
    <p:extLst>
      <p:ext uri="{BB962C8B-B14F-4D97-AF65-F5344CB8AC3E}">
        <p14:creationId xmlns:p14="http://schemas.microsoft.com/office/powerpoint/2010/main" val="2232486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a:t>
            </a:r>
            <a:r>
              <a:rPr lang="en-US" dirty="0"/>
              <a:t>L</a:t>
            </a:r>
            <a:r>
              <a:rPr lang="en-US" dirty="0" smtClean="0"/>
              <a:t>oad Balancer</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3</a:t>
            </a:fld>
            <a:endParaRPr lang="en-US" dirty="0"/>
          </a:p>
        </p:txBody>
      </p:sp>
      <p:sp>
        <p:nvSpPr>
          <p:cNvPr id="165" name="Content Placeholder 2"/>
          <p:cNvSpPr>
            <a:spLocks noGrp="1"/>
          </p:cNvSpPr>
          <p:nvPr>
            <p:ph idx="1"/>
          </p:nvPr>
        </p:nvSpPr>
        <p:spPr>
          <a:xfrm>
            <a:off x="374888" y="1467458"/>
            <a:ext cx="8229600" cy="4525963"/>
          </a:xfrm>
        </p:spPr>
        <p:txBody>
          <a:bodyPr>
            <a:normAutofit/>
          </a:bodyPr>
          <a:lstStyle/>
          <a:p>
            <a:r>
              <a:rPr lang="en-US" dirty="0" smtClean="0"/>
              <a:t>Multiple network </a:t>
            </a:r>
            <a:r>
              <a:rPr lang="en-US" dirty="0"/>
              <a:t>p</a:t>
            </a:r>
            <a:r>
              <a:rPr lang="en-US" dirty="0" smtClean="0"/>
              <a:t>aths</a:t>
            </a:r>
          </a:p>
          <a:p>
            <a:pPr lvl="1"/>
            <a:r>
              <a:rPr lang="en-US" dirty="0" smtClean="0">
                <a:solidFill>
                  <a:srgbClr val="FF0000"/>
                </a:solidFill>
              </a:rPr>
              <a:t>Track path performance</a:t>
            </a:r>
          </a:p>
          <a:p>
            <a:pPr lvl="1"/>
            <a:r>
              <a:rPr lang="en-US" dirty="0" smtClean="0">
                <a:solidFill>
                  <a:srgbClr val="FF0000"/>
                </a:solidFill>
              </a:rPr>
              <a:t>Choose best path</a:t>
            </a:r>
          </a:p>
          <a:p>
            <a:r>
              <a:rPr lang="en-US" dirty="0" smtClean="0"/>
              <a:t>High bisection bandwidth</a:t>
            </a:r>
          </a:p>
          <a:p>
            <a:r>
              <a:rPr lang="en-US" dirty="0" smtClean="0"/>
              <a:t>Volatile traffic</a:t>
            </a:r>
          </a:p>
          <a:p>
            <a:r>
              <a:rPr lang="en-US" dirty="0" smtClean="0"/>
              <a:t>Multiple tenants</a:t>
            </a:r>
          </a:p>
          <a:p>
            <a:pPr lvl="1"/>
            <a:endParaRPr lang="en-US" dirty="0" smtClean="0">
              <a:solidFill>
                <a:srgbClr val="FF0000"/>
              </a:solidFill>
            </a:endParaRPr>
          </a:p>
        </p:txBody>
      </p:sp>
    </p:spTree>
    <p:extLst>
      <p:ext uri="{BB962C8B-B14F-4D97-AF65-F5344CB8AC3E}">
        <p14:creationId xmlns:p14="http://schemas.microsoft.com/office/powerpoint/2010/main" val="25804563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HULA keeps </a:t>
            </a:r>
            <a:r>
              <a:rPr lang="en-US" dirty="0"/>
              <a:t>q</a:t>
            </a:r>
            <a:r>
              <a:rPr lang="en-US" dirty="0" smtClean="0"/>
              <a:t>ueue </a:t>
            </a:r>
            <a:r>
              <a:rPr lang="en-US" dirty="0"/>
              <a:t>o</a:t>
            </a:r>
            <a:r>
              <a:rPr lang="en-US" dirty="0" smtClean="0"/>
              <a:t>ccupancy </a:t>
            </a:r>
            <a:r>
              <a:rPr lang="en-US" dirty="0"/>
              <a:t>l</a:t>
            </a:r>
            <a:r>
              <a:rPr lang="en-US" dirty="0" smtClean="0"/>
              <a:t>ow</a:t>
            </a:r>
            <a:endParaRPr lang="en-US" dirty="0"/>
          </a:p>
        </p:txBody>
      </p:sp>
      <p:pic>
        <p:nvPicPr>
          <p:cNvPr id="4" name="Content Placeholder 3" descr="Screen Shot 2016-03-01 at 3.21.57 AM.png"/>
          <p:cNvPicPr>
            <a:picLocks noGrp="1" noChangeAspect="1"/>
          </p:cNvPicPr>
          <p:nvPr>
            <p:ph idx="1"/>
          </p:nvPr>
        </p:nvPicPr>
        <p:blipFill>
          <a:blip r:embed="rId2">
            <a:extLst>
              <a:ext uri="{28A0092B-C50C-407E-A947-70E740481C1C}">
                <a14:useLocalDpi xmlns:a14="http://schemas.microsoft.com/office/drawing/2010/main" val="0"/>
              </a:ext>
            </a:extLst>
          </a:blip>
          <a:srcRect t="2765" b="2765"/>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30</a:t>
            </a:fld>
            <a:endParaRPr lang="en-US"/>
          </a:p>
        </p:txBody>
      </p:sp>
    </p:spTree>
    <p:extLst>
      <p:ext uri="{BB962C8B-B14F-4D97-AF65-F5344CB8AC3E}">
        <p14:creationId xmlns:p14="http://schemas.microsoft.com/office/powerpoint/2010/main" val="12151273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HULA is stable on link failure</a:t>
            </a:r>
            <a:endParaRPr lang="en-US" dirty="0"/>
          </a:p>
        </p:txBody>
      </p:sp>
      <p:pic>
        <p:nvPicPr>
          <p:cNvPr id="4" name="Content Placeholder 3" descr="Screen Shot 2016-03-01 at 3.22.17 AM.png"/>
          <p:cNvPicPr>
            <a:picLocks noGrp="1" noChangeAspect="1"/>
          </p:cNvPicPr>
          <p:nvPr>
            <p:ph idx="1"/>
          </p:nvPr>
        </p:nvPicPr>
        <p:blipFill>
          <a:blip r:embed="rId2">
            <a:extLst>
              <a:ext uri="{28A0092B-C50C-407E-A947-70E740481C1C}">
                <a14:useLocalDpi xmlns:a14="http://schemas.microsoft.com/office/drawing/2010/main" val="0"/>
              </a:ext>
            </a:extLst>
          </a:blip>
          <a:srcRect l="-8258" r="-8258"/>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31</a:t>
            </a:fld>
            <a:endParaRPr lang="en-US"/>
          </a:p>
        </p:txBody>
      </p:sp>
    </p:spTree>
    <p:extLst>
      <p:ext uri="{BB962C8B-B14F-4D97-AF65-F5344CB8AC3E}">
        <p14:creationId xmlns:p14="http://schemas.microsoft.com/office/powerpoint/2010/main" val="370605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HULA - Summary</a:t>
            </a:r>
            <a:endParaRPr lang="en-US" dirty="0"/>
          </a:p>
        </p:txBody>
      </p:sp>
      <p:sp>
        <p:nvSpPr>
          <p:cNvPr id="3" name="Content Placeholder 2"/>
          <p:cNvSpPr>
            <a:spLocks noGrp="1"/>
          </p:cNvSpPr>
          <p:nvPr>
            <p:ph idx="1"/>
          </p:nvPr>
        </p:nvSpPr>
        <p:spPr/>
        <p:txBody>
          <a:bodyPr>
            <a:normAutofit/>
          </a:bodyPr>
          <a:lstStyle/>
          <a:p>
            <a:pPr lvl="1">
              <a:buFont typeface="Arial"/>
              <a:buChar char="•"/>
            </a:pPr>
            <a:r>
              <a:rPr lang="en-US" sz="3200" b="1" dirty="0" smtClean="0">
                <a:latin typeface="Segoe UI Symbol"/>
                <a:cs typeface="Segoe UI Symbol"/>
              </a:rPr>
              <a:t>Scalable</a:t>
            </a:r>
            <a:r>
              <a:rPr lang="en-US" sz="3200" dirty="0" smtClean="0"/>
              <a:t> </a:t>
            </a:r>
            <a:r>
              <a:rPr lang="en-US" sz="3200" dirty="0"/>
              <a:t>to large </a:t>
            </a:r>
            <a:r>
              <a:rPr lang="en-US" sz="3200" dirty="0" smtClean="0"/>
              <a:t>topologies</a:t>
            </a:r>
          </a:p>
          <a:p>
            <a:pPr lvl="2"/>
            <a:r>
              <a:rPr lang="en-US" dirty="0"/>
              <a:t>HULA distributes congestion </a:t>
            </a:r>
            <a:r>
              <a:rPr lang="en-US" dirty="0" smtClean="0"/>
              <a:t>state</a:t>
            </a:r>
          </a:p>
          <a:p>
            <a:pPr lvl="1">
              <a:buFont typeface="Arial"/>
              <a:buChar char="•"/>
            </a:pPr>
            <a:r>
              <a:rPr lang="en-US" sz="3200" b="1" dirty="0">
                <a:latin typeface="Segoe UI Symbol"/>
                <a:cs typeface="Segoe UI Symbol"/>
              </a:rPr>
              <a:t>Adaptive</a:t>
            </a:r>
            <a:r>
              <a:rPr lang="en-US" sz="3200" dirty="0"/>
              <a:t> to network </a:t>
            </a:r>
            <a:r>
              <a:rPr lang="en-US" sz="3200" dirty="0" smtClean="0"/>
              <a:t>congestion</a:t>
            </a:r>
            <a:endParaRPr lang="en-US" sz="3200" b="1" dirty="0" smtClean="0">
              <a:latin typeface="Segoe UI Symbol"/>
              <a:cs typeface="Segoe UI Symbol"/>
            </a:endParaRPr>
          </a:p>
          <a:p>
            <a:pPr lvl="1">
              <a:buFont typeface="Arial"/>
              <a:buChar char="•"/>
            </a:pPr>
            <a:r>
              <a:rPr lang="en-US" sz="3200" b="1" dirty="0" smtClean="0">
                <a:latin typeface="Segoe UI Symbol"/>
                <a:cs typeface="Segoe UI Symbol"/>
              </a:rPr>
              <a:t>Proactive</a:t>
            </a:r>
            <a:r>
              <a:rPr lang="en-US" sz="3200" dirty="0" smtClean="0"/>
              <a:t> path probing</a:t>
            </a:r>
          </a:p>
          <a:p>
            <a:pPr lvl="1">
              <a:buFont typeface="Arial"/>
              <a:buChar char="•"/>
            </a:pPr>
            <a:r>
              <a:rPr lang="en-US" sz="3200" dirty="0" smtClean="0">
                <a:latin typeface="Segoe UI Symbol"/>
                <a:cs typeface="Segoe UI Symbol"/>
              </a:rPr>
              <a:t>Reliable</a:t>
            </a:r>
            <a:r>
              <a:rPr lang="en-US" sz="3200" dirty="0" smtClean="0"/>
              <a:t> when failures occur</a:t>
            </a:r>
          </a:p>
          <a:p>
            <a:pPr lvl="1">
              <a:buFont typeface="Arial"/>
              <a:buChar char="•"/>
            </a:pPr>
            <a:r>
              <a:rPr lang="en-US" sz="3200" b="1" dirty="0" smtClean="0">
                <a:latin typeface="Segoe UI Symbol"/>
                <a:cs typeface="Segoe UI Symbol"/>
              </a:rPr>
              <a:t>Programmable</a:t>
            </a:r>
            <a:r>
              <a:rPr lang="en-US" sz="3200" dirty="0" smtClean="0"/>
              <a:t> in P4!</a:t>
            </a:r>
          </a:p>
        </p:txBody>
      </p:sp>
      <p:sp>
        <p:nvSpPr>
          <p:cNvPr id="4" name="Slide Number Placeholder 3"/>
          <p:cNvSpPr>
            <a:spLocks noGrp="1"/>
          </p:cNvSpPr>
          <p:nvPr>
            <p:ph type="sldNum" sz="quarter" idx="12"/>
          </p:nvPr>
        </p:nvSpPr>
        <p:spPr/>
        <p:txBody>
          <a:bodyPr/>
          <a:lstStyle/>
          <a:p>
            <a:fld id="{BF48E2D9-F1AE-3A42-ADCF-BA1BF8DE6898}" type="slidenum">
              <a:rPr lang="en-US" smtClean="0"/>
              <a:t>32</a:t>
            </a:fld>
            <a:endParaRPr lang="en-US"/>
          </a:p>
        </p:txBody>
      </p:sp>
    </p:spTree>
    <p:extLst>
      <p:ext uri="{BB962C8B-B14F-4D97-AF65-F5344CB8AC3E}">
        <p14:creationId xmlns:p14="http://schemas.microsoft.com/office/powerpoint/2010/main" val="418608488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9344"/>
            <a:ext cx="7772400" cy="1470025"/>
          </a:xfrm>
        </p:spPr>
        <p:txBody>
          <a:bodyPr>
            <a:normAutofit/>
          </a:bodyPr>
          <a:lstStyle/>
          <a:p>
            <a:pPr algn="ctr"/>
            <a:r>
              <a:rPr lang="en-US" dirty="0" smtClean="0">
                <a:latin typeface="Segoe UI Symbol"/>
                <a:cs typeface="Segoe UI Symbol"/>
              </a:rPr>
              <a:t>Backup</a:t>
            </a:r>
            <a:endParaRPr lang="en-US" dirty="0">
              <a:latin typeface="Segoe UI Symbol"/>
              <a:cs typeface="Segoe UI Symbol"/>
            </a:endParaRPr>
          </a:p>
        </p:txBody>
      </p:sp>
      <p:sp>
        <p:nvSpPr>
          <p:cNvPr id="3" name="Slide Number Placeholder 2"/>
          <p:cNvSpPr>
            <a:spLocks noGrp="1"/>
          </p:cNvSpPr>
          <p:nvPr>
            <p:ph type="sldNum" sz="quarter" idx="12"/>
          </p:nvPr>
        </p:nvSpPr>
        <p:spPr/>
        <p:txBody>
          <a:bodyPr/>
          <a:lstStyle/>
          <a:p>
            <a:fld id="{B9D2C864-9362-43C7-A136-D9C41D93A96D}" type="slidenum">
              <a:rPr lang="en-US" smtClean="0"/>
              <a:t>33</a:t>
            </a:fld>
            <a:endParaRPr lang="en-US"/>
          </a:p>
        </p:txBody>
      </p:sp>
    </p:spTree>
    <p:extLst>
      <p:ext uri="{BB962C8B-B14F-4D97-AF65-F5344CB8AC3E}">
        <p14:creationId xmlns:p14="http://schemas.microsoft.com/office/powerpoint/2010/main" val="34253558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184677" cy="680533"/>
          </a:xfrm>
        </p:spPr>
        <p:txBody>
          <a:bodyPr>
            <a:normAutofit fontScale="90000"/>
          </a:bodyPr>
          <a:lstStyle/>
          <a:p>
            <a:r>
              <a:rPr lang="en-US" dirty="0" smtClean="0"/>
              <a:t>HULA: Scalable, Adaptable, Programmable</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48583680"/>
              </p:ext>
            </p:extLst>
          </p:nvPr>
        </p:nvGraphicFramePr>
        <p:xfrm>
          <a:off x="576184" y="2425395"/>
          <a:ext cx="8110616" cy="3621375"/>
        </p:xfrm>
        <a:graphic>
          <a:graphicData uri="http://schemas.openxmlformats.org/drawingml/2006/table">
            <a:tbl>
              <a:tblPr firstRow="1" bandRow="1">
                <a:tableStyleId>{B301B821-A1FF-4177-AEE7-76D212191A09}</a:tableStyleId>
              </a:tblPr>
              <a:tblGrid>
                <a:gridCol w="1093577"/>
                <a:gridCol w="1222924"/>
                <a:gridCol w="1422824"/>
                <a:gridCol w="1364031"/>
                <a:gridCol w="1234682"/>
                <a:gridCol w="1772578"/>
              </a:tblGrid>
              <a:tr h="516724">
                <a:tc>
                  <a:txBody>
                    <a:bodyPr/>
                    <a:lstStyle/>
                    <a:p>
                      <a:r>
                        <a:rPr lang="en-US" dirty="0" smtClean="0"/>
                        <a:t>LB Scheme</a:t>
                      </a:r>
                      <a:endParaRPr lang="en-US" dirty="0"/>
                    </a:p>
                  </a:txBody>
                  <a:tcPr/>
                </a:tc>
                <a:tc>
                  <a:txBody>
                    <a:bodyPr/>
                    <a:lstStyle/>
                    <a:p>
                      <a:r>
                        <a:rPr lang="en-US" dirty="0" smtClean="0"/>
                        <a:t>Congestion</a:t>
                      </a:r>
                      <a:r>
                        <a:rPr lang="en-US" baseline="0" dirty="0" smtClean="0"/>
                        <a:t> </a:t>
                      </a:r>
                      <a:r>
                        <a:rPr lang="en-US" dirty="0" smtClean="0"/>
                        <a:t>aware</a:t>
                      </a:r>
                      <a:endParaRPr lang="en-US" dirty="0"/>
                    </a:p>
                  </a:txBody>
                  <a:tcPr/>
                </a:tc>
                <a:tc>
                  <a:txBody>
                    <a:bodyPr/>
                    <a:lstStyle/>
                    <a:p>
                      <a:r>
                        <a:rPr lang="en-US" dirty="0" smtClean="0"/>
                        <a:t>Application</a:t>
                      </a:r>
                      <a:r>
                        <a:rPr lang="en-US" baseline="0" dirty="0" smtClean="0"/>
                        <a:t> agnostic</a:t>
                      </a:r>
                      <a:endParaRPr lang="en-US" dirty="0"/>
                    </a:p>
                  </a:txBody>
                  <a:tcPr/>
                </a:tc>
                <a:tc>
                  <a:txBody>
                    <a:bodyPr/>
                    <a:lstStyle/>
                    <a:p>
                      <a:r>
                        <a:rPr lang="en-US" dirty="0" err="1" smtClean="0"/>
                        <a:t>Dataplane</a:t>
                      </a:r>
                      <a:r>
                        <a:rPr lang="en-US" dirty="0" smtClean="0"/>
                        <a:t> timescale</a:t>
                      </a:r>
                      <a:endParaRPr lang="en-US" dirty="0"/>
                    </a:p>
                  </a:txBody>
                  <a:tcPr/>
                </a:tc>
                <a:tc>
                  <a:txBody>
                    <a:bodyPr/>
                    <a:lstStyle/>
                    <a:p>
                      <a:r>
                        <a:rPr lang="en-US" dirty="0" smtClean="0"/>
                        <a:t>Scalable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Programmable </a:t>
                      </a:r>
                      <a:r>
                        <a:rPr lang="en-US" dirty="0" err="1" smtClean="0"/>
                        <a:t>dataplanes</a:t>
                      </a:r>
                      <a:endParaRPr lang="en-US" dirty="0" smtClean="0"/>
                    </a:p>
                    <a:p>
                      <a:endParaRPr lang="en-US" dirty="0"/>
                    </a:p>
                  </a:txBody>
                  <a:tcPr/>
                </a:tc>
              </a:tr>
              <a:tr h="516724">
                <a:tc>
                  <a:txBody>
                    <a:bodyPr/>
                    <a:lstStyle/>
                    <a:p>
                      <a:r>
                        <a:rPr lang="en-US" b="1" dirty="0" smtClean="0"/>
                        <a:t>ECMP</a:t>
                      </a:r>
                      <a:endParaRPr lang="en-US" b="1" dirty="0"/>
                    </a:p>
                  </a:txBody>
                  <a:tcPr/>
                </a:tc>
                <a:tc>
                  <a:txBody>
                    <a:bodyPr/>
                    <a:lstStyle/>
                    <a:p>
                      <a:endParaRPr lang="en-US" dirty="0"/>
                    </a:p>
                  </a:txBody>
                  <a:tcPr>
                    <a:solidFill>
                      <a:srgbClr val="FFFFFF"/>
                    </a:solidFill>
                  </a:tcPr>
                </a:tc>
                <a:tc>
                  <a:txBody>
                    <a:bodyPr/>
                    <a:lstStyle/>
                    <a:p>
                      <a:endParaRPr lang="en-US" dirty="0"/>
                    </a:p>
                  </a:txBody>
                  <a:tcPr>
                    <a:solidFill>
                      <a:srgbClr val="9BBB59"/>
                    </a:solidFill>
                  </a:tcPr>
                </a:tc>
                <a:tc>
                  <a:txBody>
                    <a:bodyPr/>
                    <a:lstStyle/>
                    <a:p>
                      <a:endParaRPr lang="en-US" dirty="0"/>
                    </a:p>
                  </a:txBody>
                  <a:tcPr>
                    <a:solidFill>
                      <a:schemeClr val="accent3"/>
                    </a:solidFill>
                  </a:tcPr>
                </a:tc>
                <a:tc>
                  <a:txBody>
                    <a:bodyPr/>
                    <a:lstStyle/>
                    <a:p>
                      <a:endParaRPr lang="en-US" dirty="0"/>
                    </a:p>
                  </a:txBody>
                  <a:tcPr>
                    <a:solidFill>
                      <a:schemeClr val="accent3"/>
                    </a:solidFill>
                  </a:tcPr>
                </a:tc>
                <a:tc>
                  <a:txBody>
                    <a:bodyPr/>
                    <a:lstStyle/>
                    <a:p>
                      <a:endParaRPr lang="en-US" dirty="0"/>
                    </a:p>
                  </a:txBody>
                  <a:tcPr>
                    <a:solidFill>
                      <a:srgbClr val="FFFFFF"/>
                    </a:solidFill>
                  </a:tcPr>
                </a:tc>
              </a:tr>
              <a:tr h="516724">
                <a:tc>
                  <a:txBody>
                    <a:bodyPr/>
                    <a:lstStyle/>
                    <a:p>
                      <a:r>
                        <a:rPr lang="en-US" b="1" dirty="0" smtClean="0"/>
                        <a:t>SWAN, B4</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516724">
                <a:tc>
                  <a:txBody>
                    <a:bodyPr/>
                    <a:lstStyle/>
                    <a:p>
                      <a:r>
                        <a:rPr lang="en-US" b="1" dirty="0" smtClean="0"/>
                        <a:t>MPTCP</a:t>
                      </a:r>
                      <a:endParaRPr lang="en-US" b="1" dirty="0"/>
                    </a:p>
                  </a:txBody>
                  <a:tcPr/>
                </a:tc>
                <a:tc>
                  <a:txBody>
                    <a:bodyPr/>
                    <a:lstStyle/>
                    <a:p>
                      <a:endParaRPr lang="en-US" dirty="0"/>
                    </a:p>
                  </a:txBody>
                  <a:tcPr>
                    <a:solidFill>
                      <a:schemeClr val="accent3"/>
                    </a:solidFill>
                  </a:tcPr>
                </a:tc>
                <a:tc>
                  <a:txBody>
                    <a:bodyPr/>
                    <a:lstStyle/>
                    <a:p>
                      <a:endParaRPr lang="en-US" dirty="0"/>
                    </a:p>
                  </a:txBody>
                  <a:tcPr>
                    <a:solidFill>
                      <a:srgbClr val="FFFFFF"/>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r>
              <a:tr h="516724">
                <a:tc>
                  <a:txBody>
                    <a:bodyPr/>
                    <a:lstStyle/>
                    <a:p>
                      <a:r>
                        <a:rPr lang="en-US" b="1" dirty="0" smtClean="0"/>
                        <a:t>CONGA</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516724">
                <a:tc>
                  <a:txBody>
                    <a:bodyPr/>
                    <a:lstStyle/>
                    <a:p>
                      <a:r>
                        <a:rPr lang="en-US" b="1" dirty="0" smtClean="0"/>
                        <a:t>HULA</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r>
            </a:tbl>
          </a:graphicData>
        </a:graphic>
      </p:graphicFrame>
    </p:spTree>
    <p:extLst>
      <p:ext uri="{BB962C8B-B14F-4D97-AF65-F5344CB8AC3E}">
        <p14:creationId xmlns:p14="http://schemas.microsoft.com/office/powerpoint/2010/main" val="13499855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Load Balancer</a:t>
            </a:r>
          </a:p>
        </p:txBody>
      </p:sp>
      <p:sp>
        <p:nvSpPr>
          <p:cNvPr id="4" name="Slide Number Placeholder 3"/>
          <p:cNvSpPr>
            <a:spLocks noGrp="1"/>
          </p:cNvSpPr>
          <p:nvPr>
            <p:ph type="sldNum" sz="quarter" idx="12"/>
          </p:nvPr>
        </p:nvSpPr>
        <p:spPr/>
        <p:txBody>
          <a:bodyPr/>
          <a:lstStyle/>
          <a:p>
            <a:fld id="{BF48E2D9-F1AE-3A42-ADCF-BA1BF8DE6898}" type="slidenum">
              <a:rPr lang="en-US" smtClean="0"/>
              <a:t>4</a:t>
            </a:fld>
            <a:endParaRPr lang="en-US" dirty="0"/>
          </a:p>
        </p:txBody>
      </p:sp>
      <p:sp>
        <p:nvSpPr>
          <p:cNvPr id="165" name="Content Placeholder 2"/>
          <p:cNvSpPr>
            <a:spLocks noGrp="1"/>
          </p:cNvSpPr>
          <p:nvPr>
            <p:ph idx="1"/>
          </p:nvPr>
        </p:nvSpPr>
        <p:spPr>
          <a:xfrm>
            <a:off x="374888" y="1467458"/>
            <a:ext cx="8229600" cy="4525963"/>
          </a:xfrm>
        </p:spPr>
        <p:txBody>
          <a:bodyPr>
            <a:normAutofit/>
          </a:bodyPr>
          <a:lstStyle/>
          <a:p>
            <a:r>
              <a:rPr lang="en-US" dirty="0" smtClean="0"/>
              <a:t>Multiple </a:t>
            </a:r>
            <a:r>
              <a:rPr lang="en-US" dirty="0"/>
              <a:t>n</a:t>
            </a:r>
            <a:r>
              <a:rPr lang="en-US" dirty="0" smtClean="0"/>
              <a:t>etwork paths</a:t>
            </a:r>
          </a:p>
          <a:p>
            <a:pPr lvl="1"/>
            <a:r>
              <a:rPr lang="en-US" dirty="0" smtClean="0">
                <a:solidFill>
                  <a:srgbClr val="FF0000"/>
                </a:solidFill>
              </a:rPr>
              <a:t>Track path performance</a:t>
            </a:r>
          </a:p>
          <a:p>
            <a:pPr lvl="1"/>
            <a:r>
              <a:rPr lang="en-US" dirty="0" smtClean="0">
                <a:solidFill>
                  <a:srgbClr val="FF0000"/>
                </a:solidFill>
              </a:rPr>
              <a:t>Choose best path</a:t>
            </a:r>
          </a:p>
          <a:p>
            <a:r>
              <a:rPr lang="en-US" dirty="0" smtClean="0"/>
              <a:t>High bisection bandwidth</a:t>
            </a:r>
          </a:p>
          <a:p>
            <a:pPr lvl="1"/>
            <a:r>
              <a:rPr lang="en-US" dirty="0" smtClean="0">
                <a:solidFill>
                  <a:srgbClr val="FF0000"/>
                </a:solidFill>
              </a:rPr>
              <a:t>Fine grained load balancing</a:t>
            </a:r>
          </a:p>
          <a:p>
            <a:r>
              <a:rPr lang="en-US" dirty="0" smtClean="0"/>
              <a:t>Volatile traffic</a:t>
            </a:r>
          </a:p>
          <a:p>
            <a:r>
              <a:rPr lang="en-US" dirty="0" smtClean="0"/>
              <a:t>Multiple tenants</a:t>
            </a:r>
          </a:p>
          <a:p>
            <a:pPr lvl="1"/>
            <a:endParaRPr lang="en-US" dirty="0" smtClean="0">
              <a:solidFill>
                <a:srgbClr val="FF0000"/>
              </a:solidFill>
            </a:endParaRPr>
          </a:p>
        </p:txBody>
      </p:sp>
    </p:spTree>
    <p:extLst>
      <p:ext uri="{BB962C8B-B14F-4D97-AF65-F5344CB8AC3E}">
        <p14:creationId xmlns:p14="http://schemas.microsoft.com/office/powerpoint/2010/main" val="10011346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Load Balancer</a:t>
            </a:r>
          </a:p>
        </p:txBody>
      </p:sp>
      <p:sp>
        <p:nvSpPr>
          <p:cNvPr id="4" name="Slide Number Placeholder 3"/>
          <p:cNvSpPr>
            <a:spLocks noGrp="1"/>
          </p:cNvSpPr>
          <p:nvPr>
            <p:ph type="sldNum" sz="quarter" idx="12"/>
          </p:nvPr>
        </p:nvSpPr>
        <p:spPr/>
        <p:txBody>
          <a:bodyPr/>
          <a:lstStyle/>
          <a:p>
            <a:fld id="{BF48E2D9-F1AE-3A42-ADCF-BA1BF8DE6898}" type="slidenum">
              <a:rPr lang="en-US" smtClean="0"/>
              <a:t>5</a:t>
            </a:fld>
            <a:endParaRPr lang="en-US" dirty="0"/>
          </a:p>
        </p:txBody>
      </p:sp>
      <p:sp>
        <p:nvSpPr>
          <p:cNvPr id="165" name="Content Placeholder 2"/>
          <p:cNvSpPr>
            <a:spLocks noGrp="1"/>
          </p:cNvSpPr>
          <p:nvPr>
            <p:ph idx="1"/>
          </p:nvPr>
        </p:nvSpPr>
        <p:spPr>
          <a:xfrm>
            <a:off x="374888" y="1467458"/>
            <a:ext cx="8229600" cy="4525963"/>
          </a:xfrm>
        </p:spPr>
        <p:txBody>
          <a:bodyPr>
            <a:normAutofit/>
          </a:bodyPr>
          <a:lstStyle/>
          <a:p>
            <a:r>
              <a:rPr lang="en-US" dirty="0" smtClean="0"/>
              <a:t>Multiple network </a:t>
            </a:r>
            <a:r>
              <a:rPr lang="en-US" dirty="0"/>
              <a:t>p</a:t>
            </a:r>
            <a:r>
              <a:rPr lang="en-US" dirty="0" smtClean="0"/>
              <a:t>aths</a:t>
            </a:r>
          </a:p>
          <a:p>
            <a:pPr lvl="1"/>
            <a:r>
              <a:rPr lang="en-US" dirty="0" smtClean="0">
                <a:solidFill>
                  <a:srgbClr val="FF0000"/>
                </a:solidFill>
              </a:rPr>
              <a:t>Track path performance</a:t>
            </a:r>
          </a:p>
          <a:p>
            <a:pPr lvl="1"/>
            <a:r>
              <a:rPr lang="en-US" dirty="0" smtClean="0">
                <a:solidFill>
                  <a:srgbClr val="FF0000"/>
                </a:solidFill>
              </a:rPr>
              <a:t>Choose best path</a:t>
            </a:r>
          </a:p>
          <a:p>
            <a:r>
              <a:rPr lang="en-US" dirty="0" smtClean="0"/>
              <a:t>High bisection bandwidth</a:t>
            </a:r>
          </a:p>
          <a:p>
            <a:pPr lvl="1"/>
            <a:r>
              <a:rPr lang="en-US" dirty="0" smtClean="0">
                <a:solidFill>
                  <a:srgbClr val="FF0000"/>
                </a:solidFill>
              </a:rPr>
              <a:t>Fine grained load balancing</a:t>
            </a:r>
          </a:p>
          <a:p>
            <a:r>
              <a:rPr lang="en-US" dirty="0" smtClean="0"/>
              <a:t>Volatile traffic</a:t>
            </a:r>
          </a:p>
          <a:p>
            <a:pPr lvl="1"/>
            <a:r>
              <a:rPr lang="en-US" dirty="0" smtClean="0">
                <a:solidFill>
                  <a:srgbClr val="FF0000"/>
                </a:solidFill>
              </a:rPr>
              <a:t>In-</a:t>
            </a:r>
            <a:r>
              <a:rPr lang="en-US" dirty="0" err="1" smtClean="0">
                <a:solidFill>
                  <a:srgbClr val="FF0000"/>
                </a:solidFill>
              </a:rPr>
              <a:t>dataplane</a:t>
            </a:r>
            <a:endParaRPr lang="en-US" dirty="0" smtClean="0">
              <a:solidFill>
                <a:srgbClr val="FF0000"/>
              </a:solidFill>
            </a:endParaRPr>
          </a:p>
          <a:p>
            <a:r>
              <a:rPr lang="en-US" dirty="0" smtClean="0"/>
              <a:t>Multiple tenants</a:t>
            </a:r>
          </a:p>
          <a:p>
            <a:pPr lvl="1"/>
            <a:endParaRPr lang="en-US" dirty="0" smtClean="0">
              <a:solidFill>
                <a:srgbClr val="FF0000"/>
              </a:solidFill>
            </a:endParaRPr>
          </a:p>
        </p:txBody>
      </p:sp>
    </p:spTree>
    <p:extLst>
      <p:ext uri="{BB962C8B-B14F-4D97-AF65-F5344CB8AC3E}">
        <p14:creationId xmlns:p14="http://schemas.microsoft.com/office/powerpoint/2010/main" val="2459770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Load Balancer</a:t>
            </a:r>
          </a:p>
        </p:txBody>
      </p:sp>
      <p:sp>
        <p:nvSpPr>
          <p:cNvPr id="4" name="Slide Number Placeholder 3"/>
          <p:cNvSpPr>
            <a:spLocks noGrp="1"/>
          </p:cNvSpPr>
          <p:nvPr>
            <p:ph type="sldNum" sz="quarter" idx="12"/>
          </p:nvPr>
        </p:nvSpPr>
        <p:spPr/>
        <p:txBody>
          <a:bodyPr/>
          <a:lstStyle/>
          <a:p>
            <a:fld id="{BF48E2D9-F1AE-3A42-ADCF-BA1BF8DE6898}" type="slidenum">
              <a:rPr lang="en-US" smtClean="0"/>
              <a:t>6</a:t>
            </a:fld>
            <a:endParaRPr lang="en-US" dirty="0"/>
          </a:p>
        </p:txBody>
      </p:sp>
      <p:sp>
        <p:nvSpPr>
          <p:cNvPr id="165" name="Content Placeholder 2"/>
          <p:cNvSpPr>
            <a:spLocks noGrp="1"/>
          </p:cNvSpPr>
          <p:nvPr>
            <p:ph idx="1"/>
          </p:nvPr>
        </p:nvSpPr>
        <p:spPr>
          <a:xfrm>
            <a:off x="374888" y="1467458"/>
            <a:ext cx="8229600" cy="5146311"/>
          </a:xfrm>
        </p:spPr>
        <p:txBody>
          <a:bodyPr>
            <a:normAutofit/>
          </a:bodyPr>
          <a:lstStyle/>
          <a:p>
            <a:r>
              <a:rPr lang="en-US" dirty="0" smtClean="0"/>
              <a:t>Multiple network </a:t>
            </a:r>
            <a:r>
              <a:rPr lang="en-US" dirty="0"/>
              <a:t>p</a:t>
            </a:r>
            <a:r>
              <a:rPr lang="en-US" dirty="0" smtClean="0"/>
              <a:t>aths</a:t>
            </a:r>
          </a:p>
          <a:p>
            <a:pPr lvl="1"/>
            <a:r>
              <a:rPr lang="en-US" dirty="0" smtClean="0">
                <a:solidFill>
                  <a:srgbClr val="FF0000"/>
                </a:solidFill>
              </a:rPr>
              <a:t>Track path performance</a:t>
            </a:r>
          </a:p>
          <a:p>
            <a:pPr lvl="1"/>
            <a:r>
              <a:rPr lang="en-US" dirty="0" smtClean="0">
                <a:solidFill>
                  <a:srgbClr val="FF0000"/>
                </a:solidFill>
              </a:rPr>
              <a:t>Choose best path</a:t>
            </a:r>
          </a:p>
          <a:p>
            <a:r>
              <a:rPr lang="en-US" dirty="0" smtClean="0"/>
              <a:t>High bisection bandwidth</a:t>
            </a:r>
          </a:p>
          <a:p>
            <a:pPr lvl="1"/>
            <a:r>
              <a:rPr lang="en-US" dirty="0" smtClean="0">
                <a:solidFill>
                  <a:srgbClr val="FF0000"/>
                </a:solidFill>
              </a:rPr>
              <a:t>Fine grained load balancing</a:t>
            </a:r>
          </a:p>
          <a:p>
            <a:r>
              <a:rPr lang="en-US" dirty="0" smtClean="0"/>
              <a:t>Volatile traffic</a:t>
            </a:r>
          </a:p>
          <a:p>
            <a:pPr lvl="1"/>
            <a:r>
              <a:rPr lang="en-US" dirty="0" smtClean="0">
                <a:solidFill>
                  <a:srgbClr val="FF0000"/>
                </a:solidFill>
              </a:rPr>
              <a:t>In-</a:t>
            </a:r>
            <a:r>
              <a:rPr lang="en-US" dirty="0" err="1" smtClean="0">
                <a:solidFill>
                  <a:srgbClr val="FF0000"/>
                </a:solidFill>
              </a:rPr>
              <a:t>dataplane</a:t>
            </a:r>
            <a:endParaRPr lang="en-US" dirty="0" smtClean="0">
              <a:solidFill>
                <a:srgbClr val="FF0000"/>
              </a:solidFill>
            </a:endParaRPr>
          </a:p>
          <a:p>
            <a:r>
              <a:rPr lang="en-US" dirty="0" smtClean="0"/>
              <a:t>Multiple tenants</a:t>
            </a:r>
          </a:p>
          <a:p>
            <a:pPr lvl="1"/>
            <a:r>
              <a:rPr lang="en-US" dirty="0" smtClean="0">
                <a:solidFill>
                  <a:srgbClr val="FF0000"/>
                </a:solidFill>
              </a:rPr>
              <a:t>In-network</a:t>
            </a:r>
          </a:p>
        </p:txBody>
      </p:sp>
    </p:spTree>
    <p:extLst>
      <p:ext uri="{BB962C8B-B14F-4D97-AF65-F5344CB8AC3E}">
        <p14:creationId xmlns:p14="http://schemas.microsoft.com/office/powerpoint/2010/main" val="25804563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CONGA (SIGCOMM’14)</a:t>
            </a:r>
            <a:endParaRPr lang="en-US" dirty="0"/>
          </a:p>
        </p:txBody>
      </p:sp>
      <p:pic>
        <p:nvPicPr>
          <p:cNvPr id="4" name="Content Placeholder 3" descr="Screen Shot 2016-03-01 at 2.23.43 AM.png"/>
          <p:cNvPicPr>
            <a:picLocks noGrp="1" noChangeAspect="1"/>
          </p:cNvPicPr>
          <p:nvPr>
            <p:ph idx="1"/>
          </p:nvPr>
        </p:nvPicPr>
        <p:blipFill>
          <a:blip r:embed="rId2">
            <a:extLst>
              <a:ext uri="{28A0092B-C50C-407E-A947-70E740481C1C}">
                <a14:useLocalDpi xmlns:a14="http://schemas.microsoft.com/office/drawing/2010/main" val="0"/>
              </a:ext>
            </a:extLst>
          </a:blip>
          <a:srcRect l="-4329" r="-4329"/>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7</a:t>
            </a:fld>
            <a:endParaRPr lang="en-US"/>
          </a:p>
        </p:txBody>
      </p:sp>
    </p:spTree>
    <p:extLst>
      <p:ext uri="{BB962C8B-B14F-4D97-AF65-F5344CB8AC3E}">
        <p14:creationId xmlns:p14="http://schemas.microsoft.com/office/powerpoint/2010/main" val="18619352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LB: Challenges</a:t>
            </a:r>
            <a:endParaRPr lang="en-US" dirty="0"/>
          </a:p>
        </p:txBody>
      </p:sp>
      <p:pic>
        <p:nvPicPr>
          <p:cNvPr id="4" name="Content Placeholder 3" descr="Screen Shot 2016-03-01 at 2.23.43 AM.png"/>
          <p:cNvPicPr>
            <a:picLocks noGrp="1" noChangeAspect="1"/>
          </p:cNvPicPr>
          <p:nvPr>
            <p:ph idx="1"/>
          </p:nvPr>
        </p:nvPicPr>
        <p:blipFill>
          <a:blip r:embed="rId2">
            <a:extLst>
              <a:ext uri="{28A0092B-C50C-407E-A947-70E740481C1C}">
                <a14:useLocalDpi xmlns:a14="http://schemas.microsoft.com/office/drawing/2010/main" val="0"/>
              </a:ext>
            </a:extLst>
          </a:blip>
          <a:srcRect l="-4329" r="-4329"/>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8</a:t>
            </a:fld>
            <a:endParaRPr lang="en-US"/>
          </a:p>
        </p:txBody>
      </p:sp>
      <p:sp>
        <p:nvSpPr>
          <p:cNvPr id="5" name="Oval Callout 4"/>
          <p:cNvSpPr/>
          <p:nvPr/>
        </p:nvSpPr>
        <p:spPr>
          <a:xfrm>
            <a:off x="3627448" y="5408741"/>
            <a:ext cx="2238601" cy="666956"/>
          </a:xfrm>
          <a:prstGeom prst="wedgeEllipseCallout">
            <a:avLst>
              <a:gd name="adj1" fmla="val -82466"/>
              <a:gd name="adj2" fmla="val -16489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latin typeface="Segoe UI Light"/>
                <a:cs typeface="Segoe UI Light"/>
              </a:rPr>
              <a:t>Tracks all paths</a:t>
            </a:r>
            <a:endParaRPr lang="en-US" b="1" dirty="0">
              <a:solidFill>
                <a:srgbClr val="FFFFFF"/>
              </a:solidFill>
              <a:latin typeface="Segoe UI Light"/>
              <a:cs typeface="Segoe UI Light"/>
            </a:endParaRPr>
          </a:p>
        </p:txBody>
      </p:sp>
    </p:spTree>
    <p:extLst>
      <p:ext uri="{BB962C8B-B14F-4D97-AF65-F5344CB8AC3E}">
        <p14:creationId xmlns:p14="http://schemas.microsoft.com/office/powerpoint/2010/main" val="4236337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LB: Challenges</a:t>
            </a:r>
          </a:p>
        </p:txBody>
      </p:sp>
      <p:pic>
        <p:nvPicPr>
          <p:cNvPr id="4" name="Content Placeholder 3" descr="Screen Shot 2016-03-01 at 2.23.43 AM.png"/>
          <p:cNvPicPr>
            <a:picLocks noGrp="1" noChangeAspect="1"/>
          </p:cNvPicPr>
          <p:nvPr>
            <p:ph idx="1"/>
          </p:nvPr>
        </p:nvPicPr>
        <p:blipFill>
          <a:blip r:embed="rId2">
            <a:extLst>
              <a:ext uri="{28A0092B-C50C-407E-A947-70E740481C1C}">
                <a14:useLocalDpi xmlns:a14="http://schemas.microsoft.com/office/drawing/2010/main" val="0"/>
              </a:ext>
            </a:extLst>
          </a:blip>
          <a:srcRect l="-4329" r="-4329"/>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9</a:t>
            </a:fld>
            <a:endParaRPr lang="en-US"/>
          </a:p>
        </p:txBody>
      </p:sp>
      <p:sp>
        <p:nvSpPr>
          <p:cNvPr id="5" name="Oval Callout 4"/>
          <p:cNvSpPr/>
          <p:nvPr/>
        </p:nvSpPr>
        <p:spPr>
          <a:xfrm>
            <a:off x="3627448" y="5408741"/>
            <a:ext cx="2238601" cy="666956"/>
          </a:xfrm>
          <a:prstGeom prst="wedgeEllipseCallout">
            <a:avLst>
              <a:gd name="adj1" fmla="val -82466"/>
              <a:gd name="adj2" fmla="val -16489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latin typeface="Segoe UI Light"/>
                <a:cs typeface="Segoe UI Light"/>
              </a:rPr>
              <a:t>Tracks all paths</a:t>
            </a:r>
            <a:endParaRPr lang="en-US" b="1" dirty="0">
              <a:solidFill>
                <a:srgbClr val="FFFFFF"/>
              </a:solidFill>
              <a:latin typeface="Segoe UI Light"/>
              <a:cs typeface="Segoe UI Light"/>
            </a:endParaRPr>
          </a:p>
        </p:txBody>
      </p:sp>
      <p:sp>
        <p:nvSpPr>
          <p:cNvPr id="6" name="Oval Callout 5"/>
          <p:cNvSpPr/>
          <p:nvPr/>
        </p:nvSpPr>
        <p:spPr>
          <a:xfrm>
            <a:off x="6195786" y="2019141"/>
            <a:ext cx="2119018" cy="603002"/>
          </a:xfrm>
          <a:prstGeom prst="wedgeEllipseCallout">
            <a:avLst>
              <a:gd name="adj1" fmla="val -53604"/>
              <a:gd name="adj2" fmla="val 7462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Large FIBs</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3309412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tsdn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8336</TotalTime>
  <Words>1495</Words>
  <Application>Microsoft Macintosh PowerPoint</Application>
  <PresentationFormat>On-screen Show (4:3)</PresentationFormat>
  <Paragraphs>491</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hotsdn14</vt:lpstr>
      <vt:lpstr>HULA: Scalable Load Balancing Using       Programmable Data Planes</vt:lpstr>
      <vt:lpstr> Datacenter Load Balancing</vt:lpstr>
      <vt:lpstr>A Good Load Balancer</vt:lpstr>
      <vt:lpstr>A Good Load Balancer</vt:lpstr>
      <vt:lpstr>A Good Load Balancer</vt:lpstr>
      <vt:lpstr>A Good Load Balancer</vt:lpstr>
      <vt:lpstr>CONGA (SIGCOMM’14)</vt:lpstr>
      <vt:lpstr>Datapath LB: Challenges</vt:lpstr>
      <vt:lpstr>Datapath LB: Challenges</vt:lpstr>
      <vt:lpstr>Datapath LB: Challenges</vt:lpstr>
      <vt:lpstr>Programmable Commodity Switches</vt:lpstr>
      <vt:lpstr>Programmable Switches - Capabilities</vt:lpstr>
      <vt:lpstr>Programmable Switches - Capabilities</vt:lpstr>
      <vt:lpstr>Programmable Switches - Capabilities</vt:lpstr>
      <vt:lpstr>Programmable Switches - Capabilities</vt:lpstr>
      <vt:lpstr>Programmable Switches - Capabilities</vt:lpstr>
      <vt:lpstr>Hop-by-hop Utilization-aware Load-balancing Architecture</vt:lpstr>
      <vt:lpstr>HULA: Scalable and Programmable</vt:lpstr>
      <vt:lpstr>Probes carry path utilization</vt:lpstr>
      <vt:lpstr>Probes carry path utilization</vt:lpstr>
      <vt:lpstr>Probes carry path utilization</vt:lpstr>
      <vt:lpstr>Each switch identifies best downstream path</vt:lpstr>
      <vt:lpstr>Switches load balance flowlets </vt:lpstr>
      <vt:lpstr>Switches load balance flowlets </vt:lpstr>
      <vt:lpstr>Switches load balance flowlets </vt:lpstr>
      <vt:lpstr>Evaluated Topology</vt:lpstr>
      <vt:lpstr>Evaluation Setup</vt:lpstr>
      <vt:lpstr>Compared with</vt:lpstr>
      <vt:lpstr>HULA handles high load much better</vt:lpstr>
      <vt:lpstr>HULA keeps queue occupancy low</vt:lpstr>
      <vt:lpstr>HULA is stable on link failure</vt:lpstr>
      <vt:lpstr>HULA - Summary</vt:lpstr>
      <vt:lpstr>Backup</vt:lpstr>
      <vt:lpstr>HULA: Scalable, Adaptable, Programmable</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HULA: Scalable Load Balancing Using       Programmable Data Planes</dc:title>
  <dc:creator>Naga Praveen Katta</dc:creator>
  <cp:lastModifiedBy>Naga Praveen Katta</cp:lastModifiedBy>
  <cp:revision>624</cp:revision>
  <cp:lastPrinted>2016-03-09T18:58:41Z</cp:lastPrinted>
  <dcterms:created xsi:type="dcterms:W3CDTF">2016-03-01T06:57:39Z</dcterms:created>
  <dcterms:modified xsi:type="dcterms:W3CDTF">2016-03-17T18:00:22Z</dcterms:modified>
</cp:coreProperties>
</file>