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0341-6730-4AC7-8041-DA81C5171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8350B-C7EA-4215-8C86-679F1D101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FFCCE-3EF3-41DC-AB57-63901A05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AB25D-C30D-4FDD-8572-8660C233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C3D63-6DD7-4C14-A5B2-294A2643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57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5E7F-66DA-4383-B5C4-916676F2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932EC-C28B-484A-85BC-A96AF5E55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38D62-F613-4973-B07C-FC408F52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0174F-2848-4068-BA22-27916973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D625B-A74A-4C39-A18D-83BB64F6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802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EF4CA-4102-49C2-92D9-8BEA4D8AE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A1925-A6E4-4BA2-B574-44A8C4194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77CB5-F060-408A-84E2-7F9A87CD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150FA-D10C-408E-B5CC-6D04076A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1DAF-363B-4E36-9DF1-27B53B24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754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F73E-131D-447F-A2F5-E4A90E58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2DF93-A53C-4CBB-BB89-C9E50DF39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5AA47-9D4A-42BE-945B-6F0FBF9F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0450E-7BDF-42E7-8E2E-063D34A8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50D35-C4C6-4EED-A010-159F88DA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784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FB7C-F886-4918-8738-A4A6C6BB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10C46-ACB5-40C0-9BBB-F55499571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EB4D4-0C5D-41B8-8E8A-767CFEBA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67297-7F9A-4D26-AAD6-4D733FB0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9E0F-8B0B-4E63-A408-9C170122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762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2A9E-6DEE-40EE-B878-635EE5AE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21EE-8902-4E42-9929-CC1CABD50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7882E-1150-4687-8DC2-7B236B3E6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B4CF5-AF54-48B4-95AB-610D9DE6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E44CD-92CE-4C04-8BC4-FD737A6F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0A677-36A5-4079-A9C9-D9D3393D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533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5ADA-50ED-46C6-AA4B-EE92351C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A484F-FE3D-4A7C-9B78-98E606284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405F1-FD94-4A49-AD9A-727C9159C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E5A82-76EE-4551-A4E8-7FFE295B2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C4C7A-38E1-4917-8019-36CF835F1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3D8C7-5768-4FA9-B312-04C9706A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047FE-7DFF-41D8-BF42-60183025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9FC35-9413-4759-A82F-CA4D207E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41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4A4D-99F4-48C4-9E5E-F5454038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08015-EBAB-46EF-8077-CBAAAF64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44C4F-C2BF-4807-9EA3-EE5ACCA3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5001F-2E42-4ED9-BF14-328AF1CC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9B938-769A-45D5-A373-D50A5D05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209E7-8EBB-453B-B793-7E7BE76A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3B67-C153-47F6-BFEA-DCC3E93F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02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9C45-8AD5-4E86-A2F5-07879F1D2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6071C-28AB-4E03-9B98-C2C071C94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4F262-8113-4A77-B47A-461D443A8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25C57-8227-4022-9E6D-B3086107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2A66F-0C31-40BF-8E04-59D1814E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7E172-6AF9-47B8-94CF-CA35B685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107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4716-0388-43EA-A7E2-8F0A1ABF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85DFD-22CC-4F3B-BCC0-CFE4C5168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47CA8-5646-4E52-BBD1-5045B3A30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2A967-4BBB-4FE9-96C0-BE6B62C3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0148-264A-45E3-A0DE-BDB1B726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013D8-72C3-4EAA-8013-40AB44DC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11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633BB-ECE5-4F6E-8F78-7E3606D2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873A6-34AA-4D58-B967-DFC04E572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F14AD-72F3-46B0-A04A-1DED8B216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D0FAB-5433-47B6-B928-B50F5B06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2CAD3-4507-45D9-B30E-1CCC9C529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03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tsandavatars.net/documentation/writing/artificial-intelligence-repor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AADB-FB02-4E9F-B9AF-3D167763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PSI 3 - Adaline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EDA5DB-EAF7-4042-8171-6CBF8DF92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98240" y="1465713"/>
            <a:ext cx="7264743" cy="454046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2BD4D8-E6B6-42BB-A3C4-0F0FB64D42B3}"/>
              </a:ext>
            </a:extLst>
          </p:cNvPr>
          <p:cNvSpPr/>
          <p:nvPr/>
        </p:nvSpPr>
        <p:spPr>
          <a:xfrm>
            <a:off x="8287872" y="6123543"/>
            <a:ext cx="3415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/>
              <a:t>Przemyslaw Lewandowski 221477</a:t>
            </a:r>
          </a:p>
        </p:txBody>
      </p:sp>
    </p:spTree>
    <p:extLst>
      <p:ext uri="{BB962C8B-B14F-4D97-AF65-F5344CB8AC3E}">
        <p14:creationId xmlns:p14="http://schemas.microsoft.com/office/powerpoint/2010/main" val="384175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1EF5-5429-472F-AF4D-8E21FC98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Wyniki algorytmu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B1BBA4-00C4-4E08-B7C9-3BDC070279EC}"/>
              </a:ext>
            </a:extLst>
          </p:cNvPr>
          <p:cNvGrpSpPr/>
          <p:nvPr/>
        </p:nvGrpSpPr>
        <p:grpSpPr>
          <a:xfrm>
            <a:off x="2772032" y="6143602"/>
            <a:ext cx="280086" cy="576651"/>
            <a:chOff x="5984789" y="1027905"/>
            <a:chExt cx="280086" cy="576651"/>
          </a:xfrm>
        </p:grpSpPr>
        <p:pic>
          <p:nvPicPr>
            <p:cNvPr id="8" name="Content Placeholder 5">
              <a:extLst>
                <a:ext uri="{FF2B5EF4-FFF2-40B4-BE49-F238E27FC236}">
                  <a16:creationId xmlns:a16="http://schemas.microsoft.com/office/drawing/2014/main" id="{12786296-CC09-4459-AA2D-ABD16BCFFE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974" t="37630" r="47552" b="55744"/>
            <a:stretch/>
          </p:blipFill>
          <p:spPr>
            <a:xfrm>
              <a:off x="5984789" y="1027905"/>
              <a:ext cx="280086" cy="288325"/>
            </a:xfrm>
            <a:prstGeom prst="rect">
              <a:avLst/>
            </a:prstGeom>
          </p:spPr>
        </p:pic>
        <p:pic>
          <p:nvPicPr>
            <p:cNvPr id="9" name="Content Placeholder 5">
              <a:extLst>
                <a:ext uri="{FF2B5EF4-FFF2-40B4-BE49-F238E27FC236}">
                  <a16:creationId xmlns:a16="http://schemas.microsoft.com/office/drawing/2014/main" id="{AAC81014-83B2-4DFA-BD69-8A47E36ED3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298" t="17415" r="67355" b="77326"/>
            <a:stretch/>
          </p:blipFill>
          <p:spPr>
            <a:xfrm>
              <a:off x="5984789" y="1375719"/>
              <a:ext cx="222421" cy="228837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022E6E7-4B22-4DCA-9F0D-67B66F9D728F}"/>
              </a:ext>
            </a:extLst>
          </p:cNvPr>
          <p:cNvSpPr txBox="1"/>
          <p:nvPr/>
        </p:nvSpPr>
        <p:spPr>
          <a:xfrm>
            <a:off x="2994452" y="6287765"/>
            <a:ext cx="275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Zestaw danych do treningu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1FB509-70AF-4013-9834-DF3407BA0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55" t="65175" r="61181" b="30660"/>
          <a:stretch/>
        </p:blipFill>
        <p:spPr>
          <a:xfrm>
            <a:off x="6601723" y="6491416"/>
            <a:ext cx="197709" cy="1812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5A8047-866C-4077-A906-7900CD5D35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779" t="64228" r="48357" b="31607"/>
          <a:stretch/>
        </p:blipFill>
        <p:spPr>
          <a:xfrm>
            <a:off x="6571987" y="6250695"/>
            <a:ext cx="197709" cy="1812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826B72-848D-4F29-8346-524ED6C87361}"/>
              </a:ext>
            </a:extLst>
          </p:cNvPr>
          <p:cNvSpPr txBox="1"/>
          <p:nvPr/>
        </p:nvSpPr>
        <p:spPr>
          <a:xfrm>
            <a:off x="6870355" y="629188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Zestaw danych do testów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1D04A3-9697-464B-ACA9-7827316A1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3914" y="1463161"/>
            <a:ext cx="5116408" cy="43513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AE7206-7DA4-4374-9F07-A866F96647AA}"/>
              </a:ext>
            </a:extLst>
          </p:cNvPr>
          <p:cNvSpPr txBox="1"/>
          <p:nvPr/>
        </p:nvSpPr>
        <p:spPr>
          <a:xfrm>
            <a:off x="2148727" y="1618607"/>
            <a:ext cx="380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wejściowe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278C1C-7495-4DE8-965D-86881672FA02}"/>
              </a:ext>
            </a:extLst>
          </p:cNvPr>
          <p:cNvSpPr/>
          <p:nvPr/>
        </p:nvSpPr>
        <p:spPr>
          <a:xfrm>
            <a:off x="6235587" y="3269563"/>
            <a:ext cx="428367" cy="387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BB9F53-C551-4386-88D0-3D3A4BE4C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5134" y="1334440"/>
            <a:ext cx="3724141" cy="46000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AD037A2-6E98-4C39-A352-124E9077B297}"/>
              </a:ext>
            </a:extLst>
          </p:cNvPr>
          <p:cNvSpPr txBox="1"/>
          <p:nvPr/>
        </p:nvSpPr>
        <p:spPr>
          <a:xfrm>
            <a:off x="8140332" y="1606122"/>
            <a:ext cx="380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sklasyfikowane</a:t>
            </a:r>
          </a:p>
        </p:txBody>
      </p:sp>
    </p:spTree>
    <p:extLst>
      <p:ext uri="{BB962C8B-B14F-4D97-AF65-F5344CB8AC3E}">
        <p14:creationId xmlns:p14="http://schemas.microsoft.com/office/powerpoint/2010/main" val="131251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C6CC-EB5B-4D3C-911B-CB29A04A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Więcej wyników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660B6E-C540-4119-82B5-127A04BCD8EC}"/>
              </a:ext>
            </a:extLst>
          </p:cNvPr>
          <p:cNvSpPr/>
          <p:nvPr/>
        </p:nvSpPr>
        <p:spPr>
          <a:xfrm>
            <a:off x="1347460" y="5861984"/>
            <a:ext cx="25884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learning rate = 0.001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0AEC4A-6F35-44BE-9FA1-E04EB7E0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3" t="12879" r="4125" b="39966"/>
          <a:stretch/>
        </p:blipFill>
        <p:spPr>
          <a:xfrm>
            <a:off x="1332705" y="1690688"/>
            <a:ext cx="2603157" cy="11708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B1AF0C-DE45-4BCC-9CA4-2B769C469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3" t="12744" r="5482" b="7832"/>
          <a:stretch/>
        </p:blipFill>
        <p:spPr>
          <a:xfrm>
            <a:off x="838200" y="2844111"/>
            <a:ext cx="3592171" cy="26298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1C1CD4-4307-498A-BAAE-515B086C8E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12" t="14228" r="8803" b="45676"/>
          <a:stretch/>
        </p:blipFill>
        <p:spPr>
          <a:xfrm>
            <a:off x="5071179" y="1687892"/>
            <a:ext cx="2603158" cy="10544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960954C-705F-4792-AC87-389EA26903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02" t="13635" r="8238" b="7678"/>
          <a:stretch/>
        </p:blipFill>
        <p:spPr>
          <a:xfrm>
            <a:off x="4709390" y="2962313"/>
            <a:ext cx="3215289" cy="24686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3DC5660-65DB-46EA-9F36-CB17C3FC97FD}"/>
              </a:ext>
            </a:extLst>
          </p:cNvPr>
          <p:cNvSpPr/>
          <p:nvPr/>
        </p:nvSpPr>
        <p:spPr>
          <a:xfrm>
            <a:off x="5206434" y="5861984"/>
            <a:ext cx="27182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learning rate = 0.0001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A431BF-B4C3-49B1-88AC-397E9348C64D}"/>
              </a:ext>
            </a:extLst>
          </p:cNvPr>
          <p:cNvSpPr/>
          <p:nvPr/>
        </p:nvSpPr>
        <p:spPr>
          <a:xfrm>
            <a:off x="8868825" y="5861984"/>
            <a:ext cx="27182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learning rate = 0.0001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2A8BFD1-81E1-4661-9641-450D231836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024" t="14372" r="7480" b="42811"/>
          <a:stretch/>
        </p:blipFill>
        <p:spPr>
          <a:xfrm>
            <a:off x="8841576" y="1630422"/>
            <a:ext cx="2745494" cy="11693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A4E84E-EB3E-4A58-B219-86BDD66B71F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689" t="14212" r="7289" b="7799"/>
          <a:stretch/>
        </p:blipFill>
        <p:spPr>
          <a:xfrm>
            <a:off x="8498916" y="2844111"/>
            <a:ext cx="3458065" cy="260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3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B313-5E12-42A5-92D8-72AABE75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Wnioski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34FFC-A680-47EF-BF0A-895F695CB1BD}"/>
              </a:ext>
            </a:extLst>
          </p:cNvPr>
          <p:cNvSpPr txBox="1"/>
          <p:nvPr/>
        </p:nvSpPr>
        <p:spPr>
          <a:xfrm>
            <a:off x="3113903" y="1690688"/>
            <a:ext cx="81492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2000" dirty="0"/>
              <a:t>W przypadku danych liniowo separowalnych algorytm działa poprawnie.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2000" dirty="0"/>
              <a:t>Duży wpływ na działanie algorytmu ma wybranie parametru learning rate.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l-PL" sz="2000" dirty="0"/>
              <a:t>Jeśli parametr learning rate będzie zbyt wysoki nie jest możliwe zmniejszanie błędu wyliczonego w każdej iteracji ponieważ learning rate jest zbyt duży i „przekracza” minimum za każdym razem (zestaw 3).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l-PL" sz="2000" dirty="0"/>
              <a:t>W przypadku zbyt małego learning rate (zestaw 2) proces zajmie znacznie dłużej, ale jest bardziej odporny na nagłe zmiany i niweluje skutki wprowadzenia danych bardzo odbiegających od „założeń algorytmu” i obecnie dobranych wag.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l-PL" sz="2000" dirty="0"/>
              <a:t>Zestaw 1 prezentuje optymalnie dobrany parametr learning rate i pokazuje on, że w okolicach 15 epoki algorytm nie był w stanie zmniejszyć błedu bardziej przy danej ilości danych do uczenia się i mógł być wtedy zatrzymany.</a:t>
            </a:r>
          </a:p>
        </p:txBody>
      </p:sp>
      <p:pic>
        <p:nvPicPr>
          <p:cNvPr id="1026" name="Picture 2" descr="http://sebastianraschka.com/images/blog/2015/singlelayer_neural_networks_files/perceptron_learning_rate.png">
            <a:extLst>
              <a:ext uri="{FF2B5EF4-FFF2-40B4-BE49-F238E27FC236}">
                <a16:creationId xmlns:a16="http://schemas.microsoft.com/office/drawing/2014/main" id="{BB35F1A0-417D-4550-AA37-924680CBE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73701" y="1947606"/>
            <a:ext cx="2184829" cy="243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sebastianraschka.com/images/blog/2015/singlelayer_neural_networks_files/perceptron_learning_rate.png">
            <a:extLst>
              <a:ext uri="{FF2B5EF4-FFF2-40B4-BE49-F238E27FC236}">
                <a16:creationId xmlns:a16="http://schemas.microsoft.com/office/drawing/2014/main" id="{F223FA87-4B51-46AD-BB5A-634EA392C5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15" t="6094" r="1885" b="-6094"/>
          <a:stretch/>
        </p:blipFill>
        <p:spPr bwMode="auto">
          <a:xfrm>
            <a:off x="583084" y="3724586"/>
            <a:ext cx="2184829" cy="243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03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2A92-9185-4D91-BEDF-6D866001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Perceptron vs Adaline - róznice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7E12C-813D-4EAF-8C28-CC750565585A}"/>
              </a:ext>
            </a:extLst>
          </p:cNvPr>
          <p:cNvSpPr txBox="1"/>
          <p:nvPr/>
        </p:nvSpPr>
        <p:spPr>
          <a:xfrm>
            <a:off x="747584" y="1690688"/>
            <a:ext cx="1051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2400" dirty="0"/>
              <a:t>Modele różnią się sposobem uczenia: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l-PL" sz="2400" dirty="0"/>
              <a:t>W przypadku perceptronu w trakcie uczenia dla danych wag była sprawdzana wartość funkcji aktywacji dla danej próbki i jeśli nie była ona zgodna z poprawną klasyfikacją wagi były aktualizowane.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l-PL" sz="2400" dirty="0"/>
              <a:t>W przypadku neuronu Adaline uczenie sprowadza się do minimalizacji funkcji błędu średniego kwadratowego, w której można użyć metody największego spadku gradientu. </a:t>
            </a:r>
            <a:r>
              <a:rPr lang="pl-PL" sz="2400"/>
              <a:t>Dopiero po wymaganej liczbie epok bądź osiągnięciu pewnej wartości błędu następuje klasyfikacja do zbiorów.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5453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PSI 3 - Adaline</vt:lpstr>
      <vt:lpstr>Wyniki algorytmu</vt:lpstr>
      <vt:lpstr>Więcej wyników</vt:lpstr>
      <vt:lpstr>Wnioski</vt:lpstr>
      <vt:lpstr>Perceptron vs Adaline - róznice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RyZEN</dc:creator>
  <cp:lastModifiedBy>RyZEN</cp:lastModifiedBy>
  <cp:revision>64</cp:revision>
  <dcterms:created xsi:type="dcterms:W3CDTF">2018-03-13T18:10:13Z</dcterms:created>
  <dcterms:modified xsi:type="dcterms:W3CDTF">2018-04-24T22:09:56Z</dcterms:modified>
</cp:coreProperties>
</file>